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png"/>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chart3.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media/image149.jpg" ContentType="image/jpeg"/>
  <Override PartName="/ppt/notesSlides/notesSlide69.xml" ContentType="application/vnd.openxmlformats-officedocument.presentationml.notesSlide+xml"/>
  <Override PartName="/ppt/media/image154.jpg" ContentType="image/jpeg"/>
  <Override PartName="/ppt/notesSlides/notesSlide70.xml" ContentType="application/vnd.openxmlformats-officedocument.presentationml.notesSlide+xml"/>
  <Override PartName="/ppt/notesSlides/notesSlide71.xml" ContentType="application/vnd.openxmlformats-officedocument.presentationml.notesSlide+xml"/>
  <Override PartName="/ppt/media/image165.jpg" ContentType="image/jpeg"/>
  <Override PartName="/ppt/notesSlides/notesSlide72.xml" ContentType="application/vnd.openxmlformats-officedocument.presentationml.notesSlide+xml"/>
  <Override PartName="/ppt/media/image166.jpg" ContentType="image/jpeg"/>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media/image173.jpg" ContentType="image/jpeg"/>
  <Override PartName="/ppt/notesSlides/notesSlide82.xml" ContentType="application/vnd.openxmlformats-officedocument.presentationml.notesSlide+xml"/>
  <Override PartName="/ppt/notesSlides/notesSlide83.xml" ContentType="application/vnd.openxmlformats-officedocument.presentationml.notesSlide+xml"/>
  <Override PartName="/ppt/media/image174.jpg" ContentType="image/jpeg"/>
  <Override PartName="/ppt/notesSlides/notesSlide84.xml" ContentType="application/vnd.openxmlformats-officedocument.presentationml.notesSlide+xml"/>
  <Override PartName="/ppt/notesSlides/notesSlide85.xml" ContentType="application/vnd.openxmlformats-officedocument.presentationml.notesSlide+xml"/>
  <Override PartName="/ppt/media/image175.jpg" ContentType="image/jpeg"/>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media/image176.jpg" ContentType="image/jpeg"/>
  <Override PartName="/ppt/media/image177.jpg" ContentType="image/jpeg"/>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media/image178.jpg" ContentType="image/jpeg"/>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media/image189.jpg" ContentType="image/jpeg"/>
  <Override PartName="/ppt/media/image190.jpg" ContentType="image/jpeg"/>
  <Override PartName="/ppt/media/image193.jpg" ContentType="image/jpeg"/>
  <Override PartName="/ppt/media/image195.jpg" ContentType="image/jpeg"/>
  <Override PartName="/ppt/media/image198.jpg" ContentType="image/jpeg"/>
  <Override PartName="/ppt/media/image200.jpg" ContentType="image/jpeg"/>
  <Override PartName="/ppt/notesSlides/notesSlide101.xml" ContentType="application/vnd.openxmlformats-officedocument.presentationml.notesSlide+xml"/>
  <Override PartName="/ppt/notesSlides/notesSlide102.xml" ContentType="application/vnd.openxmlformats-officedocument.presentationml.notesSlide+xml"/>
  <Override PartName="/ppt/media/image202.jpg" ContentType="image/jpeg"/>
  <Override PartName="/ppt/media/image203.jpg" ContentType="image/jpeg"/>
  <Override PartName="/ppt/media/image204.jpg" ContentType="image/jpeg"/>
  <Override PartName="/ppt/media/image206.jpg" ContentType="image/jpeg"/>
  <Override PartName="/ppt/media/image207.jpg" ContentType="image/jpeg"/>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media/image208.jpg" ContentType="image/jpeg"/>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media/image209.jpg" ContentType="image/jpeg"/>
  <Override PartName="/ppt/notesSlides/notesSlide109.xml" ContentType="application/vnd.openxmlformats-officedocument.presentationml.notesSlide+xml"/>
  <Override PartName="/ppt/media/image210.jpg" ContentType="image/jpeg"/>
  <Override PartName="/ppt/notesSlides/notesSlide110.xml" ContentType="application/vnd.openxmlformats-officedocument.presentationml.notesSlide+xml"/>
  <Override PartName="/ppt/notesSlides/notesSlide111.xml" ContentType="application/vnd.openxmlformats-officedocument.presentationml.notesSlide+xml"/>
  <Override PartName="/ppt/media/image211.jpg" ContentType="image/jpeg"/>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media/image213.jpg" ContentType="image/jpeg"/>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media/image218.jpg" ContentType="image/jpeg"/>
  <Override PartName="/ppt/media/image219.jpg" ContentType="image/jpeg"/>
  <Override PartName="/ppt/media/image220.jpg" ContentType="image/jpeg"/>
  <Override PartName="/ppt/media/image222.jpg" ContentType="image/jpeg"/>
  <Override PartName="/ppt/media/image223.jpg" ContentType="image/jpeg"/>
  <Override PartName="/ppt/media/image224.jpg" ContentType="image/jpeg"/>
  <Override PartName="/ppt/notesSlides/notesSlide127.xml" ContentType="application/vnd.openxmlformats-officedocument.presentationml.notesSlide+xml"/>
  <Override PartName="/ppt/media/image225.jpg" ContentType="image/jpeg"/>
  <Override PartName="/ppt/media/image226.jpg" ContentType="image/jpeg"/>
  <Override PartName="/ppt/media/image229.jpg" ContentType="image/jpeg"/>
  <Override PartName="/ppt/media/image230.jpg" ContentType="image/jpeg"/>
  <Override PartName="/ppt/media/image232.jpg" ContentType="image/jpeg"/>
  <Override PartName="/ppt/media/image233.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4"/>
  </p:notesMasterIdLst>
  <p:sldIdLst>
    <p:sldId id="784" r:id="rId2"/>
    <p:sldId id="843" r:id="rId3"/>
    <p:sldId id="842" r:id="rId4"/>
    <p:sldId id="645" r:id="rId5"/>
    <p:sldId id="713" r:id="rId6"/>
    <p:sldId id="714" r:id="rId7"/>
    <p:sldId id="715" r:id="rId8"/>
    <p:sldId id="785" r:id="rId9"/>
    <p:sldId id="717" r:id="rId10"/>
    <p:sldId id="718" r:id="rId11"/>
    <p:sldId id="719" r:id="rId12"/>
    <p:sldId id="720" r:id="rId13"/>
    <p:sldId id="721" r:id="rId14"/>
    <p:sldId id="722" r:id="rId15"/>
    <p:sldId id="723" r:id="rId16"/>
    <p:sldId id="724" r:id="rId17"/>
    <p:sldId id="725" r:id="rId18"/>
    <p:sldId id="726" r:id="rId19"/>
    <p:sldId id="727" r:id="rId20"/>
    <p:sldId id="728" r:id="rId21"/>
    <p:sldId id="788" r:id="rId22"/>
    <p:sldId id="786" r:id="rId23"/>
    <p:sldId id="787" r:id="rId24"/>
    <p:sldId id="731" r:id="rId25"/>
    <p:sldId id="732" r:id="rId26"/>
    <p:sldId id="733" r:id="rId27"/>
    <p:sldId id="734" r:id="rId28"/>
    <p:sldId id="789" r:id="rId29"/>
    <p:sldId id="735" r:id="rId30"/>
    <p:sldId id="739" r:id="rId31"/>
    <p:sldId id="792" r:id="rId32"/>
    <p:sldId id="736" r:id="rId33"/>
    <p:sldId id="737" r:id="rId34"/>
    <p:sldId id="738" r:id="rId35"/>
    <p:sldId id="790" r:id="rId36"/>
    <p:sldId id="793" r:id="rId37"/>
    <p:sldId id="794" r:id="rId38"/>
    <p:sldId id="795" r:id="rId39"/>
    <p:sldId id="796" r:id="rId40"/>
    <p:sldId id="740" r:id="rId41"/>
    <p:sldId id="797" r:id="rId42"/>
    <p:sldId id="741" r:id="rId43"/>
    <p:sldId id="742" r:id="rId44"/>
    <p:sldId id="743" r:id="rId45"/>
    <p:sldId id="744" r:id="rId46"/>
    <p:sldId id="791" r:id="rId47"/>
    <p:sldId id="745" r:id="rId48"/>
    <p:sldId id="746" r:id="rId49"/>
    <p:sldId id="747" r:id="rId50"/>
    <p:sldId id="748" r:id="rId51"/>
    <p:sldId id="749" r:id="rId52"/>
    <p:sldId id="756" r:id="rId53"/>
    <p:sldId id="757" r:id="rId54"/>
    <p:sldId id="758" r:id="rId55"/>
    <p:sldId id="759" r:id="rId56"/>
    <p:sldId id="760" r:id="rId57"/>
    <p:sldId id="761" r:id="rId58"/>
    <p:sldId id="762" r:id="rId59"/>
    <p:sldId id="763" r:id="rId60"/>
    <p:sldId id="764" r:id="rId61"/>
    <p:sldId id="765" r:id="rId62"/>
    <p:sldId id="766" r:id="rId63"/>
    <p:sldId id="767" r:id="rId64"/>
    <p:sldId id="768" r:id="rId65"/>
    <p:sldId id="769" r:id="rId66"/>
    <p:sldId id="770" r:id="rId67"/>
    <p:sldId id="771" r:id="rId68"/>
    <p:sldId id="772" r:id="rId69"/>
    <p:sldId id="773" r:id="rId70"/>
    <p:sldId id="774" r:id="rId71"/>
    <p:sldId id="775" r:id="rId72"/>
    <p:sldId id="776" r:id="rId73"/>
    <p:sldId id="777" r:id="rId74"/>
    <p:sldId id="800" r:id="rId75"/>
    <p:sldId id="801" r:id="rId76"/>
    <p:sldId id="802" r:id="rId77"/>
    <p:sldId id="803" r:id="rId78"/>
    <p:sldId id="844" r:id="rId79"/>
    <p:sldId id="845" r:id="rId80"/>
    <p:sldId id="846" r:id="rId81"/>
    <p:sldId id="847" r:id="rId82"/>
    <p:sldId id="848" r:id="rId83"/>
    <p:sldId id="849" r:id="rId84"/>
    <p:sldId id="850" r:id="rId85"/>
    <p:sldId id="851" r:id="rId86"/>
    <p:sldId id="852" r:id="rId87"/>
    <p:sldId id="853" r:id="rId88"/>
    <p:sldId id="854" r:id="rId89"/>
    <p:sldId id="855" r:id="rId90"/>
    <p:sldId id="856" r:id="rId91"/>
    <p:sldId id="857" r:id="rId92"/>
    <p:sldId id="858" r:id="rId93"/>
    <p:sldId id="859" r:id="rId94"/>
    <p:sldId id="860" r:id="rId95"/>
    <p:sldId id="872" r:id="rId96"/>
    <p:sldId id="873" r:id="rId97"/>
    <p:sldId id="874" r:id="rId98"/>
    <p:sldId id="875" r:id="rId99"/>
    <p:sldId id="876" r:id="rId100"/>
    <p:sldId id="877" r:id="rId101"/>
    <p:sldId id="878" r:id="rId102"/>
    <p:sldId id="879" r:id="rId103"/>
    <p:sldId id="880" r:id="rId104"/>
    <p:sldId id="881" r:id="rId105"/>
    <p:sldId id="882" r:id="rId106"/>
    <p:sldId id="883" r:id="rId107"/>
    <p:sldId id="884" r:id="rId108"/>
    <p:sldId id="885" r:id="rId109"/>
    <p:sldId id="890" r:id="rId110"/>
    <p:sldId id="891" r:id="rId111"/>
    <p:sldId id="892" r:id="rId112"/>
    <p:sldId id="893" r:id="rId113"/>
    <p:sldId id="894" r:id="rId114"/>
    <p:sldId id="895" r:id="rId115"/>
    <p:sldId id="896" r:id="rId116"/>
    <p:sldId id="897" r:id="rId117"/>
    <p:sldId id="898" r:id="rId118"/>
    <p:sldId id="899" r:id="rId119"/>
    <p:sldId id="900" r:id="rId120"/>
    <p:sldId id="901" r:id="rId121"/>
    <p:sldId id="902" r:id="rId122"/>
    <p:sldId id="903" r:id="rId123"/>
    <p:sldId id="904" r:id="rId124"/>
    <p:sldId id="905" r:id="rId125"/>
    <p:sldId id="906" r:id="rId126"/>
    <p:sldId id="907" r:id="rId127"/>
    <p:sldId id="908" r:id="rId128"/>
    <p:sldId id="909" r:id="rId129"/>
    <p:sldId id="910" r:id="rId130"/>
    <p:sldId id="911" r:id="rId131"/>
    <p:sldId id="912" r:id="rId132"/>
    <p:sldId id="913" r:id="rId133"/>
    <p:sldId id="914" r:id="rId134"/>
    <p:sldId id="915" r:id="rId135"/>
    <p:sldId id="916" r:id="rId136"/>
    <p:sldId id="917" r:id="rId137"/>
    <p:sldId id="918" r:id="rId138"/>
    <p:sldId id="919" r:id="rId139"/>
    <p:sldId id="920" r:id="rId140"/>
    <p:sldId id="921" r:id="rId141"/>
    <p:sldId id="922" r:id="rId142"/>
    <p:sldId id="923" r:id="rId143"/>
    <p:sldId id="924" r:id="rId144"/>
    <p:sldId id="925" r:id="rId145"/>
    <p:sldId id="926" r:id="rId146"/>
    <p:sldId id="927" r:id="rId147"/>
    <p:sldId id="928" r:id="rId148"/>
    <p:sldId id="929" r:id="rId149"/>
    <p:sldId id="930" r:id="rId150"/>
    <p:sldId id="931" r:id="rId151"/>
    <p:sldId id="932" r:id="rId152"/>
    <p:sldId id="933" r:id="rId153"/>
    <p:sldId id="934" r:id="rId154"/>
    <p:sldId id="935" r:id="rId155"/>
    <p:sldId id="936" r:id="rId156"/>
    <p:sldId id="937" r:id="rId157"/>
    <p:sldId id="938" r:id="rId158"/>
    <p:sldId id="939" r:id="rId159"/>
    <p:sldId id="940" r:id="rId160"/>
    <p:sldId id="941" r:id="rId161"/>
    <p:sldId id="942" r:id="rId162"/>
    <p:sldId id="943" r:id="rId163"/>
    <p:sldId id="944" r:id="rId164"/>
    <p:sldId id="945" r:id="rId165"/>
    <p:sldId id="946" r:id="rId166"/>
    <p:sldId id="947" r:id="rId167"/>
    <p:sldId id="948" r:id="rId168"/>
    <p:sldId id="949" r:id="rId169"/>
    <p:sldId id="950" r:id="rId170"/>
    <p:sldId id="951" r:id="rId171"/>
    <p:sldId id="952" r:id="rId172"/>
    <p:sldId id="953" r:id="rId173"/>
    <p:sldId id="954" r:id="rId174"/>
    <p:sldId id="955" r:id="rId175"/>
    <p:sldId id="956" r:id="rId176"/>
    <p:sldId id="957" r:id="rId177"/>
    <p:sldId id="958" r:id="rId178"/>
    <p:sldId id="959" r:id="rId179"/>
    <p:sldId id="960" r:id="rId180"/>
    <p:sldId id="961" r:id="rId181"/>
    <p:sldId id="962" r:id="rId182"/>
    <p:sldId id="963" r:id="rId183"/>
    <p:sldId id="964" r:id="rId184"/>
    <p:sldId id="965" r:id="rId185"/>
    <p:sldId id="966" r:id="rId186"/>
    <p:sldId id="967" r:id="rId187"/>
    <p:sldId id="968" r:id="rId188"/>
    <p:sldId id="969" r:id="rId189"/>
    <p:sldId id="970" r:id="rId190"/>
    <p:sldId id="971" r:id="rId191"/>
    <p:sldId id="972" r:id="rId192"/>
    <p:sldId id="973" r:id="rId193"/>
    <p:sldId id="974" r:id="rId194"/>
    <p:sldId id="975" r:id="rId195"/>
    <p:sldId id="976" r:id="rId196"/>
    <p:sldId id="977" r:id="rId197"/>
    <p:sldId id="978" r:id="rId198"/>
    <p:sldId id="979" r:id="rId199"/>
    <p:sldId id="980" r:id="rId200"/>
    <p:sldId id="981" r:id="rId201"/>
    <p:sldId id="982" r:id="rId202"/>
    <p:sldId id="983" r:id="rId203"/>
    <p:sldId id="984" r:id="rId204"/>
    <p:sldId id="985" r:id="rId205"/>
    <p:sldId id="986" r:id="rId206"/>
    <p:sldId id="987" r:id="rId207"/>
    <p:sldId id="988" r:id="rId208"/>
    <p:sldId id="989" r:id="rId209"/>
    <p:sldId id="990" r:id="rId210"/>
    <p:sldId id="991" r:id="rId211"/>
    <p:sldId id="992" r:id="rId212"/>
    <p:sldId id="993" r:id="rId213"/>
    <p:sldId id="994" r:id="rId214"/>
    <p:sldId id="995" r:id="rId215"/>
    <p:sldId id="996" r:id="rId216"/>
    <p:sldId id="997" r:id="rId217"/>
    <p:sldId id="998" r:id="rId218"/>
    <p:sldId id="999" r:id="rId219"/>
    <p:sldId id="1000" r:id="rId220"/>
    <p:sldId id="1001" r:id="rId221"/>
    <p:sldId id="1002" r:id="rId222"/>
    <p:sldId id="1003" r:id="rId223"/>
    <p:sldId id="1004" r:id="rId224"/>
    <p:sldId id="1005" r:id="rId225"/>
    <p:sldId id="1006" r:id="rId226"/>
    <p:sldId id="1007" r:id="rId227"/>
    <p:sldId id="1008" r:id="rId228"/>
    <p:sldId id="1009" r:id="rId229"/>
    <p:sldId id="1010" r:id="rId230"/>
    <p:sldId id="1011" r:id="rId231"/>
    <p:sldId id="1012" r:id="rId232"/>
    <p:sldId id="1013" r:id="rId233"/>
    <p:sldId id="1014" r:id="rId234"/>
    <p:sldId id="1015" r:id="rId235"/>
    <p:sldId id="1016" r:id="rId236"/>
    <p:sldId id="1017" r:id="rId237"/>
    <p:sldId id="1018" r:id="rId238"/>
    <p:sldId id="1019" r:id="rId239"/>
    <p:sldId id="1020" r:id="rId240"/>
    <p:sldId id="1021" r:id="rId241"/>
    <p:sldId id="1022" r:id="rId242"/>
    <p:sldId id="1023" r:id="rId243"/>
    <p:sldId id="1024" r:id="rId244"/>
    <p:sldId id="1025" r:id="rId245"/>
    <p:sldId id="1026" r:id="rId246"/>
    <p:sldId id="1027" r:id="rId247"/>
    <p:sldId id="1028" r:id="rId248"/>
    <p:sldId id="1029" r:id="rId249"/>
    <p:sldId id="1030" r:id="rId250"/>
    <p:sldId id="1031" r:id="rId251"/>
    <p:sldId id="1032" r:id="rId252"/>
    <p:sldId id="1033" r:id="rId253"/>
    <p:sldId id="1034" r:id="rId254"/>
    <p:sldId id="1035" r:id="rId255"/>
    <p:sldId id="1036" r:id="rId256"/>
    <p:sldId id="1037" r:id="rId257"/>
    <p:sldId id="1038" r:id="rId258"/>
    <p:sldId id="1039" r:id="rId259"/>
    <p:sldId id="1040" r:id="rId260"/>
    <p:sldId id="1041" r:id="rId261"/>
    <p:sldId id="1042" r:id="rId262"/>
    <p:sldId id="1043" r:id="rId263"/>
    <p:sldId id="1044" r:id="rId264"/>
    <p:sldId id="1045" r:id="rId265"/>
    <p:sldId id="1046" r:id="rId266"/>
    <p:sldId id="1047" r:id="rId267"/>
    <p:sldId id="1048" r:id="rId268"/>
    <p:sldId id="1049" r:id="rId269"/>
    <p:sldId id="1050" r:id="rId270"/>
    <p:sldId id="1051" r:id="rId271"/>
    <p:sldId id="1052" r:id="rId272"/>
    <p:sldId id="1053" r:id="rId273"/>
    <p:sldId id="1054" r:id="rId274"/>
    <p:sldId id="1055" r:id="rId275"/>
    <p:sldId id="1056" r:id="rId276"/>
    <p:sldId id="1057" r:id="rId277"/>
    <p:sldId id="1058" r:id="rId278"/>
    <p:sldId id="1059" r:id="rId279"/>
    <p:sldId id="1060" r:id="rId280"/>
    <p:sldId id="1061" r:id="rId281"/>
    <p:sldId id="1062" r:id="rId282"/>
    <p:sldId id="1063" r:id="rId283"/>
    <p:sldId id="1064" r:id="rId284"/>
    <p:sldId id="1065" r:id="rId285"/>
    <p:sldId id="1066" r:id="rId286"/>
    <p:sldId id="1067" r:id="rId287"/>
    <p:sldId id="1068" r:id="rId288"/>
    <p:sldId id="1069" r:id="rId289"/>
    <p:sldId id="1070" r:id="rId290"/>
    <p:sldId id="1071" r:id="rId291"/>
    <p:sldId id="1072" r:id="rId292"/>
    <p:sldId id="1073" r:id="rId293"/>
    <p:sldId id="1074" r:id="rId294"/>
    <p:sldId id="1075" r:id="rId295"/>
    <p:sldId id="1076" r:id="rId296"/>
    <p:sldId id="1077" r:id="rId297"/>
    <p:sldId id="1078" r:id="rId298"/>
    <p:sldId id="1079" r:id="rId299"/>
    <p:sldId id="1080" r:id="rId300"/>
    <p:sldId id="1081" r:id="rId301"/>
    <p:sldId id="1082" r:id="rId302"/>
    <p:sldId id="1083" r:id="rId303"/>
    <p:sldId id="1084" r:id="rId304"/>
    <p:sldId id="1085" r:id="rId305"/>
    <p:sldId id="1086" r:id="rId306"/>
    <p:sldId id="1087" r:id="rId307"/>
    <p:sldId id="1088" r:id="rId308"/>
    <p:sldId id="1089" r:id="rId309"/>
    <p:sldId id="1090" r:id="rId310"/>
    <p:sldId id="1091" r:id="rId311"/>
    <p:sldId id="1092" r:id="rId312"/>
    <p:sldId id="1093" r:id="rId313"/>
    <p:sldId id="1094" r:id="rId314"/>
    <p:sldId id="1095" r:id="rId315"/>
    <p:sldId id="1096" r:id="rId316"/>
    <p:sldId id="1097" r:id="rId317"/>
    <p:sldId id="1098" r:id="rId318"/>
    <p:sldId id="1099" r:id="rId319"/>
    <p:sldId id="1100" r:id="rId320"/>
    <p:sldId id="1101" r:id="rId321"/>
    <p:sldId id="1102" r:id="rId322"/>
    <p:sldId id="1103" r:id="rId323"/>
    <p:sldId id="1104" r:id="rId324"/>
    <p:sldId id="1105" r:id="rId325"/>
    <p:sldId id="1106" r:id="rId326"/>
    <p:sldId id="1107" r:id="rId327"/>
    <p:sldId id="1108" r:id="rId328"/>
    <p:sldId id="1109" r:id="rId329"/>
    <p:sldId id="1110" r:id="rId330"/>
    <p:sldId id="1111" r:id="rId331"/>
    <p:sldId id="1112" r:id="rId332"/>
    <p:sldId id="1113" r:id="rId333"/>
    <p:sldId id="1114" r:id="rId334"/>
    <p:sldId id="1115" r:id="rId335"/>
    <p:sldId id="1116" r:id="rId336"/>
    <p:sldId id="1117" r:id="rId337"/>
    <p:sldId id="1118" r:id="rId338"/>
    <p:sldId id="1119" r:id="rId339"/>
    <p:sldId id="1120" r:id="rId340"/>
    <p:sldId id="1121" r:id="rId341"/>
    <p:sldId id="1122" r:id="rId342"/>
    <p:sldId id="1123" r:id="rId343"/>
    <p:sldId id="1124" r:id="rId344"/>
    <p:sldId id="1125" r:id="rId345"/>
    <p:sldId id="1126" r:id="rId346"/>
    <p:sldId id="1135" r:id="rId347"/>
    <p:sldId id="1136" r:id="rId348"/>
    <p:sldId id="1137" r:id="rId349"/>
    <p:sldId id="1138" r:id="rId350"/>
    <p:sldId id="1139" r:id="rId351"/>
    <p:sldId id="1140" r:id="rId352"/>
    <p:sldId id="1141" r:id="rId353"/>
    <p:sldId id="1142" r:id="rId354"/>
    <p:sldId id="1143" r:id="rId355"/>
    <p:sldId id="1144" r:id="rId356"/>
    <p:sldId id="1145" r:id="rId357"/>
    <p:sldId id="1146" r:id="rId358"/>
    <p:sldId id="1147" r:id="rId359"/>
    <p:sldId id="1148" r:id="rId360"/>
    <p:sldId id="1149" r:id="rId361"/>
    <p:sldId id="1150" r:id="rId362"/>
    <p:sldId id="1151" r:id="rId363"/>
    <p:sldId id="1152" r:id="rId364"/>
    <p:sldId id="1153" r:id="rId365"/>
    <p:sldId id="1154" r:id="rId366"/>
    <p:sldId id="1155" r:id="rId367"/>
    <p:sldId id="1156" r:id="rId368"/>
    <p:sldId id="1157" r:id="rId369"/>
    <p:sldId id="1158" r:id="rId370"/>
    <p:sldId id="1159" r:id="rId371"/>
    <p:sldId id="1160" r:id="rId372"/>
    <p:sldId id="1161" r:id="rId373"/>
    <p:sldId id="1162" r:id="rId374"/>
    <p:sldId id="1163" r:id="rId375"/>
    <p:sldId id="1164" r:id="rId376"/>
    <p:sldId id="1165" r:id="rId377"/>
    <p:sldId id="1166" r:id="rId378"/>
    <p:sldId id="1167" r:id="rId379"/>
    <p:sldId id="1168" r:id="rId380"/>
    <p:sldId id="1169" r:id="rId381"/>
    <p:sldId id="1170" r:id="rId382"/>
    <p:sldId id="1171" r:id="rId383"/>
    <p:sldId id="1172" r:id="rId384"/>
    <p:sldId id="1173" r:id="rId385"/>
    <p:sldId id="1174" r:id="rId386"/>
    <p:sldId id="1175" r:id="rId387"/>
    <p:sldId id="1176" r:id="rId388"/>
    <p:sldId id="1177" r:id="rId389"/>
    <p:sldId id="1178" r:id="rId390"/>
    <p:sldId id="1179" r:id="rId391"/>
    <p:sldId id="1180" r:id="rId392"/>
    <p:sldId id="1181" r:id="rId393"/>
    <p:sldId id="1182" r:id="rId394"/>
    <p:sldId id="1183" r:id="rId395"/>
    <p:sldId id="1184" r:id="rId396"/>
    <p:sldId id="1185" r:id="rId397"/>
    <p:sldId id="1186" r:id="rId398"/>
    <p:sldId id="1187" r:id="rId399"/>
    <p:sldId id="1188" r:id="rId400"/>
    <p:sldId id="1189" r:id="rId401"/>
    <p:sldId id="1190" r:id="rId402"/>
    <p:sldId id="1191" r:id="rId403"/>
    <p:sldId id="1192" r:id="rId404"/>
    <p:sldId id="1193" r:id="rId405"/>
    <p:sldId id="1194" r:id="rId406"/>
    <p:sldId id="1195" r:id="rId407"/>
    <p:sldId id="1196" r:id="rId408"/>
    <p:sldId id="1197" r:id="rId409"/>
    <p:sldId id="1198" r:id="rId410"/>
    <p:sldId id="1199" r:id="rId411"/>
    <p:sldId id="1200" r:id="rId412"/>
    <p:sldId id="1216" r:id="rId41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E3FDBE"/>
    <a:srgbClr val="DCFDAB"/>
    <a:srgbClr val="FFAAA9"/>
    <a:srgbClr val="DBFDAA"/>
    <a:srgbClr val="FFE1E1"/>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82"/>
    <p:restoredTop sz="95946" autoAdjust="0"/>
  </p:normalViewPr>
  <p:slideViewPr>
    <p:cSldViewPr snapToGrid="0">
      <p:cViewPr varScale="1">
        <p:scale>
          <a:sx n="110" d="100"/>
          <a:sy n="110" d="100"/>
        </p:scale>
        <p:origin x="1896" y="184"/>
      </p:cViewPr>
      <p:guideLst>
        <p:guide orient="horz" pos="2084"/>
        <p:guide pos="2880"/>
      </p:guideLst>
    </p:cSldViewPr>
  </p:slideViewPr>
  <p:notesTextViewPr>
    <p:cViewPr>
      <p:scale>
        <a:sx n="1" d="1"/>
        <a:sy n="1" d="1"/>
      </p:scale>
      <p:origin x="0" y="0"/>
    </p:cViewPr>
  </p:notesTextViewPr>
  <p:sorterViewPr>
    <p:cViewPr varScale="1">
      <p:scale>
        <a:sx n="100" d="100"/>
        <a:sy n="100" d="100"/>
      </p:scale>
      <p:origin x="0" y="-1668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notesMaster" Target="notesMasters/notesMaster1.xml"/><Relationship Id="rId415" Type="http://schemas.openxmlformats.org/officeDocument/2006/relationships/presProps" Target="presProps.xml"/><Relationship Id="rId416" Type="http://schemas.openxmlformats.org/officeDocument/2006/relationships/viewProps" Target="viewProps.xml"/><Relationship Id="rId417" Type="http://schemas.openxmlformats.org/officeDocument/2006/relationships/theme" Target="theme/theme1.xml"/><Relationship Id="rId418"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9525" cap="rnd">
                <a:solidFill>
                  <a:schemeClr val="tx1"/>
                </a:solidFill>
                <a:prstDash val="solid"/>
              </a:ln>
              <a:effectLst/>
            </c:spPr>
            <c:trendlineType val="linear"/>
            <c:dispRSqr val="0"/>
            <c:dispEq val="0"/>
          </c:trendline>
          <c:xVal>
            <c:numRef>
              <c:f>Sheet1!$B$2:$I$2</c:f>
              <c:numCache>
                <c:formatCode>General</c:formatCode>
                <c:ptCount val="8"/>
                <c:pt idx="0">
                  <c:v>5.1</c:v>
                </c:pt>
                <c:pt idx="1">
                  <c:v>8.200000000000001</c:v>
                </c:pt>
                <c:pt idx="2">
                  <c:v>11.5</c:v>
                </c:pt>
                <c:pt idx="3">
                  <c:v>13.9</c:v>
                </c:pt>
                <c:pt idx="4">
                  <c:v>15.1</c:v>
                </c:pt>
                <c:pt idx="5">
                  <c:v>16.2</c:v>
                </c:pt>
                <c:pt idx="6">
                  <c:v>19.6</c:v>
                </c:pt>
                <c:pt idx="7">
                  <c:v>23.3</c:v>
                </c:pt>
              </c:numCache>
            </c:numRef>
          </c:xVal>
          <c:yVal>
            <c:numRef>
              <c:f>Sheet1!$B$3:$I$3</c:f>
              <c:numCache>
                <c:formatCode>General</c:formatCode>
                <c:ptCount val="8"/>
                <c:pt idx="0">
                  <c:v>2.14</c:v>
                </c:pt>
                <c:pt idx="1">
                  <c:v>4.619999999999996</c:v>
                </c:pt>
                <c:pt idx="2">
                  <c:v>8.239999999999998</c:v>
                </c:pt>
                <c:pt idx="3">
                  <c:v>11.24</c:v>
                </c:pt>
                <c:pt idx="4">
                  <c:v>13.99</c:v>
                </c:pt>
                <c:pt idx="5">
                  <c:v>16.32999999999999</c:v>
                </c:pt>
                <c:pt idx="6">
                  <c:v>19.23</c:v>
                </c:pt>
                <c:pt idx="7">
                  <c:v>28.74</c:v>
                </c:pt>
              </c:numCache>
            </c:numRef>
          </c:yVal>
          <c:smooth val="0"/>
          <c:extLst xmlns:c16r2="http://schemas.microsoft.com/office/drawing/2015/06/chart">
            <c:ext xmlns:c16="http://schemas.microsoft.com/office/drawing/2014/chart" uri="{C3380CC4-5D6E-409C-BE32-E72D297353CC}">
              <c16:uniqueId val="{00000000-D497-4654-8854-7D2C7EC88477}"/>
            </c:ext>
          </c:extLst>
        </c:ser>
        <c:ser>
          <c:idx val="1"/>
          <c:order val="1"/>
          <c:spPr>
            <a:ln w="19050" cap="rnd">
              <a:noFill/>
              <a:round/>
            </a:ln>
            <a:effectLst/>
          </c:spPr>
          <c:marker>
            <c:symbol val="circle"/>
            <c:size val="5"/>
            <c:spPr>
              <a:solidFill>
                <a:schemeClr val="bg1">
                  <a:alpha val="0"/>
                </a:schemeClr>
              </a:solidFill>
              <a:ln w="0">
                <a:noFill/>
              </a:ln>
              <a:effectLst/>
            </c:spPr>
          </c:marker>
          <c:trendline>
            <c:spPr>
              <a:ln w="19050" cap="rnd">
                <a:solidFill>
                  <a:schemeClr val="accent2"/>
                </a:solidFill>
                <a:prstDash val="sysDot"/>
              </a:ln>
              <a:effectLst/>
            </c:spPr>
            <c:trendlineType val="linear"/>
            <c:dispRSqr val="0"/>
            <c:dispEq val="0"/>
          </c:trendline>
          <c:xVal>
            <c:numRef>
              <c:f>Sheet1!$B$2:$I$2</c:f>
              <c:numCache>
                <c:formatCode>General</c:formatCode>
                <c:ptCount val="8"/>
                <c:pt idx="0">
                  <c:v>5.1</c:v>
                </c:pt>
                <c:pt idx="1">
                  <c:v>8.200000000000001</c:v>
                </c:pt>
                <c:pt idx="2">
                  <c:v>11.5</c:v>
                </c:pt>
                <c:pt idx="3">
                  <c:v>13.9</c:v>
                </c:pt>
                <c:pt idx="4">
                  <c:v>15.1</c:v>
                </c:pt>
                <c:pt idx="5">
                  <c:v>16.2</c:v>
                </c:pt>
                <c:pt idx="6">
                  <c:v>19.6</c:v>
                </c:pt>
                <c:pt idx="7">
                  <c:v>23.3</c:v>
                </c:pt>
              </c:numCache>
            </c:numRef>
          </c:xVal>
          <c:yVal>
            <c:numRef>
              <c:f>Sheet1!$B$4:$I$4</c:f>
              <c:numCache>
                <c:formatCode>General</c:formatCode>
                <c:ptCount val="8"/>
                <c:pt idx="0">
                  <c:v>0.0</c:v>
                </c:pt>
                <c:pt idx="1">
                  <c:v>6.0</c:v>
                </c:pt>
                <c:pt idx="2">
                  <c:v>10.0</c:v>
                </c:pt>
                <c:pt idx="3">
                  <c:v>15.0</c:v>
                </c:pt>
                <c:pt idx="4">
                  <c:v>19.0</c:v>
                </c:pt>
                <c:pt idx="5">
                  <c:v>24.0</c:v>
                </c:pt>
                <c:pt idx="6">
                  <c:v>29.0</c:v>
                </c:pt>
                <c:pt idx="7">
                  <c:v>39.0</c:v>
                </c:pt>
              </c:numCache>
            </c:numRef>
          </c:yVal>
          <c:smooth val="0"/>
          <c:extLst xmlns:c16r2="http://schemas.microsoft.com/office/drawing/2015/06/chart">
            <c:ext xmlns:c16="http://schemas.microsoft.com/office/drawing/2014/chart" uri="{C3380CC4-5D6E-409C-BE32-E72D297353CC}">
              <c16:uniqueId val="{00000001-D497-4654-8854-7D2C7EC88477}"/>
            </c:ext>
          </c:extLst>
        </c:ser>
        <c:ser>
          <c:idx val="2"/>
          <c:order val="2"/>
          <c:spPr>
            <a:ln w="19050" cap="rnd">
              <a:noFill/>
              <a:round/>
            </a:ln>
            <a:effectLst/>
          </c:spPr>
          <c:marker>
            <c:symbol val="circle"/>
            <c:size val="5"/>
            <c:spPr>
              <a:solidFill>
                <a:schemeClr val="bg1">
                  <a:alpha val="0"/>
                </a:schemeClr>
              </a:solidFill>
              <a:ln w="9525">
                <a:noFill/>
              </a:ln>
              <a:effectLst/>
            </c:spPr>
          </c:marker>
          <c:trendline>
            <c:spPr>
              <a:ln w="19050" cap="rnd">
                <a:solidFill>
                  <a:schemeClr val="accent3"/>
                </a:solidFill>
                <a:prstDash val="sysDot"/>
              </a:ln>
              <a:effectLst/>
            </c:spPr>
            <c:trendlineType val="linear"/>
            <c:dispRSqr val="0"/>
            <c:dispEq val="0"/>
          </c:trendline>
          <c:xVal>
            <c:numRef>
              <c:f>Sheet1!$B$2:$I$2</c:f>
              <c:numCache>
                <c:formatCode>General</c:formatCode>
                <c:ptCount val="8"/>
                <c:pt idx="0">
                  <c:v>5.1</c:v>
                </c:pt>
                <c:pt idx="1">
                  <c:v>8.200000000000001</c:v>
                </c:pt>
                <c:pt idx="2">
                  <c:v>11.5</c:v>
                </c:pt>
                <c:pt idx="3">
                  <c:v>13.9</c:v>
                </c:pt>
                <c:pt idx="4">
                  <c:v>15.1</c:v>
                </c:pt>
                <c:pt idx="5">
                  <c:v>16.2</c:v>
                </c:pt>
                <c:pt idx="6">
                  <c:v>19.6</c:v>
                </c:pt>
                <c:pt idx="7">
                  <c:v>23.3</c:v>
                </c:pt>
              </c:numCache>
            </c:numRef>
          </c:xVal>
          <c:yVal>
            <c:numRef>
              <c:f>Sheet1!$B$5:$I$5</c:f>
              <c:numCache>
                <c:formatCode>General</c:formatCode>
                <c:ptCount val="8"/>
                <c:pt idx="0">
                  <c:v>7.0</c:v>
                </c:pt>
                <c:pt idx="1">
                  <c:v>8.0</c:v>
                </c:pt>
                <c:pt idx="2">
                  <c:v>10.0</c:v>
                </c:pt>
                <c:pt idx="3">
                  <c:v>12.0</c:v>
                </c:pt>
                <c:pt idx="4">
                  <c:v>14.5</c:v>
                </c:pt>
                <c:pt idx="5">
                  <c:v>15.0</c:v>
                </c:pt>
                <c:pt idx="6">
                  <c:v>16.0</c:v>
                </c:pt>
                <c:pt idx="7">
                  <c:v>18.0</c:v>
                </c:pt>
              </c:numCache>
            </c:numRef>
          </c:yVal>
          <c:smooth val="0"/>
          <c:extLst xmlns:c16r2="http://schemas.microsoft.com/office/drawing/2015/06/chart">
            <c:ext xmlns:c16="http://schemas.microsoft.com/office/drawing/2014/chart" uri="{C3380CC4-5D6E-409C-BE32-E72D297353CC}">
              <c16:uniqueId val="{00000002-D497-4654-8854-7D2C7EC88477}"/>
            </c:ext>
          </c:extLst>
        </c:ser>
        <c:dLbls>
          <c:showLegendKey val="0"/>
          <c:showVal val="0"/>
          <c:showCatName val="0"/>
          <c:showSerName val="0"/>
          <c:showPercent val="0"/>
          <c:showBubbleSize val="0"/>
        </c:dLbls>
        <c:axId val="2071310544"/>
        <c:axId val="2071091616"/>
      </c:scatterChart>
      <c:valAx>
        <c:axId val="20713105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71091616"/>
        <c:crosses val="autoZero"/>
        <c:crossBetween val="midCat"/>
      </c:valAx>
      <c:valAx>
        <c:axId val="2071091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71310544"/>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Sheet1!$B$4</c:f>
              <c:strCache>
                <c:ptCount val="1"/>
                <c:pt idx="0">
                  <c:v>拒绝意愿</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5875" cap="rnd">
                <a:solidFill>
                  <a:schemeClr val="accent1"/>
                </a:solidFill>
                <a:prstDash val="solid"/>
              </a:ln>
              <a:effectLst/>
            </c:spPr>
            <c:trendlineType val="linear"/>
            <c:dispRSqr val="0"/>
            <c:dispEq val="0"/>
          </c:trendline>
          <c:xVal>
            <c:numRef>
              <c:f>Sheet1!$C$3:$K$3</c:f>
              <c:numCache>
                <c:formatCode>General</c:formatCode>
                <c:ptCount val="9"/>
                <c:pt idx="0">
                  <c:v>1.0</c:v>
                </c:pt>
                <c:pt idx="1">
                  <c:v>2.0</c:v>
                </c:pt>
                <c:pt idx="2">
                  <c:v>3.0</c:v>
                </c:pt>
                <c:pt idx="3">
                  <c:v>4.0</c:v>
                </c:pt>
                <c:pt idx="4">
                  <c:v>5.0</c:v>
                </c:pt>
                <c:pt idx="5">
                  <c:v>6.0</c:v>
                </c:pt>
                <c:pt idx="6">
                  <c:v>7.0</c:v>
                </c:pt>
                <c:pt idx="7">
                  <c:v>8.0</c:v>
                </c:pt>
                <c:pt idx="8">
                  <c:v>9.0</c:v>
                </c:pt>
              </c:numCache>
            </c:numRef>
          </c:xVal>
          <c:yVal>
            <c:numRef>
              <c:f>Sheet1!$C$4:$K$4</c:f>
              <c:numCache>
                <c:formatCode>General</c:formatCode>
                <c:ptCount val="9"/>
                <c:pt idx="0">
                  <c:v>0.0</c:v>
                </c:pt>
                <c:pt idx="1">
                  <c:v>0.0</c:v>
                </c:pt>
                <c:pt idx="2">
                  <c:v>0.0</c:v>
                </c:pt>
                <c:pt idx="3">
                  <c:v>0.1</c:v>
                </c:pt>
                <c:pt idx="4">
                  <c:v>0.5</c:v>
                </c:pt>
                <c:pt idx="5">
                  <c:v>0.9</c:v>
                </c:pt>
                <c:pt idx="6">
                  <c:v>1.0</c:v>
                </c:pt>
                <c:pt idx="7">
                  <c:v>1.0</c:v>
                </c:pt>
                <c:pt idx="8">
                  <c:v>1.0</c:v>
                </c:pt>
              </c:numCache>
            </c:numRef>
          </c:yVal>
          <c:smooth val="0"/>
          <c:extLst xmlns:c16r2="http://schemas.microsoft.com/office/drawing/2015/06/chart">
            <c:ext xmlns:c16="http://schemas.microsoft.com/office/drawing/2014/chart" uri="{C3380CC4-5D6E-409C-BE32-E72D297353CC}">
              <c16:uniqueId val="{00000001-72B9-4B9A-BE6B-4A915F83A8DC}"/>
            </c:ext>
          </c:extLst>
        </c:ser>
        <c:dLbls>
          <c:showLegendKey val="0"/>
          <c:showVal val="0"/>
          <c:showCatName val="0"/>
          <c:showSerName val="0"/>
          <c:showPercent val="0"/>
          <c:showBubbleSize val="0"/>
        </c:dLbls>
        <c:axId val="2071505808"/>
        <c:axId val="2127425728"/>
      </c:scatterChart>
      <c:valAx>
        <c:axId val="20715058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商品价格</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27425728"/>
        <c:crosses val="autoZero"/>
        <c:crossBetween val="midCat"/>
      </c:valAx>
      <c:valAx>
        <c:axId val="2127425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拒绝意愿</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71505808"/>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Sheet1!$B$4</c:f>
              <c:strCache>
                <c:ptCount val="1"/>
                <c:pt idx="0">
                  <c:v>拒绝意愿</c:v>
                </c:pt>
              </c:strCache>
            </c:strRef>
          </c:tx>
          <c:spPr>
            <a:ln w="19050" cap="rnd">
              <a:noFill/>
              <a:round/>
            </a:ln>
            <a:effectLst/>
          </c:spPr>
          <c:marker>
            <c:symbol val="circle"/>
            <c:size val="5"/>
            <c:spPr>
              <a:solidFill>
                <a:schemeClr val="accent1"/>
              </a:solidFill>
              <a:ln w="0">
                <a:solidFill>
                  <a:schemeClr val="accent1"/>
                </a:solidFill>
              </a:ln>
              <a:effectLst/>
            </c:spPr>
          </c:marker>
          <c:trendline>
            <c:spPr>
              <a:ln w="12700" cap="rnd">
                <a:solidFill>
                  <a:schemeClr val="accent1"/>
                </a:solidFill>
                <a:prstDash val="solid"/>
              </a:ln>
              <a:effectLst/>
            </c:spPr>
            <c:trendlineType val="linear"/>
            <c:dispRSqr val="0"/>
            <c:dispEq val="0"/>
          </c:trendline>
          <c:xVal>
            <c:numRef>
              <c:f>Sheet1!$C$3:$L$3</c:f>
              <c:numCache>
                <c:formatCode>General</c:formatCode>
                <c:ptCount val="10"/>
                <c:pt idx="0">
                  <c:v>1.0</c:v>
                </c:pt>
                <c:pt idx="1">
                  <c:v>2.0</c:v>
                </c:pt>
                <c:pt idx="2">
                  <c:v>3.0</c:v>
                </c:pt>
                <c:pt idx="3">
                  <c:v>4.0</c:v>
                </c:pt>
                <c:pt idx="4">
                  <c:v>5.0</c:v>
                </c:pt>
                <c:pt idx="5">
                  <c:v>6.0</c:v>
                </c:pt>
                <c:pt idx="6">
                  <c:v>7.0</c:v>
                </c:pt>
                <c:pt idx="7">
                  <c:v>8.0</c:v>
                </c:pt>
                <c:pt idx="8">
                  <c:v>9.0</c:v>
                </c:pt>
                <c:pt idx="9">
                  <c:v>15.0</c:v>
                </c:pt>
              </c:numCache>
            </c:numRef>
          </c:xVal>
          <c:yVal>
            <c:numRef>
              <c:f>Sheet1!$C$4:$L$4</c:f>
              <c:numCache>
                <c:formatCode>General</c:formatCode>
                <c:ptCount val="10"/>
                <c:pt idx="0">
                  <c:v>0.0</c:v>
                </c:pt>
                <c:pt idx="1">
                  <c:v>0.0</c:v>
                </c:pt>
                <c:pt idx="2">
                  <c:v>0.0</c:v>
                </c:pt>
                <c:pt idx="3">
                  <c:v>0.1</c:v>
                </c:pt>
                <c:pt idx="4">
                  <c:v>0.5</c:v>
                </c:pt>
                <c:pt idx="5">
                  <c:v>0.9</c:v>
                </c:pt>
                <c:pt idx="6">
                  <c:v>1.0</c:v>
                </c:pt>
                <c:pt idx="7">
                  <c:v>1.0</c:v>
                </c:pt>
                <c:pt idx="8">
                  <c:v>1.0</c:v>
                </c:pt>
                <c:pt idx="9">
                  <c:v>1.0</c:v>
                </c:pt>
              </c:numCache>
            </c:numRef>
          </c:yVal>
          <c:smooth val="0"/>
          <c:extLst xmlns:c16r2="http://schemas.microsoft.com/office/drawing/2015/06/chart">
            <c:ext xmlns:c16="http://schemas.microsoft.com/office/drawing/2014/chart" uri="{C3380CC4-5D6E-409C-BE32-E72D297353CC}">
              <c16:uniqueId val="{00000001-BCEB-4959-AFC5-2B7CD0147B7A}"/>
            </c:ext>
          </c:extLst>
        </c:ser>
        <c:dLbls>
          <c:showLegendKey val="0"/>
          <c:showVal val="0"/>
          <c:showCatName val="0"/>
          <c:showSerName val="0"/>
          <c:showPercent val="0"/>
          <c:showBubbleSize val="0"/>
        </c:dLbls>
        <c:axId val="2126606048"/>
        <c:axId val="2126615056"/>
      </c:scatterChart>
      <c:valAx>
        <c:axId val="2126606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商品价格</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26615056"/>
        <c:crosses val="autoZero"/>
        <c:crossBetween val="midCat"/>
      </c:valAx>
      <c:valAx>
        <c:axId val="2126615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拒绝意愿</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26606048"/>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3.wmf"/><Relationship Id="rId2" Type="http://schemas.openxmlformats.org/officeDocument/2006/relationships/image" Target="../media/image10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3.wmf"/><Relationship Id="rId2"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8.wmf"/><Relationship Id="rId4" Type="http://schemas.openxmlformats.org/officeDocument/2006/relationships/image" Target="../media/image109.wmf"/><Relationship Id="rId1" Type="http://schemas.openxmlformats.org/officeDocument/2006/relationships/image" Target="../media/image106.wmf"/><Relationship Id="rId2" Type="http://schemas.openxmlformats.org/officeDocument/2006/relationships/image" Target="../media/image10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2022/5/30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a:t>
            </a:fld>
            <a:endParaRPr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287</a:t>
            </a:fld>
            <a:endParaRPr lang="en-US" altLang="zh-CN" sz="1200">
              <a:latin typeface="Arial" panose="020B0604020202020204" pitchFamily="34" charset="0"/>
            </a:endParaRPr>
          </a:p>
        </p:txBody>
      </p:sp>
    </p:spTree>
    <p:extLst>
      <p:ext uri="{BB962C8B-B14F-4D97-AF65-F5344CB8AC3E}">
        <p14:creationId xmlns:p14="http://schemas.microsoft.com/office/powerpoint/2010/main" val="5997681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319</a:t>
            </a:fld>
            <a:endParaRPr lang="zh-CN" altLang="en-US"/>
          </a:p>
        </p:txBody>
      </p:sp>
    </p:spTree>
    <p:extLst>
      <p:ext uri="{BB962C8B-B14F-4D97-AF65-F5344CB8AC3E}">
        <p14:creationId xmlns:p14="http://schemas.microsoft.com/office/powerpoint/2010/main" val="12273835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320</a:t>
            </a:fld>
            <a:endParaRPr lang="en-US" altLang="zh-CN" sz="1200">
              <a:latin typeface="Arial" panose="020B0604020202020204" pitchFamily="34" charset="0"/>
            </a:endParaRPr>
          </a:p>
        </p:txBody>
      </p:sp>
    </p:spTree>
    <p:extLst>
      <p:ext uri="{BB962C8B-B14F-4D97-AF65-F5344CB8AC3E}">
        <p14:creationId xmlns:p14="http://schemas.microsoft.com/office/powerpoint/2010/main" val="1179600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330</a:t>
            </a:fld>
            <a:endParaRPr lang="en-US" altLang="zh-CN" sz="1200">
              <a:latin typeface="Arial" panose="020B0604020202020204" pitchFamily="34" charset="0"/>
            </a:endParaRPr>
          </a:p>
        </p:txBody>
      </p:sp>
    </p:spTree>
    <p:extLst>
      <p:ext uri="{BB962C8B-B14F-4D97-AF65-F5344CB8AC3E}">
        <p14:creationId xmlns:p14="http://schemas.microsoft.com/office/powerpoint/2010/main" val="2764250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331</a:t>
            </a:fld>
            <a:endParaRPr lang="zh-CN" altLang="en-US"/>
          </a:p>
        </p:txBody>
      </p:sp>
    </p:spTree>
    <p:extLst>
      <p:ext uri="{BB962C8B-B14F-4D97-AF65-F5344CB8AC3E}">
        <p14:creationId xmlns:p14="http://schemas.microsoft.com/office/powerpoint/2010/main" val="18793432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332</a:t>
            </a:fld>
            <a:endParaRPr lang="zh-CN" altLang="en-US"/>
          </a:p>
        </p:txBody>
      </p:sp>
    </p:spTree>
    <p:extLst>
      <p:ext uri="{BB962C8B-B14F-4D97-AF65-F5344CB8AC3E}">
        <p14:creationId xmlns:p14="http://schemas.microsoft.com/office/powerpoint/2010/main" val="19274637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333</a:t>
            </a:fld>
            <a:endParaRPr lang="zh-CN" altLang="en-US"/>
          </a:p>
        </p:txBody>
      </p:sp>
    </p:spTree>
    <p:extLst>
      <p:ext uri="{BB962C8B-B14F-4D97-AF65-F5344CB8AC3E}">
        <p14:creationId xmlns:p14="http://schemas.microsoft.com/office/powerpoint/2010/main" val="15353360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334</a:t>
            </a:fld>
            <a:endParaRPr lang="zh-CN" altLang="en-US"/>
          </a:p>
        </p:txBody>
      </p:sp>
    </p:spTree>
    <p:extLst>
      <p:ext uri="{BB962C8B-B14F-4D97-AF65-F5344CB8AC3E}">
        <p14:creationId xmlns:p14="http://schemas.microsoft.com/office/powerpoint/2010/main" val="49472140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335</a:t>
            </a:fld>
            <a:endParaRPr lang="zh-CN" altLang="en-US"/>
          </a:p>
        </p:txBody>
      </p:sp>
    </p:spTree>
    <p:extLst>
      <p:ext uri="{BB962C8B-B14F-4D97-AF65-F5344CB8AC3E}">
        <p14:creationId xmlns:p14="http://schemas.microsoft.com/office/powerpoint/2010/main" val="19046691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336</a:t>
            </a:fld>
            <a:endParaRPr lang="zh-CN" altLang="en-US"/>
          </a:p>
        </p:txBody>
      </p:sp>
    </p:spTree>
    <p:extLst>
      <p:ext uri="{BB962C8B-B14F-4D97-AF65-F5344CB8AC3E}">
        <p14:creationId xmlns:p14="http://schemas.microsoft.com/office/powerpoint/2010/main" val="108062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337</a:t>
            </a:fld>
            <a:endParaRPr lang="zh-CN" altLang="en-US"/>
          </a:p>
        </p:txBody>
      </p:sp>
    </p:spTree>
    <p:extLst>
      <p:ext uri="{BB962C8B-B14F-4D97-AF65-F5344CB8AC3E}">
        <p14:creationId xmlns:p14="http://schemas.microsoft.com/office/powerpoint/2010/main" val="3730745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338</a:t>
            </a:fld>
            <a:endParaRPr lang="zh-CN" altLang="en-US"/>
          </a:p>
        </p:txBody>
      </p:sp>
    </p:spTree>
    <p:extLst>
      <p:ext uri="{BB962C8B-B14F-4D97-AF65-F5344CB8AC3E}">
        <p14:creationId xmlns:p14="http://schemas.microsoft.com/office/powerpoint/2010/main" val="5357559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339</a:t>
            </a:fld>
            <a:endParaRPr lang="zh-CN" altLang="en-US"/>
          </a:p>
        </p:txBody>
      </p:sp>
    </p:spTree>
    <p:extLst>
      <p:ext uri="{BB962C8B-B14F-4D97-AF65-F5344CB8AC3E}">
        <p14:creationId xmlns:p14="http://schemas.microsoft.com/office/powerpoint/2010/main" val="9924308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340</a:t>
            </a:fld>
            <a:endParaRPr lang="zh-CN" altLang="en-US"/>
          </a:p>
        </p:txBody>
      </p:sp>
    </p:spTree>
    <p:extLst>
      <p:ext uri="{BB962C8B-B14F-4D97-AF65-F5344CB8AC3E}">
        <p14:creationId xmlns:p14="http://schemas.microsoft.com/office/powerpoint/2010/main" val="9601973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341</a:t>
            </a:fld>
            <a:endParaRPr lang="zh-CN" altLang="en-US"/>
          </a:p>
        </p:txBody>
      </p:sp>
    </p:spTree>
    <p:extLst>
      <p:ext uri="{BB962C8B-B14F-4D97-AF65-F5344CB8AC3E}">
        <p14:creationId xmlns:p14="http://schemas.microsoft.com/office/powerpoint/2010/main" val="4987519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342</a:t>
            </a:fld>
            <a:endParaRPr lang="zh-CN" altLang="en-US"/>
          </a:p>
        </p:txBody>
      </p:sp>
    </p:spTree>
    <p:extLst>
      <p:ext uri="{BB962C8B-B14F-4D97-AF65-F5344CB8AC3E}">
        <p14:creationId xmlns:p14="http://schemas.microsoft.com/office/powerpoint/2010/main" val="21353375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343</a:t>
            </a:fld>
            <a:endParaRPr lang="zh-CN" altLang="en-US"/>
          </a:p>
        </p:txBody>
      </p:sp>
    </p:spTree>
    <p:extLst>
      <p:ext uri="{BB962C8B-B14F-4D97-AF65-F5344CB8AC3E}">
        <p14:creationId xmlns:p14="http://schemas.microsoft.com/office/powerpoint/2010/main" val="113628348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344</a:t>
            </a:fld>
            <a:endParaRPr lang="zh-CN" altLang="en-US"/>
          </a:p>
        </p:txBody>
      </p:sp>
    </p:spTree>
    <p:extLst>
      <p:ext uri="{BB962C8B-B14F-4D97-AF65-F5344CB8AC3E}">
        <p14:creationId xmlns:p14="http://schemas.microsoft.com/office/powerpoint/2010/main" val="19883449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345</a:t>
            </a:fld>
            <a:endParaRPr lang="zh-CN" altLang="en-US"/>
          </a:p>
        </p:txBody>
      </p:sp>
    </p:spTree>
    <p:extLst>
      <p:ext uri="{BB962C8B-B14F-4D97-AF65-F5344CB8AC3E}">
        <p14:creationId xmlns:p14="http://schemas.microsoft.com/office/powerpoint/2010/main" val="197941366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346</a:t>
            </a:fld>
            <a:endParaRPr lang="en-US" altLang="zh-CN" sz="1200">
              <a:latin typeface="Arial" panose="020B0604020202020204" pitchFamily="34" charset="0"/>
            </a:endParaRPr>
          </a:p>
        </p:txBody>
      </p:sp>
    </p:spTree>
    <p:extLst>
      <p:ext uri="{BB962C8B-B14F-4D97-AF65-F5344CB8AC3E}">
        <p14:creationId xmlns:p14="http://schemas.microsoft.com/office/powerpoint/2010/main" val="2026298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349</a:t>
            </a:fld>
            <a:endParaRPr lang="zh-CN" altLang="en-US"/>
          </a:p>
        </p:txBody>
      </p:sp>
    </p:spTree>
    <p:extLst>
      <p:ext uri="{BB962C8B-B14F-4D97-AF65-F5344CB8AC3E}">
        <p14:creationId xmlns:p14="http://schemas.microsoft.com/office/powerpoint/2010/main" val="3470692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350</a:t>
            </a:fld>
            <a:endParaRPr lang="zh-CN" altLang="en-US"/>
          </a:p>
        </p:txBody>
      </p:sp>
    </p:spTree>
    <p:extLst>
      <p:ext uri="{BB962C8B-B14F-4D97-AF65-F5344CB8AC3E}">
        <p14:creationId xmlns:p14="http://schemas.microsoft.com/office/powerpoint/2010/main" val="9164801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351</a:t>
            </a:fld>
            <a:endParaRPr lang="zh-CN" altLang="en-US"/>
          </a:p>
        </p:txBody>
      </p:sp>
    </p:spTree>
    <p:extLst>
      <p:ext uri="{BB962C8B-B14F-4D97-AF65-F5344CB8AC3E}">
        <p14:creationId xmlns:p14="http://schemas.microsoft.com/office/powerpoint/2010/main" val="43200184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352</a:t>
            </a:fld>
            <a:endParaRPr lang="zh-CN" altLang="en-US"/>
          </a:p>
        </p:txBody>
      </p:sp>
    </p:spTree>
    <p:extLst>
      <p:ext uri="{BB962C8B-B14F-4D97-AF65-F5344CB8AC3E}">
        <p14:creationId xmlns:p14="http://schemas.microsoft.com/office/powerpoint/2010/main" val="10895859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353</a:t>
            </a:fld>
            <a:endParaRPr lang="zh-CN" altLang="en-US"/>
          </a:p>
        </p:txBody>
      </p:sp>
    </p:spTree>
    <p:extLst>
      <p:ext uri="{BB962C8B-B14F-4D97-AF65-F5344CB8AC3E}">
        <p14:creationId xmlns:p14="http://schemas.microsoft.com/office/powerpoint/2010/main" val="19481388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354</a:t>
            </a:fld>
            <a:endParaRPr lang="zh-CN" altLang="en-US"/>
          </a:p>
        </p:txBody>
      </p:sp>
    </p:spTree>
    <p:extLst>
      <p:ext uri="{BB962C8B-B14F-4D97-AF65-F5344CB8AC3E}">
        <p14:creationId xmlns:p14="http://schemas.microsoft.com/office/powerpoint/2010/main" val="8131186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356</a:t>
            </a:fld>
            <a:endParaRPr lang="en-US" altLang="zh-CN" sz="1200">
              <a:latin typeface="Arial" panose="020B0604020202020204" pitchFamily="34" charset="0"/>
            </a:endParaRPr>
          </a:p>
        </p:txBody>
      </p:sp>
    </p:spTree>
    <p:extLst>
      <p:ext uri="{BB962C8B-B14F-4D97-AF65-F5344CB8AC3E}">
        <p14:creationId xmlns:p14="http://schemas.microsoft.com/office/powerpoint/2010/main" val="108564632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379</a:t>
            </a:fld>
            <a:endParaRPr lang="en-US" altLang="zh-CN" sz="1200">
              <a:latin typeface="Arial" panose="020B0604020202020204" pitchFamily="34" charset="0"/>
            </a:endParaRPr>
          </a:p>
        </p:txBody>
      </p:sp>
    </p:spTree>
    <p:extLst>
      <p:ext uri="{BB962C8B-B14F-4D97-AF65-F5344CB8AC3E}">
        <p14:creationId xmlns:p14="http://schemas.microsoft.com/office/powerpoint/2010/main" val="152394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24</a:t>
            </a:fld>
            <a:endParaRPr lang="en-US" altLang="zh-CN"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30</a:t>
            </a:fld>
            <a:endParaRPr lang="zh-CN" altLang="en-US"/>
          </a:p>
        </p:txBody>
      </p:sp>
    </p:spTree>
    <p:extLst>
      <p:ext uri="{BB962C8B-B14F-4D97-AF65-F5344CB8AC3E}">
        <p14:creationId xmlns:p14="http://schemas.microsoft.com/office/powerpoint/2010/main" val="994113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79</a:t>
            </a:fld>
            <a:endParaRPr lang="en-US" altLang="zh-CN" sz="1200">
              <a:latin typeface="Arial" panose="020B0604020202020204" pitchFamily="34" charset="0"/>
            </a:endParaRPr>
          </a:p>
        </p:txBody>
      </p:sp>
    </p:spTree>
    <p:extLst>
      <p:ext uri="{BB962C8B-B14F-4D97-AF65-F5344CB8AC3E}">
        <p14:creationId xmlns:p14="http://schemas.microsoft.com/office/powerpoint/2010/main" val="1732340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89</a:t>
            </a:fld>
            <a:endParaRPr lang="en-US" altLang="zh-CN" sz="1200">
              <a:latin typeface="Arial" panose="020B0604020202020204" pitchFamily="34" charset="0"/>
            </a:endParaRPr>
          </a:p>
        </p:txBody>
      </p:sp>
    </p:spTree>
    <p:extLst>
      <p:ext uri="{BB962C8B-B14F-4D97-AF65-F5344CB8AC3E}">
        <p14:creationId xmlns:p14="http://schemas.microsoft.com/office/powerpoint/2010/main" val="1298500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95</a:t>
            </a:fld>
            <a:endParaRPr lang="en-US" altLang="zh-CN" sz="1200">
              <a:latin typeface="Arial" panose="020B0604020202020204" pitchFamily="34" charset="0"/>
            </a:endParaRPr>
          </a:p>
        </p:txBody>
      </p:sp>
    </p:spTree>
    <p:extLst>
      <p:ext uri="{BB962C8B-B14F-4D97-AF65-F5344CB8AC3E}">
        <p14:creationId xmlns:p14="http://schemas.microsoft.com/office/powerpoint/2010/main" val="1955601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109</a:t>
            </a:fld>
            <a:endParaRPr lang="en-US" altLang="zh-CN" sz="1200">
              <a:latin typeface="Arial" panose="020B0604020202020204" pitchFamily="34" charset="0"/>
            </a:endParaRPr>
          </a:p>
        </p:txBody>
      </p:sp>
    </p:spTree>
    <p:extLst>
      <p:ext uri="{BB962C8B-B14F-4D97-AF65-F5344CB8AC3E}">
        <p14:creationId xmlns:p14="http://schemas.microsoft.com/office/powerpoint/2010/main" val="1914598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128</a:t>
            </a:fld>
            <a:endParaRPr lang="en-US" altLang="zh-CN" sz="1200">
              <a:latin typeface="Arial" panose="020B0604020202020204" pitchFamily="34" charset="0"/>
            </a:endParaRPr>
          </a:p>
        </p:txBody>
      </p:sp>
    </p:spTree>
    <p:extLst>
      <p:ext uri="{BB962C8B-B14F-4D97-AF65-F5344CB8AC3E}">
        <p14:creationId xmlns:p14="http://schemas.microsoft.com/office/powerpoint/2010/main" val="2125257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31</a:t>
            </a:fld>
            <a:endParaRPr lang="zh-CN" altLang="en-US"/>
          </a:p>
        </p:txBody>
      </p:sp>
    </p:spTree>
    <p:extLst>
      <p:ext uri="{BB962C8B-B14F-4D97-AF65-F5344CB8AC3E}">
        <p14:creationId xmlns:p14="http://schemas.microsoft.com/office/powerpoint/2010/main" val="994113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143</a:t>
            </a:fld>
            <a:endParaRPr lang="en-US" altLang="zh-CN" sz="1200">
              <a:latin typeface="Arial" panose="020B0604020202020204" pitchFamily="34" charset="0"/>
            </a:endParaRPr>
          </a:p>
        </p:txBody>
      </p:sp>
    </p:spTree>
    <p:extLst>
      <p:ext uri="{BB962C8B-B14F-4D97-AF65-F5344CB8AC3E}">
        <p14:creationId xmlns:p14="http://schemas.microsoft.com/office/powerpoint/2010/main" val="1122158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165</a:t>
            </a:fld>
            <a:endParaRPr lang="en-US" altLang="zh-CN" sz="1200">
              <a:latin typeface="Arial" panose="020B0604020202020204" pitchFamily="34" charset="0"/>
            </a:endParaRPr>
          </a:p>
        </p:txBody>
      </p:sp>
    </p:spTree>
    <p:extLst>
      <p:ext uri="{BB962C8B-B14F-4D97-AF65-F5344CB8AC3E}">
        <p14:creationId xmlns:p14="http://schemas.microsoft.com/office/powerpoint/2010/main" val="1175708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172</a:t>
            </a:fld>
            <a:endParaRPr lang="en-US" altLang="zh-CN" sz="1200">
              <a:latin typeface="Arial" panose="020B0604020202020204" pitchFamily="34" charset="0"/>
            </a:endParaRPr>
          </a:p>
        </p:txBody>
      </p:sp>
    </p:spTree>
    <p:extLst>
      <p:ext uri="{BB962C8B-B14F-4D97-AF65-F5344CB8AC3E}">
        <p14:creationId xmlns:p14="http://schemas.microsoft.com/office/powerpoint/2010/main" val="1117481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184</a:t>
            </a:fld>
            <a:endParaRPr lang="en-US" altLang="zh-CN" sz="1200">
              <a:latin typeface="Arial" panose="020B0604020202020204" pitchFamily="34" charset="0"/>
            </a:endParaRPr>
          </a:p>
        </p:txBody>
      </p:sp>
    </p:spTree>
    <p:extLst>
      <p:ext uri="{BB962C8B-B14F-4D97-AF65-F5344CB8AC3E}">
        <p14:creationId xmlns:p14="http://schemas.microsoft.com/office/powerpoint/2010/main" val="1902983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185</a:t>
            </a:fld>
            <a:endParaRPr lang="zh-CN" altLang="en-US"/>
          </a:p>
        </p:txBody>
      </p:sp>
    </p:spTree>
    <p:extLst>
      <p:ext uri="{BB962C8B-B14F-4D97-AF65-F5344CB8AC3E}">
        <p14:creationId xmlns:p14="http://schemas.microsoft.com/office/powerpoint/2010/main" val="1984131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186</a:t>
            </a:fld>
            <a:endParaRPr lang="zh-CN" altLang="en-US"/>
          </a:p>
        </p:txBody>
      </p:sp>
    </p:spTree>
    <p:extLst>
      <p:ext uri="{BB962C8B-B14F-4D97-AF65-F5344CB8AC3E}">
        <p14:creationId xmlns:p14="http://schemas.microsoft.com/office/powerpoint/2010/main" val="1095116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187</a:t>
            </a:fld>
            <a:endParaRPr lang="zh-CN" altLang="en-US"/>
          </a:p>
        </p:txBody>
      </p:sp>
    </p:spTree>
    <p:extLst>
      <p:ext uri="{BB962C8B-B14F-4D97-AF65-F5344CB8AC3E}">
        <p14:creationId xmlns:p14="http://schemas.microsoft.com/office/powerpoint/2010/main" val="601920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188</a:t>
            </a:fld>
            <a:endParaRPr lang="zh-CN" altLang="en-US"/>
          </a:p>
        </p:txBody>
      </p:sp>
    </p:spTree>
    <p:extLst>
      <p:ext uri="{BB962C8B-B14F-4D97-AF65-F5344CB8AC3E}">
        <p14:creationId xmlns:p14="http://schemas.microsoft.com/office/powerpoint/2010/main" val="4904022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189</a:t>
            </a:fld>
            <a:endParaRPr lang="zh-CN" altLang="en-US"/>
          </a:p>
        </p:txBody>
      </p:sp>
    </p:spTree>
    <p:extLst>
      <p:ext uri="{BB962C8B-B14F-4D97-AF65-F5344CB8AC3E}">
        <p14:creationId xmlns:p14="http://schemas.microsoft.com/office/powerpoint/2010/main" val="3420155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190</a:t>
            </a:fld>
            <a:endParaRPr lang="zh-CN" altLang="en-US"/>
          </a:p>
        </p:txBody>
      </p:sp>
    </p:spTree>
    <p:extLst>
      <p:ext uri="{BB962C8B-B14F-4D97-AF65-F5344CB8AC3E}">
        <p14:creationId xmlns:p14="http://schemas.microsoft.com/office/powerpoint/2010/main" val="160708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34</a:t>
            </a:fld>
            <a:endParaRPr lang="zh-CN" altLang="en-US"/>
          </a:p>
        </p:txBody>
      </p:sp>
    </p:spTree>
    <p:extLst>
      <p:ext uri="{BB962C8B-B14F-4D97-AF65-F5344CB8AC3E}">
        <p14:creationId xmlns:p14="http://schemas.microsoft.com/office/powerpoint/2010/main" val="9941139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191</a:t>
            </a:fld>
            <a:endParaRPr lang="zh-CN" altLang="en-US"/>
          </a:p>
        </p:txBody>
      </p:sp>
    </p:spTree>
    <p:extLst>
      <p:ext uri="{BB962C8B-B14F-4D97-AF65-F5344CB8AC3E}">
        <p14:creationId xmlns:p14="http://schemas.microsoft.com/office/powerpoint/2010/main" val="967584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192</a:t>
            </a:fld>
            <a:endParaRPr lang="zh-CN" altLang="en-US"/>
          </a:p>
        </p:txBody>
      </p:sp>
    </p:spTree>
    <p:extLst>
      <p:ext uri="{BB962C8B-B14F-4D97-AF65-F5344CB8AC3E}">
        <p14:creationId xmlns:p14="http://schemas.microsoft.com/office/powerpoint/2010/main" val="1144308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193</a:t>
            </a:fld>
            <a:endParaRPr lang="zh-CN" altLang="en-US"/>
          </a:p>
        </p:txBody>
      </p:sp>
    </p:spTree>
    <p:extLst>
      <p:ext uri="{BB962C8B-B14F-4D97-AF65-F5344CB8AC3E}">
        <p14:creationId xmlns:p14="http://schemas.microsoft.com/office/powerpoint/2010/main" val="1700037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194</a:t>
            </a:fld>
            <a:endParaRPr lang="zh-CN" altLang="en-US"/>
          </a:p>
        </p:txBody>
      </p:sp>
    </p:spTree>
    <p:extLst>
      <p:ext uri="{BB962C8B-B14F-4D97-AF65-F5344CB8AC3E}">
        <p14:creationId xmlns:p14="http://schemas.microsoft.com/office/powerpoint/2010/main" val="20962065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195</a:t>
            </a:fld>
            <a:endParaRPr lang="zh-CN" altLang="en-US"/>
          </a:p>
        </p:txBody>
      </p:sp>
    </p:spTree>
    <p:extLst>
      <p:ext uri="{BB962C8B-B14F-4D97-AF65-F5344CB8AC3E}">
        <p14:creationId xmlns:p14="http://schemas.microsoft.com/office/powerpoint/2010/main" val="1182194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196</a:t>
            </a:fld>
            <a:endParaRPr lang="zh-CN" altLang="en-US"/>
          </a:p>
        </p:txBody>
      </p:sp>
    </p:spTree>
    <p:extLst>
      <p:ext uri="{BB962C8B-B14F-4D97-AF65-F5344CB8AC3E}">
        <p14:creationId xmlns:p14="http://schemas.microsoft.com/office/powerpoint/2010/main" val="6236356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197</a:t>
            </a:fld>
            <a:endParaRPr lang="zh-CN" altLang="en-US"/>
          </a:p>
        </p:txBody>
      </p:sp>
    </p:spTree>
    <p:extLst>
      <p:ext uri="{BB962C8B-B14F-4D97-AF65-F5344CB8AC3E}">
        <p14:creationId xmlns:p14="http://schemas.microsoft.com/office/powerpoint/2010/main" val="176647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198</a:t>
            </a:fld>
            <a:endParaRPr lang="zh-CN" altLang="en-US"/>
          </a:p>
        </p:txBody>
      </p:sp>
    </p:spTree>
    <p:extLst>
      <p:ext uri="{BB962C8B-B14F-4D97-AF65-F5344CB8AC3E}">
        <p14:creationId xmlns:p14="http://schemas.microsoft.com/office/powerpoint/2010/main" val="310667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7388"/>
            <a:ext cx="6092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199</a:t>
            </a:fld>
            <a:endParaRPr lang="zh-CN" altLang="en-US"/>
          </a:p>
        </p:txBody>
      </p:sp>
    </p:spTree>
    <p:extLst>
      <p:ext uri="{BB962C8B-B14F-4D97-AF65-F5344CB8AC3E}">
        <p14:creationId xmlns:p14="http://schemas.microsoft.com/office/powerpoint/2010/main" val="10505269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200</a:t>
            </a:fld>
            <a:endParaRPr lang="zh-CN" altLang="en-US"/>
          </a:p>
        </p:txBody>
      </p:sp>
    </p:spTree>
    <p:extLst>
      <p:ext uri="{BB962C8B-B14F-4D97-AF65-F5344CB8AC3E}">
        <p14:creationId xmlns:p14="http://schemas.microsoft.com/office/powerpoint/2010/main" val="2074984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40</a:t>
            </a:fld>
            <a:endParaRPr lang="zh-CN" altLang="en-US"/>
          </a:p>
        </p:txBody>
      </p:sp>
    </p:spTree>
    <p:extLst>
      <p:ext uri="{BB962C8B-B14F-4D97-AF65-F5344CB8AC3E}">
        <p14:creationId xmlns:p14="http://schemas.microsoft.com/office/powerpoint/2010/main" val="9941139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201</a:t>
            </a:fld>
            <a:endParaRPr lang="zh-CN" altLang="en-US"/>
          </a:p>
        </p:txBody>
      </p:sp>
    </p:spTree>
    <p:extLst>
      <p:ext uri="{BB962C8B-B14F-4D97-AF65-F5344CB8AC3E}">
        <p14:creationId xmlns:p14="http://schemas.microsoft.com/office/powerpoint/2010/main" val="15256591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202</a:t>
            </a:fld>
            <a:endParaRPr lang="zh-CN" altLang="en-US"/>
          </a:p>
        </p:txBody>
      </p:sp>
    </p:spTree>
    <p:extLst>
      <p:ext uri="{BB962C8B-B14F-4D97-AF65-F5344CB8AC3E}">
        <p14:creationId xmlns:p14="http://schemas.microsoft.com/office/powerpoint/2010/main" val="17507160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203</a:t>
            </a:fld>
            <a:endParaRPr lang="zh-CN" altLang="en-US"/>
          </a:p>
        </p:txBody>
      </p:sp>
    </p:spTree>
    <p:extLst>
      <p:ext uri="{BB962C8B-B14F-4D97-AF65-F5344CB8AC3E}">
        <p14:creationId xmlns:p14="http://schemas.microsoft.com/office/powerpoint/2010/main" val="13328685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204</a:t>
            </a:fld>
            <a:endParaRPr lang="zh-CN" altLang="en-US"/>
          </a:p>
        </p:txBody>
      </p:sp>
    </p:spTree>
    <p:extLst>
      <p:ext uri="{BB962C8B-B14F-4D97-AF65-F5344CB8AC3E}">
        <p14:creationId xmlns:p14="http://schemas.microsoft.com/office/powerpoint/2010/main" val="8068091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205</a:t>
            </a:fld>
            <a:endParaRPr lang="zh-CN" altLang="en-US"/>
          </a:p>
        </p:txBody>
      </p:sp>
    </p:spTree>
    <p:extLst>
      <p:ext uri="{BB962C8B-B14F-4D97-AF65-F5344CB8AC3E}">
        <p14:creationId xmlns:p14="http://schemas.microsoft.com/office/powerpoint/2010/main" val="7765514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206</a:t>
            </a:fld>
            <a:endParaRPr lang="zh-CN" altLang="en-US"/>
          </a:p>
        </p:txBody>
      </p:sp>
    </p:spTree>
    <p:extLst>
      <p:ext uri="{BB962C8B-B14F-4D97-AF65-F5344CB8AC3E}">
        <p14:creationId xmlns:p14="http://schemas.microsoft.com/office/powerpoint/2010/main" val="520426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207</a:t>
            </a:fld>
            <a:endParaRPr lang="zh-CN" altLang="en-US"/>
          </a:p>
        </p:txBody>
      </p:sp>
    </p:spTree>
    <p:extLst>
      <p:ext uri="{BB962C8B-B14F-4D97-AF65-F5344CB8AC3E}">
        <p14:creationId xmlns:p14="http://schemas.microsoft.com/office/powerpoint/2010/main" val="1879479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209</a:t>
            </a:fld>
            <a:endParaRPr lang="en-US" altLang="zh-CN" sz="1200">
              <a:latin typeface="Arial" panose="020B0604020202020204" pitchFamily="34" charset="0"/>
            </a:endParaRPr>
          </a:p>
        </p:txBody>
      </p:sp>
    </p:spTree>
    <p:extLst>
      <p:ext uri="{BB962C8B-B14F-4D97-AF65-F5344CB8AC3E}">
        <p14:creationId xmlns:p14="http://schemas.microsoft.com/office/powerpoint/2010/main" val="390524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219</a:t>
            </a:fld>
            <a:endParaRPr lang="en-US" altLang="zh-CN" sz="1200">
              <a:latin typeface="Arial" panose="020B0604020202020204" pitchFamily="34" charset="0"/>
            </a:endParaRPr>
          </a:p>
        </p:txBody>
      </p:sp>
    </p:spTree>
    <p:extLst>
      <p:ext uri="{BB962C8B-B14F-4D97-AF65-F5344CB8AC3E}">
        <p14:creationId xmlns:p14="http://schemas.microsoft.com/office/powerpoint/2010/main" val="1491599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243</a:t>
            </a:fld>
            <a:endParaRPr lang="en-US" altLang="zh-CN" sz="1200">
              <a:latin typeface="Arial" panose="020B0604020202020204" pitchFamily="34" charset="0"/>
            </a:endParaRPr>
          </a:p>
        </p:txBody>
      </p:sp>
    </p:spTree>
    <p:extLst>
      <p:ext uri="{BB962C8B-B14F-4D97-AF65-F5344CB8AC3E}">
        <p14:creationId xmlns:p14="http://schemas.microsoft.com/office/powerpoint/2010/main" val="1867665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41</a:t>
            </a:fld>
            <a:endParaRPr lang="zh-CN" altLang="en-US"/>
          </a:p>
        </p:txBody>
      </p:sp>
    </p:spTree>
    <p:extLst>
      <p:ext uri="{BB962C8B-B14F-4D97-AF65-F5344CB8AC3E}">
        <p14:creationId xmlns:p14="http://schemas.microsoft.com/office/powerpoint/2010/main" val="9941139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252</a:t>
            </a:fld>
            <a:endParaRPr lang="en-US" altLang="zh-CN" sz="1200">
              <a:latin typeface="Arial" panose="020B0604020202020204" pitchFamily="34" charset="0"/>
            </a:endParaRPr>
          </a:p>
        </p:txBody>
      </p:sp>
    </p:spTree>
    <p:extLst>
      <p:ext uri="{BB962C8B-B14F-4D97-AF65-F5344CB8AC3E}">
        <p14:creationId xmlns:p14="http://schemas.microsoft.com/office/powerpoint/2010/main" val="17150226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255</a:t>
            </a:fld>
            <a:endParaRPr lang="zh-CN" altLang="en-US"/>
          </a:p>
        </p:txBody>
      </p:sp>
    </p:spTree>
    <p:extLst>
      <p:ext uri="{BB962C8B-B14F-4D97-AF65-F5344CB8AC3E}">
        <p14:creationId xmlns:p14="http://schemas.microsoft.com/office/powerpoint/2010/main" val="2526458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256</a:t>
            </a:fld>
            <a:endParaRPr lang="zh-CN" altLang="en-US"/>
          </a:p>
        </p:txBody>
      </p:sp>
    </p:spTree>
    <p:extLst>
      <p:ext uri="{BB962C8B-B14F-4D97-AF65-F5344CB8AC3E}">
        <p14:creationId xmlns:p14="http://schemas.microsoft.com/office/powerpoint/2010/main" val="14756724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257</a:t>
            </a:fld>
            <a:endParaRPr lang="zh-CN" altLang="en-US"/>
          </a:p>
        </p:txBody>
      </p:sp>
    </p:spTree>
    <p:extLst>
      <p:ext uri="{BB962C8B-B14F-4D97-AF65-F5344CB8AC3E}">
        <p14:creationId xmlns:p14="http://schemas.microsoft.com/office/powerpoint/2010/main" val="17359449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258</a:t>
            </a:fld>
            <a:endParaRPr lang="zh-CN" altLang="en-US"/>
          </a:p>
        </p:txBody>
      </p:sp>
    </p:spTree>
    <p:extLst>
      <p:ext uri="{BB962C8B-B14F-4D97-AF65-F5344CB8AC3E}">
        <p14:creationId xmlns:p14="http://schemas.microsoft.com/office/powerpoint/2010/main" val="8633879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259</a:t>
            </a:fld>
            <a:endParaRPr lang="zh-CN" altLang="en-US"/>
          </a:p>
        </p:txBody>
      </p:sp>
    </p:spTree>
    <p:extLst>
      <p:ext uri="{BB962C8B-B14F-4D97-AF65-F5344CB8AC3E}">
        <p14:creationId xmlns:p14="http://schemas.microsoft.com/office/powerpoint/2010/main" val="9981502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260</a:t>
            </a:fld>
            <a:endParaRPr lang="zh-CN" altLang="en-US"/>
          </a:p>
        </p:txBody>
      </p:sp>
    </p:spTree>
    <p:extLst>
      <p:ext uri="{BB962C8B-B14F-4D97-AF65-F5344CB8AC3E}">
        <p14:creationId xmlns:p14="http://schemas.microsoft.com/office/powerpoint/2010/main" val="21217366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261</a:t>
            </a:fld>
            <a:endParaRPr lang="en-US" altLang="zh-CN" sz="1200">
              <a:latin typeface="Arial" panose="020B0604020202020204" pitchFamily="34" charset="0"/>
            </a:endParaRPr>
          </a:p>
        </p:txBody>
      </p:sp>
    </p:spTree>
    <p:extLst>
      <p:ext uri="{BB962C8B-B14F-4D97-AF65-F5344CB8AC3E}">
        <p14:creationId xmlns:p14="http://schemas.microsoft.com/office/powerpoint/2010/main" val="8230741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262</a:t>
            </a:fld>
            <a:endParaRPr lang="zh-CN" altLang="en-US"/>
          </a:p>
        </p:txBody>
      </p:sp>
    </p:spTree>
    <p:extLst>
      <p:ext uri="{BB962C8B-B14F-4D97-AF65-F5344CB8AC3E}">
        <p14:creationId xmlns:p14="http://schemas.microsoft.com/office/powerpoint/2010/main" val="7606833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263</a:t>
            </a:fld>
            <a:endParaRPr lang="zh-CN" altLang="en-US"/>
          </a:p>
        </p:txBody>
      </p:sp>
    </p:spTree>
    <p:extLst>
      <p:ext uri="{BB962C8B-B14F-4D97-AF65-F5344CB8AC3E}">
        <p14:creationId xmlns:p14="http://schemas.microsoft.com/office/powerpoint/2010/main" val="385316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50</a:t>
            </a:fld>
            <a:endParaRPr lang="en-US" altLang="zh-CN" sz="120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264</a:t>
            </a:fld>
            <a:endParaRPr lang="zh-CN" altLang="en-US"/>
          </a:p>
        </p:txBody>
      </p:sp>
    </p:spTree>
    <p:extLst>
      <p:ext uri="{BB962C8B-B14F-4D97-AF65-F5344CB8AC3E}">
        <p14:creationId xmlns:p14="http://schemas.microsoft.com/office/powerpoint/2010/main" val="17649484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265</a:t>
            </a:fld>
            <a:endParaRPr lang="zh-CN" altLang="en-US"/>
          </a:p>
        </p:txBody>
      </p:sp>
    </p:spTree>
    <p:extLst>
      <p:ext uri="{BB962C8B-B14F-4D97-AF65-F5344CB8AC3E}">
        <p14:creationId xmlns:p14="http://schemas.microsoft.com/office/powerpoint/2010/main" val="2454691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266</a:t>
            </a:fld>
            <a:endParaRPr lang="zh-CN" altLang="en-US"/>
          </a:p>
        </p:txBody>
      </p:sp>
    </p:spTree>
    <p:extLst>
      <p:ext uri="{BB962C8B-B14F-4D97-AF65-F5344CB8AC3E}">
        <p14:creationId xmlns:p14="http://schemas.microsoft.com/office/powerpoint/2010/main" val="15707579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267</a:t>
            </a:fld>
            <a:endParaRPr lang="zh-CN" altLang="en-US"/>
          </a:p>
        </p:txBody>
      </p:sp>
    </p:spTree>
    <p:extLst>
      <p:ext uri="{BB962C8B-B14F-4D97-AF65-F5344CB8AC3E}">
        <p14:creationId xmlns:p14="http://schemas.microsoft.com/office/powerpoint/2010/main" val="18744110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268</a:t>
            </a:fld>
            <a:endParaRPr lang="zh-CN" altLang="en-US"/>
          </a:p>
        </p:txBody>
      </p:sp>
    </p:spTree>
    <p:extLst>
      <p:ext uri="{BB962C8B-B14F-4D97-AF65-F5344CB8AC3E}">
        <p14:creationId xmlns:p14="http://schemas.microsoft.com/office/powerpoint/2010/main" val="10383194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269</a:t>
            </a:fld>
            <a:endParaRPr lang="zh-CN" altLang="en-US"/>
          </a:p>
        </p:txBody>
      </p:sp>
    </p:spTree>
    <p:extLst>
      <p:ext uri="{BB962C8B-B14F-4D97-AF65-F5344CB8AC3E}">
        <p14:creationId xmlns:p14="http://schemas.microsoft.com/office/powerpoint/2010/main" val="491107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270</a:t>
            </a:fld>
            <a:endParaRPr lang="zh-CN" altLang="en-US"/>
          </a:p>
        </p:txBody>
      </p:sp>
    </p:spTree>
    <p:extLst>
      <p:ext uri="{BB962C8B-B14F-4D97-AF65-F5344CB8AC3E}">
        <p14:creationId xmlns:p14="http://schemas.microsoft.com/office/powerpoint/2010/main" val="15520467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271</a:t>
            </a:fld>
            <a:endParaRPr lang="zh-CN" altLang="en-US"/>
          </a:p>
        </p:txBody>
      </p:sp>
    </p:spTree>
    <p:extLst>
      <p:ext uri="{BB962C8B-B14F-4D97-AF65-F5344CB8AC3E}">
        <p14:creationId xmlns:p14="http://schemas.microsoft.com/office/powerpoint/2010/main" val="9807297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272</a:t>
            </a:fld>
            <a:endParaRPr lang="zh-CN" altLang="en-US"/>
          </a:p>
        </p:txBody>
      </p:sp>
    </p:spTree>
    <p:extLst>
      <p:ext uri="{BB962C8B-B14F-4D97-AF65-F5344CB8AC3E}">
        <p14:creationId xmlns:p14="http://schemas.microsoft.com/office/powerpoint/2010/main" val="13076362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273</a:t>
            </a:fld>
            <a:endParaRPr lang="zh-CN" altLang="en-US"/>
          </a:p>
        </p:txBody>
      </p:sp>
    </p:spTree>
    <p:extLst>
      <p:ext uri="{BB962C8B-B14F-4D97-AF65-F5344CB8AC3E}">
        <p14:creationId xmlns:p14="http://schemas.microsoft.com/office/powerpoint/2010/main" val="1341419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274</a:t>
            </a:fld>
            <a:endParaRPr lang="zh-CN" altLang="en-US"/>
          </a:p>
        </p:txBody>
      </p:sp>
    </p:spTree>
    <p:extLst>
      <p:ext uri="{BB962C8B-B14F-4D97-AF65-F5344CB8AC3E}">
        <p14:creationId xmlns:p14="http://schemas.microsoft.com/office/powerpoint/2010/main" val="1338181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275</a:t>
            </a:fld>
            <a:endParaRPr lang="zh-CN" altLang="en-US"/>
          </a:p>
        </p:txBody>
      </p:sp>
    </p:spTree>
    <p:extLst>
      <p:ext uri="{BB962C8B-B14F-4D97-AF65-F5344CB8AC3E}">
        <p14:creationId xmlns:p14="http://schemas.microsoft.com/office/powerpoint/2010/main" val="20974190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276</a:t>
            </a:fld>
            <a:endParaRPr lang="zh-CN" altLang="en-US"/>
          </a:p>
        </p:txBody>
      </p:sp>
    </p:spTree>
    <p:extLst>
      <p:ext uri="{BB962C8B-B14F-4D97-AF65-F5344CB8AC3E}">
        <p14:creationId xmlns:p14="http://schemas.microsoft.com/office/powerpoint/2010/main" val="8230562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277</a:t>
            </a:fld>
            <a:endParaRPr lang="zh-CN" altLang="en-US"/>
          </a:p>
        </p:txBody>
      </p:sp>
    </p:spTree>
    <p:extLst>
      <p:ext uri="{BB962C8B-B14F-4D97-AF65-F5344CB8AC3E}">
        <p14:creationId xmlns:p14="http://schemas.microsoft.com/office/powerpoint/2010/main" val="19297759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278</a:t>
            </a:fld>
            <a:endParaRPr lang="zh-CN" altLang="en-US"/>
          </a:p>
        </p:txBody>
      </p:sp>
    </p:spTree>
    <p:extLst>
      <p:ext uri="{BB962C8B-B14F-4D97-AF65-F5344CB8AC3E}">
        <p14:creationId xmlns:p14="http://schemas.microsoft.com/office/powerpoint/2010/main" val="3309548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279</a:t>
            </a:fld>
            <a:endParaRPr lang="zh-CN" altLang="en-US"/>
          </a:p>
        </p:txBody>
      </p:sp>
    </p:spTree>
    <p:extLst>
      <p:ext uri="{BB962C8B-B14F-4D97-AF65-F5344CB8AC3E}">
        <p14:creationId xmlns:p14="http://schemas.microsoft.com/office/powerpoint/2010/main" val="18031319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280</a:t>
            </a:fld>
            <a:endParaRPr lang="zh-CN" altLang="en-US"/>
          </a:p>
        </p:txBody>
      </p:sp>
    </p:spTree>
    <p:extLst>
      <p:ext uri="{BB962C8B-B14F-4D97-AF65-F5344CB8AC3E}">
        <p14:creationId xmlns:p14="http://schemas.microsoft.com/office/powerpoint/2010/main" val="5901355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281</a:t>
            </a:fld>
            <a:endParaRPr lang="zh-CN" altLang="en-US"/>
          </a:p>
        </p:txBody>
      </p:sp>
    </p:spTree>
    <p:extLst>
      <p:ext uri="{BB962C8B-B14F-4D97-AF65-F5344CB8AC3E}">
        <p14:creationId xmlns:p14="http://schemas.microsoft.com/office/powerpoint/2010/main" val="3521620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282</a:t>
            </a:fld>
            <a:endParaRPr lang="zh-CN" altLang="en-US"/>
          </a:p>
        </p:txBody>
      </p:sp>
    </p:spTree>
    <p:extLst>
      <p:ext uri="{BB962C8B-B14F-4D97-AF65-F5344CB8AC3E}">
        <p14:creationId xmlns:p14="http://schemas.microsoft.com/office/powerpoint/2010/main" val="14594545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xmlns=""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xmlns=""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284</a:t>
            </a:fld>
            <a:endParaRPr lang="en-US" altLang="zh-CN" sz="1200">
              <a:latin typeface="Arial" panose="020B0604020202020204" pitchFamily="34" charset="0"/>
            </a:endParaRPr>
          </a:p>
        </p:txBody>
      </p:sp>
    </p:spTree>
    <p:extLst>
      <p:ext uri="{BB962C8B-B14F-4D97-AF65-F5344CB8AC3E}">
        <p14:creationId xmlns:p14="http://schemas.microsoft.com/office/powerpoint/2010/main" val="202458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xmlns=""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2022/5/30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2022/5/30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2022/5/30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2022/5/30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2022/5/30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2022/5/30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2022/5/30</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g"/></Relationships>
</file>

<file path=ppt/slides/_rels/slide101.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NUL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7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0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NULL"/><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11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NUL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12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94.jpe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1.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97.png"/><Relationship Id="rId5" Type="http://schemas.openxmlformats.org/officeDocument/2006/relationships/image" Target="../media/image37.png"/><Relationship Id="rId6"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0.png"/><Relationship Id="rId3" Type="http://schemas.openxmlformats.org/officeDocument/2006/relationships/image" Target="../media/image35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9.jpe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00.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46.xml.rels><?xml version="1.0" encoding="UTF-8" standalone="yes"?>
<Relationships xmlns="http://schemas.openxmlformats.org/package/2006/relationships"><Relationship Id="rId4" Type="http://schemas.openxmlformats.org/officeDocument/2006/relationships/image" Target="../media/image430.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4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4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4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0.xml.rels><?xml version="1.0" encoding="UTF-8" standalone="yes"?>
<Relationships xmlns="http://schemas.openxmlformats.org/package/2006/relationships"><Relationship Id="rId3" Type="http://schemas.openxmlformats.org/officeDocument/2006/relationships/image" Target="../media/image660.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572.png"/><Relationship Id="rId7" Type="http://schemas.openxmlformats.org/officeDocument/2006/relationships/image" Target="../media/image581.png"/><Relationship Id="rId10" Type="http://schemas.openxmlformats.org/officeDocument/2006/relationships/image" Target="../media/image730.png"/><Relationship Id="rId1" Type="http://schemas.openxmlformats.org/officeDocument/2006/relationships/slideLayout" Target="../slideLayouts/slideLayout2.xml"/><Relationship Id="rId2" Type="http://schemas.openxmlformats.org/officeDocument/2006/relationships/image" Target="../media/image650.png"/></Relationships>
</file>

<file path=ppt/slides/_rels/slide151.xml.rels><?xml version="1.0" encoding="UTF-8" standalone="yes"?>
<Relationships xmlns="http://schemas.openxmlformats.org/package/2006/relationships"><Relationship Id="rId3" Type="http://schemas.openxmlformats.org/officeDocument/2006/relationships/image" Target="../media/image570.png"/><Relationship Id="rId4" Type="http://schemas.openxmlformats.org/officeDocument/2006/relationships/image" Target="../media/image580.png"/><Relationship Id="rId5" Type="http://schemas.openxmlformats.org/officeDocument/2006/relationships/image" Target="../media/image590.png"/><Relationship Id="rId6" Type="http://schemas.openxmlformats.org/officeDocument/2006/relationships/image" Target="../media/image60.png"/><Relationship Id="rId7" Type="http://schemas.openxmlformats.org/officeDocument/2006/relationships/image" Target="../media/image610.png"/><Relationship Id="rId8" Type="http://schemas.openxmlformats.org/officeDocument/2006/relationships/image" Target="../media/image620.png"/><Relationship Id="rId9" Type="http://schemas.openxmlformats.org/officeDocument/2006/relationships/image" Target="../media/image630.png"/><Relationship Id="rId10" Type="http://schemas.openxmlformats.org/officeDocument/2006/relationships/image" Target="../media/image640.png"/><Relationship Id="rId1" Type="http://schemas.openxmlformats.org/officeDocument/2006/relationships/slideLayout" Target="../slideLayouts/slideLayout2.xml"/><Relationship Id="rId2" Type="http://schemas.openxmlformats.org/officeDocument/2006/relationships/image" Target="../media/image560.png"/></Relationships>
</file>

<file path=ppt/slides/_rels/slide152.xml.rels><?xml version="1.0" encoding="UTF-8" standalone="yes"?>
<Relationships xmlns="http://schemas.openxmlformats.org/package/2006/relationships"><Relationship Id="rId3" Type="http://schemas.openxmlformats.org/officeDocument/2006/relationships/image" Target="../media/image660.png"/><Relationship Id="rId4" Type="http://schemas.openxmlformats.org/officeDocument/2006/relationships/image" Target="../media/image670.png"/><Relationship Id="rId5" Type="http://schemas.openxmlformats.org/officeDocument/2006/relationships/image" Target="../media/image68.png"/><Relationship Id="rId6" Type="http://schemas.openxmlformats.org/officeDocument/2006/relationships/image" Target="../media/image690.png"/><Relationship Id="rId7" Type="http://schemas.openxmlformats.org/officeDocument/2006/relationships/image" Target="../media/image70.png"/><Relationship Id="rId8" Type="http://schemas.openxmlformats.org/officeDocument/2006/relationships/image" Target="../media/image710.png"/><Relationship Id="rId9" Type="http://schemas.openxmlformats.org/officeDocument/2006/relationships/image" Target="../media/image721.png"/><Relationship Id="rId10" Type="http://schemas.openxmlformats.org/officeDocument/2006/relationships/image" Target="../media/image730.png"/><Relationship Id="rId1" Type="http://schemas.openxmlformats.org/officeDocument/2006/relationships/slideLayout" Target="../slideLayouts/slideLayout2.xml"/><Relationship Id="rId2" Type="http://schemas.openxmlformats.org/officeDocument/2006/relationships/image" Target="../media/image650.png"/></Relationships>
</file>

<file path=ppt/slides/_rels/slide153.xml.rels><?xml version="1.0" encoding="UTF-8" standalone="yes"?>
<Relationships xmlns="http://schemas.openxmlformats.org/package/2006/relationships"><Relationship Id="rId3" Type="http://schemas.openxmlformats.org/officeDocument/2006/relationships/image" Target="../media/image750.png"/><Relationship Id="rId4" Type="http://schemas.openxmlformats.org/officeDocument/2006/relationships/image" Target="../media/image761.png"/><Relationship Id="rId5" Type="http://schemas.openxmlformats.org/officeDocument/2006/relationships/image" Target="../media/image771.png"/><Relationship Id="rId6" Type="http://schemas.openxmlformats.org/officeDocument/2006/relationships/image" Target="../media/image781.png"/><Relationship Id="rId1" Type="http://schemas.openxmlformats.org/officeDocument/2006/relationships/slideLayout" Target="../slideLayouts/slideLayout2.xml"/><Relationship Id="rId2" Type="http://schemas.openxmlformats.org/officeDocument/2006/relationships/image" Target="../media/image741.png"/></Relationships>
</file>

<file path=ppt/slides/_rels/slide15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49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1.png"/><Relationship Id="rId3" Type="http://schemas.openxmlformats.org/officeDocument/2006/relationships/image" Target="../media/image83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0.png"/><Relationship Id="rId3" Type="http://schemas.openxmlformats.org/officeDocument/2006/relationships/image" Target="../media/image10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0.png"/><Relationship Id="rId3" Type="http://schemas.openxmlformats.org/officeDocument/2006/relationships/image" Target="../media/image101.png"/></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87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0.png"/><Relationship Id="rId3" Type="http://schemas.openxmlformats.org/officeDocument/2006/relationships/image" Target="../media/image89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0.png"/><Relationship Id="rId3" Type="http://schemas.openxmlformats.org/officeDocument/2006/relationships/image" Target="../media/image92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70.png"/><Relationship Id="rId4" Type="http://schemas.openxmlformats.org/officeDocument/2006/relationships/oleObject" Target="../embeddings/oleObject1.bin"/><Relationship Id="rId5" Type="http://schemas.openxmlformats.org/officeDocument/2006/relationships/image" Target="../media/image103.wmf"/><Relationship Id="rId6" Type="http://schemas.openxmlformats.org/officeDocument/2006/relationships/oleObject" Target="../embeddings/oleObject2.bin"/><Relationship Id="rId7" Type="http://schemas.openxmlformats.org/officeDocument/2006/relationships/image" Target="../media/image104.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03.wmf"/><Relationship Id="rId5" Type="http://schemas.openxmlformats.org/officeDocument/2006/relationships/oleObject" Target="../embeddings/oleObject4.bin"/><Relationship Id="rId6" Type="http://schemas.openxmlformats.org/officeDocument/2006/relationships/image" Target="../media/image104.wmf"/><Relationship Id="rId7" Type="http://schemas.openxmlformats.org/officeDocument/2006/relationships/image" Target="../media/image980.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 Id="rId3" Type="http://schemas.openxmlformats.org/officeDocument/2006/relationships/image" Target="../media/image100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1.png"/></Relationships>
</file>

<file path=ppt/slides/_rels/slide175.xml.rels><?xml version="1.0" encoding="UTF-8" standalone="yes"?>
<Relationships xmlns="http://schemas.openxmlformats.org/package/2006/relationships"><Relationship Id="rId11" Type="http://schemas.openxmlformats.org/officeDocument/2006/relationships/oleObject" Target="../embeddings/oleObject8.bin"/><Relationship Id="rId12" Type="http://schemas.openxmlformats.org/officeDocument/2006/relationships/image" Target="../media/image109.w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image" Target="../media/image106.png"/><Relationship Id="rId4" Type="http://schemas.openxmlformats.org/officeDocument/2006/relationships/image" Target="../media/image111.png"/><Relationship Id="rId5" Type="http://schemas.openxmlformats.org/officeDocument/2006/relationships/oleObject" Target="../embeddings/oleObject5.bin"/><Relationship Id="rId6" Type="http://schemas.openxmlformats.org/officeDocument/2006/relationships/image" Target="../media/image106.wmf"/><Relationship Id="rId7" Type="http://schemas.openxmlformats.org/officeDocument/2006/relationships/oleObject" Target="../embeddings/oleObject6.bin"/><Relationship Id="rId8" Type="http://schemas.openxmlformats.org/officeDocument/2006/relationships/image" Target="../media/image107.wmf"/><Relationship Id="rId9" Type="http://schemas.openxmlformats.org/officeDocument/2006/relationships/oleObject" Target="../embeddings/oleObject7.bin"/><Relationship Id="rId10" Type="http://schemas.openxmlformats.org/officeDocument/2006/relationships/image" Target="../media/image108.w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08.png"/><Relationship Id="rId3" Type="http://schemas.openxmlformats.org/officeDocument/2006/relationships/image" Target="../media/image10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openxmlformats.org/officeDocument/2006/relationships/image" Target="../media/image11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0.png"/><Relationship Id="rId3" Type="http://schemas.openxmlformats.org/officeDocument/2006/relationships/image" Target="../media/image1111.png"/></Relationships>
</file>

<file path=ppt/slides/_rels/slide179.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image" Target="../media/image10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0.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87.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22.jpe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25.png"/></Relationships>
</file>

<file path=ppt/slides/_rels/slide19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2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2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3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31.png"/></Relationships>
</file>

<file path=ppt/slides/_rels/slide198.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34.png"/></Relationships>
</file>

<file path=ppt/slides/_rels/slide201.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36.png"/></Relationships>
</file>

<file path=ppt/slides/_rels/slide203.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204.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205.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206.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35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 Id="rId3" Type="http://schemas.openxmlformats.org/officeDocument/2006/relationships/image" Target="../media/image146.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gif"/><Relationship Id="rId3" Type="http://schemas.openxmlformats.org/officeDocument/2006/relationships/image" Target="../media/image148.jpeg"/></Relationships>
</file>

<file path=ppt/slides/_rels/slide221.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222.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49.jpg"/><Relationship Id="rId3" Type="http://schemas.openxmlformats.org/officeDocument/2006/relationships/image" Target="NUL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25.xml.rels><?xml version="1.0" encoding="UTF-8" standalone="yes"?>
<Relationships xmlns="http://schemas.openxmlformats.org/package/2006/relationships"><Relationship Id="rId3" Type="http://schemas.openxmlformats.org/officeDocument/2006/relationships/image" Target="../media/image149.jpg"/><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15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7.png"/></Relationships>
</file>

<file path=ppt/slides/_rels/slide230.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231.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232.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233.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wmf"/><Relationship Id="rId3" Type="http://schemas.openxmlformats.org/officeDocument/2006/relationships/image" Target="../media/image15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wmf"/></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wmf"/><Relationship Id="rId3" Type="http://schemas.openxmlformats.org/officeDocument/2006/relationships/image" Target="../media/image15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154.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247.xml.rels><?xml version="1.0" encoding="UTF-8" standalone="yes"?>
<Relationships xmlns="http://schemas.openxmlformats.org/package/2006/relationships"><Relationship Id="rId3" Type="http://schemas.openxmlformats.org/officeDocument/2006/relationships/image" Target="../media/image155.png"/><Relationship Id="rId4"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image" Target="NULL"/></Relationships>
</file>

<file path=ppt/slides/_rels/slide248.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media/image158.png"/><Relationship Id="rId7"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249.xml.rels><?xml version="1.0" encoding="UTF-8" standalone="yes"?>
<Relationships xmlns="http://schemas.openxmlformats.org/package/2006/relationships"><Relationship Id="rId11" Type="http://schemas.openxmlformats.org/officeDocument/2006/relationships/image" Target="../media/image162.png"/><Relationship Id="rId12" Type="http://schemas.openxmlformats.org/officeDocument/2006/relationships/image" Target="NULL"/><Relationship Id="rId13" Type="http://schemas.openxmlformats.org/officeDocument/2006/relationships/image" Target="NULL"/><Relationship Id="rId14" Type="http://schemas.openxmlformats.org/officeDocument/2006/relationships/image" Target="NULL"/><Relationship Id="rId15" Type="http://schemas.openxmlformats.org/officeDocument/2006/relationships/image" Target="NULL"/><Relationship Id="rId16" Type="http://schemas.openxmlformats.org/officeDocument/2006/relationships/image" Target="NULL"/><Relationship Id="rId17"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159.png"/><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media/image160.png"/><Relationship Id="rId8" Type="http://schemas.openxmlformats.org/officeDocument/2006/relationships/image" Target="../media/image161.png"/><Relationship Id="rId9" Type="http://schemas.openxmlformats.org/officeDocument/2006/relationships/image" Target="NULL"/><Relationship Id="rId10" Type="http://schemas.openxmlformats.org/officeDocument/2006/relationships/image" Target="NUL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0.xml.rels><?xml version="1.0" encoding="UTF-8" standalone="yes"?>
<Relationships xmlns="http://schemas.openxmlformats.org/package/2006/relationships"><Relationship Id="rId11" Type="http://schemas.openxmlformats.org/officeDocument/2006/relationships/image" Target="NULL"/><Relationship Id="rId12" Type="http://schemas.openxmlformats.org/officeDocument/2006/relationships/image" Target="NULL"/><Relationship Id="rId13" Type="http://schemas.openxmlformats.org/officeDocument/2006/relationships/image" Target="../media/image163.png"/><Relationship Id="rId14" Type="http://schemas.openxmlformats.org/officeDocument/2006/relationships/image" Target="../media/image164.png"/><Relationship Id="rId15" Type="http://schemas.openxmlformats.org/officeDocument/2006/relationships/image" Target="NULL"/><Relationship Id="rId16" Type="http://schemas.openxmlformats.org/officeDocument/2006/relationships/image" Target="NULL"/><Relationship Id="rId17"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media/image159.png"/><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media/image160.png"/><Relationship Id="rId7" Type="http://schemas.openxmlformats.org/officeDocument/2006/relationships/image" Target="../media/image161.png"/><Relationship Id="rId8" Type="http://schemas.openxmlformats.org/officeDocument/2006/relationships/image" Target="NULL"/><Relationship Id="rId9" Type="http://schemas.openxmlformats.org/officeDocument/2006/relationships/image" Target="NULL"/><Relationship Id="rId10" Type="http://schemas.openxmlformats.org/officeDocument/2006/relationships/image" Target="../media/image162.png"/></Relationships>
</file>

<file path=ppt/slides/_rels/slide251.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9.png"/><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65.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66.jpg"/></Relationships>
</file>

<file path=ppt/slides/_rels/slide257.xml.rels><?xml version="1.0" encoding="UTF-8" standalone="yes"?>
<Relationships xmlns="http://schemas.openxmlformats.org/package/2006/relationships"><Relationship Id="rId3" Type="http://schemas.openxmlformats.org/officeDocument/2006/relationships/image" Target="../media/image167.emf"/><Relationship Id="rId4" Type="http://schemas.openxmlformats.org/officeDocument/2006/relationships/image" Target="../media/image168.emf"/><Relationship Id="rId5" Type="http://schemas.openxmlformats.org/officeDocument/2006/relationships/image" Target="../media/image169.emf"/><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70.emf"/></Relationships>
</file>

<file path=ppt/slides/_rels/slide259.xml.rels><?xml version="1.0" encoding="UTF-8" standalone="yes"?>
<Relationships xmlns="http://schemas.openxmlformats.org/package/2006/relationships"><Relationship Id="rId3" Type="http://schemas.openxmlformats.org/officeDocument/2006/relationships/image" Target="../media/image171.emf"/><Relationship Id="rId4" Type="http://schemas.openxmlformats.org/officeDocument/2006/relationships/image" Target="../media/image172.emf"/><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NUL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NUL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265.xml.rels><?xml version="1.0" encoding="UTF-8" standalone="yes"?>
<Relationships xmlns="http://schemas.openxmlformats.org/package/2006/relationships"><Relationship Id="rId3" Type="http://schemas.openxmlformats.org/officeDocument/2006/relationships/image" Target="../media/image173.jpg"/><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6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74.jpg"/></Relationships>
</file>

<file path=ppt/slides/_rels/slide268.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7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NULL"/></Relationships>
</file>

<file path=ppt/slides/_rels/slide271.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NUL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NUL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NULL"/></Relationships>
</file>

<file path=ppt/slides/_rels/slide275.xml.rels><?xml version="1.0" encoding="UTF-8" standalone="yes"?>
<Relationships xmlns="http://schemas.openxmlformats.org/package/2006/relationships"><Relationship Id="rId3" Type="http://schemas.openxmlformats.org/officeDocument/2006/relationships/image" Target="../media/image176.jpg"/><Relationship Id="rId4" Type="http://schemas.openxmlformats.org/officeDocument/2006/relationships/image" Target="../media/image177.jp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NUL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NULL"/></Relationships>
</file>

<file path=ppt/slides/_rels/slide278.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279.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78.jpg"/><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281.xml.rels><?xml version="1.0" encoding="UTF-8" standalone="yes"?>
<Relationships xmlns="http://schemas.openxmlformats.org/package/2006/relationships"><Relationship Id="rId3" Type="http://schemas.openxmlformats.org/officeDocument/2006/relationships/image" Target="../media/image178.jpg"/><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288.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image" Target="../media/image182.png"/><Relationship Id="rId6" Type="http://schemas.openxmlformats.org/officeDocument/2006/relationships/image" Target="../media/image183.png"/><Relationship Id="rId1" Type="http://schemas.openxmlformats.org/officeDocument/2006/relationships/slideLayout" Target="../slideLayouts/slideLayout2.xml"/><Relationship Id="rId2" Type="http://schemas.openxmlformats.org/officeDocument/2006/relationships/image" Target="../media/image1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4.png"/><Relationship Id="rId3" Type="http://schemas.openxmlformats.org/officeDocument/2006/relationships/image" Target="../media/image18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90.xml.rels><?xml version="1.0" encoding="UTF-8" standalone="yes"?>
<Relationships xmlns="http://schemas.openxmlformats.org/package/2006/relationships"><Relationship Id="rId3" Type="http://schemas.openxmlformats.org/officeDocument/2006/relationships/image" Target="../media/image187.png"/><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media/image18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8.png"/><Relationship Id="rId3" Type="http://schemas.openxmlformats.org/officeDocument/2006/relationships/image" Target="NUL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9.jpg"/></Relationships>
</file>

<file path=ppt/slides/_rels/slide293.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90.jpg"/><Relationship Id="rId1" Type="http://schemas.openxmlformats.org/officeDocument/2006/relationships/slideLayout" Target="../slideLayouts/slideLayout2.xml"/><Relationship Id="rId2" Type="http://schemas.openxmlformats.org/officeDocument/2006/relationships/image" Target="NULL"/></Relationships>
</file>

<file path=ppt/slides/_rels/slide294.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9" Type="http://schemas.openxmlformats.org/officeDocument/2006/relationships/image" Target="NULL"/><Relationship Id="rId10" Type="http://schemas.openxmlformats.org/officeDocument/2006/relationships/image" Target="NULL"/><Relationship Id="rId11"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298.xml.rels><?xml version="1.0" encoding="UTF-8" standalone="yes"?>
<Relationships xmlns="http://schemas.openxmlformats.org/package/2006/relationships"><Relationship Id="rId3" Type="http://schemas.openxmlformats.org/officeDocument/2006/relationships/image" Target="../media/image192.png"/><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2.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3.jp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4.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5.jp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196.png"/></Relationships>
</file>

<file path=ppt/slides/_rels/slide30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97.png"/><Relationship Id="rId1" Type="http://schemas.openxmlformats.org/officeDocument/2006/relationships/slideLayout" Target="../slideLayouts/slideLayout2.xml"/><Relationship Id="rId2" Type="http://schemas.openxmlformats.org/officeDocument/2006/relationships/image" Target="NUL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198.jp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198.jp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198.jp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9.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199.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0.jpg"/><Relationship Id="rId3" Type="http://schemas.openxmlformats.org/officeDocument/2006/relationships/image" Target="../media/image199.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199.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199.png"/></Relationships>
</file>

<file path=ppt/slides/_rels/slide318.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99.png"/><Relationship Id="rId1" Type="http://schemas.openxmlformats.org/officeDocument/2006/relationships/slideLayout" Target="../slideLayouts/slideLayout2.xml"/><Relationship Id="rId2" Type="http://schemas.openxmlformats.org/officeDocument/2006/relationships/image" Target="NULL"/></Relationships>
</file>

<file path=ppt/slides/_rels/slide319.xml.rels><?xml version="1.0" encoding="UTF-8" standalone="yes"?>
<Relationships xmlns="http://schemas.openxmlformats.org/package/2006/relationships"><Relationship Id="rId3" Type="http://schemas.openxmlformats.org/officeDocument/2006/relationships/image" Target="../media/image201.png"/><Relationship Id="rId4" Type="http://schemas.openxmlformats.org/officeDocument/2006/relationships/image" Target="NULL"/><Relationship Id="rId5"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202.jp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3.jpg"/></Relationships>
</file>

<file path=ppt/slides/_rels/slide325.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9" Type="http://schemas.openxmlformats.org/officeDocument/2006/relationships/image" Target="NULL"/><Relationship Id="rId10"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4.jp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5.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6.jp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7.jpg"/><Relationship Id="rId3" Type="http://schemas.openxmlformats.org/officeDocument/2006/relationships/image" Target="NUL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332.xml.rels><?xml version="1.0" encoding="UTF-8" standalone="yes"?>
<Relationships xmlns="http://schemas.openxmlformats.org/package/2006/relationships"><Relationship Id="rId3" Type="http://schemas.openxmlformats.org/officeDocument/2006/relationships/image" Target="../media/image208.jpg"/><Relationship Id="rId4" Type="http://schemas.openxmlformats.org/officeDocument/2006/relationships/image" Target="NULL"/><Relationship Id="rId5"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333.xml.rels><?xml version="1.0" encoding="UTF-8" standalone="yes"?>
<Relationships xmlns="http://schemas.openxmlformats.org/package/2006/relationships"><Relationship Id="rId3" Type="http://schemas.openxmlformats.org/officeDocument/2006/relationships/image" Target="../media/image208.jpg"/><Relationship Id="rId4" Type="http://schemas.openxmlformats.org/officeDocument/2006/relationships/image" Target="NULL"/><Relationship Id="rId5"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334.xml.rels><?xml version="1.0" encoding="UTF-8" standalone="yes"?>
<Relationships xmlns="http://schemas.openxmlformats.org/package/2006/relationships"><Relationship Id="rId3" Type="http://schemas.openxmlformats.org/officeDocument/2006/relationships/image" Target="../media/image208.jpg"/><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209.jpg"/></Relationships>
</file>

<file path=ppt/slides/_rels/slide336.xml.rels><?xml version="1.0" encoding="UTF-8" standalone="yes"?>
<Relationships xmlns="http://schemas.openxmlformats.org/package/2006/relationships"><Relationship Id="rId3" Type="http://schemas.openxmlformats.org/officeDocument/2006/relationships/image" Target="../media/image210.jpg"/><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NUL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211.jp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NUL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NUL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NULL"/></Relationships>
</file>

<file path=ppt/slides/_rels/slide342.xml.rels><?xml version="1.0" encoding="UTF-8" standalone="yes"?>
<Relationships xmlns="http://schemas.openxmlformats.org/package/2006/relationships"><Relationship Id="rId4" Type="http://schemas.openxmlformats.org/officeDocument/2006/relationships/image" Target="NULL"/><Relationship Id="rId5" Type="http://schemas.openxmlformats.org/officeDocument/2006/relationships/image" Target="../media/image212.png"/><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343.xml.rels><?xml version="1.0" encoding="UTF-8" standalone="yes"?>
<Relationships xmlns="http://schemas.openxmlformats.org/package/2006/relationships"><Relationship Id="rId4" Type="http://schemas.openxmlformats.org/officeDocument/2006/relationships/image" Target="NULL"/><Relationship Id="rId5" Type="http://schemas.openxmlformats.org/officeDocument/2006/relationships/image" Target="../media/image212.png"/><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NUL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213.jp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4.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49.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215.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0.xml.rels><?xml version="1.0" encoding="UTF-8" standalone="yes"?>
<Relationships xmlns="http://schemas.openxmlformats.org/package/2006/relationships"><Relationship Id="rId3" Type="http://schemas.openxmlformats.org/officeDocument/2006/relationships/image" Target="../media/image215.png"/><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NULL"/></Relationships>
</file>

<file path=ppt/slides/_rels/slide352.xml.rels><?xml version="1.0" encoding="UTF-8" standalone="yes"?>
<Relationships xmlns="http://schemas.openxmlformats.org/package/2006/relationships"><Relationship Id="rId3" Type="http://schemas.openxmlformats.org/officeDocument/2006/relationships/image" Target="../media/image216.png"/><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NUL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217.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8.jp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9.jpg"/></Relationships>
</file>

<file path=ppt/slides/_rels/slide359.xml.rels><?xml version="1.0" encoding="UTF-8" standalone="yes"?>
<Relationships xmlns="http://schemas.openxmlformats.org/package/2006/relationships"><Relationship Id="rId13" Type="http://schemas.openxmlformats.org/officeDocument/2006/relationships/image" Target="NULL"/><Relationship Id="rId14" Type="http://schemas.openxmlformats.org/officeDocument/2006/relationships/image" Target="NULL"/><Relationship Id="rId16" Type="http://schemas.openxmlformats.org/officeDocument/2006/relationships/image" Target="NULL"/><Relationship Id="rId17"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361.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220.jpg"/><Relationship Id="rId1" Type="http://schemas.openxmlformats.org/officeDocument/2006/relationships/slideLayout" Target="../slideLayouts/slideLayout2.xml"/><Relationship Id="rId2" Type="http://schemas.openxmlformats.org/officeDocument/2006/relationships/image" Target="NULL"/></Relationships>
</file>

<file path=ppt/slides/_rels/slide362.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media/image220.jpg"/><Relationship Id="rId6" Type="http://schemas.openxmlformats.org/officeDocument/2006/relationships/image" Target="../media/image221.png"/><Relationship Id="rId1" Type="http://schemas.openxmlformats.org/officeDocument/2006/relationships/slideLayout" Target="../slideLayouts/slideLayout2.xml"/><Relationship Id="rId2" Type="http://schemas.openxmlformats.org/officeDocument/2006/relationships/image" Target="NULL"/></Relationships>
</file>

<file path=ppt/slides/_rels/slide363.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222.jpg"/><Relationship Id="rId1" Type="http://schemas.openxmlformats.org/officeDocument/2006/relationships/slideLayout" Target="../slideLayouts/slideLayout2.xml"/><Relationship Id="rId2" Type="http://schemas.openxmlformats.org/officeDocument/2006/relationships/image" Target="NULL"/></Relationships>
</file>

<file path=ppt/slides/_rels/slide364.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223.jpg"/><Relationship Id="rId1" Type="http://schemas.openxmlformats.org/officeDocument/2006/relationships/slideLayout" Target="../slideLayouts/slideLayout2.xml"/><Relationship Id="rId2" Type="http://schemas.openxmlformats.org/officeDocument/2006/relationships/image" Target="NULL"/></Relationships>
</file>

<file path=ppt/slides/_rels/slide365.xml.rels><?xml version="1.0" encoding="UTF-8" standalone="yes"?>
<Relationships xmlns="http://schemas.openxmlformats.org/package/2006/relationships"><Relationship Id="rId13" Type="http://schemas.openxmlformats.org/officeDocument/2006/relationships/image" Target="NULL"/><Relationship Id="rId14"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9" Type="http://schemas.openxmlformats.org/officeDocument/2006/relationships/image" Target="NULL"/></Relationships>
</file>

<file path=ppt/slides/_rels/slide36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223.jpg"/><Relationship Id="rId1" Type="http://schemas.openxmlformats.org/officeDocument/2006/relationships/slideLayout" Target="../slideLayouts/slideLayout2.xml"/><Relationship Id="rId2" Type="http://schemas.openxmlformats.org/officeDocument/2006/relationships/image" Target="NULL"/></Relationships>
</file>

<file path=ppt/slides/_rels/slide367.xml.rels><?xml version="1.0" encoding="UTF-8" standalone="yes"?>
<Relationships xmlns="http://schemas.openxmlformats.org/package/2006/relationships"><Relationship Id="rId35" Type="http://schemas.openxmlformats.org/officeDocument/2006/relationships/image" Target="../media/image224.jpg"/><Relationship Id="rId13" Type="http://schemas.openxmlformats.org/officeDocument/2006/relationships/image" Target="NULL"/><Relationship Id="rId14"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 Id="rId4" Type="http://schemas.openxmlformats.org/officeDocument/2006/relationships/image" Target="NULL"/><Relationship Id="rId29" Type="http://schemas.openxmlformats.org/officeDocument/2006/relationships/image" Target="NULL"/><Relationship Id="rId31" Type="http://schemas.openxmlformats.org/officeDocument/2006/relationships/image" Target="NULL"/><Relationship Id="rId32" Type="http://schemas.openxmlformats.org/officeDocument/2006/relationships/image" Target="NULL"/><Relationship Id="rId33" Type="http://schemas.openxmlformats.org/officeDocument/2006/relationships/image" Target="NULL"/><Relationship Id="rId34" Type="http://schemas.openxmlformats.org/officeDocument/2006/relationships/image" Target="NULL"/><Relationship Id="rId30" Type="http://schemas.openxmlformats.org/officeDocument/2006/relationships/image" Target="NUL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369.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0.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371.xml.rels><?xml version="1.0" encoding="UTF-8" standalone="yes"?>
<Relationships xmlns="http://schemas.openxmlformats.org/package/2006/relationships"><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374.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378.xml.rels><?xml version="1.0" encoding="UTF-8" standalone="yes"?>
<Relationships xmlns="http://schemas.openxmlformats.org/package/2006/relationships"><Relationship Id="rId11" Type="http://schemas.openxmlformats.org/officeDocument/2006/relationships/image" Target="NULL"/><Relationship Id="rId12" Type="http://schemas.openxmlformats.org/officeDocument/2006/relationships/image" Target="NULL"/><Relationship Id="rId13" Type="http://schemas.openxmlformats.org/officeDocument/2006/relationships/image" Target="NULL"/><Relationship Id="rId14" Type="http://schemas.openxmlformats.org/officeDocument/2006/relationships/image" Target="NULL"/><Relationship Id="rId15"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9" Type="http://schemas.openxmlformats.org/officeDocument/2006/relationships/image" Target="NULL"/><Relationship Id="rId10" Type="http://schemas.openxmlformats.org/officeDocument/2006/relationships/image" Target="NUL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225.jpg"/></Relationships>
</file>

<file path=ppt/slides/_rels/slide382.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media/image226.jpg"/></Relationships>
</file>

<file path=ppt/slides/_rels/slide385.xml.rels><?xml version="1.0" encoding="UTF-8" standalone="yes"?>
<Relationships xmlns="http://schemas.openxmlformats.org/package/2006/relationships"><Relationship Id="rId4" Type="http://schemas.openxmlformats.org/officeDocument/2006/relationships/image" Target="NULL"/><Relationship Id="rId5" Type="http://schemas.openxmlformats.org/officeDocument/2006/relationships/image" Target="../media/image226.jpg"/><Relationship Id="rId1" Type="http://schemas.openxmlformats.org/officeDocument/2006/relationships/slideLayout" Target="../slideLayouts/slideLayout2.xml"/><Relationship Id="rId2" Type="http://schemas.openxmlformats.org/officeDocument/2006/relationships/image" Target="NULL"/></Relationships>
</file>

<file path=ppt/slides/_rels/slide38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226.jpg"/><Relationship Id="rId1" Type="http://schemas.openxmlformats.org/officeDocument/2006/relationships/slideLayout" Target="../slideLayouts/slideLayout2.xml"/><Relationship Id="rId2" Type="http://schemas.openxmlformats.org/officeDocument/2006/relationships/image" Target="NULL"/></Relationships>
</file>

<file path=ppt/slides/_rels/slide387.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226.jpg"/><Relationship Id="rId1" Type="http://schemas.openxmlformats.org/officeDocument/2006/relationships/slideLayout" Target="../slideLayouts/slideLayout2.xml"/><Relationship Id="rId2" Type="http://schemas.openxmlformats.org/officeDocument/2006/relationships/image" Target="NUL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89.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90.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media/image227.png"/><Relationship Id="rId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391.xml.rels><?xml version="1.0" encoding="UTF-8" standalone="yes"?>
<Relationships xmlns="http://schemas.openxmlformats.org/package/2006/relationships"><Relationship Id="rId13" Type="http://schemas.openxmlformats.org/officeDocument/2006/relationships/image" Target="NULL"/><Relationship Id="rId14" Type="http://schemas.openxmlformats.org/officeDocument/2006/relationships/image" Target="NULL"/><Relationship Id="rId16" Type="http://schemas.openxmlformats.org/officeDocument/2006/relationships/image" Target="NULL"/><Relationship Id="rId17" Type="http://schemas.openxmlformats.org/officeDocument/2006/relationships/image" Target="NULL"/><Relationship Id="rId18"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95.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97.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398.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media/image228.png"/><Relationship Id="rId1" Type="http://schemas.openxmlformats.org/officeDocument/2006/relationships/slideLayout" Target="../slideLayouts/slideLayout2.xml"/><Relationship Id="rId2" Type="http://schemas.openxmlformats.org/officeDocument/2006/relationships/image" Target="NULL"/></Relationships>
</file>

<file path=ppt/slides/_rels/slide399.xml.rels><?xml version="1.0" encoding="UTF-8" standalone="yes"?>
<Relationships xmlns="http://schemas.openxmlformats.org/package/2006/relationships"><Relationship Id="rId20" Type="http://schemas.openxmlformats.org/officeDocument/2006/relationships/image" Target="NULL"/><Relationship Id="rId21" Type="http://schemas.openxmlformats.org/officeDocument/2006/relationships/image" Target="NULL"/><Relationship Id="rId22" Type="http://schemas.openxmlformats.org/officeDocument/2006/relationships/image" Target="NULL"/><Relationship Id="rId24" Type="http://schemas.openxmlformats.org/officeDocument/2006/relationships/image" Target="NULL"/><Relationship Id="rId25" Type="http://schemas.openxmlformats.org/officeDocument/2006/relationships/image" Target="NULL"/><Relationship Id="rId26" Type="http://schemas.openxmlformats.org/officeDocument/2006/relationships/image" Target="NULL"/><Relationship Id="rId10" Type="http://schemas.openxmlformats.org/officeDocument/2006/relationships/image" Target="NULL"/><Relationship Id="rId11" Type="http://schemas.openxmlformats.org/officeDocument/2006/relationships/image" Target="NULL"/><Relationship Id="rId12" Type="http://schemas.openxmlformats.org/officeDocument/2006/relationships/image" Target="NULL"/><Relationship Id="rId13" Type="http://schemas.openxmlformats.org/officeDocument/2006/relationships/image" Target="NULL"/><Relationship Id="rId14" Type="http://schemas.openxmlformats.org/officeDocument/2006/relationships/image" Target="NULL"/><Relationship Id="rId15" Type="http://schemas.openxmlformats.org/officeDocument/2006/relationships/image" Target="NULL"/><Relationship Id="rId16" Type="http://schemas.openxmlformats.org/officeDocument/2006/relationships/image" Target="NULL"/><Relationship Id="rId17" Type="http://schemas.openxmlformats.org/officeDocument/2006/relationships/image" Target="NULL"/><Relationship Id="rId18" Type="http://schemas.openxmlformats.org/officeDocument/2006/relationships/image" Target="NULL"/><Relationship Id="rId1" Type="http://schemas.openxmlformats.org/officeDocument/2006/relationships/slideLayout" Target="../slideLayouts/slideLayout2.xml"/><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9" Type="http://schemas.openxmlformats.org/officeDocument/2006/relationships/image" Target="NULL"/><Relationship Id="rId19" Type="http://schemas.openxmlformats.org/officeDocument/2006/relationships/image" Target="NUL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400.xml.rels><?xml version="1.0" encoding="UTF-8" standalone="yes"?>
<Relationships xmlns="http://schemas.openxmlformats.org/package/2006/relationships"><Relationship Id="rId9" Type="http://schemas.openxmlformats.org/officeDocument/2006/relationships/image" Target="NULL"/><Relationship Id="rId20" Type="http://schemas.openxmlformats.org/officeDocument/2006/relationships/image" Target="NULL"/><Relationship Id="rId21" Type="http://schemas.openxmlformats.org/officeDocument/2006/relationships/image" Target="NULL"/><Relationship Id="rId22" Type="http://schemas.openxmlformats.org/officeDocument/2006/relationships/image" Target="NULL"/><Relationship Id="rId23" Type="http://schemas.openxmlformats.org/officeDocument/2006/relationships/image" Target="NULL"/><Relationship Id="rId24" Type="http://schemas.openxmlformats.org/officeDocument/2006/relationships/image" Target="NULL"/><Relationship Id="rId25" Type="http://schemas.openxmlformats.org/officeDocument/2006/relationships/image" Target="NULL"/><Relationship Id="rId10" Type="http://schemas.openxmlformats.org/officeDocument/2006/relationships/image" Target="NULL"/><Relationship Id="rId12" Type="http://schemas.openxmlformats.org/officeDocument/2006/relationships/image" Target="NULL"/><Relationship Id="rId14" Type="http://schemas.openxmlformats.org/officeDocument/2006/relationships/image" Target="NULL"/><Relationship Id="rId15" Type="http://schemas.openxmlformats.org/officeDocument/2006/relationships/image" Target="NULL"/><Relationship Id="rId16" Type="http://schemas.openxmlformats.org/officeDocument/2006/relationships/image" Target="NULL"/><Relationship Id="rId17" Type="http://schemas.openxmlformats.org/officeDocument/2006/relationships/image" Target="NULL"/><Relationship Id="rId18" Type="http://schemas.openxmlformats.org/officeDocument/2006/relationships/image" Target="NULL"/><Relationship Id="rId19"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s>
</file>

<file path=ppt/slides/_rels/slide401.xml.rels><?xml version="1.0" encoding="UTF-8" standalone="yes"?>
<Relationships xmlns="http://schemas.openxmlformats.org/package/2006/relationships"><Relationship Id="rId9" Type="http://schemas.openxmlformats.org/officeDocument/2006/relationships/image" Target="NULL"/><Relationship Id="rId20" Type="http://schemas.openxmlformats.org/officeDocument/2006/relationships/image" Target="NULL"/><Relationship Id="rId21" Type="http://schemas.openxmlformats.org/officeDocument/2006/relationships/image" Target="NULL"/><Relationship Id="rId22" Type="http://schemas.openxmlformats.org/officeDocument/2006/relationships/image" Target="NULL"/><Relationship Id="rId23" Type="http://schemas.openxmlformats.org/officeDocument/2006/relationships/image" Target="NULL"/><Relationship Id="rId24" Type="http://schemas.openxmlformats.org/officeDocument/2006/relationships/image" Target="NULL"/><Relationship Id="rId25" Type="http://schemas.openxmlformats.org/officeDocument/2006/relationships/image" Target="NULL"/><Relationship Id="rId10" Type="http://schemas.openxmlformats.org/officeDocument/2006/relationships/image" Target="NULL"/><Relationship Id="rId12" Type="http://schemas.openxmlformats.org/officeDocument/2006/relationships/image" Target="NULL"/><Relationship Id="rId14" Type="http://schemas.openxmlformats.org/officeDocument/2006/relationships/image" Target="NULL"/><Relationship Id="rId15" Type="http://schemas.openxmlformats.org/officeDocument/2006/relationships/image" Target="NULL"/><Relationship Id="rId16" Type="http://schemas.openxmlformats.org/officeDocument/2006/relationships/image" Target="NULL"/><Relationship Id="rId17" Type="http://schemas.openxmlformats.org/officeDocument/2006/relationships/image" Target="NULL"/><Relationship Id="rId18" Type="http://schemas.openxmlformats.org/officeDocument/2006/relationships/image" Target="NULL"/><Relationship Id="rId19"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s>
</file>

<file path=ppt/slides/_rels/slide402.xml.rels><?xml version="1.0" encoding="UTF-8" standalone="yes"?>
<Relationships xmlns="http://schemas.openxmlformats.org/package/2006/relationships"><Relationship Id="rId19" Type="http://schemas.openxmlformats.org/officeDocument/2006/relationships/image" Target="NULL"/><Relationship Id="rId20" Type="http://schemas.openxmlformats.org/officeDocument/2006/relationships/image" Target="NULL"/><Relationship Id="rId21" Type="http://schemas.openxmlformats.org/officeDocument/2006/relationships/image" Target="NULL"/><Relationship Id="rId22" Type="http://schemas.openxmlformats.org/officeDocument/2006/relationships/image" Target="NULL"/><Relationship Id="rId23" Type="http://schemas.openxmlformats.org/officeDocument/2006/relationships/image" Target="NULL"/><Relationship Id="rId24" Type="http://schemas.openxmlformats.org/officeDocument/2006/relationships/image" Target="NULL"/><Relationship Id="rId25" Type="http://schemas.openxmlformats.org/officeDocument/2006/relationships/image" Target="NULL"/><Relationship Id="rId26" Type="http://schemas.openxmlformats.org/officeDocument/2006/relationships/image" Target="NULL"/><Relationship Id="rId10" Type="http://schemas.openxmlformats.org/officeDocument/2006/relationships/image" Target="NULL"/><Relationship Id="rId12" Type="http://schemas.openxmlformats.org/officeDocument/2006/relationships/image" Target="NULL"/><Relationship Id="rId14" Type="http://schemas.openxmlformats.org/officeDocument/2006/relationships/image" Target="NULL"/><Relationship Id="rId15" Type="http://schemas.openxmlformats.org/officeDocument/2006/relationships/image" Target="NULL"/><Relationship Id="rId16" Type="http://schemas.openxmlformats.org/officeDocument/2006/relationships/image" Target="NULL"/><Relationship Id="rId17" Type="http://schemas.openxmlformats.org/officeDocument/2006/relationships/image" Target="NULL"/><Relationship Id="rId18"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9" Type="http://schemas.openxmlformats.org/officeDocument/2006/relationships/image" Target="NUL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9.jpg"/></Relationships>
</file>

<file path=ppt/slides/_rels/slide404.xml.rels><?xml version="1.0" encoding="UTF-8" standalone="yes"?>
<Relationships xmlns="http://schemas.openxmlformats.org/package/2006/relationships"><Relationship Id="rId3" Type="http://schemas.openxmlformats.org/officeDocument/2006/relationships/image" Target="../media/image230.jpg"/><Relationship Id="rId4" Type="http://schemas.openxmlformats.org/officeDocument/2006/relationships/image" Target="../media/image231.png"/><Relationship Id="rId1" Type="http://schemas.openxmlformats.org/officeDocument/2006/relationships/slideLayout" Target="../slideLayouts/slideLayout2.xml"/><Relationship Id="rId2" Type="http://schemas.openxmlformats.org/officeDocument/2006/relationships/image" Target="NULL"/></Relationships>
</file>

<file path=ppt/slides/_rels/slide405.xml.rels><?xml version="1.0" encoding="UTF-8" standalone="yes"?>
<Relationships xmlns="http://schemas.openxmlformats.org/package/2006/relationships"><Relationship Id="rId3" Type="http://schemas.openxmlformats.org/officeDocument/2006/relationships/image" Target="../media/image230.jpg"/><Relationship Id="rId4" Type="http://schemas.openxmlformats.org/officeDocument/2006/relationships/image" Target="../media/image231.png"/><Relationship Id="rId1" Type="http://schemas.openxmlformats.org/officeDocument/2006/relationships/slideLayout" Target="../slideLayouts/slideLayout2.xml"/><Relationship Id="rId2" Type="http://schemas.openxmlformats.org/officeDocument/2006/relationships/image" Target="NULL"/></Relationships>
</file>

<file path=ppt/slides/_rels/slide40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407.xml.rels><?xml version="1.0" encoding="UTF-8" standalone="yes"?>
<Relationships xmlns="http://schemas.openxmlformats.org/package/2006/relationships"><Relationship Id="rId11" Type="http://schemas.openxmlformats.org/officeDocument/2006/relationships/image" Target="NULL"/><Relationship Id="rId12" Type="http://schemas.openxmlformats.org/officeDocument/2006/relationships/image" Target="NULL"/><Relationship Id="rId13" Type="http://schemas.openxmlformats.org/officeDocument/2006/relationships/image" Target="NULL"/><Relationship Id="rId14" Type="http://schemas.openxmlformats.org/officeDocument/2006/relationships/image" Target="NULL"/><Relationship Id="rId15"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9" Type="http://schemas.openxmlformats.org/officeDocument/2006/relationships/image" Target="NULL"/><Relationship Id="rId10" Type="http://schemas.openxmlformats.org/officeDocument/2006/relationships/image" Target="NULL"/></Relationships>
</file>

<file path=ppt/slides/_rels/slide408.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409.xml.rels><?xml version="1.0" encoding="UTF-8" standalone="yes"?>
<Relationships xmlns="http://schemas.openxmlformats.org/package/2006/relationships"><Relationship Id="rId4" Type="http://schemas.openxmlformats.org/officeDocument/2006/relationships/image" Target="NULL"/><Relationship Id="rId5" Type="http://schemas.openxmlformats.org/officeDocument/2006/relationships/image" Target="../media/image232.jpg"/><Relationship Id="rId1" Type="http://schemas.openxmlformats.org/officeDocument/2006/relationships/slideLayout" Target="../slideLayouts/slideLayout2.xml"/><Relationship Id="rId2" Type="http://schemas.openxmlformats.org/officeDocument/2006/relationships/image" Target="NUL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410.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411.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0.png"/><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1.png"/><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1.png"/></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90.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33.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7.xml.rels><?xml version="1.0" encoding="UTF-8" standalone="yes"?>
<Relationships xmlns="http://schemas.openxmlformats.org/package/2006/relationships"><Relationship Id="rId3" Type="http://schemas.openxmlformats.org/officeDocument/2006/relationships/image" Target="../media/image410.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420.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64.xml.rels><?xml version="1.0" encoding="UTF-8" standalone="yes"?>
<Relationships xmlns="http://schemas.openxmlformats.org/package/2006/relationships"><Relationship Id="rId3" Type="http://schemas.openxmlformats.org/officeDocument/2006/relationships/image" Target="../media/image450.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3" Type="http://schemas.openxmlformats.org/officeDocument/2006/relationships/image" Target="../media/image480.png"/><Relationship Id="rId4"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3" Type="http://schemas.openxmlformats.org/officeDocument/2006/relationships/image" Target="../media/image49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3" Type="http://schemas.openxmlformats.org/officeDocument/2006/relationships/image" Target="../media/image500.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1.png"/><Relationship Id="rId4"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280.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300.png"/><Relationship Id="rId5" Type="http://schemas.openxmlformats.org/officeDocument/2006/relationships/image" Target="../media/image52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NUL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NUL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NUL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4.png"/><Relationship Id="rId5"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57.png"/><Relationship Id="rId5"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NUL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57.png"/><Relationship Id="rId5"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99.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67854" y="2087160"/>
            <a:ext cx="7772400" cy="2820505"/>
          </a:xfrm>
        </p:spPr>
        <p:txBody>
          <a:bodyPr anchor="ctr">
            <a:normAutofit/>
          </a:bodyPr>
          <a:lstStyle/>
          <a:p>
            <a:pPr>
              <a:lnSpc>
                <a:spcPct val="150000"/>
              </a:lnSpc>
            </a:pPr>
            <a:r>
              <a:rPr lang="en-US" altLang="zh-CN" sz="3600" b="1" dirty="0" smtClean="0"/>
              <a:t>2022</a:t>
            </a:r>
            <a:r>
              <a:rPr lang="zh-CN" altLang="en-US" sz="3600" b="1" dirty="0" smtClean="0"/>
              <a:t>年</a:t>
            </a:r>
            <a:r>
              <a:rPr lang="en-US" altLang="zh-CN" sz="3600" b="1" dirty="0" smtClean="0"/>
              <a:t>《</a:t>
            </a:r>
            <a:r>
              <a:rPr lang="zh-CN" altLang="en-US" sz="3600" b="1" dirty="0" smtClean="0"/>
              <a:t>人工智能</a:t>
            </a:r>
            <a:r>
              <a:rPr lang="en-US" altLang="zh-CN" sz="3600" b="1" dirty="0" smtClean="0"/>
              <a:t>》</a:t>
            </a:r>
            <a:r>
              <a:rPr lang="zh-CN" altLang="en-US" sz="3600" b="1" dirty="0" smtClean="0"/>
              <a:t>期末复习</a:t>
            </a:r>
            <a:r>
              <a:rPr lang="en-US" altLang="zh-CN" sz="3600" b="1" dirty="0" smtClean="0"/>
              <a:t/>
            </a:r>
            <a:br>
              <a:rPr lang="en-US" altLang="zh-CN" sz="3600" b="1" dirty="0" smtClean="0"/>
            </a:br>
            <a:r>
              <a:rPr lang="en-US" altLang="zh-CN" sz="3600" b="1" dirty="0" smtClean="0"/>
              <a:t/>
            </a:r>
            <a:br>
              <a:rPr lang="en-US" altLang="zh-CN" sz="3600" b="1" dirty="0" smtClean="0"/>
            </a:br>
            <a:r>
              <a:rPr lang="zh-CN" altLang="en-US" sz="3600" b="1" dirty="0" smtClean="0"/>
              <a:t>考试内容</a:t>
            </a:r>
            <a:r>
              <a:rPr lang="en-US" altLang="zh-CN" sz="3600" b="1" dirty="0" smtClean="0"/>
              <a:t>PPT</a:t>
            </a:r>
            <a:r>
              <a:rPr lang="zh-CN" altLang="en-US" sz="3100" dirty="0" smtClean="0">
                <a:solidFill>
                  <a:schemeClr val="tx1"/>
                </a:solidFill>
                <a:latin typeface="+mn-ea"/>
                <a:ea typeface="+mn-ea"/>
              </a:rPr>
              <a:t> </a:t>
            </a:r>
            <a:endParaRPr lang="zh-CN" altLang="en-US" sz="3100" dirty="0">
              <a:solidFill>
                <a:schemeClr val="tx1"/>
              </a:solidFill>
            </a:endParaRPr>
          </a:p>
        </p:txBody>
      </p:sp>
    </p:spTree>
    <p:extLst>
      <p:ext uri="{BB962C8B-B14F-4D97-AF65-F5344CB8AC3E}">
        <p14:creationId xmlns:p14="http://schemas.microsoft.com/office/powerpoint/2010/main" val="981276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5103" y="232128"/>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273132" y="979293"/>
                <a:ext cx="8692738" cy="5032147"/>
              </a:xfrm>
              <a:prstGeom prst="rect">
                <a:avLst/>
              </a:prstGeom>
            </p:spPr>
            <p:txBody>
              <a:bodyPr wrap="square">
                <a:spAutoFit/>
              </a:bodyPr>
              <a:lstStyle/>
              <a:p>
                <a:pPr>
                  <a:lnSpc>
                    <a:spcPct val="150000"/>
                  </a:lnSpc>
                </a:pP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下面给出了五个</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陈述</a:t>
                </a:r>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p: </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北京是中国的首都</a:t>
                </a:r>
              </a:p>
              <a:p>
                <a:pPr>
                  <a:lnSpc>
                    <a:spcPct val="150000"/>
                  </a:lnSpc>
                </a:pP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q : 13</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能被</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6</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整除</a:t>
                </a:r>
              </a:p>
              <a:p>
                <a:pPr>
                  <a:lnSpc>
                    <a:spcPct val="150000"/>
                  </a:lnSpc>
                </a:pP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r :  x&lt;8</a:t>
                </a:r>
                <a:endParaRPr lang="zh-CN"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s:  </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存在最大的素数</a:t>
                </a:r>
              </a:p>
              <a:p>
                <a:pPr>
                  <a:lnSpc>
                    <a:spcPct val="150000"/>
                  </a:lnSpc>
                </a:pP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t: </a:t>
                </a:r>
                <a14:m>
                  <m:oMath xmlns:m="http://schemas.openxmlformats.org/officeDocument/2006/math">
                    <m:sSup>
                      <m:sSupPr>
                        <m:ctrlPr>
                          <a:rPr lang="zh-CN" altLang="zh-CN" sz="2200" i="1">
                            <a:latin typeface="Cambria Math" charset="0"/>
                          </a:rPr>
                        </m:ctrlPr>
                      </m:sSupPr>
                      <m:e>
                        <m:r>
                          <a:rPr lang="en-US" altLang="zh-CN" sz="2200" i="1">
                            <a:latin typeface="Cambria Math"/>
                          </a:rPr>
                          <m:t>𝑚</m:t>
                        </m:r>
                      </m:e>
                      <m:sup>
                        <m:r>
                          <a:rPr lang="en-US" altLang="zh-CN" sz="2200" i="1">
                            <a:latin typeface="Cambria Math"/>
                          </a:rPr>
                          <m:t>2</m:t>
                        </m:r>
                      </m:sup>
                    </m:sSup>
                    <m:r>
                      <a:rPr lang="en-US" altLang="zh-CN" sz="2200" i="1">
                        <a:latin typeface="Cambria Math"/>
                      </a:rPr>
                      <m:t>≥0</m:t>
                    </m:r>
                  </m:oMath>
                </a14:m>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任何</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一个命题或为真</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或为假</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1"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是真命题，</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是假命题。</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的真假依赖于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x</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的取值，无法判断</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的真假</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，因此</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不是命题</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5" name="矩形 4"/>
              <p:cNvSpPr>
                <a:spLocks noRot="1" noChangeAspect="1" noMove="1" noResize="1" noEditPoints="1" noAdjustHandles="1" noChangeArrowheads="1" noChangeShapeType="1" noTextEdit="1"/>
              </p:cNvSpPr>
              <p:nvPr/>
            </p:nvSpPr>
            <p:spPr>
              <a:xfrm>
                <a:off x="273132" y="979293"/>
                <a:ext cx="8692738" cy="5032147"/>
              </a:xfrm>
              <a:prstGeom prst="rect">
                <a:avLst/>
              </a:prstGeom>
              <a:blipFill rotWithShape="1">
                <a:blip r:embed="rId2"/>
                <a:stretch>
                  <a:fillRect l="-912" b="-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9548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08001" y="128039"/>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最小最大搜索</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xmlns="" id="{1E3B359E-4531-4E76-A86C-05BC327E5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921" y="1012016"/>
            <a:ext cx="6504157" cy="5478936"/>
          </a:xfrm>
          <a:prstGeom prst="rect">
            <a:avLst/>
          </a:prstGeom>
        </p:spPr>
      </p:pic>
    </p:spTree>
    <p:extLst>
      <p:ext uri="{BB962C8B-B14F-4D97-AF65-F5344CB8AC3E}">
        <p14:creationId xmlns:p14="http://schemas.microsoft.com/office/powerpoint/2010/main" val="12546508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sp>
        <p:nvSpPr>
          <p:cNvPr id="2" name="矩形 1"/>
          <p:cNvSpPr/>
          <p:nvPr/>
        </p:nvSpPr>
        <p:spPr>
          <a:xfrm>
            <a:off x="265287" y="1036624"/>
            <a:ext cx="8878711" cy="584775"/>
          </a:xfrm>
          <a:prstGeom prst="rect">
            <a:avLst/>
          </a:prstGeom>
        </p:spPr>
        <p:txBody>
          <a:bodyPr wrap="square">
            <a:spAutoFit/>
          </a:bodyPr>
          <a:lstStyle/>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Alpha-Beta </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剪枝搜索算法在</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Minimax</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算法中可减少被搜索的</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数，即在保证得到与原</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Minimax</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算法同样的搜索结果时，剪去了不影响最终结果的搜索分枝。</a:t>
            </a:r>
          </a:p>
        </p:txBody>
      </p:sp>
      <mc:AlternateContent xmlns:mc="http://schemas.openxmlformats.org/markup-compatibility/2006" xmlns:a14="http://schemas.microsoft.com/office/drawing/2010/main">
        <mc:Choice Requires="a14">
          <p:sp>
            <p:nvSpPr>
              <p:cNvPr id="3" name="矩形 2"/>
              <p:cNvSpPr/>
              <p:nvPr/>
            </p:nvSpPr>
            <p:spPr>
              <a:xfrm>
                <a:off x="265287" y="3474319"/>
                <a:ext cx="4141460" cy="2308324"/>
              </a:xfrm>
              <a:prstGeom prst="rect">
                <a:avLst/>
              </a:prstGeom>
            </p:spPr>
            <p:txBody>
              <a:bodyPr wrap="square">
                <a:spAutoFit/>
              </a:bodyPr>
              <a:lstStyle/>
              <a:p>
                <a:pPr algn="just"/>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由于</a:t>
                </a:r>
                <a14:m>
                  <m:oMath xmlns:m="http://schemas.openxmlformats.org/officeDocument/2006/math">
                    <m:func>
                      <m:funcPr>
                        <m:ctrlPr>
                          <a:rPr lang="zh-CN" altLang="zh-CN" b="1" i="1">
                            <a:latin typeface="Cambria Math" charset="0"/>
                          </a:rPr>
                        </m:ctrlPr>
                      </m:funcPr>
                      <m:fName>
                        <m:r>
                          <a:rPr lang="en-US" altLang="zh-CN" b="1" i="1">
                            <a:latin typeface="Cambria Math"/>
                          </a:rPr>
                          <m:t>𝐦𝐢𝐧</m:t>
                        </m:r>
                      </m:fName>
                      <m:e>
                        <m:d>
                          <m:dPr>
                            <m:ctrlPr>
                              <a:rPr lang="zh-CN" altLang="zh-CN" b="1" i="1">
                                <a:latin typeface="Cambria Math" charset="0"/>
                              </a:rPr>
                            </m:ctrlPr>
                          </m:dPr>
                          <m:e>
                            <m:r>
                              <a:rPr lang="en-US" altLang="zh-CN" b="1" i="1">
                                <a:latin typeface="Cambria Math"/>
                              </a:rPr>
                              <m:t>𝟐</m:t>
                            </m:r>
                            <m:r>
                              <a:rPr lang="en-US" altLang="zh-CN" b="1">
                                <a:latin typeface="Cambria Math"/>
                              </a:rPr>
                              <m:t>,</m:t>
                            </m:r>
                            <m:r>
                              <a:rPr lang="en-US" altLang="zh-CN" b="1" i="1">
                                <a:latin typeface="Cambria Math"/>
                              </a:rPr>
                              <m:t>𝐱</m:t>
                            </m:r>
                            <m:r>
                              <a:rPr lang="en-US" altLang="zh-CN" b="1">
                                <a:latin typeface="Cambria Math"/>
                              </a:rPr>
                              <m:t>,</m:t>
                            </m:r>
                            <m:r>
                              <a:rPr lang="en-US" altLang="zh-CN" b="1" i="1">
                                <a:latin typeface="Cambria Math"/>
                              </a:rPr>
                              <m:t>𝐲</m:t>
                            </m:r>
                          </m:e>
                        </m:d>
                      </m:e>
                    </m:func>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的值小于等于</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，所以即使不知道</a:t>
                </a:r>
                <a14:m>
                  <m:oMath xmlns:m="http://schemas.openxmlformats.org/officeDocument/2006/math">
                    <m:r>
                      <a:rPr lang="en-US" altLang="zh-CN" b="1" i="1">
                        <a:latin typeface="Cambria Math"/>
                      </a:rPr>
                      <m:t>𝒙</m:t>
                    </m:r>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r>
                      <a:rPr lang="en-US" altLang="zh-CN" b="1" i="1">
                        <a:latin typeface="Cambria Math"/>
                      </a:rPr>
                      <m:t>𝒚</m:t>
                    </m:r>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的值，根</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结点</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的分数也可以算出来等于</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。也就是说，算法没有必要计算动作</a:t>
                </a:r>
                <a14:m>
                  <m:oMath xmlns:m="http://schemas.openxmlformats.org/officeDocument/2006/math">
                    <m:sSub>
                      <m:sSubPr>
                        <m:ctrlPr>
                          <a:rPr lang="zh-CN" altLang="zh-CN" b="1" i="1">
                            <a:latin typeface="Cambria Math" charset="0"/>
                          </a:rPr>
                        </m:ctrlPr>
                      </m:sSubPr>
                      <m:e>
                        <m:r>
                          <a:rPr lang="en-US" altLang="zh-CN" b="1" i="1">
                            <a:latin typeface="Cambria Math"/>
                          </a:rPr>
                          <m:t>𝒄</m:t>
                        </m:r>
                      </m:e>
                      <m:sub>
                        <m:r>
                          <a:rPr lang="en-US" altLang="zh-CN" b="1" i="1">
                            <a:latin typeface="Cambria Math"/>
                          </a:rPr>
                          <m:t>𝟐</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b="1" i="1">
                            <a:latin typeface="Cambria Math" charset="0"/>
                          </a:rPr>
                        </m:ctrlPr>
                      </m:sSubPr>
                      <m:e>
                        <m:r>
                          <a:rPr lang="en-US" altLang="zh-CN" b="1" i="1">
                            <a:latin typeface="Cambria Math"/>
                          </a:rPr>
                          <m:t>𝒄</m:t>
                        </m:r>
                      </m:e>
                      <m:sub>
                        <m:r>
                          <a:rPr lang="en-US" altLang="zh-CN" b="1" i="1">
                            <a:latin typeface="Cambria Math"/>
                          </a:rPr>
                          <m:t>𝟑</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对应的两个子树在游戏结束时所得分数，就能决定在根</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结点</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采取动作</a:t>
                </a:r>
                <a14:m>
                  <m:oMath xmlns:m="http://schemas.openxmlformats.org/officeDocument/2006/math">
                    <m:sSub>
                      <m:sSubPr>
                        <m:ctrlPr>
                          <a:rPr lang="zh-CN" altLang="zh-CN" b="1" i="1">
                            <a:latin typeface="Cambria Math" charset="0"/>
                          </a:rPr>
                        </m:ctrlPr>
                      </m:sSubPr>
                      <m:e>
                        <m:r>
                          <a:rPr lang="en-US" altLang="zh-CN" b="1" i="1">
                            <a:latin typeface="Cambria Math"/>
                          </a:rPr>
                          <m:t>𝒂</m:t>
                        </m:r>
                      </m:e>
                      <m:sub>
                        <m:r>
                          <a:rPr lang="en-US" altLang="zh-CN" b="1" i="1">
                            <a:latin typeface="Cambria Math"/>
                          </a:rPr>
                          <m:t>𝟏</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从而在游戏结束时可获得收益</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，因此动作</a:t>
                </a:r>
                <a14:m>
                  <m:oMath xmlns:m="http://schemas.openxmlformats.org/officeDocument/2006/math">
                    <m:sSub>
                      <m:sSubPr>
                        <m:ctrlPr>
                          <a:rPr lang="zh-CN" altLang="zh-CN" b="1" i="1">
                            <a:latin typeface="Cambria Math" charset="0"/>
                          </a:rPr>
                        </m:ctrlPr>
                      </m:sSubPr>
                      <m:e>
                        <m:r>
                          <a:rPr lang="en-US" altLang="zh-CN" b="1" i="1">
                            <a:latin typeface="Cambria Math"/>
                          </a:rPr>
                          <m:t>𝒄</m:t>
                        </m:r>
                      </m:e>
                      <m:sub>
                        <m:r>
                          <a:rPr lang="en-US" altLang="zh-CN" b="1" i="1">
                            <a:latin typeface="Cambria Math"/>
                          </a:rPr>
                          <m:t>𝟐</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b="1" i="1">
                            <a:latin typeface="Cambria Math" charset="0"/>
                          </a:rPr>
                        </m:ctrlPr>
                      </m:sSubPr>
                      <m:e>
                        <m:r>
                          <a:rPr lang="en-US" altLang="zh-CN" b="1" i="1">
                            <a:latin typeface="Cambria Math"/>
                          </a:rPr>
                          <m:t>𝒄</m:t>
                        </m:r>
                      </m:e>
                      <m:sub>
                        <m:r>
                          <a:rPr lang="en-US" altLang="zh-CN" b="1" i="1">
                            <a:latin typeface="Cambria Math"/>
                          </a:rPr>
                          <m:t>𝟑</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所对应子树可以被剪枝。</a:t>
                </a:r>
              </a:p>
            </p:txBody>
          </p:sp>
        </mc:Choice>
        <mc:Fallback xmlns="">
          <p:sp>
            <p:nvSpPr>
              <p:cNvPr id="3" name="矩形 2"/>
              <p:cNvSpPr>
                <a:spLocks noRot="1" noChangeAspect="1" noMove="1" noResize="1" noEditPoints="1" noAdjustHandles="1" noChangeArrowheads="1" noChangeShapeType="1" noTextEdit="1"/>
              </p:cNvSpPr>
              <p:nvPr/>
            </p:nvSpPr>
            <p:spPr>
              <a:xfrm>
                <a:off x="265287" y="3474319"/>
                <a:ext cx="4141460" cy="2308324"/>
              </a:xfrm>
              <a:prstGeom prst="rect">
                <a:avLst/>
              </a:prstGeom>
              <a:blipFill rotWithShape="1">
                <a:blip r:embed="rId2"/>
                <a:stretch>
                  <a:fillRect l="-1325" t="-1055" r="-1178" b="-34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93485" y="2078959"/>
                <a:ext cx="5197372" cy="17479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minimax</m:t>
                      </m:r>
                      <m:d>
                        <m:dPr>
                          <m:ctrlPr>
                            <a:rPr lang="zh-CN" altLang="zh-CN" i="1">
                              <a:latin typeface="Cambria Math" charset="0"/>
                            </a:rPr>
                          </m:ctrlPr>
                        </m:dPr>
                        <m:e>
                          <m:r>
                            <a:rPr lang="en-US" altLang="zh-CN" i="1">
                              <a:latin typeface="Cambria Math"/>
                            </a:rPr>
                            <m:t>𝐴</m:t>
                          </m:r>
                        </m:e>
                      </m:d>
                      <m:r>
                        <m:rPr>
                          <m:aln/>
                        </m:rPr>
                        <a:rPr lang="en-US" altLang="zh-CN" i="1">
                          <a:latin typeface="Cambria Math"/>
                        </a:rPr>
                        <m:t>=</m:t>
                      </m:r>
                      <m:func>
                        <m:funcPr>
                          <m:ctrlPr>
                            <a:rPr lang="zh-CN" altLang="zh-CN" i="1">
                              <a:latin typeface="Cambria Math" charset="0"/>
                            </a:rPr>
                          </m:ctrlPr>
                        </m:funcPr>
                        <m:fName>
                          <m:r>
                            <m:rPr>
                              <m:sty m:val="p"/>
                            </m:rPr>
                            <a:rPr lang="en-US" altLang="zh-CN">
                              <a:latin typeface="Cambria Math"/>
                            </a:rPr>
                            <m:t>max</m:t>
                          </m:r>
                        </m:fName>
                        <m:e>
                          <m:d>
                            <m:dPr>
                              <m:ctrlPr>
                                <a:rPr lang="zh-CN" altLang="zh-CN" i="1">
                                  <a:latin typeface="Cambria Math" charset="0"/>
                                </a:rPr>
                              </m:ctrlPr>
                            </m:dPr>
                            <m:e>
                              <m:func>
                                <m:funcPr>
                                  <m:ctrlPr>
                                    <a:rPr lang="zh-CN" altLang="zh-CN" i="1">
                                      <a:latin typeface="Cambria Math" charset="0"/>
                                    </a:rPr>
                                  </m:ctrlPr>
                                </m:funcPr>
                                <m:fName>
                                  <m:r>
                                    <m:rPr>
                                      <m:sty m:val="p"/>
                                    </m:rPr>
                                    <a:rPr lang="en-US" altLang="zh-CN">
                                      <a:latin typeface="Cambria Math"/>
                                    </a:rPr>
                                    <m:t>min</m:t>
                                  </m:r>
                                </m:fName>
                                <m:e>
                                  <m:d>
                                    <m:dPr>
                                      <m:ctrlPr>
                                        <a:rPr lang="zh-CN" altLang="zh-CN" i="1">
                                          <a:latin typeface="Cambria Math" charset="0"/>
                                        </a:rPr>
                                      </m:ctrlPr>
                                    </m:dPr>
                                    <m:e>
                                      <m:r>
                                        <a:rPr lang="en-US" altLang="zh-CN">
                                          <a:latin typeface="Cambria Math"/>
                                        </a:rPr>
                                        <m:t>3,9,10</m:t>
                                      </m:r>
                                    </m:e>
                                  </m:d>
                                </m:e>
                              </m:func>
                              <m:r>
                                <a:rPr lang="en-US" altLang="zh-CN">
                                  <a:latin typeface="Cambria Math"/>
                                </a:rPr>
                                <m:t>,</m:t>
                              </m:r>
                              <m:func>
                                <m:funcPr>
                                  <m:ctrlPr>
                                    <a:rPr lang="zh-CN" altLang="zh-CN" i="1">
                                      <a:latin typeface="Cambria Math" charset="0"/>
                                    </a:rPr>
                                  </m:ctrlPr>
                                </m:funcPr>
                                <m:fName>
                                  <m:r>
                                    <m:rPr>
                                      <m:sty m:val="p"/>
                                    </m:rPr>
                                    <a:rPr lang="en-US" altLang="zh-CN">
                                      <a:latin typeface="Cambria Math"/>
                                    </a:rPr>
                                    <m:t>min</m:t>
                                  </m:r>
                                </m:fName>
                                <m:e>
                                  <m:d>
                                    <m:dPr>
                                      <m:ctrlPr>
                                        <a:rPr lang="zh-CN" altLang="zh-CN" i="1">
                                          <a:latin typeface="Cambria Math" charset="0"/>
                                        </a:rPr>
                                      </m:ctrlPr>
                                    </m:dPr>
                                    <m:e>
                                      <m:r>
                                        <a:rPr lang="en-US" altLang="zh-CN">
                                          <a:latin typeface="Cambria Math"/>
                                        </a:rPr>
                                        <m:t>2,</m:t>
                                      </m:r>
                                      <m:r>
                                        <m:rPr>
                                          <m:sty m:val="p"/>
                                        </m:rPr>
                                        <a:rPr lang="en-US" altLang="zh-CN">
                                          <a:latin typeface="Cambria Math"/>
                                        </a:rPr>
                                        <m:t>x</m:t>
                                      </m:r>
                                      <m:r>
                                        <a:rPr lang="en-US" altLang="zh-CN">
                                          <a:latin typeface="Cambria Math"/>
                                        </a:rPr>
                                        <m:t>,</m:t>
                                      </m:r>
                                      <m:r>
                                        <m:rPr>
                                          <m:sty m:val="p"/>
                                        </m:rPr>
                                        <a:rPr lang="en-US" altLang="zh-CN">
                                          <a:latin typeface="Cambria Math"/>
                                        </a:rPr>
                                        <m:t>y</m:t>
                                      </m:r>
                                    </m:e>
                                  </m:d>
                                </m:e>
                              </m:func>
                              <m:r>
                                <a:rPr lang="en-US" altLang="zh-CN">
                                  <a:latin typeface="Cambria Math"/>
                                </a:rPr>
                                <m:t>,</m:t>
                              </m:r>
                              <m:func>
                                <m:funcPr>
                                  <m:ctrlPr>
                                    <a:rPr lang="zh-CN" altLang="zh-CN" i="1">
                                      <a:latin typeface="Cambria Math" charset="0"/>
                                    </a:rPr>
                                  </m:ctrlPr>
                                </m:funcPr>
                                <m:fName>
                                  <m:r>
                                    <m:rPr>
                                      <m:sty m:val="p"/>
                                    </m:rPr>
                                    <a:rPr lang="en-US" altLang="zh-CN">
                                      <a:latin typeface="Cambria Math"/>
                                    </a:rPr>
                                    <m:t>min</m:t>
                                  </m:r>
                                </m:fName>
                                <m:e>
                                  <m:d>
                                    <m:dPr>
                                      <m:ctrlPr>
                                        <a:rPr lang="zh-CN" altLang="zh-CN" i="1">
                                          <a:latin typeface="Cambria Math" charset="0"/>
                                        </a:rPr>
                                      </m:ctrlPr>
                                    </m:dPr>
                                    <m:e>
                                      <m:r>
                                        <a:rPr lang="en-US" altLang="zh-CN">
                                          <a:latin typeface="Cambria Math"/>
                                        </a:rPr>
                                        <m:t>10,5,1</m:t>
                                      </m:r>
                                    </m:e>
                                  </m:d>
                                </m:e>
                              </m:func>
                            </m:e>
                          </m:d>
                        </m:e>
                      </m:func>
                      <m:r>
                        <m:rPr>
                          <m:aln/>
                        </m:rPr>
                        <a:rPr lang="en-US" altLang="zh-CN" i="1">
                          <a:latin typeface="Cambria Math"/>
                        </a:rPr>
                        <m:t>=</m:t>
                      </m:r>
                      <m:r>
                        <m:rPr>
                          <m:sty m:val="p"/>
                        </m:rPr>
                        <a:rPr lang="en-US" altLang="zh-CN">
                          <a:latin typeface="Cambria Math"/>
                        </a:rPr>
                        <m:t>max</m:t>
                      </m:r>
                      <m:r>
                        <a:rPr lang="en-US" altLang="zh-CN">
                          <a:latin typeface="Cambria Math"/>
                        </a:rPr>
                        <m:t>(3,</m:t>
                      </m:r>
                      <m:func>
                        <m:funcPr>
                          <m:ctrlPr>
                            <a:rPr lang="zh-CN" altLang="zh-CN" i="1">
                              <a:latin typeface="Cambria Math" charset="0"/>
                            </a:rPr>
                          </m:ctrlPr>
                        </m:funcPr>
                        <m:fName>
                          <m:r>
                            <m:rPr>
                              <m:sty m:val="p"/>
                            </m:rPr>
                            <a:rPr lang="en-US" altLang="zh-CN">
                              <a:latin typeface="Cambria Math"/>
                            </a:rPr>
                            <m:t>min</m:t>
                          </m:r>
                        </m:fName>
                        <m:e>
                          <m:d>
                            <m:dPr>
                              <m:ctrlPr>
                                <a:rPr lang="zh-CN" altLang="zh-CN" i="1">
                                  <a:latin typeface="Cambria Math" charset="0"/>
                                </a:rPr>
                              </m:ctrlPr>
                            </m:dPr>
                            <m:e>
                              <m:r>
                                <a:rPr lang="en-US" altLang="zh-CN">
                                  <a:latin typeface="Cambria Math"/>
                                </a:rPr>
                                <m:t>2,</m:t>
                              </m:r>
                              <m:r>
                                <m:rPr>
                                  <m:sty m:val="p"/>
                                </m:rPr>
                                <a:rPr lang="en-US" altLang="zh-CN">
                                  <a:latin typeface="Cambria Math"/>
                                </a:rPr>
                                <m:t>x</m:t>
                              </m:r>
                              <m:r>
                                <a:rPr lang="en-US" altLang="zh-CN">
                                  <a:latin typeface="Cambria Math"/>
                                </a:rPr>
                                <m:t>,</m:t>
                              </m:r>
                              <m:r>
                                <m:rPr>
                                  <m:sty m:val="p"/>
                                </m:rPr>
                                <a:rPr lang="en-US" altLang="zh-CN">
                                  <a:latin typeface="Cambria Math"/>
                                </a:rPr>
                                <m:t>y</m:t>
                              </m:r>
                            </m:e>
                          </m:d>
                        </m:e>
                      </m:func>
                      <m:r>
                        <a:rPr lang="en-US" altLang="zh-CN">
                          <a:latin typeface="Cambria Math"/>
                        </a:rPr>
                        <m:t>,1)</m:t>
                      </m:r>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3485" y="2078959"/>
                <a:ext cx="5197372" cy="17479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013500" y="4486814"/>
                <a:ext cx="4031896" cy="923330"/>
              </a:xfrm>
              <a:prstGeom prst="rect">
                <a:avLst/>
              </a:prstGeom>
            </p:spPr>
            <p:txBody>
              <a:bodyPr wrap="square">
                <a:spAutoFit/>
              </a:bodyPr>
              <a:lstStyle/>
              <a:p>
                <a:pPr algn="ct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图中</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MIN</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选手所在的结点</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下属动作</a:t>
                </a:r>
                <a14:m>
                  <m:oMath xmlns:m="http://schemas.openxmlformats.org/officeDocument/2006/math">
                    <m:sSub>
                      <m:sSubPr>
                        <m:ctrlPr>
                          <a:rPr lang="zh-CN" altLang="zh-CN" b="1" i="1">
                            <a:latin typeface="Cambria Math" charset="0"/>
                          </a:rPr>
                        </m:ctrlPr>
                      </m:sSubPr>
                      <m:e>
                        <m:r>
                          <a:rPr lang="en-US" altLang="zh-CN" b="1" i="1">
                            <a:latin typeface="Cambria Math"/>
                          </a:rPr>
                          <m:t>𝒄</m:t>
                        </m:r>
                      </m:e>
                      <m:sub>
                        <m:r>
                          <a:rPr lang="en-US" altLang="zh-CN" b="1" i="1">
                            <a:latin typeface="Cambria Math"/>
                          </a:rPr>
                          <m:t>𝟐</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b="1" i="1">
                            <a:latin typeface="Cambria Math" charset="0"/>
                          </a:rPr>
                        </m:ctrlPr>
                      </m:sSubPr>
                      <m:e>
                        <m:r>
                          <a:rPr lang="en-US" altLang="zh-CN" b="1" i="1">
                            <a:latin typeface="Cambria Math"/>
                          </a:rPr>
                          <m:t>𝒄</m:t>
                        </m:r>
                      </m:e>
                      <m:sub>
                        <m:r>
                          <a:rPr lang="en-US" altLang="zh-CN" b="1" i="1">
                            <a:latin typeface="Cambria Math"/>
                          </a:rPr>
                          <m:t>𝟑</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所对应分支与根结点最终优化决策的取值无关，可不被访问。</a:t>
                </a:r>
              </a:p>
            </p:txBody>
          </p:sp>
        </mc:Choice>
        <mc:Fallback xmlns="">
          <p:sp>
            <p:nvSpPr>
              <p:cNvPr id="9" name="矩形 8"/>
              <p:cNvSpPr>
                <a:spLocks noRot="1" noChangeAspect="1" noMove="1" noResize="1" noEditPoints="1" noAdjustHandles="1" noChangeArrowheads="1" noChangeShapeType="1" noTextEdit="1"/>
              </p:cNvSpPr>
              <p:nvPr/>
            </p:nvSpPr>
            <p:spPr>
              <a:xfrm>
                <a:off x="5013500" y="4486814"/>
                <a:ext cx="4031896" cy="923330"/>
              </a:xfrm>
              <a:prstGeom prst="rect">
                <a:avLst/>
              </a:prstGeom>
              <a:blipFill>
                <a:blip r:embed="rId4"/>
                <a:stretch>
                  <a:fillRect l="-1208" t="-3974" b="-10596"/>
                </a:stretch>
              </a:blipFill>
            </p:spPr>
            <p:txBody>
              <a:bodyPr/>
              <a:lstStyle/>
              <a:p>
                <a:r>
                  <a:rPr lang="zh-CN" altLang="en-US">
                    <a:noFill/>
                  </a:rPr>
                  <a:t> </a:t>
                </a:r>
              </a:p>
            </p:txBody>
          </p:sp>
        </mc:Fallback>
      </mc:AlternateContent>
      <p:pic>
        <p:nvPicPr>
          <p:cNvPr id="10" name="图片 9"/>
          <p:cNvPicPr/>
          <p:nvPr/>
        </p:nvPicPr>
        <p:blipFill>
          <a:blip r:embed="rId5"/>
          <a:stretch>
            <a:fillRect/>
          </a:stretch>
        </p:blipFill>
        <p:spPr>
          <a:xfrm>
            <a:off x="4914898" y="2078959"/>
            <a:ext cx="4229100" cy="2006866"/>
          </a:xfrm>
          <a:prstGeom prst="rect">
            <a:avLst/>
          </a:prstGeom>
        </p:spPr>
      </p:pic>
    </p:spTree>
    <p:extLst>
      <p:ext uri="{BB962C8B-B14F-4D97-AF65-F5344CB8AC3E}">
        <p14:creationId xmlns:p14="http://schemas.microsoft.com/office/powerpoint/2010/main" val="7744354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grpSp>
        <p:nvGrpSpPr>
          <p:cNvPr id="5" name="组合 4">
            <a:extLst>
              <a:ext uri="{FF2B5EF4-FFF2-40B4-BE49-F238E27FC236}">
                <a16:creationId xmlns:a16="http://schemas.microsoft.com/office/drawing/2014/main" xmlns="" id="{4E995EF2-89BD-4E4A-93F2-7A8B6000243E}"/>
              </a:ext>
            </a:extLst>
          </p:cNvPr>
          <p:cNvGrpSpPr/>
          <p:nvPr/>
        </p:nvGrpSpPr>
        <p:grpSpPr>
          <a:xfrm>
            <a:off x="1727671" y="1777285"/>
            <a:ext cx="6199910" cy="3705409"/>
            <a:chOff x="1295595" y="1255691"/>
            <a:chExt cx="6199910" cy="3771488"/>
          </a:xfrm>
        </p:grpSpPr>
        <p:pic>
          <p:nvPicPr>
            <p:cNvPr id="4" name="图片 3">
              <a:extLst>
                <a:ext uri="{FF2B5EF4-FFF2-40B4-BE49-F238E27FC236}">
                  <a16:creationId xmlns:a16="http://schemas.microsoft.com/office/drawing/2014/main" xmlns="" id="{B31B655F-BCC7-4642-8CAB-F8B1C5617AD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595" y="1255691"/>
              <a:ext cx="6199910" cy="3187520"/>
            </a:xfrm>
            <a:prstGeom prst="rect">
              <a:avLst/>
            </a:prstGeom>
            <a:noFill/>
          </p:spPr>
        </p:pic>
        <p:sp>
          <p:nvSpPr>
            <p:cNvPr id="7" name="文本框 6">
              <a:extLst>
                <a:ext uri="{FF2B5EF4-FFF2-40B4-BE49-F238E27FC236}">
                  <a16:creationId xmlns:a16="http://schemas.microsoft.com/office/drawing/2014/main" xmlns="" id="{A3E84B74-CC3F-4B7A-A511-EA86B56EB041}"/>
                </a:ext>
              </a:extLst>
            </p:cNvPr>
            <p:cNvSpPr txBox="1"/>
            <p:nvPr/>
          </p:nvSpPr>
          <p:spPr>
            <a:xfrm>
              <a:off x="1986566" y="4651261"/>
              <a:ext cx="4572000" cy="375918"/>
            </a:xfrm>
            <a:prstGeom prst="rect">
              <a:avLst/>
            </a:prstGeom>
            <a:noFill/>
          </p:spPr>
          <p:txBody>
            <a:bodyPr wrap="square">
              <a:spAutoFit/>
            </a:bodyPr>
            <a:lstStyle/>
            <a:p>
              <a:pPr algn="ct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 3.12 </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存在剪枝的搜索树部分扩展过程</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84085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sp>
        <p:nvSpPr>
          <p:cNvPr id="5" name="矩形 4"/>
          <p:cNvSpPr/>
          <p:nvPr/>
        </p:nvSpPr>
        <p:spPr>
          <a:xfrm>
            <a:off x="74782" y="5464379"/>
            <a:ext cx="5508434" cy="338554"/>
          </a:xfrm>
          <a:prstGeom prst="rect">
            <a:avLst/>
          </a:prstGeom>
        </p:spPr>
        <p:txBody>
          <a:bodyPr wrap="square">
            <a:spAutoFit/>
          </a:bodyPr>
          <a:lstStyle/>
          <a:p>
            <a:pPr algn="ct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3.14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基于</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MIN</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结点反馈收益进行剪枝</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(alpha</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剪枝</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2" name="组合 1"/>
          <p:cNvGrpSpPr/>
          <p:nvPr/>
        </p:nvGrpSpPr>
        <p:grpSpPr>
          <a:xfrm>
            <a:off x="145774" y="1563890"/>
            <a:ext cx="4970040" cy="3618452"/>
            <a:chOff x="2479023" y="1245545"/>
            <a:chExt cx="4970040" cy="3618452"/>
          </a:xfrm>
        </p:grpSpPr>
        <mc:AlternateContent xmlns:mc="http://schemas.openxmlformats.org/markup-compatibility/2006" xmlns:a14="http://schemas.microsoft.com/office/drawing/2010/main">
          <mc:Choice Requires="a14">
            <p:sp>
              <p:nvSpPr>
                <p:cNvPr id="6" name="矩形 5"/>
                <p:cNvSpPr/>
                <p:nvPr/>
              </p:nvSpPr>
              <p:spPr>
                <a:xfrm>
                  <a:off x="4340487" y="1548291"/>
                  <a:ext cx="38623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i="1" smtClean="0">
                                <a:solidFill>
                                  <a:schemeClr val="tx1"/>
                                </a:solidFill>
                                <a:latin typeface="Cambria Math" charset="0"/>
                              </a:rPr>
                            </m:ctrlPr>
                          </m:sSupPr>
                          <m:e>
                            <m:r>
                              <a:rPr lang="en-US" altLang="zh-CN" b="0" i="1" smtClean="0">
                                <a:solidFill>
                                  <a:schemeClr val="tx1"/>
                                </a:solidFill>
                                <a:latin typeface="Cambria Math"/>
                              </a:rPr>
                              <m:t>  </m:t>
                            </m:r>
                            <m:r>
                              <a:rPr lang="en-US" altLang="zh-CN" b="0" i="1" smtClean="0">
                                <a:solidFill>
                                  <a:schemeClr val="tx1"/>
                                </a:solidFill>
                                <a:latin typeface="Cambria Math"/>
                              </a:rPr>
                              <m:t>𝑚</m:t>
                            </m:r>
                          </m:e>
                          <m:sup>
                            <m:r>
                              <a:rPr lang="en-US" altLang="zh-CN" b="0" i="1" smtClean="0">
                                <a:solidFill>
                                  <a:schemeClr val="tx1"/>
                                </a:solidFill>
                                <a:latin typeface="Cambria Math"/>
                              </a:rPr>
                              <m:t>′</m:t>
                            </m:r>
                          </m:sup>
                        </m:sSup>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4340487" y="1548291"/>
                  <a:ext cx="386236" cy="360040"/>
                </a:xfrm>
                <a:prstGeom prst="rect">
                  <a:avLst/>
                </a:prstGeom>
                <a:blipFill rotWithShape="1">
                  <a:blip r:embed="rId2"/>
                  <a:stretch>
                    <a:fillRect l="-1493"/>
                  </a:stretch>
                </a:blipFill>
              </p:spPr>
              <p:txBody>
                <a:bodyPr/>
                <a:lstStyle/>
                <a:p>
                  <a:r>
                    <a:rPr lang="zh-CN" altLang="en-US">
                      <a:noFill/>
                    </a:rPr>
                    <a:t> </a:t>
                  </a:r>
                </a:p>
              </p:txBody>
            </p:sp>
          </mc:Fallback>
        </mc:AlternateContent>
        <p:sp>
          <p:nvSpPr>
            <p:cNvPr id="7" name="矩形 6"/>
            <p:cNvSpPr/>
            <p:nvPr/>
          </p:nvSpPr>
          <p:spPr>
            <a:xfrm>
              <a:off x="2514852" y="1595352"/>
              <a:ext cx="604653"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MAX</a:t>
              </a:r>
              <a:endParaRPr lang="zh-CN" altLang="en-US" sz="1400" dirty="0">
                <a:latin typeface="Times New Roman" panose="02020603050405020304" pitchFamily="18" charset="0"/>
                <a:cs typeface="Times New Roman" panose="02020603050405020304" pitchFamily="18" charset="0"/>
              </a:endParaRPr>
            </a:p>
          </p:txBody>
        </p:sp>
        <p:cxnSp>
          <p:nvCxnSpPr>
            <p:cNvPr id="9" name="直接连接符 8"/>
            <p:cNvCxnSpPr>
              <a:stCxn id="6" idx="2"/>
            </p:cNvCxnSpPr>
            <p:nvPr/>
          </p:nvCxnSpPr>
          <p:spPr>
            <a:xfrm flipH="1">
              <a:off x="3908439" y="1908331"/>
              <a:ext cx="625166" cy="46323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椭圆 9"/>
                <p:cNvSpPr/>
                <p:nvPr/>
              </p:nvSpPr>
              <p:spPr>
                <a:xfrm>
                  <a:off x="3620407" y="2371568"/>
                  <a:ext cx="460637" cy="4616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a:rPr>
                          <m:t> </m:t>
                        </m:r>
                        <m:r>
                          <a:rPr lang="en-US" altLang="zh-CN" b="0" i="1" smtClean="0">
                            <a:solidFill>
                              <a:schemeClr val="tx1"/>
                            </a:solidFill>
                            <a:latin typeface="Cambria Math"/>
                          </a:rPr>
                          <m:t>𝑚</m:t>
                        </m:r>
                      </m:oMath>
                    </m:oMathPara>
                  </a14:m>
                  <a:endParaRPr lang="zh-CN" altLang="en-US" dirty="0">
                    <a:solidFill>
                      <a:schemeClr val="tx1"/>
                    </a:solidFill>
                  </a:endParaRPr>
                </a:p>
              </p:txBody>
            </p:sp>
          </mc:Choice>
          <mc:Fallback xmlns="">
            <p:sp>
              <p:nvSpPr>
                <p:cNvPr id="10" name="椭圆 9"/>
                <p:cNvSpPr>
                  <a:spLocks noRot="1" noChangeAspect="1" noMove="1" noResize="1" noEditPoints="1" noAdjustHandles="1" noChangeArrowheads="1" noChangeShapeType="1" noTextEdit="1"/>
                </p:cNvSpPr>
                <p:nvPr/>
              </p:nvSpPr>
              <p:spPr>
                <a:xfrm>
                  <a:off x="3620407" y="2371568"/>
                  <a:ext cx="460637" cy="461665"/>
                </a:xfrm>
                <a:prstGeom prst="ellipse">
                  <a:avLst/>
                </a:prstGeom>
                <a:blipFill rotWithShape="1">
                  <a:blip r:embed="rId3"/>
                  <a:stretch>
                    <a:fillRect/>
                  </a:stretch>
                </a:blipFill>
              </p:spPr>
              <p:txBody>
                <a:bodyPr/>
                <a:lstStyle/>
                <a:p>
                  <a:r>
                    <a:rPr lang="zh-CN" altLang="en-US">
                      <a:noFill/>
                    </a:rPr>
                    <a:t> </a:t>
                  </a:r>
                </a:p>
              </p:txBody>
            </p:sp>
          </mc:Fallback>
        </mc:AlternateContent>
        <p:cxnSp>
          <p:nvCxnSpPr>
            <p:cNvPr id="11" name="直接连接符 10"/>
            <p:cNvCxnSpPr>
              <a:cxnSpLocks/>
              <a:stCxn id="10" idx="3"/>
            </p:cNvCxnSpPr>
            <p:nvPr/>
          </p:nvCxnSpPr>
          <p:spPr>
            <a:xfrm flipH="1">
              <a:off x="3441585" y="2765624"/>
              <a:ext cx="246281" cy="293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a:stCxn id="10" idx="4"/>
            </p:cNvCxnSpPr>
            <p:nvPr/>
          </p:nvCxnSpPr>
          <p:spPr>
            <a:xfrm>
              <a:off x="3850726" y="2833233"/>
              <a:ext cx="0" cy="273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a:stCxn id="10" idx="5"/>
            </p:cNvCxnSpPr>
            <p:nvPr/>
          </p:nvCxnSpPr>
          <p:spPr>
            <a:xfrm>
              <a:off x="4013585" y="2765624"/>
              <a:ext cx="260345" cy="273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a:stCxn id="6" idx="2"/>
            </p:cNvCxnSpPr>
            <p:nvPr/>
          </p:nvCxnSpPr>
          <p:spPr>
            <a:xfrm>
              <a:off x="4533605" y="1908331"/>
              <a:ext cx="430700" cy="55781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824327" y="2328434"/>
              <a:ext cx="415498" cy="369332"/>
            </a:xfrm>
            <a:prstGeom prst="rect">
              <a:avLst/>
            </a:prstGeom>
          </p:spPr>
          <p:txBody>
            <a:bodyPr wrap="none">
              <a:spAutoFit/>
            </a:bodyP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6" name="矩形 15"/>
            <p:cNvSpPr/>
            <p:nvPr/>
          </p:nvSpPr>
          <p:spPr>
            <a:xfrm>
              <a:off x="2514290" y="2338553"/>
              <a:ext cx="534121"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MIN</a:t>
              </a:r>
              <a:endParaRPr lang="zh-CN" altLang="en-US" sz="1400" dirty="0">
                <a:latin typeface="Times New Roman" panose="02020603050405020304" pitchFamily="18" charset="0"/>
                <a:cs typeface="Times New Roman" panose="02020603050405020304" pitchFamily="18" charset="0"/>
              </a:endParaRPr>
            </a:p>
          </p:txBody>
        </p:sp>
        <p:sp>
          <p:nvSpPr>
            <p:cNvPr id="17" name="矩形 16"/>
            <p:cNvSpPr/>
            <p:nvPr/>
          </p:nvSpPr>
          <p:spPr>
            <a:xfrm>
              <a:off x="2479023" y="3162459"/>
              <a:ext cx="604653"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MAX</a:t>
              </a:r>
              <a:endParaRPr lang="zh-CN" altLang="en-US" sz="1400" dirty="0">
                <a:latin typeface="Times New Roman" panose="02020603050405020304" pitchFamily="18" charset="0"/>
                <a:cs typeface="Times New Roman" panose="02020603050405020304" pitchFamily="18" charset="0"/>
              </a:endParaRPr>
            </a:p>
          </p:txBody>
        </p:sp>
        <p:cxnSp>
          <p:nvCxnSpPr>
            <p:cNvPr id="18" name="直接连接符 17"/>
            <p:cNvCxnSpPr>
              <a:cxnSpLocks/>
              <a:stCxn id="36" idx="2"/>
            </p:cNvCxnSpPr>
            <p:nvPr/>
          </p:nvCxnSpPr>
          <p:spPr>
            <a:xfrm flipH="1">
              <a:off x="4964305" y="3398221"/>
              <a:ext cx="328116" cy="313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36" idx="2"/>
              <a:endCxn id="37" idx="0"/>
            </p:cNvCxnSpPr>
            <p:nvPr/>
          </p:nvCxnSpPr>
          <p:spPr>
            <a:xfrm>
              <a:off x="5292421" y="3398221"/>
              <a:ext cx="327682" cy="30456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514290" y="3825648"/>
              <a:ext cx="534121"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MIN</a:t>
              </a:r>
              <a:endParaRPr lang="zh-CN" altLang="en-US" sz="1400" dirty="0">
                <a:latin typeface="Times New Roman" panose="02020603050405020304" pitchFamily="18" charset="0"/>
                <a:cs typeface="Times New Roman" panose="02020603050405020304" pitchFamily="18" charset="0"/>
              </a:endParaRPr>
            </a:p>
          </p:txBody>
        </p:sp>
        <p:cxnSp>
          <p:nvCxnSpPr>
            <p:cNvPr id="21" name="直接连接符 20"/>
            <p:cNvCxnSpPr>
              <a:cxnSpLocks/>
              <a:stCxn id="15" idx="2"/>
              <a:endCxn id="36" idx="0"/>
            </p:cNvCxnSpPr>
            <p:nvPr/>
          </p:nvCxnSpPr>
          <p:spPr>
            <a:xfrm>
              <a:off x="5032076" y="2697766"/>
              <a:ext cx="260345" cy="34041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906275" y="1903129"/>
                  <a:ext cx="1368152" cy="430887"/>
                </a:xfrm>
                <a:prstGeom prst="rect">
                  <a:avLst/>
                </a:prstGeom>
              </p:spPr>
              <p:txBody>
                <a:bodyPr wrap="square">
                  <a:spAutoFit/>
                </a:bodyPr>
                <a:lstStyle/>
                <a:p>
                  <a:pPr algn="just"/>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能够收到的</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收益为</a:t>
                  </a:r>
                  <a14:m>
                    <m:oMath xmlns:m="http://schemas.openxmlformats.org/officeDocument/2006/math">
                      <m:r>
                        <a:rPr lang="en-US" altLang="zh-CN" sz="1100" b="1" i="1">
                          <a:latin typeface="Cambria Math"/>
                        </a:rPr>
                        <m:t>𝜶</m:t>
                      </m:r>
                    </m:oMath>
                  </a14:m>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2906275" y="1903129"/>
                  <a:ext cx="1368152" cy="430887"/>
                </a:xfrm>
                <a:prstGeom prst="rect">
                  <a:avLst/>
                </a:prstGeom>
                <a:blipFill rotWithShape="1">
                  <a:blip r:embed="rId4"/>
                  <a:stretch>
                    <a:fillRect t="-2817" b="-7042"/>
                  </a:stretch>
                </a:blipFill>
              </p:spPr>
              <p:txBody>
                <a:bodyPr/>
                <a:lstStyle/>
                <a:p>
                  <a:r>
                    <a:rPr lang="zh-CN" altLang="en-US">
                      <a:noFill/>
                    </a:rPr>
                    <a:t> </a:t>
                  </a:r>
                </a:p>
              </p:txBody>
            </p:sp>
          </mc:Fallback>
        </mc:AlternateContent>
        <p:sp>
          <p:nvSpPr>
            <p:cNvPr id="23" name="右箭头 22"/>
            <p:cNvSpPr/>
            <p:nvPr/>
          </p:nvSpPr>
          <p:spPr>
            <a:xfrm rot="2824504">
              <a:off x="3413446" y="2333512"/>
              <a:ext cx="197424" cy="59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a:cxnSpLocks/>
            </p:cNvCxnSpPr>
            <p:nvPr/>
          </p:nvCxnSpPr>
          <p:spPr>
            <a:xfrm>
              <a:off x="4726723" y="1903129"/>
              <a:ext cx="973181" cy="57119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p:cNvSpPr/>
                <p:nvPr/>
              </p:nvSpPr>
              <p:spPr>
                <a:xfrm>
                  <a:off x="5839723" y="3166916"/>
                  <a:ext cx="1125464" cy="430887"/>
                </a:xfrm>
                <a:prstGeom prst="rect">
                  <a:avLst/>
                </a:prstGeom>
              </p:spPr>
              <p:txBody>
                <a:bodyPr wrap="square">
                  <a:spAutoFit/>
                </a:bodyPr>
                <a:lstStyle/>
                <a:p>
                  <a:pPr algn="just"/>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目前能够收到的收益小于</a:t>
                  </a:r>
                  <a14:m>
                    <m:oMath xmlns:m="http://schemas.openxmlformats.org/officeDocument/2006/math">
                      <m:r>
                        <a:rPr lang="en-US" altLang="zh-CN" sz="1100" b="1" i="1">
                          <a:latin typeface="Cambria Math"/>
                        </a:rPr>
                        <m:t>𝜶</m:t>
                      </m:r>
                    </m:oMath>
                  </a14:m>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5" name="矩形 24"/>
                <p:cNvSpPr>
                  <a:spLocks noRot="1" noChangeAspect="1" noMove="1" noResize="1" noEditPoints="1" noAdjustHandles="1" noChangeArrowheads="1" noChangeShapeType="1" noTextEdit="1"/>
                </p:cNvSpPr>
                <p:nvPr/>
              </p:nvSpPr>
              <p:spPr>
                <a:xfrm>
                  <a:off x="5839723" y="3166916"/>
                  <a:ext cx="1125464" cy="430887"/>
                </a:xfrm>
                <a:prstGeom prst="rect">
                  <a:avLst/>
                </a:prstGeom>
                <a:blipFill rotWithShape="1">
                  <a:blip r:embed="rId5"/>
                  <a:stretch>
                    <a:fillRect b="-8571"/>
                  </a:stretch>
                </a:blipFill>
              </p:spPr>
              <p:txBody>
                <a:bodyPr/>
                <a:lstStyle/>
                <a:p>
                  <a:r>
                    <a:rPr lang="zh-CN" altLang="en-US">
                      <a:noFill/>
                    </a:rPr>
                    <a:t> </a:t>
                  </a:r>
                </a:p>
              </p:txBody>
            </p:sp>
          </mc:Fallback>
        </mc:AlternateContent>
        <p:sp>
          <p:nvSpPr>
            <p:cNvPr id="26" name="右箭头 25"/>
            <p:cNvSpPr/>
            <p:nvPr/>
          </p:nvSpPr>
          <p:spPr>
            <a:xfrm rot="9004352">
              <a:off x="5821125" y="3617959"/>
              <a:ext cx="283834" cy="116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cxnSpLocks/>
              <a:stCxn id="37" idx="5"/>
            </p:cNvCxnSpPr>
            <p:nvPr/>
          </p:nvCxnSpPr>
          <p:spPr>
            <a:xfrm>
              <a:off x="5782962" y="4096837"/>
              <a:ext cx="381925" cy="270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a:stCxn id="37" idx="3"/>
            </p:cNvCxnSpPr>
            <p:nvPr/>
          </p:nvCxnSpPr>
          <p:spPr>
            <a:xfrm flipH="1">
              <a:off x="5111443" y="4096837"/>
              <a:ext cx="345800" cy="221574"/>
            </a:xfrm>
            <a:prstGeom prst="line">
              <a:avLst/>
            </a:prstGeom>
          </p:spPr>
          <p:style>
            <a:lnRef idx="1">
              <a:schemeClr val="accent1"/>
            </a:lnRef>
            <a:fillRef idx="0">
              <a:schemeClr val="accent1"/>
            </a:fillRef>
            <a:effectRef idx="0">
              <a:schemeClr val="accent1"/>
            </a:effectRef>
            <a:fontRef idx="minor">
              <a:schemeClr val="tx1"/>
            </a:fontRef>
          </p:style>
        </p:cxnSp>
        <p:sp>
          <p:nvSpPr>
            <p:cNvPr id="29" name="云形 28"/>
            <p:cNvSpPr/>
            <p:nvPr/>
          </p:nvSpPr>
          <p:spPr>
            <a:xfrm>
              <a:off x="4078421" y="4310233"/>
              <a:ext cx="1530293" cy="550513"/>
            </a:xfrm>
            <a:prstGeom prst="cloud">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华文楷体" panose="02010600040101010101" pitchFamily="2" charset="-122"/>
                  <a:ea typeface="华文楷体" panose="02010600040101010101" pitchFamily="2" charset="-122"/>
                </a:rPr>
                <a:t>已被访问后继分支节点</a:t>
              </a:r>
            </a:p>
          </p:txBody>
        </p:sp>
        <p:sp>
          <p:nvSpPr>
            <p:cNvPr id="30" name="云形 29"/>
            <p:cNvSpPr/>
            <p:nvPr/>
          </p:nvSpPr>
          <p:spPr>
            <a:xfrm>
              <a:off x="5699904" y="4313484"/>
              <a:ext cx="1749159" cy="550513"/>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华文楷体" panose="02010600040101010101" pitchFamily="2" charset="-122"/>
                  <a:ea typeface="华文楷体" panose="02010600040101010101" pitchFamily="2" charset="-122"/>
                </a:rPr>
                <a:t>未被访问后继分支节点</a:t>
              </a:r>
            </a:p>
          </p:txBody>
        </p:sp>
        <p:sp>
          <p:nvSpPr>
            <p:cNvPr id="31" name="乘号 30"/>
            <p:cNvSpPr/>
            <p:nvPr/>
          </p:nvSpPr>
          <p:spPr>
            <a:xfrm>
              <a:off x="5808059" y="4125125"/>
              <a:ext cx="342025" cy="19420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rot="5796064">
              <a:off x="6271170" y="4075402"/>
              <a:ext cx="283834" cy="116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397723" y="3791617"/>
              <a:ext cx="684076" cy="261610"/>
            </a:xfrm>
            <a:prstGeom prst="rect">
              <a:avLst/>
            </a:prstGeom>
          </p:spPr>
          <p:txBody>
            <a:bodyPr wrap="square">
              <a:spAutoFit/>
            </a:bodyPr>
            <a:lstStyle/>
            <a:p>
              <a:pPr algn="just"/>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被剪枝</a:t>
              </a:r>
            </a:p>
          </p:txBody>
        </p:sp>
        <p:sp>
          <p:nvSpPr>
            <p:cNvPr id="34" name="矩形 33">
              <a:extLst>
                <a:ext uri="{FF2B5EF4-FFF2-40B4-BE49-F238E27FC236}">
                  <a16:creationId xmlns:a16="http://schemas.microsoft.com/office/drawing/2014/main" xmlns="" id="{482F1C3C-B2F9-4058-AF3C-32B39E5519BA}"/>
                </a:ext>
              </a:extLst>
            </p:cNvPr>
            <p:cNvSpPr/>
            <p:nvPr/>
          </p:nvSpPr>
          <p:spPr>
            <a:xfrm>
              <a:off x="4299276" y="1245545"/>
              <a:ext cx="415498" cy="369332"/>
            </a:xfrm>
            <a:prstGeom prst="rect">
              <a:avLst/>
            </a:prstGeom>
          </p:spPr>
          <p:txBody>
            <a:bodyPr wrap="none">
              <a:spAutoFit/>
            </a:bodyP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xmlns="" id="{0F9626AB-5CB2-4C94-981B-F17CB656028D}"/>
                </a:ext>
              </a:extLst>
            </p:cNvPr>
            <p:cNvCxnSpPr/>
            <p:nvPr/>
          </p:nvCxnSpPr>
          <p:spPr>
            <a:xfrm>
              <a:off x="4516183" y="1294744"/>
              <a:ext cx="17422" cy="2535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xmlns="" id="{5C583F90-A9D1-449F-A9B1-FE25C4EEC7A1}"/>
                    </a:ext>
                  </a:extLst>
                </p:cNvPr>
                <p:cNvSpPr/>
                <p:nvPr/>
              </p:nvSpPr>
              <p:spPr>
                <a:xfrm>
                  <a:off x="5099303" y="3038181"/>
                  <a:ext cx="38623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i="1" smtClean="0">
                                <a:solidFill>
                                  <a:schemeClr val="tx1"/>
                                </a:solidFill>
                                <a:latin typeface="Cambria Math" charset="0"/>
                              </a:rPr>
                            </m:ctrlPr>
                          </m:sSupPr>
                          <m:e>
                            <m:r>
                              <a:rPr lang="en-US" altLang="zh-CN" b="0" i="1" smtClean="0">
                                <a:solidFill>
                                  <a:schemeClr val="tx1"/>
                                </a:solidFill>
                                <a:latin typeface="Cambria Math"/>
                              </a:rPr>
                              <m:t>  </m:t>
                            </m:r>
                            <m:r>
                              <a:rPr lang="en-US" altLang="zh-CN" b="0" i="1" smtClean="0">
                                <a:solidFill>
                                  <a:schemeClr val="tx1"/>
                                </a:solidFill>
                                <a:latin typeface="Cambria Math" panose="02040503050406030204" pitchFamily="18" charset="0"/>
                              </a:rPr>
                              <m:t>𝑛</m:t>
                            </m:r>
                          </m:e>
                          <m:sup>
                            <m:r>
                              <a:rPr lang="en-US" altLang="zh-CN" b="0" i="1" smtClean="0">
                                <a:solidFill>
                                  <a:schemeClr val="tx1"/>
                                </a:solidFill>
                                <a:latin typeface="Cambria Math"/>
                              </a:rPr>
                              <m:t>′</m:t>
                            </m:r>
                          </m:sup>
                        </m:sSup>
                      </m:oMath>
                    </m:oMathPara>
                  </a14:m>
                  <a:endParaRPr lang="zh-CN" altLang="en-US" dirty="0"/>
                </a:p>
              </p:txBody>
            </p:sp>
          </mc:Choice>
          <mc:Fallback xmlns="">
            <p:sp>
              <p:nvSpPr>
                <p:cNvPr id="36" name="矩形 35">
                  <a:extLst>
                    <a:ext uri="{FF2B5EF4-FFF2-40B4-BE49-F238E27FC236}">
                      <a16:creationId xmlns="" xmlns:a16="http://schemas.microsoft.com/office/drawing/2014/main" xmlns:a14="http://schemas.microsoft.com/office/drawing/2010/main" id="{5C583F90-A9D1-449F-A9B1-FE25C4EEC7A1}"/>
                    </a:ext>
                  </a:extLst>
                </p:cNvPr>
                <p:cNvSpPr>
                  <a:spLocks noRot="1" noChangeAspect="1" noMove="1" noResize="1" noEditPoints="1" noAdjustHandles="1" noChangeArrowheads="1" noChangeShapeType="1" noTextEdit="1"/>
                </p:cNvSpPr>
                <p:nvPr/>
              </p:nvSpPr>
              <p:spPr>
                <a:xfrm>
                  <a:off x="5099303" y="3038181"/>
                  <a:ext cx="386236" cy="36004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xmlns="" id="{7C7382B0-4A05-448A-AC5B-A4990D730395}"/>
                    </a:ext>
                  </a:extLst>
                </p:cNvPr>
                <p:cNvSpPr/>
                <p:nvPr/>
              </p:nvSpPr>
              <p:spPr>
                <a:xfrm>
                  <a:off x="5389784" y="3702781"/>
                  <a:ext cx="460637" cy="4616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𝑛</m:t>
                        </m:r>
                      </m:oMath>
                    </m:oMathPara>
                  </a14:m>
                  <a:endParaRPr lang="zh-CN" altLang="en-US" dirty="0">
                    <a:solidFill>
                      <a:schemeClr val="tx1"/>
                    </a:solidFill>
                  </a:endParaRPr>
                </a:p>
              </p:txBody>
            </p:sp>
          </mc:Choice>
          <mc:Fallback xmlns="">
            <p:sp>
              <p:nvSpPr>
                <p:cNvPr id="37" name="椭圆 36">
                  <a:extLst>
                    <a:ext uri="{FF2B5EF4-FFF2-40B4-BE49-F238E27FC236}">
                      <a16:creationId xmlns="" xmlns:a16="http://schemas.microsoft.com/office/drawing/2014/main" xmlns:a14="http://schemas.microsoft.com/office/drawing/2010/main" id="{7C7382B0-4A05-448A-AC5B-A4990D730395}"/>
                    </a:ext>
                  </a:extLst>
                </p:cNvPr>
                <p:cNvSpPr>
                  <a:spLocks noRot="1" noChangeAspect="1" noMove="1" noResize="1" noEditPoints="1" noAdjustHandles="1" noChangeArrowheads="1" noChangeShapeType="1" noTextEdit="1"/>
                </p:cNvSpPr>
                <p:nvPr/>
              </p:nvSpPr>
              <p:spPr>
                <a:xfrm>
                  <a:off x="5389784" y="3702781"/>
                  <a:ext cx="460637" cy="461665"/>
                </a:xfrm>
                <a:prstGeom prst="ellipse">
                  <a:avLst/>
                </a:prstGeom>
                <a:blipFill rotWithShape="1">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 name="矩形 2"/>
              <p:cNvSpPr/>
              <p:nvPr/>
            </p:nvSpPr>
            <p:spPr>
              <a:xfrm>
                <a:off x="5387248" y="1765309"/>
                <a:ext cx="3657600" cy="3046988"/>
              </a:xfrm>
              <a:prstGeom prst="rect">
                <a:avLst/>
              </a:prstGeom>
            </p:spPr>
            <p:txBody>
              <a:bodyPr wrap="square">
                <a:spAutoFit/>
              </a:bodyPr>
              <a:lstStyle/>
              <a:p>
                <a:pPr>
                  <a:lnSpc>
                    <a:spcPct val="150000"/>
                  </a:lnSpc>
                </a:pPr>
                <a:r>
                  <a:rPr lang="zh-CN" altLang="zh-CN" sz="1600" dirty="0"/>
                  <a:t>假设有一个位于</a:t>
                </a:r>
                <a:r>
                  <a:rPr lang="en-US" altLang="zh-CN" sz="1600" dirty="0"/>
                  <a:t>MIN</a:t>
                </a:r>
                <a:r>
                  <a:rPr lang="zh-CN" altLang="zh-CN" sz="1600" dirty="0"/>
                  <a:t>层的结点</a:t>
                </a:r>
                <a14:m>
                  <m:oMath xmlns:m="http://schemas.openxmlformats.org/officeDocument/2006/math">
                    <m:r>
                      <a:rPr lang="en-US" altLang="zh-CN" sz="1600" i="1">
                        <a:latin typeface="Cambria Math"/>
                      </a:rPr>
                      <m:t>𝑚</m:t>
                    </m:r>
                  </m:oMath>
                </a14:m>
                <a:r>
                  <a:rPr lang="zh-CN" altLang="zh-CN" sz="1600" dirty="0"/>
                  <a:t>，已知该结点能够向其上</a:t>
                </a:r>
                <a:r>
                  <a:rPr lang="en-US" altLang="zh-CN" sz="1600" dirty="0"/>
                  <a:t>MAX</a:t>
                </a:r>
                <a:r>
                  <a:rPr lang="zh-CN" altLang="zh-CN" sz="1600" dirty="0"/>
                  <a:t>结点反馈的收益为</a:t>
                </a:r>
                <a14:m>
                  <m:oMath xmlns:m="http://schemas.openxmlformats.org/officeDocument/2006/math">
                    <m:r>
                      <a:rPr lang="en-US" altLang="zh-CN" sz="1600" i="1">
                        <a:latin typeface="Cambria Math"/>
                      </a:rPr>
                      <m:t>𝛼</m:t>
                    </m:r>
                  </m:oMath>
                </a14:m>
                <a:r>
                  <a:rPr lang="zh-CN" altLang="zh-CN" sz="1600" dirty="0"/>
                  <a:t>（</a:t>
                </a:r>
                <a:r>
                  <a:rPr lang="en-US" altLang="zh-CN" sz="1600" dirty="0"/>
                  <a:t>alpha</a:t>
                </a:r>
                <a:r>
                  <a:rPr lang="zh-CN" altLang="zh-CN" sz="1600" dirty="0"/>
                  <a:t>）。</a:t>
                </a:r>
                <a14:m>
                  <m:oMath xmlns:m="http://schemas.openxmlformats.org/officeDocument/2006/math">
                    <m:r>
                      <a:rPr lang="en-US" altLang="zh-CN" sz="1600" i="1">
                        <a:latin typeface="Cambria Math"/>
                      </a:rPr>
                      <m:t>𝑛</m:t>
                    </m:r>
                  </m:oMath>
                </a14:m>
                <a:r>
                  <a:rPr lang="zh-CN" altLang="zh-CN" sz="1600" dirty="0"/>
                  <a:t>是与结点</a:t>
                </a:r>
                <a14:m>
                  <m:oMath xmlns:m="http://schemas.openxmlformats.org/officeDocument/2006/math">
                    <m:r>
                      <a:rPr lang="en-US" altLang="zh-CN" sz="1600" i="1">
                        <a:latin typeface="Cambria Math"/>
                      </a:rPr>
                      <m:t>𝑚</m:t>
                    </m:r>
                  </m:oMath>
                </a14:m>
                <a:r>
                  <a:rPr lang="zh-CN" altLang="zh-CN" sz="1600" dirty="0"/>
                  <a:t>位于同一层的某个兄弟（</a:t>
                </a:r>
                <a:r>
                  <a:rPr lang="en-US" altLang="zh-CN" sz="1600" dirty="0"/>
                  <a:t>sibling</a:t>
                </a:r>
                <a:r>
                  <a:rPr lang="zh-CN" altLang="zh-CN" sz="1600" dirty="0"/>
                  <a:t>）结点的后代结点。如果在结点</a:t>
                </a:r>
                <a14:m>
                  <m:oMath xmlns:m="http://schemas.openxmlformats.org/officeDocument/2006/math">
                    <m:r>
                      <a:rPr lang="en-US" altLang="zh-CN" sz="1600" i="1">
                        <a:latin typeface="Cambria Math"/>
                      </a:rPr>
                      <m:t>𝑛</m:t>
                    </m:r>
                  </m:oMath>
                </a14:m>
                <a:r>
                  <a:rPr lang="zh-CN" altLang="zh-CN" sz="1600" dirty="0"/>
                  <a:t>的后代结点被访问一部分后，知道结点</a:t>
                </a:r>
                <a14:m>
                  <m:oMath xmlns:m="http://schemas.openxmlformats.org/officeDocument/2006/math">
                    <m:r>
                      <a:rPr lang="en-US" altLang="zh-CN" sz="1600" i="1">
                        <a:latin typeface="Cambria Math"/>
                      </a:rPr>
                      <m:t>𝑛</m:t>
                    </m:r>
                  </m:oMath>
                </a14:m>
                <a:r>
                  <a:rPr lang="zh-CN" altLang="zh-CN" sz="1600" dirty="0"/>
                  <a:t>能够向其上一层</a:t>
                </a:r>
                <a:r>
                  <a:rPr lang="en-US" altLang="zh-CN" sz="1600" dirty="0"/>
                  <a:t>MAX</a:t>
                </a:r>
                <a:r>
                  <a:rPr lang="zh-CN" altLang="zh-CN" sz="1600" dirty="0"/>
                  <a:t>结点反馈收益小于</a:t>
                </a:r>
                <a14:m>
                  <m:oMath xmlns:m="http://schemas.openxmlformats.org/officeDocument/2006/math">
                    <m:r>
                      <a:rPr lang="en-US" altLang="zh-CN" sz="1600" i="1">
                        <a:latin typeface="Cambria Math"/>
                      </a:rPr>
                      <m:t>𝛼</m:t>
                    </m:r>
                  </m:oMath>
                </a14:m>
                <a:r>
                  <a:rPr lang="zh-CN" altLang="zh-CN" sz="1600" dirty="0"/>
                  <a:t>，则结点</a:t>
                </a:r>
                <a14:m>
                  <m:oMath xmlns:m="http://schemas.openxmlformats.org/officeDocument/2006/math">
                    <m:r>
                      <a:rPr lang="en-US" altLang="zh-CN" sz="1600" i="1">
                        <a:latin typeface="Cambria Math"/>
                      </a:rPr>
                      <m:t>𝑛</m:t>
                    </m:r>
                  </m:oMath>
                </a14:m>
                <a:r>
                  <a:rPr lang="zh-CN" altLang="zh-CN" sz="1600" dirty="0"/>
                  <a:t>的未被访问孩子结点将被剪枝。</a:t>
                </a:r>
              </a:p>
            </p:txBody>
          </p:sp>
        </mc:Choice>
        <mc:Fallback xmlns="">
          <p:sp>
            <p:nvSpPr>
              <p:cNvPr id="3" name="矩形 2"/>
              <p:cNvSpPr>
                <a:spLocks noRot="1" noChangeAspect="1" noMove="1" noResize="1" noEditPoints="1" noAdjustHandles="1" noChangeArrowheads="1" noChangeShapeType="1" noTextEdit="1"/>
              </p:cNvSpPr>
              <p:nvPr/>
            </p:nvSpPr>
            <p:spPr>
              <a:xfrm>
                <a:off x="5387248" y="1765309"/>
                <a:ext cx="3657600" cy="3046988"/>
              </a:xfrm>
              <a:prstGeom prst="rect">
                <a:avLst/>
              </a:prstGeom>
              <a:blipFill rotWithShape="1">
                <a:blip r:embed="rId8"/>
                <a:stretch>
                  <a:fillRect l="-1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75738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mc:AlternateContent xmlns:mc="http://schemas.openxmlformats.org/markup-compatibility/2006" xmlns:a14="http://schemas.microsoft.com/office/drawing/2010/main">
        <mc:Choice Requires="a14">
          <p:sp>
            <p:nvSpPr>
              <p:cNvPr id="2" name="矩形 1"/>
              <p:cNvSpPr/>
              <p:nvPr/>
            </p:nvSpPr>
            <p:spPr>
              <a:xfrm>
                <a:off x="5289546" y="1358351"/>
                <a:ext cx="3751243" cy="3896708"/>
              </a:xfrm>
              <a:prstGeom prst="rect">
                <a:avLst/>
              </a:prstGeom>
            </p:spPr>
            <p:txBody>
              <a:bodyPr wrap="square">
                <a:spAutoFit/>
              </a:bodyPr>
              <a:lstStyle/>
              <a:p>
                <a:pPr>
                  <a:lnSpc>
                    <a:spcPct val="150000"/>
                  </a:lnSpc>
                </a:pPr>
                <a:r>
                  <a:rPr lang="zh-CN" altLang="zh-CN" dirty="0"/>
                  <a:t>考虑位于</a:t>
                </a:r>
                <a:r>
                  <a:rPr lang="en-US" altLang="zh-CN" dirty="0"/>
                  <a:t>MAX</a:t>
                </a:r>
                <a:r>
                  <a:rPr lang="zh-CN" altLang="zh-CN" dirty="0"/>
                  <a:t>层的结点</a:t>
                </a:r>
                <a14:m>
                  <m:oMath xmlns:m="http://schemas.openxmlformats.org/officeDocument/2006/math">
                    <m:r>
                      <a:rPr lang="en-US" altLang="zh-CN" i="1">
                        <a:latin typeface="Cambria Math"/>
                      </a:rPr>
                      <m:t>𝑚</m:t>
                    </m:r>
                  </m:oMath>
                </a14:m>
                <a:r>
                  <a:rPr lang="zh-CN" altLang="zh-CN" dirty="0"/>
                  <a:t>，已知结点</a:t>
                </a:r>
                <a14:m>
                  <m:oMath xmlns:m="http://schemas.openxmlformats.org/officeDocument/2006/math">
                    <m:r>
                      <a:rPr lang="en-US" altLang="zh-CN" i="1">
                        <a:latin typeface="Cambria Math"/>
                      </a:rPr>
                      <m:t>𝑚</m:t>
                    </m:r>
                  </m:oMath>
                </a14:m>
                <a:r>
                  <a:rPr lang="zh-CN" altLang="zh-CN" dirty="0"/>
                  <a:t>能够从其下</a:t>
                </a:r>
                <a:r>
                  <a:rPr lang="en-US" altLang="zh-CN" dirty="0"/>
                  <a:t>MIN</a:t>
                </a:r>
                <a:r>
                  <a:rPr lang="zh-CN" altLang="zh-CN" dirty="0"/>
                  <a:t>层结点收到的收益为</a:t>
                </a:r>
                <a14:m>
                  <m:oMath xmlns:m="http://schemas.openxmlformats.org/officeDocument/2006/math">
                    <m:r>
                      <a:rPr lang="en-US" altLang="zh-CN" i="1">
                        <a:latin typeface="Cambria Math"/>
                      </a:rPr>
                      <m:t>𝛽</m:t>
                    </m:r>
                  </m:oMath>
                </a14:m>
                <a:r>
                  <a:rPr lang="zh-CN" altLang="zh-CN" dirty="0"/>
                  <a:t>（</a:t>
                </a:r>
                <a:r>
                  <a:rPr lang="en-US" altLang="zh-CN" dirty="0"/>
                  <a:t>beta</a:t>
                </a:r>
                <a:r>
                  <a:rPr lang="zh-CN" altLang="zh-CN" dirty="0"/>
                  <a:t>）。结点</a:t>
                </a:r>
                <a14:m>
                  <m:oMath xmlns:m="http://schemas.openxmlformats.org/officeDocument/2006/math">
                    <m:r>
                      <a:rPr lang="en-US" altLang="zh-CN" i="1">
                        <a:latin typeface="Cambria Math"/>
                      </a:rPr>
                      <m:t>𝑛</m:t>
                    </m:r>
                  </m:oMath>
                </a14:m>
                <a:r>
                  <a:rPr lang="zh-CN" altLang="zh-CN" dirty="0"/>
                  <a:t>是结点</a:t>
                </a:r>
                <a14:m>
                  <m:oMath xmlns:m="http://schemas.openxmlformats.org/officeDocument/2006/math">
                    <m:r>
                      <a:rPr lang="en-US" altLang="zh-CN" i="1">
                        <a:latin typeface="Cambria Math"/>
                      </a:rPr>
                      <m:t>𝑚</m:t>
                    </m:r>
                  </m:oMath>
                </a14:m>
                <a:r>
                  <a:rPr lang="zh-CN" altLang="zh-CN" dirty="0"/>
                  <a:t>上层结点</a:t>
                </a:r>
                <a14:m>
                  <m:oMath xmlns:m="http://schemas.openxmlformats.org/officeDocument/2006/math">
                    <m:sSup>
                      <m:sSupPr>
                        <m:ctrlPr>
                          <a:rPr lang="zh-CN" altLang="zh-CN" i="1">
                            <a:latin typeface="Cambria Math" charset="0"/>
                          </a:rPr>
                        </m:ctrlPr>
                      </m:sSupPr>
                      <m:e>
                        <m:r>
                          <a:rPr lang="en-US" altLang="zh-CN" i="1">
                            <a:latin typeface="Cambria Math"/>
                          </a:rPr>
                          <m:t>𝑚</m:t>
                        </m:r>
                      </m:e>
                      <m:sup>
                        <m:r>
                          <a:rPr lang="en-US" altLang="zh-CN" i="1">
                            <a:latin typeface="Cambria Math"/>
                          </a:rPr>
                          <m:t>′</m:t>
                        </m:r>
                      </m:sup>
                    </m:sSup>
                  </m:oMath>
                </a14:m>
                <a:r>
                  <a:rPr lang="zh-CN" altLang="zh-CN" dirty="0"/>
                  <a:t>的位于</a:t>
                </a:r>
                <a:r>
                  <a:rPr lang="en-US" altLang="zh-CN" dirty="0"/>
                  <a:t>MAX</a:t>
                </a:r>
                <a:r>
                  <a:rPr lang="zh-CN" altLang="zh-CN" dirty="0"/>
                  <a:t>层的后代结点，如果目前已知结点</a:t>
                </a:r>
                <a14:m>
                  <m:oMath xmlns:m="http://schemas.openxmlformats.org/officeDocument/2006/math">
                    <m:r>
                      <a:rPr lang="en-US" altLang="zh-CN" i="1">
                        <a:latin typeface="Cambria Math"/>
                      </a:rPr>
                      <m:t>𝑛</m:t>
                    </m:r>
                  </m:oMath>
                </a14:m>
                <a:r>
                  <a:rPr lang="zh-CN" altLang="zh-CN" dirty="0"/>
                  <a:t>能够收到的收益大于</a:t>
                </a:r>
                <a14:m>
                  <m:oMath xmlns:m="http://schemas.openxmlformats.org/officeDocument/2006/math">
                    <m:r>
                      <a:rPr lang="en-US" altLang="zh-CN" i="1">
                        <a:latin typeface="Cambria Math"/>
                      </a:rPr>
                      <m:t>𝛽</m:t>
                    </m:r>
                  </m:oMath>
                </a14:m>
                <a:r>
                  <a:rPr lang="zh-CN" altLang="zh-CN" dirty="0"/>
                  <a:t>，则不再扩展结点</a:t>
                </a:r>
                <a14:m>
                  <m:oMath xmlns:m="http://schemas.openxmlformats.org/officeDocument/2006/math">
                    <m:r>
                      <a:rPr lang="en-US" altLang="zh-CN" i="1">
                        <a:latin typeface="Cambria Math"/>
                      </a:rPr>
                      <m:t>𝑛</m:t>
                    </m:r>
                  </m:oMath>
                </a14:m>
                <a:r>
                  <a:rPr lang="zh-CN" altLang="zh-CN" dirty="0"/>
                  <a:t>的未被访问后继结点，因为位于</a:t>
                </a:r>
                <a:r>
                  <a:rPr lang="en-US" altLang="zh-CN" dirty="0"/>
                  <a:t>MIN</a:t>
                </a:r>
                <a:r>
                  <a:rPr lang="zh-CN" altLang="zh-CN" dirty="0"/>
                  <a:t>层的结点</a:t>
                </a:r>
                <a14:m>
                  <m:oMath xmlns:m="http://schemas.openxmlformats.org/officeDocument/2006/math">
                    <m:sSup>
                      <m:sSupPr>
                        <m:ctrlPr>
                          <a:rPr lang="zh-CN" altLang="zh-CN" i="1">
                            <a:latin typeface="Cambria Math" charset="0"/>
                          </a:rPr>
                        </m:ctrlPr>
                      </m:sSupPr>
                      <m:e>
                        <m:r>
                          <a:rPr lang="en-US" altLang="zh-CN" i="1">
                            <a:latin typeface="Cambria Math"/>
                          </a:rPr>
                          <m:t>𝑚</m:t>
                        </m:r>
                      </m:e>
                      <m:sup>
                        <m:r>
                          <a:rPr lang="en-US" altLang="zh-CN" i="1">
                            <a:latin typeface="Cambria Math"/>
                          </a:rPr>
                          <m:t>′</m:t>
                        </m:r>
                      </m:sup>
                    </m:sSup>
                  </m:oMath>
                </a14:m>
                <a:r>
                  <a:rPr lang="zh-CN" altLang="zh-CN" dirty="0"/>
                  <a:t>只会选择收益小于或等于</a:t>
                </a:r>
                <a14:m>
                  <m:oMath xmlns:m="http://schemas.openxmlformats.org/officeDocument/2006/math">
                    <m:r>
                      <a:rPr lang="en-US" altLang="zh-CN" i="1">
                        <a:latin typeface="Cambria Math"/>
                      </a:rPr>
                      <m:t>𝛽</m:t>
                    </m:r>
                  </m:oMath>
                </a14:m>
                <a:r>
                  <a:rPr lang="zh-CN" altLang="zh-CN" dirty="0"/>
                  <a:t>的结点来采取行动。</a:t>
                </a:r>
              </a:p>
            </p:txBody>
          </p:sp>
        </mc:Choice>
        <mc:Fallback xmlns="">
          <p:sp>
            <p:nvSpPr>
              <p:cNvPr id="2" name="矩形 1"/>
              <p:cNvSpPr>
                <a:spLocks noRot="1" noChangeAspect="1" noMove="1" noResize="1" noEditPoints="1" noAdjustHandles="1" noChangeArrowheads="1" noChangeShapeType="1" noTextEdit="1"/>
              </p:cNvSpPr>
              <p:nvPr/>
            </p:nvSpPr>
            <p:spPr>
              <a:xfrm>
                <a:off x="5289546" y="1358351"/>
                <a:ext cx="3751243" cy="3896708"/>
              </a:xfrm>
              <a:prstGeom prst="rect">
                <a:avLst/>
              </a:prstGeom>
              <a:blipFill rotWithShape="1">
                <a:blip r:embed="rId2"/>
                <a:stretch>
                  <a:fillRect l="-1463" r="-1138"/>
                </a:stretch>
              </a:blipFill>
            </p:spPr>
            <p:txBody>
              <a:bodyPr/>
              <a:lstStyle/>
              <a:p>
                <a:r>
                  <a:rPr lang="zh-CN" altLang="en-US">
                    <a:noFill/>
                  </a:rPr>
                  <a:t> </a:t>
                </a:r>
              </a:p>
            </p:txBody>
          </p:sp>
        </mc:Fallback>
      </mc:AlternateContent>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46" y="1358351"/>
            <a:ext cx="4778437" cy="3688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46183" y="5301161"/>
            <a:ext cx="4572000" cy="338554"/>
          </a:xfrm>
          <a:prstGeom prst="rect">
            <a:avLst/>
          </a:prstGeom>
        </p:spPr>
        <p:txBody>
          <a:bodyPr>
            <a:spAutoFit/>
          </a:bodyPr>
          <a:lstStyle/>
          <a:p>
            <a:pPr algn="ct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3.15</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基于</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MAX</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结点反馈收益进行剪枝</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(beta</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剪枝</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04819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mc:AlternateContent xmlns:mc="http://schemas.openxmlformats.org/markup-compatibility/2006" xmlns:a14="http://schemas.microsoft.com/office/drawing/2010/main">
        <mc:Choice Requires="a14">
          <p:sp>
            <p:nvSpPr>
              <p:cNvPr id="2" name="矩形 1"/>
              <p:cNvSpPr/>
              <p:nvPr/>
            </p:nvSpPr>
            <p:spPr>
              <a:xfrm>
                <a:off x="418640" y="1212486"/>
                <a:ext cx="8372820" cy="4524315"/>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t>对于</a:t>
                </a:r>
                <a:r>
                  <a:rPr lang="en-US" altLang="zh-CN" dirty="0"/>
                  <a:t>MAX</a:t>
                </a:r>
                <a:r>
                  <a:rPr lang="zh-CN" altLang="zh-CN" dirty="0"/>
                  <a:t>节点，如果其孩子</a:t>
                </a:r>
                <a:r>
                  <a:rPr lang="zh-CN" altLang="en-US" dirty="0"/>
                  <a:t>结点</a:t>
                </a:r>
                <a:r>
                  <a:rPr lang="zh-CN" altLang="zh-CN" dirty="0"/>
                  <a:t>（</a:t>
                </a:r>
                <a:r>
                  <a:rPr lang="en-US" altLang="zh-CN" dirty="0"/>
                  <a:t>MIN</a:t>
                </a:r>
                <a:r>
                  <a:rPr lang="zh-CN" altLang="en-US" dirty="0"/>
                  <a:t>结点</a:t>
                </a:r>
                <a:r>
                  <a:rPr lang="zh-CN" altLang="zh-CN" dirty="0"/>
                  <a:t>）的收益大于当前的</a:t>
                </a:r>
                <a14:m>
                  <m:oMath xmlns:m="http://schemas.openxmlformats.org/officeDocument/2006/math">
                    <m:r>
                      <a:rPr lang="en-US" altLang="zh-CN" i="1">
                        <a:latin typeface="Cambria Math"/>
                      </a:rPr>
                      <m:t>𝛼</m:t>
                    </m:r>
                  </m:oMath>
                </a14:m>
                <a:r>
                  <a:rPr lang="zh-CN" altLang="zh-CN" dirty="0"/>
                  <a:t>值，则将</a:t>
                </a:r>
                <a14:m>
                  <m:oMath xmlns:m="http://schemas.openxmlformats.org/officeDocument/2006/math">
                    <m:r>
                      <a:rPr lang="en-US" altLang="zh-CN" i="1">
                        <a:latin typeface="Cambria Math"/>
                      </a:rPr>
                      <m:t>𝛼</m:t>
                    </m:r>
                  </m:oMath>
                </a14:m>
                <a:r>
                  <a:rPr lang="zh-CN" altLang="zh-CN" dirty="0"/>
                  <a:t>值更新为该收益；对于</a:t>
                </a:r>
                <a:r>
                  <a:rPr lang="en-US" altLang="zh-CN" dirty="0"/>
                  <a:t>MIN</a:t>
                </a:r>
                <a:r>
                  <a:rPr lang="zh-CN" altLang="en-US" dirty="0"/>
                  <a:t>结点</a:t>
                </a:r>
                <a:r>
                  <a:rPr lang="zh-CN" altLang="zh-CN" dirty="0"/>
                  <a:t>，如果其孩子</a:t>
                </a:r>
                <a:r>
                  <a:rPr lang="zh-CN" altLang="en-US" dirty="0"/>
                  <a:t>结点</a:t>
                </a:r>
                <a:r>
                  <a:rPr lang="zh-CN" altLang="zh-CN" dirty="0"/>
                  <a:t>（</a:t>
                </a:r>
                <a:r>
                  <a:rPr lang="en-US" altLang="zh-CN" dirty="0"/>
                  <a:t>MAX</a:t>
                </a:r>
                <a:r>
                  <a:rPr lang="zh-CN" altLang="en-US" dirty="0"/>
                  <a:t>结点</a:t>
                </a:r>
                <a:r>
                  <a:rPr lang="zh-CN" altLang="zh-CN" dirty="0"/>
                  <a:t>）的收益小于当前的</a:t>
                </a:r>
                <a14:m>
                  <m:oMath xmlns:m="http://schemas.openxmlformats.org/officeDocument/2006/math">
                    <m:r>
                      <a:rPr lang="en-US" altLang="zh-CN" i="1">
                        <a:latin typeface="Cambria Math"/>
                      </a:rPr>
                      <m:t>𝛽</m:t>
                    </m:r>
                  </m:oMath>
                </a14:m>
                <a:r>
                  <a:rPr lang="zh-CN" altLang="zh-CN" dirty="0"/>
                  <a:t>值，则将</a:t>
                </a:r>
                <a14:m>
                  <m:oMath xmlns:m="http://schemas.openxmlformats.org/officeDocument/2006/math">
                    <m:r>
                      <a:rPr lang="en-US" altLang="zh-CN" i="1">
                        <a:latin typeface="Cambria Math"/>
                      </a:rPr>
                      <m:t>𝛽</m:t>
                    </m:r>
                  </m:oMath>
                </a14:m>
                <a:r>
                  <a:rPr lang="zh-CN" altLang="zh-CN" dirty="0"/>
                  <a:t>值更新为该收益。根</a:t>
                </a:r>
                <a:r>
                  <a:rPr lang="zh-CN" altLang="en-US" dirty="0"/>
                  <a:t>结点</a:t>
                </a:r>
                <a:r>
                  <a:rPr lang="zh-CN" altLang="zh-CN" dirty="0"/>
                  <a:t>（</a:t>
                </a:r>
                <a:r>
                  <a:rPr lang="en-US" altLang="zh-CN" dirty="0"/>
                  <a:t>MAX</a:t>
                </a:r>
                <a:r>
                  <a:rPr lang="zh-CN" altLang="en-US" dirty="0"/>
                  <a:t>结点</a:t>
                </a:r>
                <a:r>
                  <a:rPr lang="zh-CN" altLang="zh-CN" dirty="0"/>
                  <a:t>）的</a:t>
                </a:r>
                <a14:m>
                  <m:oMath xmlns:m="http://schemas.openxmlformats.org/officeDocument/2006/math">
                    <m:r>
                      <a:rPr lang="en-US" altLang="zh-CN" i="1">
                        <a:latin typeface="Cambria Math"/>
                      </a:rPr>
                      <m:t>𝛼</m:t>
                    </m:r>
                  </m:oMath>
                </a14:m>
                <a:r>
                  <a:rPr lang="zh-CN" altLang="zh-CN" dirty="0"/>
                  <a:t>值和</a:t>
                </a:r>
                <a14:m>
                  <m:oMath xmlns:m="http://schemas.openxmlformats.org/officeDocument/2006/math">
                    <m:r>
                      <a:rPr lang="en-US" altLang="zh-CN" i="1">
                        <a:latin typeface="Cambria Math"/>
                      </a:rPr>
                      <m:t>𝛽</m:t>
                    </m:r>
                  </m:oMath>
                </a14:m>
                <a:r>
                  <a:rPr lang="zh-CN" altLang="zh-CN" dirty="0"/>
                  <a:t>值分别被初始化为</a:t>
                </a:r>
                <a14:m>
                  <m:oMath xmlns:m="http://schemas.openxmlformats.org/officeDocument/2006/math">
                    <m:r>
                      <a:rPr lang="en-US" altLang="zh-CN" i="1">
                        <a:latin typeface="Cambria Math"/>
                      </a:rPr>
                      <m:t>−</m:t>
                    </m:r>
                    <m:r>
                      <a:rPr lang="en-US" altLang="zh-CN">
                        <a:latin typeface="Cambria Math"/>
                      </a:rPr>
                      <m:t>∞</m:t>
                    </m:r>
                  </m:oMath>
                </a14:m>
                <a:r>
                  <a:rPr lang="zh-CN" altLang="zh-CN" dirty="0"/>
                  <a:t>和</a:t>
                </a:r>
                <a14:m>
                  <m:oMath xmlns:m="http://schemas.openxmlformats.org/officeDocument/2006/math">
                    <m:r>
                      <a:rPr lang="en-US" altLang="zh-CN">
                        <a:latin typeface="Cambria Math"/>
                      </a:rPr>
                      <m:t>+∞</m:t>
                    </m:r>
                  </m:oMath>
                </a14:m>
                <a:r>
                  <a:rPr lang="zh-CN" altLang="zh-CN" dirty="0"/>
                  <a:t>。</a:t>
                </a:r>
              </a:p>
              <a:p>
                <a:pPr marL="285750" indent="-285750">
                  <a:lnSpc>
                    <a:spcPct val="200000"/>
                  </a:lnSpc>
                  <a:buFont typeface="Wingdings" panose="05000000000000000000" pitchFamily="2" charset="2"/>
                  <a:buChar char="l"/>
                </a:pPr>
                <a:r>
                  <a:rPr lang="zh-CN" altLang="zh-CN" dirty="0"/>
                  <a:t>随着搜索算法不断被执行，每个</a:t>
                </a:r>
                <a:r>
                  <a:rPr lang="zh-CN" altLang="en-US" dirty="0"/>
                  <a:t>结点</a:t>
                </a:r>
                <a:r>
                  <a:rPr lang="zh-CN" altLang="zh-CN" dirty="0"/>
                  <a:t>的</a:t>
                </a:r>
                <a14:m>
                  <m:oMath xmlns:m="http://schemas.openxmlformats.org/officeDocument/2006/math">
                    <m:r>
                      <a:rPr lang="en-US" altLang="zh-CN" i="1">
                        <a:latin typeface="Cambria Math"/>
                      </a:rPr>
                      <m:t>𝛼</m:t>
                    </m:r>
                  </m:oMath>
                </a14:m>
                <a:r>
                  <a:rPr lang="zh-CN" altLang="zh-CN" dirty="0"/>
                  <a:t>值和</a:t>
                </a:r>
                <a14:m>
                  <m:oMath xmlns:m="http://schemas.openxmlformats.org/officeDocument/2006/math">
                    <m:r>
                      <a:rPr lang="en-US" altLang="zh-CN" i="1">
                        <a:latin typeface="Cambria Math"/>
                      </a:rPr>
                      <m:t>𝛽</m:t>
                    </m:r>
                  </m:oMath>
                </a14:m>
                <a:r>
                  <a:rPr lang="zh-CN" altLang="zh-CN" dirty="0"/>
                  <a:t>值不断被更新。大体来说，每个</a:t>
                </a:r>
                <a:r>
                  <a:rPr lang="zh-CN" altLang="en-US" dirty="0"/>
                  <a:t>结点</a:t>
                </a:r>
                <a:r>
                  <a:rPr lang="zh-CN" altLang="zh-CN" dirty="0"/>
                  <a:t>的</a:t>
                </a:r>
                <a14:m>
                  <m:oMath xmlns:m="http://schemas.openxmlformats.org/officeDocument/2006/math">
                    <m:r>
                      <a:rPr lang="en-US" altLang="zh-CN" i="1">
                        <a:latin typeface="Cambria Math"/>
                      </a:rPr>
                      <m:t>[</m:t>
                    </m:r>
                    <m:r>
                      <a:rPr lang="en-US" altLang="zh-CN" i="1">
                        <a:latin typeface="Cambria Math"/>
                      </a:rPr>
                      <m:t>𝛼</m:t>
                    </m:r>
                    <m:r>
                      <a:rPr lang="en-US" altLang="zh-CN" i="1">
                        <a:latin typeface="Cambria Math"/>
                      </a:rPr>
                      <m:t>,</m:t>
                    </m:r>
                    <m:r>
                      <a:rPr lang="en-US" altLang="zh-CN" i="1">
                        <a:latin typeface="Cambria Math"/>
                      </a:rPr>
                      <m:t>𝛽</m:t>
                    </m:r>
                    <m:r>
                      <a:rPr lang="en-US" altLang="zh-CN" i="1">
                        <a:latin typeface="Cambria Math"/>
                      </a:rPr>
                      <m:t>]</m:t>
                    </m:r>
                  </m:oMath>
                </a14:m>
                <a:r>
                  <a:rPr lang="zh-CN" altLang="zh-CN" dirty="0"/>
                  <a:t>从其父</a:t>
                </a:r>
                <a:r>
                  <a:rPr lang="zh-CN" altLang="en-US" dirty="0"/>
                  <a:t>结点</a:t>
                </a:r>
                <a:r>
                  <a:rPr lang="zh-CN" altLang="zh-CN" dirty="0"/>
                  <a:t>提供的初始值开始，取值按照如下形式变化：</a:t>
                </a:r>
                <a14:m>
                  <m:oMath xmlns:m="http://schemas.openxmlformats.org/officeDocument/2006/math">
                    <m:r>
                      <a:rPr lang="en-US" altLang="zh-CN" i="1">
                        <a:latin typeface="Cambria Math"/>
                      </a:rPr>
                      <m:t>𝛼</m:t>
                    </m:r>
                  </m:oMath>
                </a14:m>
                <a:r>
                  <a:rPr lang="zh-CN" altLang="zh-CN" dirty="0"/>
                  <a:t>逐渐增加、</a:t>
                </a:r>
                <a14:m>
                  <m:oMath xmlns:m="http://schemas.openxmlformats.org/officeDocument/2006/math">
                    <m:r>
                      <a:rPr lang="en-US" altLang="zh-CN" i="1">
                        <a:latin typeface="Cambria Math"/>
                      </a:rPr>
                      <m:t>𝛽</m:t>
                    </m:r>
                  </m:oMath>
                </a14:m>
                <a:r>
                  <a:rPr lang="zh-CN" altLang="zh-CN" dirty="0"/>
                  <a:t>逐渐减少。不难验证，如果一个</a:t>
                </a:r>
                <a:r>
                  <a:rPr lang="zh-CN" altLang="en-US" dirty="0"/>
                  <a:t>结点</a:t>
                </a:r>
                <a:r>
                  <a:rPr lang="zh-CN" altLang="zh-CN" dirty="0"/>
                  <a:t>的</a:t>
                </a:r>
                <a14:m>
                  <m:oMath xmlns:m="http://schemas.openxmlformats.org/officeDocument/2006/math">
                    <m:r>
                      <a:rPr lang="en-US" altLang="zh-CN" i="1">
                        <a:latin typeface="Cambria Math"/>
                      </a:rPr>
                      <m:t>𝛼</m:t>
                    </m:r>
                  </m:oMath>
                </a14:m>
                <a:r>
                  <a:rPr lang="zh-CN" altLang="zh-CN" dirty="0"/>
                  <a:t>值和</a:t>
                </a:r>
                <a14:m>
                  <m:oMath xmlns:m="http://schemas.openxmlformats.org/officeDocument/2006/math">
                    <m:r>
                      <a:rPr lang="en-US" altLang="zh-CN" i="1">
                        <a:latin typeface="Cambria Math"/>
                      </a:rPr>
                      <m:t>𝛽</m:t>
                    </m:r>
                  </m:oMath>
                </a14:m>
                <a:r>
                  <a:rPr lang="zh-CN" altLang="zh-CN" dirty="0"/>
                  <a:t>值满足</a:t>
                </a:r>
                <a14:m>
                  <m:oMath xmlns:m="http://schemas.openxmlformats.org/officeDocument/2006/math">
                    <m:r>
                      <a:rPr lang="en-US" altLang="zh-CN" i="1">
                        <a:latin typeface="Cambria Math"/>
                      </a:rPr>
                      <m:t>𝛼</m:t>
                    </m:r>
                    <m:r>
                      <a:rPr lang="en-US" altLang="zh-CN" i="1">
                        <a:latin typeface="Cambria Math"/>
                      </a:rPr>
                      <m:t>&gt;</m:t>
                    </m:r>
                    <m:r>
                      <a:rPr lang="en-US" altLang="zh-CN" i="1">
                        <a:latin typeface="Cambria Math"/>
                      </a:rPr>
                      <m:t>𝛽</m:t>
                    </m:r>
                  </m:oMath>
                </a14:m>
                <a:r>
                  <a:rPr lang="zh-CN" altLang="zh-CN" dirty="0"/>
                  <a:t>的条件，则该</a:t>
                </a:r>
                <a:r>
                  <a:rPr lang="zh-CN" altLang="en-US" dirty="0"/>
                  <a:t>结点</a:t>
                </a:r>
                <a:r>
                  <a:rPr lang="zh-CN" altLang="zh-CN" dirty="0"/>
                  <a:t>尚未被访问的后续</a:t>
                </a:r>
                <a:r>
                  <a:rPr lang="zh-CN" altLang="en-US" dirty="0"/>
                  <a:t>结点</a:t>
                </a:r>
                <a:r>
                  <a:rPr lang="zh-CN" altLang="zh-CN" dirty="0"/>
                  <a:t>就会被剪枝，因而不会被智能体访问。</a:t>
                </a:r>
              </a:p>
            </p:txBody>
          </p:sp>
        </mc:Choice>
        <mc:Fallback xmlns="">
          <p:sp>
            <p:nvSpPr>
              <p:cNvPr id="2" name="矩形 1"/>
              <p:cNvSpPr>
                <a:spLocks noRot="1" noChangeAspect="1" noMove="1" noResize="1" noEditPoints="1" noAdjustHandles="1" noChangeArrowheads="1" noChangeShapeType="1" noTextEdit="1"/>
              </p:cNvSpPr>
              <p:nvPr/>
            </p:nvSpPr>
            <p:spPr>
              <a:xfrm>
                <a:off x="418640" y="1212486"/>
                <a:ext cx="8372820" cy="4524315"/>
              </a:xfrm>
              <a:prstGeom prst="rect">
                <a:avLst/>
              </a:prstGeom>
              <a:blipFill rotWithShape="1">
                <a:blip r:embed="rId2"/>
                <a:stretch>
                  <a:fillRect l="-510" r="-5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98812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pic>
        <p:nvPicPr>
          <p:cNvPr id="4" name="图片 3"/>
          <p:cNvPicPr/>
          <p:nvPr/>
        </p:nvPicPr>
        <p:blipFill>
          <a:blip r:embed="rId2"/>
          <a:stretch>
            <a:fillRect/>
          </a:stretch>
        </p:blipFill>
        <p:spPr>
          <a:xfrm>
            <a:off x="2083067" y="1780054"/>
            <a:ext cx="4901626" cy="2593643"/>
          </a:xfrm>
          <a:prstGeom prst="rect">
            <a:avLst/>
          </a:prstGeom>
        </p:spPr>
      </p:pic>
      <p:sp>
        <p:nvSpPr>
          <p:cNvPr id="3" name="矩形 2"/>
          <p:cNvSpPr/>
          <p:nvPr/>
        </p:nvSpPr>
        <p:spPr>
          <a:xfrm>
            <a:off x="2850562" y="4720594"/>
            <a:ext cx="3725700" cy="369332"/>
          </a:xfrm>
          <a:prstGeom prst="rect">
            <a:avLst/>
          </a:prstGeom>
        </p:spPr>
        <p:txBody>
          <a:bodyPr wrap="none">
            <a:spAutoFit/>
          </a:bodyPr>
          <a:lstStyle/>
          <a:p>
            <a:r>
              <a:rPr lang="zh-CN" altLang="zh-CN" dirty="0"/>
              <a:t>图</a:t>
            </a:r>
            <a:r>
              <a:rPr lang="en-US" altLang="zh-CN" dirty="0"/>
              <a:t> 3.16 </a:t>
            </a:r>
            <a:r>
              <a:rPr lang="zh-CN" altLang="zh-CN" dirty="0"/>
              <a:t>一棵完整的</a:t>
            </a:r>
            <a:r>
              <a:rPr lang="zh-CN" altLang="en-US" dirty="0"/>
              <a:t>最小最大</a:t>
            </a:r>
            <a:r>
              <a:rPr lang="zh-CN" altLang="zh-CN" dirty="0"/>
              <a:t>搜索树</a:t>
            </a:r>
          </a:p>
        </p:txBody>
      </p:sp>
    </p:spTree>
    <p:extLst>
      <p:ext uri="{BB962C8B-B14F-4D97-AF65-F5344CB8AC3E}">
        <p14:creationId xmlns:p14="http://schemas.microsoft.com/office/powerpoint/2010/main" val="2383486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pic>
        <p:nvPicPr>
          <p:cNvPr id="5" name="图片 4"/>
          <p:cNvPicPr/>
          <p:nvPr/>
        </p:nvPicPr>
        <p:blipFill>
          <a:blip r:embed="rId2"/>
          <a:stretch>
            <a:fillRect/>
          </a:stretch>
        </p:blipFill>
        <p:spPr>
          <a:xfrm>
            <a:off x="1780609" y="1073824"/>
            <a:ext cx="5274310" cy="1445260"/>
          </a:xfrm>
          <a:prstGeom prst="rect">
            <a:avLst/>
          </a:prstGeom>
        </p:spPr>
      </p:pic>
      <p:pic>
        <p:nvPicPr>
          <p:cNvPr id="6" name="图片 5"/>
          <p:cNvPicPr/>
          <p:nvPr/>
        </p:nvPicPr>
        <p:blipFill>
          <a:blip r:embed="rId3"/>
          <a:stretch>
            <a:fillRect/>
          </a:stretch>
        </p:blipFill>
        <p:spPr>
          <a:xfrm>
            <a:off x="1582305" y="2615790"/>
            <a:ext cx="5274310" cy="1428115"/>
          </a:xfrm>
          <a:prstGeom prst="rect">
            <a:avLst/>
          </a:prstGeom>
        </p:spPr>
      </p:pic>
      <p:pic>
        <p:nvPicPr>
          <p:cNvPr id="7" name="图片 6"/>
          <p:cNvPicPr/>
          <p:nvPr/>
        </p:nvPicPr>
        <p:blipFill>
          <a:blip r:embed="rId4"/>
          <a:stretch>
            <a:fillRect/>
          </a:stretch>
        </p:blipFill>
        <p:spPr>
          <a:xfrm>
            <a:off x="1582305" y="4173710"/>
            <a:ext cx="5274310" cy="1397000"/>
          </a:xfrm>
          <a:prstGeom prst="rect">
            <a:avLst/>
          </a:prstGeom>
        </p:spPr>
      </p:pic>
      <p:sp>
        <p:nvSpPr>
          <p:cNvPr id="2" name="矩形 1"/>
          <p:cNvSpPr/>
          <p:nvPr/>
        </p:nvSpPr>
        <p:spPr>
          <a:xfrm>
            <a:off x="462708" y="5767196"/>
            <a:ext cx="8681292" cy="830997"/>
          </a:xfrm>
          <a:prstGeom prst="rect">
            <a:avLst/>
          </a:prstGeom>
        </p:spPr>
        <p:txBody>
          <a:bodyPr wrap="square">
            <a:spAutoFit/>
          </a:bodyPr>
          <a:lstStyle/>
          <a:p>
            <a:pPr algn="ctr"/>
            <a:r>
              <a:rPr lang="zh-CN" altLang="zh-CN" sz="1600" dirty="0"/>
              <a:t>图</a:t>
            </a:r>
            <a:r>
              <a:rPr lang="en-US" altLang="zh-CN" sz="1600" dirty="0"/>
              <a:t> 3.17  </a:t>
            </a:r>
            <a:r>
              <a:rPr lang="zh-CN" altLang="zh-CN" sz="1600" dirty="0"/>
              <a:t>对图</a:t>
            </a:r>
            <a:r>
              <a:rPr lang="en-US" altLang="zh-CN" sz="1600" dirty="0"/>
              <a:t>3.16</a:t>
            </a:r>
            <a:r>
              <a:rPr lang="zh-CN" altLang="zh-CN" sz="1600" dirty="0"/>
              <a:t>中搜索树的</a:t>
            </a:r>
            <a:r>
              <a:rPr lang="en-US" altLang="zh-CN" sz="1600" dirty="0"/>
              <a:t>alpha-beta</a:t>
            </a:r>
            <a:r>
              <a:rPr lang="zh-CN" altLang="zh-CN" sz="1600" dirty="0"/>
              <a:t>剪枝</a:t>
            </a:r>
            <a:r>
              <a:rPr lang="en-US" altLang="zh-CN" sz="1600" dirty="0"/>
              <a:t> </a:t>
            </a:r>
          </a:p>
          <a:p>
            <a:pPr algn="ctr"/>
            <a:r>
              <a:rPr lang="zh-CN" altLang="en-US" sz="1600" dirty="0"/>
              <a:t>（</a:t>
            </a:r>
            <a:r>
              <a:rPr lang="zh-CN" altLang="zh-CN" sz="1600" dirty="0"/>
              <a:t>原本</a:t>
            </a:r>
            <a:r>
              <a:rPr lang="en-US" altLang="zh-CN" sz="1600" dirty="0"/>
              <a:t>Minimax</a:t>
            </a:r>
            <a:r>
              <a:rPr lang="zh-CN" altLang="zh-CN" sz="1600" dirty="0"/>
              <a:t>搜索树中有</a:t>
            </a:r>
            <a:r>
              <a:rPr lang="en-US" altLang="zh-CN" sz="1600" dirty="0"/>
              <a:t>26</a:t>
            </a:r>
            <a:r>
              <a:rPr lang="zh-CN" altLang="zh-CN" sz="1600" dirty="0"/>
              <a:t>个</a:t>
            </a:r>
            <a:r>
              <a:rPr lang="zh-CN" altLang="en-US" sz="1600" dirty="0"/>
              <a:t>结点</a:t>
            </a:r>
            <a:r>
              <a:rPr lang="zh-CN" altLang="zh-CN" sz="1600" dirty="0"/>
              <a:t>，经过</a:t>
            </a:r>
            <a:r>
              <a:rPr lang="en-US" altLang="zh-CN" sz="1600" dirty="0"/>
              <a:t>alpha-beta</a:t>
            </a:r>
            <a:r>
              <a:rPr lang="zh-CN" altLang="zh-CN" sz="1600" dirty="0"/>
              <a:t>剪枝后只扩展（访问）了其中</a:t>
            </a:r>
            <a:r>
              <a:rPr lang="en-US" altLang="zh-CN" sz="1600" dirty="0"/>
              <a:t>15</a:t>
            </a:r>
            <a:r>
              <a:rPr lang="zh-CN" altLang="zh-CN" sz="1600" dirty="0"/>
              <a:t>个</a:t>
            </a:r>
            <a:r>
              <a:rPr lang="zh-CN" altLang="en-US" sz="1600" dirty="0"/>
              <a:t>结点</a:t>
            </a:r>
            <a:r>
              <a:rPr lang="zh-CN" altLang="zh-CN" sz="1600" dirty="0"/>
              <a:t>，可见</a:t>
            </a:r>
            <a:r>
              <a:rPr lang="en-US" altLang="zh-CN" sz="1600" dirty="0"/>
              <a:t>alpha-beta</a:t>
            </a:r>
            <a:r>
              <a:rPr lang="zh-CN" altLang="zh-CN" sz="1600" dirty="0"/>
              <a:t>剪枝技术能够有效地减少搜索树中</a:t>
            </a:r>
            <a:r>
              <a:rPr lang="zh-CN" altLang="en-US" sz="1600" dirty="0"/>
              <a:t>结点</a:t>
            </a:r>
            <a:r>
              <a:rPr lang="zh-CN" altLang="zh-CN" sz="1600" dirty="0"/>
              <a:t>的数目</a:t>
            </a:r>
            <a:r>
              <a:rPr lang="zh-CN" altLang="en-US" sz="1600" dirty="0"/>
              <a:t>）</a:t>
            </a:r>
            <a:endParaRPr lang="zh-CN" altLang="zh-CN" sz="1600" dirty="0"/>
          </a:p>
        </p:txBody>
      </p:sp>
    </p:spTree>
    <p:extLst>
      <p:ext uri="{BB962C8B-B14F-4D97-AF65-F5344CB8AC3E}">
        <p14:creationId xmlns:p14="http://schemas.microsoft.com/office/powerpoint/2010/main" val="867968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grpSp>
        <p:nvGrpSpPr>
          <p:cNvPr id="4" name="组合 3">
            <a:extLst>
              <a:ext uri="{FF2B5EF4-FFF2-40B4-BE49-F238E27FC236}">
                <a16:creationId xmlns:a16="http://schemas.microsoft.com/office/drawing/2014/main" xmlns="" id="{39579871-3778-41C3-921B-D3DF79979462}"/>
              </a:ext>
            </a:extLst>
          </p:cNvPr>
          <p:cNvGrpSpPr/>
          <p:nvPr/>
        </p:nvGrpSpPr>
        <p:grpSpPr>
          <a:xfrm>
            <a:off x="998113" y="1004131"/>
            <a:ext cx="6987815" cy="1139564"/>
            <a:chOff x="0" y="1314000"/>
            <a:chExt cx="6987815" cy="1139564"/>
          </a:xfrm>
        </p:grpSpPr>
        <p:pic>
          <p:nvPicPr>
            <p:cNvPr id="7" name="图片 6">
              <a:extLst>
                <a:ext uri="{FF2B5EF4-FFF2-40B4-BE49-F238E27FC236}">
                  <a16:creationId xmlns:a16="http://schemas.microsoft.com/office/drawing/2014/main" xmlns="" id="{69B10C54-611B-46EE-A6B4-3ABE03FA0284}"/>
                </a:ext>
              </a:extLst>
            </p:cNvPr>
            <p:cNvPicPr>
              <a:picLocks noChangeAspect="1"/>
            </p:cNvPicPr>
            <p:nvPr/>
          </p:nvPicPr>
          <p:blipFill>
            <a:blip r:embed="rId2"/>
            <a:stretch>
              <a:fillRect/>
            </a:stretch>
          </p:blipFill>
          <p:spPr>
            <a:xfrm>
              <a:off x="0" y="1628964"/>
              <a:ext cx="6948152" cy="824600"/>
            </a:xfrm>
            <a:prstGeom prst="rect">
              <a:avLst/>
            </a:prstGeom>
          </p:spPr>
        </p:pic>
        <p:pic>
          <p:nvPicPr>
            <p:cNvPr id="9" name="图片 8">
              <a:extLst>
                <a:ext uri="{FF2B5EF4-FFF2-40B4-BE49-F238E27FC236}">
                  <a16:creationId xmlns:a16="http://schemas.microsoft.com/office/drawing/2014/main" xmlns="" id="{C7D940A4-E704-46E5-A839-D5C23E6C5372}"/>
                </a:ext>
              </a:extLst>
            </p:cNvPr>
            <p:cNvPicPr>
              <a:picLocks noChangeAspect="1"/>
            </p:cNvPicPr>
            <p:nvPr/>
          </p:nvPicPr>
          <p:blipFill>
            <a:blip r:embed="rId3"/>
            <a:stretch>
              <a:fillRect/>
            </a:stretch>
          </p:blipFill>
          <p:spPr>
            <a:xfrm>
              <a:off x="39663" y="1314000"/>
              <a:ext cx="6948152" cy="356267"/>
            </a:xfrm>
            <a:prstGeom prst="rect">
              <a:avLst/>
            </a:prstGeom>
          </p:spPr>
        </p:pic>
      </p:grpSp>
      <p:pic>
        <p:nvPicPr>
          <p:cNvPr id="2" name="图片 1">
            <a:extLst>
              <a:ext uri="{FF2B5EF4-FFF2-40B4-BE49-F238E27FC236}">
                <a16:creationId xmlns:a16="http://schemas.microsoft.com/office/drawing/2014/main" xmlns="" id="{AD25B2D0-8611-4537-8DA6-6F98E61D37A1}"/>
              </a:ext>
            </a:extLst>
          </p:cNvPr>
          <p:cNvPicPr>
            <a:picLocks noChangeAspect="1"/>
          </p:cNvPicPr>
          <p:nvPr/>
        </p:nvPicPr>
        <p:blipFill>
          <a:blip r:embed="rId4"/>
          <a:stretch>
            <a:fillRect/>
          </a:stretch>
        </p:blipFill>
        <p:spPr>
          <a:xfrm>
            <a:off x="1072679" y="2143695"/>
            <a:ext cx="6799019" cy="4421107"/>
          </a:xfrm>
          <a:prstGeom prst="rect">
            <a:avLst/>
          </a:prstGeom>
        </p:spPr>
      </p:pic>
    </p:spTree>
    <p:extLst>
      <p:ext uri="{BB962C8B-B14F-4D97-AF65-F5344CB8AC3E}">
        <p14:creationId xmlns:p14="http://schemas.microsoft.com/office/powerpoint/2010/main" val="979974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二、启发式搜索</a:t>
            </a:r>
          </a:p>
        </p:txBody>
      </p:sp>
      <p:sp>
        <p:nvSpPr>
          <p:cNvPr id="24" name="矩形 7"/>
          <p:cNvSpPr>
            <a:spLocks noChangeArrowheads="1"/>
          </p:cNvSpPr>
          <p:nvPr/>
        </p:nvSpPr>
        <p:spPr bwMode="auto">
          <a:xfrm>
            <a:off x="233846" y="1449157"/>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一、搜索算法基础</a:t>
            </a:r>
          </a:p>
        </p:txBody>
      </p:sp>
      <p:sp>
        <p:nvSpPr>
          <p:cNvPr id="6" name="矩形 7"/>
          <p:cNvSpPr>
            <a:spLocks noChangeArrowheads="1"/>
          </p:cNvSpPr>
          <p:nvPr/>
        </p:nvSpPr>
        <p:spPr bwMode="auto">
          <a:xfrm>
            <a:off x="233846" y="3450555"/>
            <a:ext cx="7200000" cy="5648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三、对抗</a:t>
            </a:r>
            <a:r>
              <a:rPr kumimoji="0" lang="zh-CN" altLang="en-US" sz="2800" b="1" dirty="0" smtClean="0">
                <a:solidFill>
                  <a:srgbClr val="C00000"/>
                </a:solidFill>
                <a:latin typeface="+mn-lt"/>
                <a:ea typeface="微软雅黑" panose="020B0503020204020204" pitchFamily="34" charset="-122"/>
                <a:sym typeface="Calibri" panose="020F0502020204030204" pitchFamily="34" charset="0"/>
              </a:rPr>
              <a:t>搜索</a:t>
            </a:r>
            <a:r>
              <a:rPr kumimoji="0" lang="zh-CN" altLang="en-US" sz="2800" b="1" dirty="0">
                <a:solidFill>
                  <a:srgbClr val="C00000"/>
                </a:solidFill>
                <a:ea typeface="微软雅黑" panose="020B0503020204020204" pitchFamily="34" charset="-122"/>
                <a:sym typeface="Calibri" panose="020F0502020204030204" pitchFamily="34" charset="0"/>
              </a:rPr>
              <a:t>（</a:t>
            </a:r>
            <a:r>
              <a:rPr kumimoji="0" lang="en-US" altLang="zh-CN" sz="2800" b="1" dirty="0">
                <a:solidFill>
                  <a:srgbClr val="C00000"/>
                </a:solidFill>
                <a:ea typeface="微软雅黑" panose="020B0503020204020204" pitchFamily="34" charset="-122"/>
                <a:sym typeface="Calibri" panose="020F0502020204030204" pitchFamily="34" charset="0"/>
              </a:rPr>
              <a:t>3.2.4</a:t>
            </a:r>
            <a:r>
              <a:rPr kumimoji="0" lang="zh-CN" altLang="en-US" sz="2800" b="1" dirty="0">
                <a:solidFill>
                  <a:srgbClr val="C00000"/>
                </a:solidFill>
                <a:ea typeface="微软雅黑" panose="020B0503020204020204" pitchFamily="34" charset="-122"/>
                <a:sym typeface="Calibri" panose="020F0502020204030204" pitchFamily="34" charset="0"/>
              </a:rPr>
              <a:t>，</a:t>
            </a:r>
            <a:r>
              <a:rPr kumimoji="0" lang="en-US" altLang="zh-CN" sz="2800" b="1" dirty="0">
                <a:solidFill>
                  <a:srgbClr val="C00000"/>
                </a:solidFill>
                <a:ea typeface="微软雅黑" panose="020B0503020204020204" pitchFamily="34" charset="-122"/>
                <a:sym typeface="Calibri" panose="020F0502020204030204" pitchFamily="34" charset="0"/>
              </a:rPr>
              <a:t>3.3.3</a:t>
            </a:r>
            <a:r>
              <a:rPr kumimoji="0" lang="zh-CN" altLang="en-US" sz="2800" dirty="0">
                <a:solidFill>
                  <a:srgbClr val="C00000"/>
                </a:solidFill>
                <a:ea typeface="微软雅黑" panose="020B0503020204020204" pitchFamily="34" charset="-122"/>
                <a:sym typeface="Calibri" panose="020F0502020204030204" pitchFamily="34" charset="0"/>
              </a:rPr>
              <a:t>不考</a:t>
            </a:r>
            <a:r>
              <a:rPr kumimoji="0" lang="zh-CN" altLang="en-US" sz="2800" b="1" dirty="0" smtClean="0">
                <a:solidFill>
                  <a:srgbClr val="C00000"/>
                </a:solidFill>
                <a:ea typeface="微软雅黑" panose="020B0503020204020204" pitchFamily="34" charset="-122"/>
                <a:sym typeface="Calibri" panose="020F0502020204030204" pitchFamily="34" charset="0"/>
              </a:rPr>
              <a:t>）</a:t>
            </a:r>
            <a:endParaRPr kumimoji="0" lang="zh-CN" altLang="en-US" sz="2800" b="1" dirty="0">
              <a:solidFill>
                <a:srgbClr val="C00000"/>
              </a:solidFill>
              <a:ea typeface="微软雅黑" panose="020B0503020204020204" pitchFamily="34" charset="-122"/>
              <a:sym typeface="Calibri" panose="020F0502020204030204" pitchFamily="34" charset="0"/>
            </a:endParaRPr>
          </a:p>
        </p:txBody>
      </p:sp>
      <p:sp>
        <p:nvSpPr>
          <p:cNvPr id="7" name="矩形 7">
            <a:extLst>
              <a:ext uri="{FF2B5EF4-FFF2-40B4-BE49-F238E27FC236}">
                <a16:creationId xmlns:a16="http://schemas.microsoft.com/office/drawing/2014/main" xmlns="" id="{A0E1D894-E559-456A-B072-B5CEE1800C9A}"/>
              </a:ext>
            </a:extLst>
          </p:cNvPr>
          <p:cNvSpPr>
            <a:spLocks noChangeArrowheads="1"/>
          </p:cNvSpPr>
          <p:nvPr/>
        </p:nvSpPr>
        <p:spPr bwMode="auto">
          <a:xfrm>
            <a:off x="233846" y="44953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四、</a:t>
            </a:r>
            <a:r>
              <a:rPr kumimoji="0" lang="zh-CN" altLang="en-US" sz="2800" b="1" dirty="0">
                <a:solidFill>
                  <a:srgbClr val="C00000"/>
                </a:solidFill>
                <a:latin typeface="+mn-lt"/>
                <a:ea typeface="微软雅黑" panose="020B0503020204020204" pitchFamily="34" charset="-122"/>
                <a:sym typeface="Calibri" panose="020F0502020204030204" pitchFamily="34" charset="0"/>
              </a:rPr>
              <a:t>蒙特卡洛树搜索</a:t>
            </a:r>
            <a:endParaRPr kumimoji="0" lang="zh-CN" altLang="en-US" sz="2800" b="1" dirty="0">
              <a:solidFill>
                <a:srgbClr val="C00000"/>
              </a:solidFill>
              <a:latin typeface="+mn-lt"/>
              <a:ea typeface="微软雅黑" panose="020B0503020204020204" pitchFamily="34" charset="-122"/>
            </a:endParaRPr>
          </a:p>
        </p:txBody>
      </p:sp>
    </p:spTree>
    <p:extLst>
      <p:ext uri="{BB962C8B-B14F-4D97-AF65-F5344CB8AC3E}">
        <p14:creationId xmlns:p14="http://schemas.microsoft.com/office/powerpoint/2010/main" val="1188404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6968" y="200380"/>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273132" y="858107"/>
                <a:ext cx="8692738" cy="923330"/>
              </a:xfrm>
              <a:prstGeom prst="rect">
                <a:avLst/>
              </a:prstGeom>
            </p:spPr>
            <p:txBody>
              <a:bodyPr wrap="square">
                <a:spAutoFit/>
              </a:bodyPr>
              <a:lstStyle/>
              <a:p>
                <a:pPr marL="342900" indent="-342900" algn="just">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可通过命题联结词</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(connectives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）对已有命题进行组合，得到新命题。这些通过命题联结词得到的命题被称为复合命题</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(compound proposition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假设存在命题</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𝑝</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b="0" i="1" dirty="0" smtClean="0">
                        <a:latin typeface="Cambria Math"/>
                        <a:ea typeface="黑体" panose="02010609060101010101" pitchFamily="49" charset="-122"/>
                        <a:cs typeface="Times New Roman" panose="02020603050405020304" pitchFamily="18" charset="0"/>
                      </a:rPr>
                      <m:t>𝑞</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，下面介绍五</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种主要的命题联结词：</a:t>
                </a:r>
              </a:p>
            </p:txBody>
          </p:sp>
        </mc:Choice>
        <mc:Fallback xmlns="">
          <p:sp>
            <p:nvSpPr>
              <p:cNvPr id="5" name="矩形 4"/>
              <p:cNvSpPr>
                <a:spLocks noRot="1" noChangeAspect="1" noMove="1" noResize="1" noEditPoints="1" noAdjustHandles="1" noChangeArrowheads="1" noChangeShapeType="1" noTextEdit="1"/>
              </p:cNvSpPr>
              <p:nvPr/>
            </p:nvSpPr>
            <p:spPr>
              <a:xfrm>
                <a:off x="273132" y="858107"/>
                <a:ext cx="8692738" cy="923330"/>
              </a:xfrm>
              <a:prstGeom prst="rect">
                <a:avLst/>
              </a:prstGeom>
              <a:blipFill rotWithShape="1">
                <a:blip r:embed="rId2"/>
                <a:stretch>
                  <a:fillRect l="-491" t="-4636" r="-3156" b="-8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extLst>
                  <p:ext uri="{D42A27DB-BD31-4B8C-83A1-F6EECF244321}">
                    <p14:modId xmlns:p14="http://schemas.microsoft.com/office/powerpoint/2010/main" val="2349062544"/>
                  </p:ext>
                </p:extLst>
              </p:nvPr>
            </p:nvGraphicFramePr>
            <p:xfrm>
              <a:off x="1024569" y="1902622"/>
              <a:ext cx="7590622" cy="4627740"/>
            </p:xfrm>
            <a:graphic>
              <a:graphicData uri="http://schemas.openxmlformats.org/drawingml/2006/table">
                <a:tbl>
                  <a:tblPr firstRow="1" bandRow="1">
                    <a:tableStyleId>{5C22544A-7EE6-4342-B048-85BDC9FD1C3A}</a:tableStyleId>
                  </a:tblPr>
                  <a:tblGrid>
                    <a:gridCol w="2903715">
                      <a:extLst>
                        <a:ext uri="{9D8B030D-6E8A-4147-A177-3AD203B41FA5}">
                          <a16:colId xmlns:a16="http://schemas.microsoft.com/office/drawing/2014/main" xmlns="" val="20000"/>
                        </a:ext>
                      </a:extLst>
                    </a:gridCol>
                    <a:gridCol w="1337396">
                      <a:extLst>
                        <a:ext uri="{9D8B030D-6E8A-4147-A177-3AD203B41FA5}">
                          <a16:colId xmlns:a16="http://schemas.microsoft.com/office/drawing/2014/main" xmlns="" val="20001"/>
                        </a:ext>
                      </a:extLst>
                    </a:gridCol>
                    <a:gridCol w="3349511">
                      <a:extLst>
                        <a:ext uri="{9D8B030D-6E8A-4147-A177-3AD203B41FA5}">
                          <a16:colId xmlns:a16="http://schemas.microsoft.com/office/drawing/2014/main" xmlns="" val="20002"/>
                        </a:ext>
                      </a:extLst>
                    </a:gridCol>
                  </a:tblGrid>
                  <a:tr h="562627">
                    <a:tc>
                      <a:txBody>
                        <a:bodyPr/>
                        <a:lstStyle/>
                        <a:p>
                          <a:pPr algn="ct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命题连接符号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表示形式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意义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562627">
                    <a:tc>
                      <a:txBody>
                        <a:bodyPr/>
                        <a:lstStyle/>
                        <a:p>
                          <a:pPr algn="ctr"/>
                          <a:r>
                            <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endPar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Cambria Math"/>
                                    <a:cs typeface="Times New Roman" panose="02020603050405020304" pitchFamily="18" charset="0"/>
                                  </a:rPr>
                                  <m:t>⋀</m:t>
                                </m:r>
                                <m:r>
                                  <a:rPr lang="en-US" altLang="zh-CN" sz="1900" b="0" i="1" smtClean="0">
                                    <a:latin typeface="Cambria Math"/>
                                    <a:ea typeface="Cambria Math"/>
                                    <a:cs typeface="Times New Roman" panose="02020603050405020304" pitchFamily="18" charset="0"/>
                                  </a:rPr>
                                  <m:t>𝑞</m:t>
                                </m:r>
                              </m:oMath>
                            </m:oMathPara>
                          </a14:m>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命题合取</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(conjunction)</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且</a:t>
                          </a:r>
                          <a14:m>
                            <m:oMath xmlns:m="http://schemas.openxmlformats.org/officeDocument/2006/math">
                              <m:r>
                                <a:rPr lang="en-US" altLang="zh-CN" sz="1900" b="0" i="1" smtClean="0">
                                  <a:latin typeface="Cambria Math"/>
                                  <a:ea typeface="Cambria Math"/>
                                  <a:cs typeface="Times New Roman" panose="02020603050405020304" pitchFamily="18" charset="0"/>
                                </a:rPr>
                                <m:t>𝑞</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703876">
                    <a:tc>
                      <a:txBody>
                        <a:bodyPr/>
                        <a:lstStyle/>
                        <a:p>
                          <a:pPr algn="ctr"/>
                          <a:r>
                            <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或</a:t>
                          </a:r>
                          <a:r>
                            <a:rPr lang="en-US" altLang="zh-CN"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a:t>
                          </a:r>
                          <a:endPar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Cambria Math"/>
                                    <a:cs typeface="Times New Roman" panose="02020603050405020304" pitchFamily="18" charset="0"/>
                                  </a:rPr>
                                  <m:t>⋁</m:t>
                                </m:r>
                                <m:r>
                                  <a:rPr lang="en-US" altLang="zh-CN" sz="1900" b="0" i="1" smtClean="0">
                                    <a:latin typeface="Cambria Math"/>
                                    <a:ea typeface="Cambria Math"/>
                                    <a:cs typeface="Times New Roman" panose="02020603050405020304" pitchFamily="18" charset="0"/>
                                  </a:rPr>
                                  <m:t>𝑞</m:t>
                                </m:r>
                              </m:oMath>
                            </m:oMathPara>
                          </a14:m>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命题析取</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(disjunction)</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zh-CN" altLang="en-US" sz="1900" b="0" i="1" smtClean="0">
                                  <a:latin typeface="Cambria Math"/>
                                  <a:ea typeface="黑体" panose="02010609060101010101" pitchFamily="49" charset="-122"/>
                                  <a:cs typeface="Times New Roman" panose="02020603050405020304" pitchFamily="18" charset="0"/>
                                </a:rPr>
                                <m:t>或</m:t>
                              </m:r>
                              <m:r>
                                <a:rPr lang="en-US" altLang="zh-CN" sz="1900" b="0" i="1" smtClean="0">
                                  <a:latin typeface="Cambria Math"/>
                                  <a:ea typeface="黑体" panose="02010609060101010101" pitchFamily="49" charset="-122"/>
                                  <a:cs typeface="Times New Roman" panose="02020603050405020304" pitchFamily="18" charset="0"/>
                                </a:rPr>
                                <m:t> </m:t>
                              </m:r>
                              <m:r>
                                <a:rPr lang="en-US" altLang="zh-CN" sz="1900" b="0" i="1" smtClean="0">
                                  <a:latin typeface="Cambria Math"/>
                                  <a:ea typeface="Cambria Math"/>
                                  <a:cs typeface="Times New Roman" panose="02020603050405020304" pitchFamily="18" charset="0"/>
                                </a:rPr>
                                <m:t>𝑞</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p>
                        <a:p>
                          <a:pPr algn="ctr"/>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803753">
                    <a:tc>
                      <a:txBody>
                        <a:bodyPr/>
                        <a:lstStyle/>
                        <a:p>
                          <a:pPr marL="0" algn="ctr" defTabSz="685800" rtl="0" eaLnBrk="1" latinLnBrk="0" hangingPunct="1"/>
                          <a:r>
                            <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非（</a:t>
                          </a:r>
                          <a:r>
                            <a:rPr lang="en-US" altLang="zh-CN"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not</a:t>
                          </a:r>
                          <a:r>
                            <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a:ea typeface="Cambria Math"/>
                                    <a:cs typeface="Times New Roman" panose="02020603050405020304" pitchFamily="18" charset="0"/>
                                  </a:rPr>
                                  <m:t>¬</m:t>
                                </m:r>
                                <m:r>
                                  <a:rPr lang="en-US" altLang="zh-CN" sz="1900" b="0" i="1" smtClean="0">
                                    <a:latin typeface="Cambria Math"/>
                                    <a:ea typeface="Cambria Math"/>
                                    <a:cs typeface="Times New Roman" panose="02020603050405020304" pitchFamily="18" charset="0"/>
                                  </a:rPr>
                                  <m:t>𝑝</m:t>
                                </m:r>
                              </m:oMath>
                            </m:oMathPara>
                          </a14:m>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命题否定</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(negation)</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，即“非</a:t>
                          </a:r>
                          <a14:m>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660400">
                    <a:tc>
                      <a:txBody>
                        <a:bodyPr/>
                        <a:lstStyle/>
                        <a:p>
                          <a:pPr marL="0" algn="ctr" defTabSz="685800" rtl="0" eaLnBrk="1" latinLnBrk="0" hangingPunct="1"/>
                          <a:r>
                            <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条件</a:t>
                          </a:r>
                          <a:r>
                            <a:rPr lang="en-US" altLang="zh-CN"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(conditional)</a:t>
                          </a:r>
                          <a:endPar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Cambria Math"/>
                                    <a:cs typeface="Times New Roman" panose="02020603050405020304" pitchFamily="18" charset="0"/>
                                  </a:rPr>
                                  <m:t>→</m:t>
                                </m:r>
                                <m:r>
                                  <a:rPr lang="en-US" altLang="zh-CN" sz="1900" b="0" i="1" smtClean="0">
                                    <a:latin typeface="Cambria Math"/>
                                    <a:ea typeface="Cambria Math"/>
                                    <a:cs typeface="Times New Roman" panose="02020603050405020304" pitchFamily="18" charset="0"/>
                                  </a:rPr>
                                  <m:t>𝑞</m:t>
                                </m:r>
                              </m:oMath>
                            </m:oMathPara>
                          </a14:m>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命题蕴含</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(implication)</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，即“如果</a:t>
                          </a:r>
                          <a14:m>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黑体" panose="02010609060101010101" pitchFamily="49" charset="-122"/>
                                  <a:cs typeface="Times New Roman" panose="02020603050405020304" pitchFamily="18" charset="0"/>
                                </a:rPr>
                                <m:t> </m:t>
                              </m:r>
                              <m:r>
                                <a:rPr lang="zh-CN" altLang="en-US" sz="1900" b="0" i="1" smtClean="0">
                                  <a:latin typeface="Cambria Math"/>
                                  <a:ea typeface="黑体" panose="02010609060101010101" pitchFamily="49" charset="-122"/>
                                  <a:cs typeface="Times New Roman" panose="02020603050405020304" pitchFamily="18" charset="0"/>
                                </a:rPr>
                                <m:t>则</m:t>
                              </m:r>
                              <m:r>
                                <a:rPr lang="en-US" altLang="zh-CN" sz="1900" b="0" i="1" smtClean="0">
                                  <a:latin typeface="Cambria Math"/>
                                  <a:ea typeface="黑体" panose="02010609060101010101" pitchFamily="49" charset="-122"/>
                                  <a:cs typeface="Times New Roman" panose="02020603050405020304" pitchFamily="18" charset="0"/>
                                </a:rPr>
                                <m:t> </m:t>
                              </m:r>
                              <m:r>
                                <a:rPr lang="en-US" altLang="zh-CN" sz="1900" b="0" i="1" smtClean="0">
                                  <a:latin typeface="Cambria Math"/>
                                  <a:ea typeface="Cambria Math"/>
                                  <a:cs typeface="Times New Roman" panose="02020603050405020304" pitchFamily="18" charset="0"/>
                                </a:rPr>
                                <m:t>𝑞</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944880">
                    <a:tc>
                      <a:txBody>
                        <a:bodyPr/>
                        <a:lstStyle/>
                        <a:p>
                          <a:pPr marL="0" algn="ctr" defTabSz="685800" rtl="0" eaLnBrk="1" latinLnBrk="0" hangingPunct="1"/>
                          <a:r>
                            <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双向条件</a:t>
                          </a:r>
                          <a:r>
                            <a:rPr lang="en-US" altLang="zh-CN"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(bi-conditional)</a:t>
                          </a:r>
                          <a:endPar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Cambria Math"/>
                                    <a:cs typeface="Times New Roman" panose="02020603050405020304" pitchFamily="18" charset="0"/>
                                  </a:rPr>
                                  <m:t>↔</m:t>
                                </m:r>
                                <m:r>
                                  <a:rPr lang="en-US" altLang="zh-CN" sz="1900" b="0" i="1" smtClean="0">
                                    <a:latin typeface="Cambria Math"/>
                                    <a:ea typeface="Cambria Math"/>
                                    <a:cs typeface="Times New Roman" panose="02020603050405020304" pitchFamily="18" charset="0"/>
                                  </a:rPr>
                                  <m:t>𝑞</m:t>
                                </m:r>
                              </m:oMath>
                            </m:oMathPara>
                          </a14:m>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命题双向蕴含</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(bi-implication)</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黑体" panose="02010609060101010101" pitchFamily="49" charset="-122"/>
                                  <a:cs typeface="Times New Roman" panose="02020603050405020304" pitchFamily="18" charset="0"/>
                                </a:rPr>
                                <m:t> </m:t>
                              </m:r>
                              <m:r>
                                <a:rPr lang="zh-CN" altLang="en-US" sz="1900" b="0" i="1" smtClean="0">
                                  <a:latin typeface="Cambria Math"/>
                                  <a:ea typeface="黑体" panose="02010609060101010101" pitchFamily="49" charset="-122"/>
                                  <a:cs typeface="Times New Roman" panose="02020603050405020304" pitchFamily="18" charset="0"/>
                                </a:rPr>
                                <m:t>当且仅当</m:t>
                              </m:r>
                              <m:r>
                                <a:rPr lang="en-US" altLang="zh-CN" sz="1900" b="0" i="1" smtClean="0">
                                  <a:latin typeface="Cambria Math"/>
                                  <a:ea typeface="黑体" panose="02010609060101010101" pitchFamily="49" charset="-122"/>
                                  <a:cs typeface="Times New Roman" panose="02020603050405020304" pitchFamily="18" charset="0"/>
                                </a:rPr>
                                <m:t> </m:t>
                              </m:r>
                              <m:r>
                                <a:rPr lang="en-US" altLang="zh-CN" sz="1900" b="0" i="1" smtClean="0">
                                  <a:latin typeface="Cambria Math"/>
                                  <a:ea typeface="Cambria Math"/>
                                  <a:cs typeface="Times New Roman" panose="02020603050405020304" pitchFamily="18" charset="0"/>
                                </a:rPr>
                                <m:t>𝑞</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mc:Choice>
        <mc:Fallback xmlns="">
          <p:graphicFrame>
            <p:nvGraphicFramePr>
              <p:cNvPr id="16" name="表格 15"/>
              <p:cNvGraphicFramePr>
                <a:graphicFrameLocks noGrp="1"/>
              </p:cNvGraphicFramePr>
              <p:nvPr>
                <p:extLst>
                  <p:ext uri="{D42A27DB-BD31-4B8C-83A1-F6EECF244321}">
                    <p14:modId xmlns:p14="http://schemas.microsoft.com/office/powerpoint/2010/main" val="2349062544"/>
                  </p:ext>
                </p:extLst>
              </p:nvPr>
            </p:nvGraphicFramePr>
            <p:xfrm>
              <a:off x="1024569" y="1902622"/>
              <a:ext cx="7590622" cy="4627740"/>
            </p:xfrm>
            <a:graphic>
              <a:graphicData uri="http://schemas.openxmlformats.org/drawingml/2006/table">
                <a:tbl>
                  <a:tblPr firstRow="1" bandRow="1">
                    <a:tableStyleId>{5C22544A-7EE6-4342-B048-85BDC9FD1C3A}</a:tableStyleId>
                  </a:tblPr>
                  <a:tblGrid>
                    <a:gridCol w="2903715"/>
                    <a:gridCol w="1337396"/>
                    <a:gridCol w="3349511"/>
                  </a:tblGrid>
                  <a:tr h="562627">
                    <a:tc>
                      <a:txBody>
                        <a:bodyPr/>
                        <a:lstStyle/>
                        <a:p>
                          <a:pPr algn="ct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命题连接符号</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表示形式</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意义</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70560">
                    <a:tc>
                      <a:txBody>
                        <a:bodyPr/>
                        <a:lstStyle/>
                        <a:p>
                          <a:pPr algn="ctr"/>
                          <a:r>
                            <a:rPr lang="zh-CN" altLang="en-US" sz="19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19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endPar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6364" t="-90000" r="-250000" b="-50727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6776" t="-90000" r="-182" b="-507273"/>
                          </a:stretch>
                        </a:blipFill>
                      </a:tcPr>
                    </a:tc>
                  </a:tr>
                  <a:tr h="960120">
                    <a:tc>
                      <a:txBody>
                        <a:bodyPr/>
                        <a:lstStyle/>
                        <a:p>
                          <a:pPr algn="ctr"/>
                          <a:r>
                            <a:rPr lang="zh-CN" altLang="en-US" sz="19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或</a:t>
                          </a:r>
                          <a:r>
                            <a:rPr lang="en-US" altLang="zh-CN" sz="19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a:t>
                          </a:r>
                          <a:endPar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6364" t="-132278" r="-250000" b="-253165"/>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6776" t="-132278" r="-182" b="-253165"/>
                          </a:stretch>
                        </a:blipFill>
                      </a:tcPr>
                    </a:tc>
                  </a:tr>
                  <a:tr h="803753">
                    <a:tc>
                      <a:txBody>
                        <a:bodyPr/>
                        <a:lstStyle/>
                        <a:p>
                          <a:pPr marL="0" algn="ctr" defTabSz="685800" rtl="0" eaLnBrk="1" latinLnBrk="0" hangingPunct="1"/>
                          <a:r>
                            <a:rPr lang="zh-CN" altLang="en-US"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非（</a:t>
                          </a:r>
                          <a:r>
                            <a:rPr lang="en-US" altLang="zh-CN"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not</a:t>
                          </a:r>
                          <a:r>
                            <a:rPr lang="zh-CN" altLang="en-US"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6364" t="-278030" r="-250000" b="-203030"/>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6776" t="-278030" r="-182" b="-203030"/>
                          </a:stretch>
                        </a:blipFill>
                      </a:tcPr>
                    </a:tc>
                  </a:tr>
                  <a:tr h="670560">
                    <a:tc>
                      <a:txBody>
                        <a:bodyPr/>
                        <a:lstStyle/>
                        <a:p>
                          <a:pPr marL="0" algn="ctr" defTabSz="685800" rtl="0" eaLnBrk="1" latinLnBrk="0" hangingPunct="1"/>
                          <a:r>
                            <a:rPr lang="zh-CN" altLang="en-US"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条件</a:t>
                          </a:r>
                          <a:r>
                            <a:rPr lang="en-US" altLang="zh-CN"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(conditional)</a:t>
                          </a:r>
                          <a:endPar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6364" t="-453636" r="-250000" b="-143636"/>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6776" t="-453636" r="-182" b="-143636"/>
                          </a:stretch>
                        </a:blipFill>
                      </a:tcPr>
                    </a:tc>
                  </a:tr>
                  <a:tr h="960120">
                    <a:tc>
                      <a:txBody>
                        <a:bodyPr/>
                        <a:lstStyle/>
                        <a:p>
                          <a:pPr marL="0" algn="ctr" defTabSz="685800" rtl="0" eaLnBrk="1" latinLnBrk="0" hangingPunct="1"/>
                          <a:r>
                            <a:rPr lang="zh-CN" altLang="en-US"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双向条件</a:t>
                          </a:r>
                          <a:r>
                            <a:rPr lang="en-US" altLang="zh-CN"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(bi-conditional)</a:t>
                          </a:r>
                          <a:endPar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6364" t="-387898" r="-250000" b="-63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6776" t="-387898" r="-182" b="-637"/>
                          </a:stretch>
                        </a:blipFill>
                      </a:tcPr>
                    </a:tc>
                  </a:tr>
                </a:tbl>
              </a:graphicData>
            </a:graphic>
          </p:graphicFrame>
        </mc:Fallback>
      </mc:AlternateContent>
    </p:spTree>
    <p:extLst>
      <p:ext uri="{BB962C8B-B14F-4D97-AF65-F5344CB8AC3E}">
        <p14:creationId xmlns:p14="http://schemas.microsoft.com/office/powerpoint/2010/main" val="36673156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594910" y="1140100"/>
                <a:ext cx="7943161" cy="4662815"/>
              </a:xfrm>
              <a:prstGeom prst="rect">
                <a:avLst/>
              </a:prstGeom>
            </p:spPr>
            <p:txBody>
              <a:bodyPr wrap="square">
                <a:spAutoFit/>
              </a:bodyPr>
              <a:lstStyle/>
              <a:p>
                <a:pPr>
                  <a:lnSpc>
                    <a:spcPct val="150000"/>
                  </a:lnSpc>
                </a:pPr>
                <a:r>
                  <a:rPr lang="zh-CN" altLang="zh-CN" b="1" dirty="0">
                    <a:latin typeface="华文楷体" panose="02010600040101010101" pitchFamily="2" charset="-122"/>
                    <a:ea typeface="华文楷体" panose="02010600040101010101" pitchFamily="2" charset="-122"/>
                  </a:rPr>
                  <a:t>先考虑一个简化问题：假设智能体面前有</a:t>
                </a:r>
                <a14:m>
                  <m:oMath xmlns:m="http://schemas.openxmlformats.org/officeDocument/2006/math">
                    <m:r>
                      <a:rPr lang="en-US" altLang="zh-CN" b="1" i="1">
                        <a:latin typeface="Cambria Math"/>
                      </a:rPr>
                      <m:t>𝑲</m:t>
                    </m:r>
                  </m:oMath>
                </a14:m>
                <a:r>
                  <a:rPr lang="zh-CN" altLang="zh-CN" b="1" dirty="0">
                    <a:latin typeface="华文楷体" panose="02010600040101010101" pitchFamily="2" charset="-122"/>
                    <a:ea typeface="华文楷体" panose="02010600040101010101" pitchFamily="2" charset="-122"/>
                  </a:rPr>
                  <a:t>个赌博机，每个赌博机有一个臂膀。每次转动一个赌博机臂膀，赌博机则会随机吐出一些硬币或不吐出硬币，将所吐出的硬币的币值用收益分数来表示。现在假设给智能体</a:t>
                </a:r>
                <a14:m>
                  <m:oMath xmlns:m="http://schemas.openxmlformats.org/officeDocument/2006/math">
                    <m:r>
                      <a:rPr lang="en-US" altLang="zh-CN" b="1" i="1">
                        <a:latin typeface="Cambria Math"/>
                      </a:rPr>
                      <m:t>𝝉</m:t>
                    </m:r>
                    <m:r>
                      <a:rPr lang="en-US" altLang="zh-CN" b="1">
                        <a:latin typeface="Cambria Math"/>
                      </a:rPr>
                      <m:t>(</m:t>
                    </m:r>
                    <m:r>
                      <a:rPr lang="en-US" altLang="zh-CN" b="1" i="1">
                        <a:latin typeface="Cambria Math"/>
                      </a:rPr>
                      <m:t>𝛕</m:t>
                    </m:r>
                    <m:r>
                      <a:rPr lang="en-US" altLang="zh-CN" b="1">
                        <a:latin typeface="Cambria Math"/>
                      </a:rPr>
                      <m:t>&gt;</m:t>
                    </m:r>
                    <m:r>
                      <a:rPr lang="en-US" altLang="zh-CN" b="1" i="1">
                        <a:latin typeface="Cambria Math"/>
                      </a:rPr>
                      <m:t>𝐊</m:t>
                    </m:r>
                    <m:r>
                      <a:rPr lang="en-US" altLang="zh-CN" b="1">
                        <a:latin typeface="Cambria Math"/>
                      </a:rPr>
                      <m:t>)</m:t>
                    </m:r>
                  </m:oMath>
                </a14:m>
                <a:r>
                  <a:rPr lang="zh-CN" altLang="zh-CN" b="1" dirty="0">
                    <a:latin typeface="华文楷体" panose="02010600040101010101" pitchFamily="2" charset="-122"/>
                    <a:ea typeface="华文楷体" panose="02010600040101010101" pitchFamily="2" charset="-122"/>
                  </a:rPr>
                  <a:t>次转动臂膀的机会，那么智能体如何选择赌博机、转动</a:t>
                </a:r>
                <a14:m>
                  <m:oMath xmlns:m="http://schemas.openxmlformats.org/officeDocument/2006/math">
                    <m:r>
                      <a:rPr lang="en-US" altLang="zh-CN" b="1" i="1">
                        <a:latin typeface="Cambria Math"/>
                      </a:rPr>
                      <m:t>𝝉</m:t>
                    </m:r>
                  </m:oMath>
                </a14:m>
                <a:r>
                  <a:rPr lang="zh-CN" altLang="zh-CN" b="1" dirty="0">
                    <a:latin typeface="华文楷体" panose="02010600040101010101" pitchFamily="2" charset="-122"/>
                    <a:ea typeface="华文楷体" panose="02010600040101010101" pitchFamily="2" charset="-122"/>
                  </a:rPr>
                  <a:t>次赌博机臂膀，能够获得更多的收益分数呢</a:t>
                </a:r>
                <a:r>
                  <a:rPr lang="zh-CN" altLang="en-US" b="1" dirty="0">
                    <a:latin typeface="华文楷体" panose="02010600040101010101" pitchFamily="2" charset="-122"/>
                    <a:ea typeface="华文楷体" panose="02010600040101010101" pitchFamily="2" charset="-122"/>
                  </a:rPr>
                  <a:t>（</a:t>
                </a:r>
                <a:r>
                  <a:rPr lang="zh-CN" altLang="en-US" b="1" dirty="0">
                    <a:solidFill>
                      <a:srgbClr val="C00000"/>
                    </a:solidFill>
                    <a:latin typeface="华文楷体" panose="02010600040101010101" pitchFamily="2" charset="-122"/>
                    <a:ea typeface="华文楷体" panose="02010600040101010101" pitchFamily="2" charset="-122"/>
                  </a:rPr>
                  <a:t>这是一个按照目标对序列进行优化的问题</a:t>
                </a:r>
                <a:r>
                  <a:rPr lang="zh-CN" altLang="en-US"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a:p>
                <a:pPr>
                  <a:lnSpc>
                    <a:spcPct val="150000"/>
                  </a:lnSpc>
                </a:pPr>
                <a:endParaRPr lang="en-US" altLang="zh-CN" b="1" dirty="0">
                  <a:latin typeface="华文楷体" panose="02010600040101010101" pitchFamily="2" charset="-122"/>
                  <a:ea typeface="华文楷体" panose="02010600040101010101" pitchFamily="2" charset="-122"/>
                </a:endParaRPr>
              </a:p>
              <a:p>
                <a:pPr>
                  <a:lnSpc>
                    <a:spcPct val="150000"/>
                  </a:lnSpc>
                </a:pPr>
                <a:r>
                  <a:rPr lang="zh-CN" altLang="en-US" b="1" dirty="0">
                    <a:latin typeface="华文楷体" panose="02010600040101010101" pitchFamily="2" charset="-122"/>
                    <a:ea typeface="华文楷体" panose="02010600040101010101" pitchFamily="2" charset="-122"/>
                  </a:rPr>
                  <a:t>方法：</a:t>
                </a:r>
                <a:r>
                  <a:rPr lang="zh-CN" altLang="zh-CN" b="1" dirty="0">
                    <a:latin typeface="华文楷体" panose="02010600040101010101" pitchFamily="2" charset="-122"/>
                    <a:ea typeface="华文楷体" panose="02010600040101010101" pitchFamily="2" charset="-122"/>
                  </a:rPr>
                  <a:t>让智能体先把</a:t>
                </a:r>
                <a14:m>
                  <m:oMath xmlns:m="http://schemas.openxmlformats.org/officeDocument/2006/math">
                    <m:r>
                      <a:rPr lang="en-US" altLang="zh-CN" b="1" i="1">
                        <a:latin typeface="Cambria Math"/>
                      </a:rPr>
                      <m:t>𝑲</m:t>
                    </m:r>
                  </m:oMath>
                </a14:m>
                <a:r>
                  <a:rPr lang="zh-CN" altLang="zh-CN" b="1" dirty="0">
                    <a:latin typeface="华文楷体" panose="02010600040101010101" pitchFamily="2" charset="-122"/>
                    <a:ea typeface="华文楷体" panose="02010600040101010101" pitchFamily="2" charset="-122"/>
                  </a:rPr>
                  <a:t>个赌博机的臂膀依次转动一遍，观察在摇动每个赌博机臂膀时的收益分数，然后去转动那些收益分数高的赌博机臂膀。但是，由于从每个赌博机获得的收益分数是随机的，显然一个刚刚给用户带来可观收益分数的赌博机在下一次摇动其臂膀时就可能不会获得可观收益分数了，因此这一方法不可取。</a:t>
                </a:r>
              </a:p>
            </p:txBody>
          </p:sp>
        </mc:Choice>
        <mc:Fallback xmlns="">
          <p:sp>
            <p:nvSpPr>
              <p:cNvPr id="2" name="矩形 1"/>
              <p:cNvSpPr>
                <a:spLocks noRot="1" noChangeAspect="1" noMove="1" noResize="1" noEditPoints="1" noAdjustHandles="1" noChangeArrowheads="1" noChangeShapeType="1" noTextEdit="1"/>
              </p:cNvSpPr>
              <p:nvPr/>
            </p:nvSpPr>
            <p:spPr>
              <a:xfrm>
                <a:off x="594910" y="1140100"/>
                <a:ext cx="7943161" cy="4662815"/>
              </a:xfrm>
              <a:prstGeom prst="rect">
                <a:avLst/>
              </a:prstGeom>
              <a:blipFill>
                <a:blip r:embed="rId2"/>
                <a:stretch>
                  <a:fillRect l="-691" r="-3454" b="-3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03757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86437" y="1684647"/>
                <a:ext cx="8681292" cy="2775119"/>
              </a:xfrm>
              <a:prstGeom prst="rect">
                <a:avLst/>
              </a:prstGeom>
            </p:spPr>
            <p:txBody>
              <a:bodyPr wrap="square">
                <a:spAutoFit/>
              </a:bodyPr>
              <a:lstStyle/>
              <a:p>
                <a:pPr marL="285750" lvl="0" indent="-285750">
                  <a:lnSpc>
                    <a:spcPct val="20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状态</a:t>
                </a:r>
                <a:r>
                  <a:rPr lang="zh-CN" altLang="zh-CN" dirty="0">
                    <a:latin typeface="华文楷体" panose="02010600040101010101" pitchFamily="2" charset="-122"/>
                    <a:ea typeface="华文楷体" panose="02010600040101010101" pitchFamily="2" charset="-122"/>
                  </a:rPr>
                  <a:t>。每个被摇动的臂膀即为一个状态，记</a:t>
                </a:r>
                <a14:m>
                  <m:oMath xmlns:m="http://schemas.openxmlformats.org/officeDocument/2006/math">
                    <m:r>
                      <a:rPr lang="en-US" altLang="zh-CN" i="1">
                        <a:latin typeface="Cambria Math"/>
                      </a:rPr>
                      <m:t>𝐾</m:t>
                    </m:r>
                  </m:oMath>
                </a14:m>
                <a:r>
                  <a:rPr lang="zh-CN" altLang="zh-CN" dirty="0">
                    <a:latin typeface="华文楷体" panose="02010600040101010101" pitchFamily="2" charset="-122"/>
                    <a:ea typeface="华文楷体" panose="02010600040101010101" pitchFamily="2" charset="-122"/>
                  </a:rPr>
                  <a:t>个状态分别为</a:t>
                </a:r>
                <a14:m>
                  <m:oMath xmlns:m="http://schemas.openxmlformats.org/officeDocument/2006/math">
                    <m:r>
                      <a:rPr lang="en-US" altLang="zh-CN" i="1">
                        <a:latin typeface="Cambria Math"/>
                      </a:rPr>
                      <m:t>{</m:t>
                    </m:r>
                    <m:sSub>
                      <m:sSubPr>
                        <m:ctrlPr>
                          <a:rPr lang="zh-CN" altLang="zh-CN" i="1">
                            <a:latin typeface="Cambria Math" charset="0"/>
                          </a:rPr>
                        </m:ctrlPr>
                      </m:sSubPr>
                      <m:e>
                        <m:r>
                          <a:rPr lang="en-US" altLang="zh-CN" i="1">
                            <a:latin typeface="Cambria Math"/>
                          </a:rPr>
                          <m:t>𝑠</m:t>
                        </m:r>
                      </m:e>
                      <m:sub>
                        <m:r>
                          <a:rPr lang="en-US" altLang="zh-CN" i="1">
                            <a:latin typeface="Cambria Math"/>
                          </a:rPr>
                          <m:t>1</m:t>
                        </m:r>
                      </m:sub>
                    </m:sSub>
                    <m:r>
                      <a:rPr lang="en-US" altLang="zh-CN" i="1">
                        <a:latin typeface="Cambria Math"/>
                      </a:rPr>
                      <m:t>,</m:t>
                    </m:r>
                    <m:sSub>
                      <m:sSubPr>
                        <m:ctrlPr>
                          <a:rPr lang="zh-CN" altLang="zh-CN" i="1">
                            <a:latin typeface="Cambria Math" charset="0"/>
                          </a:rPr>
                        </m:ctrlPr>
                      </m:sSubPr>
                      <m:e>
                        <m:r>
                          <a:rPr lang="en-US" altLang="zh-CN" i="1">
                            <a:latin typeface="Cambria Math"/>
                          </a:rPr>
                          <m:t>𝑠</m:t>
                        </m:r>
                      </m:e>
                      <m:sub>
                        <m:r>
                          <a:rPr lang="en-US" altLang="zh-CN" i="1">
                            <a:latin typeface="Cambria Math"/>
                          </a:rPr>
                          <m:t>2</m:t>
                        </m:r>
                      </m:sub>
                    </m:sSub>
                    <m:r>
                      <a:rPr lang="en-US" altLang="zh-CN" i="1">
                        <a:latin typeface="Cambria Math"/>
                      </a:rPr>
                      <m:t>,⋯,</m:t>
                    </m:r>
                    <m:sSub>
                      <m:sSubPr>
                        <m:ctrlPr>
                          <a:rPr lang="zh-CN" altLang="zh-CN" i="1">
                            <a:latin typeface="Cambria Math" charset="0"/>
                          </a:rPr>
                        </m:ctrlPr>
                      </m:sSubPr>
                      <m:e>
                        <m:r>
                          <a:rPr lang="en-US" altLang="zh-CN" i="1">
                            <a:latin typeface="Cambria Math"/>
                          </a:rPr>
                          <m:t>𝑠</m:t>
                        </m:r>
                      </m:e>
                      <m:sub>
                        <m:r>
                          <a:rPr lang="en-US" altLang="zh-CN" i="1">
                            <a:latin typeface="Cambria Math"/>
                          </a:rPr>
                          <m:t>𝐾</m:t>
                        </m:r>
                      </m:sub>
                    </m:sSub>
                    <m:r>
                      <a:rPr lang="en-US" altLang="zh-CN" i="1">
                        <a:latin typeface="Cambria Math"/>
                      </a:rPr>
                      <m:t>}</m:t>
                    </m:r>
                  </m:oMath>
                </a14:m>
                <a:r>
                  <a:rPr lang="zh-CN" altLang="zh-CN" dirty="0">
                    <a:latin typeface="华文楷体" panose="02010600040101010101" pitchFamily="2" charset="-122"/>
                    <a:ea typeface="华文楷体" panose="02010600040101010101" pitchFamily="2" charset="-122"/>
                  </a:rPr>
                  <a:t>，没有摇动任何臂膀的初始状态记为</a:t>
                </a:r>
                <a14:m>
                  <m:oMath xmlns:m="http://schemas.openxmlformats.org/officeDocument/2006/math">
                    <m:sSub>
                      <m:sSubPr>
                        <m:ctrlPr>
                          <a:rPr lang="zh-CN" altLang="zh-CN" i="1">
                            <a:latin typeface="Cambria Math" charset="0"/>
                          </a:rPr>
                        </m:ctrlPr>
                      </m:sSubPr>
                      <m:e>
                        <m:r>
                          <a:rPr lang="en-US" altLang="zh-CN" i="1">
                            <a:latin typeface="Cambria Math"/>
                          </a:rPr>
                          <m:t>𝑠</m:t>
                        </m:r>
                      </m:e>
                      <m:sub>
                        <m:r>
                          <a:rPr lang="en-US" altLang="zh-CN" i="1">
                            <a:latin typeface="Cambria Math"/>
                          </a:rPr>
                          <m:t>0</m:t>
                        </m:r>
                      </m:sub>
                    </m:sSub>
                  </m:oMath>
                </a14:m>
                <a:r>
                  <a:rPr lang="zh-CN" altLang="zh-CN" dirty="0">
                    <a:latin typeface="华文楷体" panose="02010600040101010101" pitchFamily="2" charset="-122"/>
                    <a:ea typeface="华文楷体" panose="02010600040101010101" pitchFamily="2" charset="-122"/>
                  </a:rPr>
                  <a:t>。</a:t>
                </a:r>
              </a:p>
              <a:p>
                <a:pPr marL="285750" lvl="0" indent="-285750">
                  <a:lnSpc>
                    <a:spcPct val="20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动作</a:t>
                </a:r>
                <a:r>
                  <a:rPr lang="zh-CN" altLang="zh-CN" dirty="0">
                    <a:latin typeface="华文楷体" panose="02010600040101010101" pitchFamily="2" charset="-122"/>
                    <a:ea typeface="华文楷体" panose="02010600040101010101" pitchFamily="2" charset="-122"/>
                  </a:rPr>
                  <a:t>。动作对应着摇动一个赌博机的臂膀，在多臂赌博机问题中，任意状态下的动作集合都为</a:t>
                </a:r>
                <a14:m>
                  <m:oMath xmlns:m="http://schemas.openxmlformats.org/officeDocument/2006/math">
                    <m:r>
                      <a:rPr lang="en-US" altLang="zh-CN" i="1">
                        <a:latin typeface="Cambria Math"/>
                      </a:rPr>
                      <m:t>{</m:t>
                    </m:r>
                    <m:sSub>
                      <m:sSubPr>
                        <m:ctrlPr>
                          <a:rPr lang="zh-CN" altLang="zh-CN" i="1">
                            <a:latin typeface="Cambria Math" charset="0"/>
                          </a:rPr>
                        </m:ctrlPr>
                      </m:sSubPr>
                      <m:e>
                        <m:r>
                          <a:rPr lang="en-US" altLang="zh-CN" i="1">
                            <a:latin typeface="Cambria Math"/>
                          </a:rPr>
                          <m:t>𝑎</m:t>
                        </m:r>
                      </m:e>
                      <m:sub>
                        <m:r>
                          <a:rPr lang="en-US" altLang="zh-CN" i="1">
                            <a:latin typeface="Cambria Math"/>
                          </a:rPr>
                          <m:t>1</m:t>
                        </m:r>
                      </m:sub>
                    </m:sSub>
                    <m:r>
                      <a:rPr lang="en-US" altLang="zh-CN" i="1">
                        <a:latin typeface="Cambria Math"/>
                      </a:rPr>
                      <m:t>,</m:t>
                    </m:r>
                    <m:sSub>
                      <m:sSubPr>
                        <m:ctrlPr>
                          <a:rPr lang="zh-CN" altLang="zh-CN" i="1">
                            <a:latin typeface="Cambria Math" charset="0"/>
                          </a:rPr>
                        </m:ctrlPr>
                      </m:sSubPr>
                      <m:e>
                        <m:r>
                          <a:rPr lang="en-US" altLang="zh-CN" i="1">
                            <a:latin typeface="Cambria Math"/>
                          </a:rPr>
                          <m:t>𝑎</m:t>
                        </m:r>
                      </m:e>
                      <m:sub>
                        <m:r>
                          <a:rPr lang="en-US" altLang="zh-CN" i="1">
                            <a:latin typeface="Cambria Math"/>
                          </a:rPr>
                          <m:t>2</m:t>
                        </m:r>
                      </m:sub>
                    </m:sSub>
                    <m:r>
                      <a:rPr lang="en-US" altLang="zh-CN" i="1">
                        <a:latin typeface="Cambria Math"/>
                      </a:rPr>
                      <m:t>⋯,</m:t>
                    </m:r>
                    <m:sSub>
                      <m:sSubPr>
                        <m:ctrlPr>
                          <a:rPr lang="zh-CN" altLang="zh-CN" i="1">
                            <a:latin typeface="Cambria Math" charset="0"/>
                          </a:rPr>
                        </m:ctrlPr>
                      </m:sSubPr>
                      <m:e>
                        <m:r>
                          <a:rPr lang="en-US" altLang="zh-CN" i="1">
                            <a:latin typeface="Cambria Math"/>
                          </a:rPr>
                          <m:t>𝑎</m:t>
                        </m:r>
                      </m:e>
                      <m:sub>
                        <m:r>
                          <a:rPr lang="en-US" altLang="zh-CN" i="1">
                            <a:latin typeface="Cambria Math"/>
                          </a:rPr>
                          <m:t>𝐾</m:t>
                        </m:r>
                      </m:sub>
                    </m:sSub>
                    <m:r>
                      <a:rPr lang="en-US" altLang="zh-CN" i="1">
                        <a:latin typeface="Cambria Math"/>
                      </a:rPr>
                      <m:t>}</m:t>
                    </m:r>
                  </m:oMath>
                </a14:m>
                <a:r>
                  <a:rPr lang="zh-CN" altLang="zh-CN" dirty="0">
                    <a:latin typeface="华文楷体" panose="02010600040101010101" pitchFamily="2" charset="-122"/>
                    <a:ea typeface="华文楷体" panose="02010600040101010101" pitchFamily="2" charset="-122"/>
                  </a:rPr>
                  <a:t>，分别对应摇动某个赌博机的臂膀。</a:t>
                </a:r>
              </a:p>
              <a:p>
                <a:pPr marL="285750" lvl="0" indent="-285750">
                  <a:lnSpc>
                    <a:spcPct val="20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状态转移</a:t>
                </a:r>
                <a:r>
                  <a:rPr lang="zh-CN" altLang="zh-CN" dirty="0">
                    <a:latin typeface="华文楷体" panose="02010600040101010101" pitchFamily="2" charset="-122"/>
                    <a:ea typeface="华文楷体" panose="02010600040101010101" pitchFamily="2" charset="-122"/>
                  </a:rPr>
                  <a:t>。选择动作</a:t>
                </a:r>
                <a14:m>
                  <m:oMath xmlns:m="http://schemas.openxmlformats.org/officeDocument/2006/math">
                    <m:sSub>
                      <m:sSubPr>
                        <m:ctrlPr>
                          <a:rPr lang="zh-CN" altLang="zh-CN" i="1">
                            <a:latin typeface="Cambria Math" charset="0"/>
                          </a:rPr>
                        </m:ctrlPr>
                      </m:sSubPr>
                      <m:e>
                        <m:r>
                          <a:rPr lang="en-US" altLang="zh-CN" i="1">
                            <a:latin typeface="Cambria Math"/>
                          </a:rPr>
                          <m:t>𝑎</m:t>
                        </m:r>
                      </m:e>
                      <m:sub>
                        <m:r>
                          <a:rPr lang="en-US" altLang="zh-CN" i="1">
                            <a:latin typeface="Cambria Math"/>
                          </a:rPr>
                          <m:t>𝑖</m:t>
                        </m:r>
                      </m:sub>
                    </m:sSub>
                    <m:r>
                      <a:rPr lang="en-US" altLang="zh-CN" i="1">
                        <a:latin typeface="Cambria Math"/>
                      </a:rPr>
                      <m:t>(1≤</m:t>
                    </m:r>
                    <m:r>
                      <a:rPr lang="en-US" altLang="zh-CN" i="1">
                        <a:latin typeface="Cambria Math"/>
                      </a:rPr>
                      <m:t>𝑖</m:t>
                    </m:r>
                    <m:r>
                      <a:rPr lang="en-US" altLang="zh-CN" i="1">
                        <a:latin typeface="Cambria Math"/>
                      </a:rPr>
                      <m:t>≤</m:t>
                    </m:r>
                    <m:r>
                      <a:rPr lang="en-US" altLang="zh-CN" i="1">
                        <a:latin typeface="Cambria Math"/>
                      </a:rPr>
                      <m:t>𝐾</m:t>
                    </m:r>
                    <m:r>
                      <a:rPr lang="en-US" altLang="zh-CN" i="1">
                        <a:latin typeface="Cambria Math"/>
                      </a:rPr>
                      <m:t>)</m:t>
                    </m:r>
                  </m:oMath>
                </a14:m>
                <a:r>
                  <a:rPr lang="zh-CN" altLang="zh-CN" dirty="0">
                    <a:latin typeface="华文楷体" panose="02010600040101010101" pitchFamily="2" charset="-122"/>
                    <a:ea typeface="华文楷体" panose="02010600040101010101" pitchFamily="2" charset="-122"/>
                  </a:rPr>
                  <a:t>后，将相应的改变为</a:t>
                </a:r>
                <a14:m>
                  <m:oMath xmlns:m="http://schemas.openxmlformats.org/officeDocument/2006/math">
                    <m:sSub>
                      <m:sSubPr>
                        <m:ctrlPr>
                          <a:rPr lang="zh-CN" altLang="zh-CN" i="1">
                            <a:latin typeface="Cambria Math" charset="0"/>
                          </a:rPr>
                        </m:ctrlPr>
                      </m:sSubPr>
                      <m:e>
                        <m:r>
                          <a:rPr lang="en-US" altLang="zh-CN" i="1">
                            <a:latin typeface="Cambria Math"/>
                          </a:rPr>
                          <m:t>𝑠</m:t>
                        </m:r>
                      </m:e>
                      <m:sub>
                        <m:r>
                          <a:rPr lang="en-US" altLang="zh-CN" i="1">
                            <a:latin typeface="Cambria Math"/>
                          </a:rPr>
                          <m:t>𝑖</m:t>
                        </m:r>
                      </m:sub>
                    </m:sSub>
                  </m:oMath>
                </a14:m>
                <a:r>
                  <a:rPr lang="zh-CN" altLang="zh-CN" dirty="0">
                    <a:latin typeface="华文楷体" panose="02010600040101010101" pitchFamily="2" charset="-122"/>
                    <a:ea typeface="华文楷体" panose="02010600040101010101" pitchFamily="2" charset="-122"/>
                  </a:rPr>
                  <a:t>。</a:t>
                </a:r>
              </a:p>
            </p:txBody>
          </p:sp>
        </mc:Choice>
        <mc:Fallback xmlns="">
          <p:sp>
            <p:nvSpPr>
              <p:cNvPr id="3" name="矩形 2"/>
              <p:cNvSpPr>
                <a:spLocks noRot="1" noChangeAspect="1" noMove="1" noResize="1" noEditPoints="1" noAdjustHandles="1" noChangeArrowheads="1" noChangeShapeType="1" noTextEdit="1"/>
              </p:cNvSpPr>
              <p:nvPr/>
            </p:nvSpPr>
            <p:spPr>
              <a:xfrm>
                <a:off x="286437" y="1684647"/>
                <a:ext cx="8681292" cy="2775119"/>
              </a:xfrm>
              <a:prstGeom prst="rect">
                <a:avLst/>
              </a:prstGeom>
              <a:blipFill>
                <a:blip r:embed="rId2"/>
                <a:stretch>
                  <a:fillRect l="-492" b="-30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77995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76270" y="880590"/>
                <a:ext cx="8802477" cy="5382499"/>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奖励（</a:t>
                </a:r>
                <a:r>
                  <a:rPr lang="en-US" altLang="zh-CN" b="1" dirty="0">
                    <a:latin typeface="华文楷体" panose="02010600040101010101" pitchFamily="2" charset="-122"/>
                    <a:ea typeface="华文楷体" panose="02010600040101010101" pitchFamily="2" charset="-122"/>
                  </a:rPr>
                  <a:t>reward</a:t>
                </a:r>
                <a:r>
                  <a:rPr lang="zh-CN" altLang="zh-CN" b="1"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。假设从第</a:t>
                </a:r>
                <a14:m>
                  <m:oMath xmlns:m="http://schemas.openxmlformats.org/officeDocument/2006/math">
                    <m:r>
                      <a:rPr lang="en-US" altLang="zh-CN" i="1">
                        <a:latin typeface="Cambria Math"/>
                      </a:rPr>
                      <m:t>𝑖</m:t>
                    </m:r>
                  </m:oMath>
                </a14:m>
                <a:r>
                  <a:rPr lang="zh-CN" altLang="zh-CN" dirty="0">
                    <a:latin typeface="华文楷体" panose="02010600040101010101" pitchFamily="2" charset="-122"/>
                    <a:ea typeface="华文楷体" panose="02010600040101010101" pitchFamily="2" charset="-122"/>
                  </a:rPr>
                  <a:t>个赌博机获得收益分数的分布为</a:t>
                </a:r>
                <a14:m>
                  <m:oMath xmlns:m="http://schemas.openxmlformats.org/officeDocument/2006/math">
                    <m:sSub>
                      <m:sSubPr>
                        <m:ctrlPr>
                          <a:rPr lang="zh-CN" altLang="zh-CN" i="1">
                            <a:latin typeface="Cambria Math" charset="0"/>
                          </a:rPr>
                        </m:ctrlPr>
                      </m:sSubPr>
                      <m:e>
                        <m:r>
                          <a:rPr lang="en-US" altLang="zh-CN" i="1">
                            <a:latin typeface="Cambria Math"/>
                          </a:rPr>
                          <m:t>𝐷</m:t>
                        </m:r>
                      </m:e>
                      <m:sub>
                        <m:r>
                          <a:rPr lang="en-US" altLang="zh-CN" i="1">
                            <a:latin typeface="Cambria Math"/>
                          </a:rPr>
                          <m:t>𝑖</m:t>
                        </m:r>
                      </m:sub>
                    </m:sSub>
                  </m:oMath>
                </a14:m>
                <a:r>
                  <a:rPr lang="zh-CN" altLang="zh-CN" dirty="0">
                    <a:latin typeface="华文楷体" panose="02010600040101010101" pitchFamily="2" charset="-122"/>
                    <a:ea typeface="华文楷体" panose="02010600040101010101" pitchFamily="2" charset="-122"/>
                  </a:rPr>
                  <a:t>，其均值为</a:t>
                </a:r>
                <a14:m>
                  <m:oMath xmlns:m="http://schemas.openxmlformats.org/officeDocument/2006/math">
                    <m:sSub>
                      <m:sSubPr>
                        <m:ctrlPr>
                          <a:rPr lang="zh-CN" altLang="zh-CN" i="1">
                            <a:latin typeface="Cambria Math" charset="0"/>
                          </a:rPr>
                        </m:ctrlPr>
                      </m:sSubPr>
                      <m:e>
                        <m:r>
                          <a:rPr lang="en-US" altLang="zh-CN" i="1">
                            <a:latin typeface="Cambria Math"/>
                          </a:rPr>
                          <m:t>𝜇</m:t>
                        </m:r>
                      </m:e>
                      <m:sub>
                        <m:r>
                          <a:rPr lang="en-US" altLang="zh-CN" i="1">
                            <a:latin typeface="Cambria Math"/>
                          </a:rPr>
                          <m:t>𝑖</m:t>
                        </m:r>
                      </m:sub>
                    </m:sSub>
                  </m:oMath>
                </a14:m>
                <a:r>
                  <a:rPr lang="zh-CN" altLang="zh-CN" dirty="0">
                    <a:latin typeface="华文楷体" panose="02010600040101010101" pitchFamily="2" charset="-122"/>
                    <a:ea typeface="华文楷体" panose="02010600040101010101" pitchFamily="2" charset="-122"/>
                  </a:rPr>
                  <a:t>。如果智能体在第</a:t>
                </a:r>
                <a14:m>
                  <m:oMath xmlns:m="http://schemas.openxmlformats.org/officeDocument/2006/math">
                    <m:r>
                      <a:rPr lang="en-US" altLang="zh-CN" i="1">
                        <a:latin typeface="Cambria Math"/>
                      </a:rPr>
                      <m:t>𝑡</m:t>
                    </m:r>
                  </m:oMath>
                </a14:m>
                <a:r>
                  <a:rPr lang="zh-CN" altLang="zh-CN" dirty="0">
                    <a:latin typeface="华文楷体" panose="02010600040101010101" pitchFamily="2" charset="-122"/>
                    <a:ea typeface="华文楷体" panose="02010600040101010101" pitchFamily="2" charset="-122"/>
                  </a:rPr>
                  <a:t>次行动中选择转动了第</a:t>
                </a:r>
                <a14:m>
                  <m:oMath xmlns:m="http://schemas.openxmlformats.org/officeDocument/2006/math">
                    <m:sSub>
                      <m:sSubPr>
                        <m:ctrlPr>
                          <a:rPr lang="zh-CN" altLang="zh-CN" i="1">
                            <a:latin typeface="Cambria Math" charset="0"/>
                          </a:rPr>
                        </m:ctrlPr>
                      </m:sSubPr>
                      <m:e>
                        <m:r>
                          <a:rPr lang="en-US" altLang="zh-CN" i="1">
                            <a:latin typeface="Cambria Math"/>
                          </a:rPr>
                          <m:t>𝑙</m:t>
                        </m:r>
                      </m:e>
                      <m:sub>
                        <m:r>
                          <a:rPr lang="en-US" altLang="zh-CN" i="1">
                            <a:latin typeface="Cambria Math"/>
                          </a:rPr>
                          <m:t>𝑡</m:t>
                        </m:r>
                      </m:sub>
                    </m:sSub>
                  </m:oMath>
                </a14:m>
                <a:r>
                  <a:rPr lang="zh-CN" altLang="zh-CN" dirty="0">
                    <a:latin typeface="华文楷体" panose="02010600040101010101" pitchFamily="2" charset="-122"/>
                    <a:ea typeface="华文楷体" panose="02010600040101010101" pitchFamily="2" charset="-122"/>
                  </a:rPr>
                  <a:t>个赌博机臂膀，那么智能体在第</a:t>
                </a:r>
                <a14:m>
                  <m:oMath xmlns:m="http://schemas.openxmlformats.org/officeDocument/2006/math">
                    <m:r>
                      <a:rPr lang="en-US" altLang="zh-CN" i="1">
                        <a:latin typeface="Cambria Math"/>
                      </a:rPr>
                      <m:t>𝑡</m:t>
                    </m:r>
                  </m:oMath>
                </a14:m>
                <a:r>
                  <a:rPr lang="zh-CN" altLang="zh-CN" dirty="0">
                    <a:latin typeface="华文楷体" panose="02010600040101010101" pitchFamily="2" charset="-122"/>
                    <a:ea typeface="华文楷体" panose="02010600040101010101" pitchFamily="2" charset="-122"/>
                  </a:rPr>
                  <a:t>次行动中所得收益分数</a:t>
                </a:r>
                <a14:m>
                  <m:oMath xmlns:m="http://schemas.openxmlformats.org/officeDocument/2006/math">
                    <m:sSub>
                      <m:sSubPr>
                        <m:ctrlPr>
                          <a:rPr lang="zh-CN" altLang="zh-CN" i="1">
                            <a:latin typeface="Cambria Math" charset="0"/>
                          </a:rPr>
                        </m:ctrlPr>
                      </m:sSubPr>
                      <m:e>
                        <m:acc>
                          <m:accPr>
                            <m:chr m:val="̂"/>
                            <m:ctrlPr>
                              <a:rPr lang="zh-CN" altLang="zh-CN" i="1">
                                <a:latin typeface="Cambria Math" charset="0"/>
                              </a:rPr>
                            </m:ctrlPr>
                          </m:accPr>
                          <m:e>
                            <m:r>
                              <a:rPr lang="en-US" altLang="zh-CN" i="1">
                                <a:latin typeface="Cambria Math"/>
                              </a:rPr>
                              <m:t>𝑟</m:t>
                            </m:r>
                          </m:e>
                        </m:acc>
                      </m:e>
                      <m:sub>
                        <m:r>
                          <a:rPr lang="en-US" altLang="zh-CN" i="1">
                            <a:latin typeface="Cambria Math"/>
                          </a:rPr>
                          <m:t>𝑡</m:t>
                        </m:r>
                      </m:sub>
                    </m:sSub>
                  </m:oMath>
                </a14:m>
                <a:r>
                  <a:rPr lang="zh-CN" altLang="zh-CN" dirty="0">
                    <a:latin typeface="华文楷体" panose="02010600040101010101" pitchFamily="2" charset="-122"/>
                    <a:ea typeface="华文楷体" panose="02010600040101010101" pitchFamily="2" charset="-122"/>
                  </a:rPr>
                  <a:t>服从分布</a:t>
                </a:r>
                <a14:m>
                  <m:oMath xmlns:m="http://schemas.openxmlformats.org/officeDocument/2006/math">
                    <m:sSub>
                      <m:sSubPr>
                        <m:ctrlPr>
                          <a:rPr lang="zh-CN" altLang="zh-CN" i="1">
                            <a:latin typeface="Cambria Math" charset="0"/>
                          </a:rPr>
                        </m:ctrlPr>
                      </m:sSubPr>
                      <m:e>
                        <m:r>
                          <a:rPr lang="en-US" altLang="zh-CN" i="1">
                            <a:latin typeface="Cambria Math"/>
                          </a:rPr>
                          <m:t>𝐷</m:t>
                        </m:r>
                      </m:e>
                      <m:sub>
                        <m:sSub>
                          <m:sSubPr>
                            <m:ctrlPr>
                              <a:rPr lang="zh-CN" altLang="zh-CN" i="1">
                                <a:latin typeface="Cambria Math" charset="0"/>
                              </a:rPr>
                            </m:ctrlPr>
                          </m:sSubPr>
                          <m:e>
                            <m:r>
                              <a:rPr lang="en-US" altLang="zh-CN" i="1">
                                <a:latin typeface="Cambria Math"/>
                              </a:rPr>
                              <m:t>𝑙</m:t>
                            </m:r>
                          </m:e>
                          <m:sub>
                            <m:r>
                              <a:rPr lang="en-US" altLang="zh-CN" i="1">
                                <a:latin typeface="Cambria Math"/>
                              </a:rPr>
                              <m:t>𝑡</m:t>
                            </m:r>
                          </m:sub>
                        </m:sSub>
                      </m:sub>
                    </m:sSub>
                  </m:oMath>
                </a14:m>
                <a:r>
                  <a:rPr lang="zh-CN" altLang="zh-CN" dirty="0">
                    <a:latin typeface="华文楷体" panose="02010600040101010101" pitchFamily="2" charset="-122"/>
                    <a:ea typeface="华文楷体" panose="02010600040101010101" pitchFamily="2" charset="-122"/>
                  </a:rPr>
                  <a:t>，</a:t>
                </a:r>
                <a14:m>
                  <m:oMath xmlns:m="http://schemas.openxmlformats.org/officeDocument/2006/math">
                    <m:sSub>
                      <m:sSubPr>
                        <m:ctrlPr>
                          <a:rPr lang="zh-CN" altLang="zh-CN" i="1">
                            <a:latin typeface="Cambria Math" charset="0"/>
                          </a:rPr>
                        </m:ctrlPr>
                      </m:sSubPr>
                      <m:e>
                        <m:acc>
                          <m:accPr>
                            <m:chr m:val="̂"/>
                            <m:ctrlPr>
                              <a:rPr lang="zh-CN" altLang="zh-CN" i="1">
                                <a:latin typeface="Cambria Math" charset="0"/>
                              </a:rPr>
                            </m:ctrlPr>
                          </m:accPr>
                          <m:e>
                            <m:r>
                              <a:rPr lang="en-US" altLang="zh-CN" i="1">
                                <a:latin typeface="Cambria Math"/>
                              </a:rPr>
                              <m:t>𝑟</m:t>
                            </m:r>
                          </m:e>
                        </m:acc>
                      </m:e>
                      <m:sub>
                        <m:r>
                          <a:rPr lang="en-US" altLang="zh-CN" i="1">
                            <a:latin typeface="Cambria Math"/>
                          </a:rPr>
                          <m:t>𝑡</m:t>
                        </m:r>
                      </m:sub>
                    </m:sSub>
                  </m:oMath>
                </a14:m>
                <a:r>
                  <a:rPr lang="zh-CN" altLang="zh-CN" dirty="0">
                    <a:latin typeface="华文楷体" panose="02010600040101010101" pitchFamily="2" charset="-122"/>
                    <a:ea typeface="华文楷体" panose="02010600040101010101" pitchFamily="2" charset="-122"/>
                  </a:rPr>
                  <a:t>被称为第</a:t>
                </a:r>
                <a14:m>
                  <m:oMath xmlns:m="http://schemas.openxmlformats.org/officeDocument/2006/math">
                    <m:r>
                      <a:rPr lang="en-US" altLang="zh-CN" i="1">
                        <a:latin typeface="Cambria Math"/>
                      </a:rPr>
                      <m:t>𝑡</m:t>
                    </m:r>
                  </m:oMath>
                </a14:m>
                <a:r>
                  <a:rPr lang="zh-CN" altLang="zh-CN" dirty="0">
                    <a:latin typeface="华文楷体" panose="02010600040101010101" pitchFamily="2" charset="-122"/>
                    <a:ea typeface="华文楷体" panose="02010600040101010101" pitchFamily="2" charset="-122"/>
                  </a:rPr>
                  <a:t>次行动的奖励。为了方便对多臂赌博机问题的理论研究，一般假定奖励是有界的，进一步可假设奖励的取值范围为</a:t>
                </a:r>
                <a14:m>
                  <m:oMath xmlns:m="http://schemas.openxmlformats.org/officeDocument/2006/math">
                    <m:r>
                      <a:rPr lang="en-US" altLang="zh-CN" i="1">
                        <a:latin typeface="Cambria Math"/>
                      </a:rPr>
                      <m:t>[0,1]</m:t>
                    </m:r>
                  </m:oMath>
                </a14:m>
                <a:r>
                  <a:rPr lang="zh-CN" altLang="zh-CN"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285750" lvl="0" indent="-285750">
                  <a:lnSpc>
                    <a:spcPct val="150000"/>
                  </a:lnSpc>
                  <a:buFont typeface="Wingdings" panose="05000000000000000000" pitchFamily="2" charset="2"/>
                  <a:buChar char="l"/>
                </a:pPr>
                <a:endParaRPr lang="zh-CN" altLang="zh-CN" dirty="0">
                  <a:latin typeface="华文楷体" panose="02010600040101010101" pitchFamily="2" charset="-122"/>
                  <a:ea typeface="华文楷体" panose="02010600040101010101" pitchFamily="2" charset="-122"/>
                </a:endParaRPr>
              </a:p>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悔值（</a:t>
                </a:r>
                <a:r>
                  <a:rPr lang="en-US" altLang="zh-CN" b="1" dirty="0">
                    <a:latin typeface="华文楷体" panose="02010600040101010101" pitchFamily="2" charset="-122"/>
                    <a:ea typeface="华文楷体" panose="02010600040101010101" pitchFamily="2" charset="-122"/>
                  </a:rPr>
                  <a:t>regret</a:t>
                </a:r>
                <a:r>
                  <a:rPr lang="zh-CN" altLang="zh-CN" b="1" dirty="0">
                    <a:latin typeface="华文楷体" panose="02010600040101010101" pitchFamily="2" charset="-122"/>
                    <a:ea typeface="华文楷体" panose="02010600040101010101" pitchFamily="2" charset="-122"/>
                  </a:rPr>
                  <a:t>）函数。</a:t>
                </a:r>
                <a:r>
                  <a:rPr lang="zh-CN" altLang="zh-CN" dirty="0">
                    <a:latin typeface="华文楷体" panose="02010600040101010101" pitchFamily="2" charset="-122"/>
                    <a:ea typeface="华文楷体" panose="02010600040101010101" pitchFamily="2" charset="-122"/>
                  </a:rPr>
                  <a:t>根据智能体前</a:t>
                </a:r>
                <a14:m>
                  <m:oMath xmlns:m="http://schemas.openxmlformats.org/officeDocument/2006/math">
                    <m:r>
                      <a:rPr lang="en-US" altLang="zh-CN" i="1">
                        <a:latin typeface="Cambria Math"/>
                      </a:rPr>
                      <m:t>𝑇</m:t>
                    </m:r>
                  </m:oMath>
                </a14:m>
                <a:r>
                  <a:rPr lang="zh-CN" altLang="zh-CN" dirty="0">
                    <a:latin typeface="华文楷体" panose="02010600040101010101" pitchFamily="2" charset="-122"/>
                    <a:ea typeface="华文楷体" panose="02010600040101010101" pitchFamily="2" charset="-122"/>
                  </a:rPr>
                  <a:t>次动作，可以如下定义悔值函数：</a:t>
                </a:r>
              </a:p>
              <a:p>
                <a:pPr algn="ctr">
                  <a:lnSpc>
                    <a:spcPct val="150000"/>
                  </a:lnSpc>
                </a:pPr>
                <a14:m>
                  <m:oMath xmlns:m="http://schemas.openxmlformats.org/officeDocument/2006/math">
                    <m:sSub>
                      <m:sSubPr>
                        <m:ctrlPr>
                          <a:rPr lang="zh-CN" altLang="zh-CN" i="1">
                            <a:latin typeface="Cambria Math" charset="0"/>
                          </a:rPr>
                        </m:ctrlPr>
                      </m:sSubPr>
                      <m:e>
                        <m:r>
                          <a:rPr lang="en-US" altLang="zh-CN" i="1">
                            <a:latin typeface="Cambria Math"/>
                          </a:rPr>
                          <m:t>𝜌</m:t>
                        </m:r>
                      </m:e>
                      <m:sub>
                        <m:r>
                          <a:rPr lang="en-US" altLang="zh-CN" i="1">
                            <a:latin typeface="Cambria Math"/>
                          </a:rPr>
                          <m:t>𝑇</m:t>
                        </m:r>
                      </m:sub>
                    </m:sSub>
                    <m:r>
                      <a:rPr lang="en-US" altLang="zh-CN" i="1">
                        <a:latin typeface="Cambria Math"/>
                      </a:rPr>
                      <m:t>=</m:t>
                    </m:r>
                    <m:r>
                      <a:rPr lang="en-US" altLang="zh-CN" i="1">
                        <a:latin typeface="Cambria Math"/>
                      </a:rPr>
                      <m:t>𝑇</m:t>
                    </m:r>
                    <m:sSup>
                      <m:sSupPr>
                        <m:ctrlPr>
                          <a:rPr lang="zh-CN" altLang="zh-CN" i="1">
                            <a:latin typeface="Cambria Math" charset="0"/>
                          </a:rPr>
                        </m:ctrlPr>
                      </m:sSupPr>
                      <m:e>
                        <m:r>
                          <a:rPr lang="en-US" altLang="zh-CN" i="1">
                            <a:latin typeface="Cambria Math"/>
                          </a:rPr>
                          <m:t>𝜇</m:t>
                        </m:r>
                      </m:e>
                      <m:sup>
                        <m:r>
                          <a:rPr lang="en-US" altLang="zh-CN" i="1">
                            <a:latin typeface="Cambria Math"/>
                          </a:rPr>
                          <m:t>∗</m:t>
                        </m:r>
                      </m:sup>
                    </m:sSup>
                    <m:r>
                      <a:rPr lang="en-US" altLang="zh-CN" i="1">
                        <a:latin typeface="Cambria Math"/>
                      </a:rPr>
                      <m:t>−</m:t>
                    </m:r>
                    <m:nary>
                      <m:naryPr>
                        <m:chr m:val="∑"/>
                        <m:limLoc m:val="undOvr"/>
                        <m:ctrlPr>
                          <a:rPr lang="zh-CN" altLang="zh-CN" i="1">
                            <a:latin typeface="Cambria Math" charset="0"/>
                          </a:rPr>
                        </m:ctrlPr>
                      </m:naryPr>
                      <m:sub>
                        <m:r>
                          <a:rPr lang="en-US" altLang="zh-CN" i="1">
                            <a:latin typeface="Cambria Math"/>
                          </a:rPr>
                          <m:t>𝑡</m:t>
                        </m:r>
                        <m:r>
                          <a:rPr lang="en-US" altLang="zh-CN" i="1">
                            <a:latin typeface="Cambria Math"/>
                          </a:rPr>
                          <m:t>=1</m:t>
                        </m:r>
                      </m:sub>
                      <m:sup>
                        <m:r>
                          <a:rPr lang="en-US" altLang="zh-CN" i="1">
                            <a:latin typeface="Cambria Math"/>
                          </a:rPr>
                          <m:t>𝑇</m:t>
                        </m:r>
                      </m:sup>
                      <m:e>
                        <m:sSub>
                          <m:sSubPr>
                            <m:ctrlPr>
                              <a:rPr lang="zh-CN" altLang="zh-CN" i="1">
                                <a:latin typeface="Cambria Math" charset="0"/>
                              </a:rPr>
                            </m:ctrlPr>
                          </m:sSubPr>
                          <m:e>
                            <m:acc>
                              <m:accPr>
                                <m:chr m:val="̂"/>
                                <m:ctrlPr>
                                  <a:rPr lang="zh-CN" altLang="zh-CN" i="1">
                                    <a:latin typeface="Cambria Math" charset="0"/>
                                  </a:rPr>
                                </m:ctrlPr>
                              </m:accPr>
                              <m:e>
                                <m:r>
                                  <a:rPr lang="en-US" altLang="zh-CN" i="1">
                                    <a:latin typeface="Cambria Math"/>
                                  </a:rPr>
                                  <m:t>𝑟</m:t>
                                </m:r>
                              </m:e>
                            </m:acc>
                          </m:e>
                          <m:sub>
                            <m:r>
                              <a:rPr lang="en-US" altLang="zh-CN" i="1">
                                <a:latin typeface="Cambria Math"/>
                              </a:rPr>
                              <m:t>𝑡</m:t>
                            </m:r>
                          </m:sub>
                        </m:sSub>
                      </m:e>
                    </m:nary>
                    <m:r>
                      <a:rPr lang="en-US" altLang="zh-CN" b="0" i="0" smtClean="0">
                        <a:latin typeface="Cambria Math"/>
                      </a:rPr>
                      <m:t>   </m:t>
                    </m:r>
                  </m:oMath>
                </a14:m>
                <a:r>
                  <a:rPr lang="en-US" altLang="zh-CN" dirty="0">
                    <a:latin typeface="华文楷体" panose="02010600040101010101" pitchFamily="2" charset="-122"/>
                    <a:ea typeface="华文楷体" panose="02010600040101010101" pitchFamily="2" charset="-122"/>
                  </a:rPr>
                  <a:t>(3.4.1)</a:t>
                </a:r>
                <a:endParaRPr lang="zh-CN" altLang="zh-CN" dirty="0">
                  <a:latin typeface="华文楷体" panose="02010600040101010101" pitchFamily="2" charset="-122"/>
                  <a:ea typeface="华文楷体" panose="02010600040101010101" pitchFamily="2" charset="-122"/>
                </a:endParaRPr>
              </a:p>
              <a:p>
                <a:pPr>
                  <a:lnSpc>
                    <a:spcPct val="150000"/>
                  </a:lnSpc>
                </a:pPr>
                <a:r>
                  <a:rPr lang="en-US" altLang="zh-CN" dirty="0">
                    <a:latin typeface="华文楷体" panose="02010600040101010101" pitchFamily="2" charset="-122"/>
                    <a:ea typeface="华文楷体" panose="02010600040101010101" pitchFamily="2" charset="-122"/>
                  </a:rPr>
                  <a:t>    </a:t>
                </a:r>
                <a:r>
                  <a:rPr lang="zh-CN" altLang="zh-CN" dirty="0">
                    <a:latin typeface="华文楷体" panose="02010600040101010101" pitchFamily="2" charset="-122"/>
                    <a:ea typeface="华文楷体" panose="02010600040101010101" pitchFamily="2" charset="-122"/>
                  </a:rPr>
                  <a:t>其中</a:t>
                </a:r>
                <a14:m>
                  <m:oMath xmlns:m="http://schemas.openxmlformats.org/officeDocument/2006/math">
                    <m:func>
                      <m:funcPr>
                        <m:ctrlPr>
                          <a:rPr lang="zh-CN" altLang="zh-CN" i="1">
                            <a:latin typeface="Cambria Math" charset="0"/>
                          </a:rPr>
                        </m:ctrlPr>
                      </m:funcPr>
                      <m:fName>
                        <m:sSup>
                          <m:sSupPr>
                            <m:ctrlPr>
                              <a:rPr lang="zh-CN" altLang="zh-CN" i="1">
                                <a:latin typeface="Cambria Math" charset="0"/>
                              </a:rPr>
                            </m:ctrlPr>
                          </m:sSupPr>
                          <m:e>
                            <m:r>
                              <a:rPr lang="en-US" altLang="zh-CN" i="1">
                                <a:latin typeface="Cambria Math"/>
                              </a:rPr>
                              <m:t>𝜇</m:t>
                            </m:r>
                          </m:e>
                          <m:sup>
                            <m:r>
                              <a:rPr lang="en-US" altLang="zh-CN" i="1">
                                <a:latin typeface="Cambria Math"/>
                              </a:rPr>
                              <m:t>∗</m:t>
                            </m:r>
                          </m:sup>
                        </m:sSup>
                        <m:r>
                          <a:rPr lang="en-US" altLang="zh-CN" i="1">
                            <a:latin typeface="Cambria Math"/>
                          </a:rPr>
                          <m:t>=</m:t>
                        </m:r>
                        <m:limLow>
                          <m:limLowPr>
                            <m:ctrlPr>
                              <a:rPr lang="zh-CN" altLang="zh-CN" i="1">
                                <a:latin typeface="Cambria Math" charset="0"/>
                              </a:rPr>
                            </m:ctrlPr>
                          </m:limLowPr>
                          <m:e>
                            <m:r>
                              <m:rPr>
                                <m:sty m:val="p"/>
                              </m:rPr>
                              <a:rPr lang="en-US" altLang="zh-CN">
                                <a:latin typeface="Cambria Math"/>
                              </a:rPr>
                              <m:t>max</m:t>
                            </m:r>
                          </m:e>
                          <m:lim>
                            <m:r>
                              <m:rPr>
                                <m:sty m:val="p"/>
                              </m:rPr>
                              <a:rPr lang="en-US" altLang="zh-CN">
                                <a:latin typeface="Cambria Math"/>
                              </a:rPr>
                              <m:t>i</m:t>
                            </m:r>
                            <m:r>
                              <a:rPr lang="en-US" altLang="zh-CN">
                                <a:latin typeface="Cambria Math"/>
                              </a:rPr>
                              <m:t>=1,⋯,</m:t>
                            </m:r>
                            <m:r>
                              <m:rPr>
                                <m:sty m:val="p"/>
                              </m:rPr>
                              <a:rPr lang="en-US" altLang="zh-CN">
                                <a:latin typeface="Cambria Math"/>
                              </a:rPr>
                              <m:t>K</m:t>
                            </m:r>
                          </m:lim>
                        </m:limLow>
                      </m:fName>
                      <m:e>
                        <m:sSub>
                          <m:sSubPr>
                            <m:ctrlPr>
                              <a:rPr lang="zh-CN" altLang="zh-CN" i="1">
                                <a:latin typeface="Cambria Math" charset="0"/>
                              </a:rPr>
                            </m:ctrlPr>
                          </m:sSubPr>
                          <m:e>
                            <m:r>
                              <a:rPr lang="en-US" altLang="zh-CN" i="1">
                                <a:latin typeface="Cambria Math"/>
                              </a:rPr>
                              <m:t>𝜇</m:t>
                            </m:r>
                          </m:e>
                          <m:sub>
                            <m:r>
                              <a:rPr lang="en-US" altLang="zh-CN" i="1">
                                <a:latin typeface="Cambria Math"/>
                              </a:rPr>
                              <m:t>𝑖</m:t>
                            </m:r>
                          </m:sub>
                        </m:sSub>
                      </m:e>
                    </m:func>
                  </m:oMath>
                </a14:m>
                <a:r>
                  <a:rPr lang="zh-CN" altLang="zh-CN" dirty="0">
                    <a:latin typeface="华文楷体" panose="02010600040101010101" pitchFamily="2" charset="-122"/>
                    <a:ea typeface="华文楷体" panose="02010600040101010101" pitchFamily="2" charset="-122"/>
                  </a:rPr>
                  <a:t>。显然为了尽量减少悔恨，在每次操作时，智能体应该总是转动能够给出最大期望奖励的赌博机臂膀，但是这是不现实的，因为智能体并不知道哪个臂膀的奖励期望最大。公式（</a:t>
                </a:r>
                <a:r>
                  <a:rPr lang="en-US" altLang="zh-CN" dirty="0">
                    <a:latin typeface="华文楷体" panose="02010600040101010101" pitchFamily="2" charset="-122"/>
                    <a:ea typeface="华文楷体" panose="02010600040101010101" pitchFamily="2" charset="-122"/>
                  </a:rPr>
                  <a:t>3.4.1</a:t>
                </a:r>
                <a:r>
                  <a:rPr lang="zh-CN" altLang="zh-CN" dirty="0">
                    <a:latin typeface="华文楷体" panose="02010600040101010101" pitchFamily="2" charset="-122"/>
                    <a:ea typeface="华文楷体" panose="02010600040101010101" pitchFamily="2" charset="-122"/>
                  </a:rPr>
                  <a:t>）告诉我们，将</a:t>
                </a:r>
                <a14:m>
                  <m:oMath xmlns:m="http://schemas.openxmlformats.org/officeDocument/2006/math">
                    <m:r>
                      <a:rPr lang="en-US" altLang="zh-CN" i="1">
                        <a:latin typeface="Cambria Math"/>
                      </a:rPr>
                      <m:t>𝑇</m:t>
                    </m:r>
                  </m:oMath>
                </a14:m>
                <a:r>
                  <a:rPr lang="zh-CN" altLang="zh-CN" dirty="0">
                    <a:latin typeface="华文楷体" panose="02010600040101010101" pitchFamily="2" charset="-122"/>
                    <a:ea typeface="华文楷体" panose="02010600040101010101" pitchFamily="2" charset="-122"/>
                  </a:rPr>
                  <a:t>次操作中最优策略的期望得分减去智能体的实际得分，就是悔值函数的结果。显然，问题求解的目标为最小化悔值函数的期望，该悔值函数的取值取决于智能体所采取的策略。</a:t>
                </a:r>
              </a:p>
            </p:txBody>
          </p:sp>
        </mc:Choice>
        <mc:Fallback xmlns="">
          <p:sp>
            <p:nvSpPr>
              <p:cNvPr id="2" name="矩形 1"/>
              <p:cNvSpPr>
                <a:spLocks noRot="1" noChangeAspect="1" noMove="1" noResize="1" noEditPoints="1" noAdjustHandles="1" noChangeArrowheads="1" noChangeShapeType="1" noTextEdit="1"/>
              </p:cNvSpPr>
              <p:nvPr/>
            </p:nvSpPr>
            <p:spPr>
              <a:xfrm>
                <a:off x="176270" y="880590"/>
                <a:ext cx="8802477" cy="5382499"/>
              </a:xfrm>
              <a:prstGeom prst="rect">
                <a:avLst/>
              </a:prstGeom>
              <a:blipFill>
                <a:blip r:embed="rId2"/>
                <a:stretch>
                  <a:fillRect l="-623" r="-1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61572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14827" y="820311"/>
                <a:ext cx="8785954" cy="308584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贪心算法</a:t>
                </a:r>
                <a:r>
                  <a:rPr lang="zh-CN" altLang="en-US" dirty="0">
                    <a:latin typeface="华文楷体" panose="02010600040101010101" pitchFamily="2" charset="-122"/>
                    <a:ea typeface="华文楷体" panose="02010600040101010101" pitchFamily="2" charset="-122"/>
                  </a:rPr>
                  <a:t>策略：</a:t>
                </a:r>
                <a:r>
                  <a:rPr lang="zh-CN" altLang="zh-CN" dirty="0">
                    <a:latin typeface="华文楷体" panose="02010600040101010101" pitchFamily="2" charset="-122"/>
                    <a:ea typeface="华文楷体" panose="02010600040101010101" pitchFamily="2" charset="-122"/>
                  </a:rPr>
                  <a:t>智能体记录下每次摇动的赌博机臂膀和获得的相应收益分数。给定第</a:t>
                </a:r>
                <a14:m>
                  <m:oMath xmlns:m="http://schemas.openxmlformats.org/officeDocument/2006/math">
                    <m:r>
                      <a:rPr lang="en-US" altLang="zh-CN" i="1">
                        <a:latin typeface="Cambria Math"/>
                      </a:rPr>
                      <m:t>𝑖</m:t>
                    </m:r>
                    <m:r>
                      <a:rPr lang="en-US" altLang="zh-CN" i="1">
                        <a:latin typeface="Cambria Math"/>
                      </a:rPr>
                      <m:t>(1≤</m:t>
                    </m:r>
                    <m:r>
                      <a:rPr lang="en-US" altLang="zh-CN" i="1">
                        <a:latin typeface="Cambria Math"/>
                      </a:rPr>
                      <m:t>𝑖</m:t>
                    </m:r>
                    <m:r>
                      <a:rPr lang="en-US" altLang="zh-CN" i="1">
                        <a:latin typeface="Cambria Math"/>
                      </a:rPr>
                      <m:t>≤</m:t>
                    </m:r>
                    <m:r>
                      <a:rPr lang="en-US" altLang="zh-CN" i="1">
                        <a:latin typeface="Cambria Math"/>
                      </a:rPr>
                      <m:t>𝐾</m:t>
                    </m:r>
                    <m:r>
                      <a:rPr lang="en-US" altLang="zh-CN" i="1">
                        <a:latin typeface="Cambria Math"/>
                      </a:rPr>
                      <m:t>)</m:t>
                    </m:r>
                  </m:oMath>
                </a14:m>
                <a:r>
                  <a:rPr lang="zh-CN" altLang="zh-CN" dirty="0">
                    <a:latin typeface="华文楷体" panose="02010600040101010101" pitchFamily="2" charset="-122"/>
                    <a:ea typeface="华文楷体" panose="02010600040101010101" pitchFamily="2" charset="-122"/>
                  </a:rPr>
                  <a:t>个赌博机，记在过去</a:t>
                </a:r>
                <a14:m>
                  <m:oMath xmlns:m="http://schemas.openxmlformats.org/officeDocument/2006/math">
                    <m:r>
                      <a:rPr lang="en-US" altLang="zh-CN" i="1">
                        <a:latin typeface="Cambria Math"/>
                      </a:rPr>
                      <m:t>𝑡</m:t>
                    </m:r>
                    <m:r>
                      <a:rPr lang="en-US" altLang="zh-CN" i="1">
                        <a:latin typeface="Cambria Math"/>
                      </a:rPr>
                      <m:t>−1</m:t>
                    </m:r>
                  </m:oMath>
                </a14:m>
                <a:r>
                  <a:rPr lang="zh-CN" altLang="zh-CN" dirty="0">
                    <a:latin typeface="华文楷体" panose="02010600040101010101" pitchFamily="2" charset="-122"/>
                    <a:ea typeface="华文楷体" panose="02010600040101010101" pitchFamily="2" charset="-122"/>
                  </a:rPr>
                  <a:t>次摇动赌博机臂膀的行动中，一共摇动第</a:t>
                </a:r>
                <a14:m>
                  <m:oMath xmlns:m="http://schemas.openxmlformats.org/officeDocument/2006/math">
                    <m:r>
                      <a:rPr lang="en-US" altLang="zh-CN" i="1">
                        <a:latin typeface="Cambria Math"/>
                      </a:rPr>
                      <m:t>𝑖</m:t>
                    </m:r>
                  </m:oMath>
                </a14:m>
                <a:r>
                  <a:rPr lang="zh-CN" altLang="zh-CN" dirty="0">
                    <a:latin typeface="华文楷体" panose="02010600040101010101" pitchFamily="2" charset="-122"/>
                    <a:ea typeface="华文楷体" panose="02010600040101010101" pitchFamily="2" charset="-122"/>
                  </a:rPr>
                  <a:t>个赌博机臂膀的次数为第</a:t>
                </a:r>
                <a14:m>
                  <m:oMath xmlns:m="http://schemas.openxmlformats.org/officeDocument/2006/math">
                    <m:sSub>
                      <m:sSubPr>
                        <m:ctrlPr>
                          <a:rPr lang="zh-CN" altLang="zh-CN" i="1">
                            <a:latin typeface="Cambria Math"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oMath>
                </a14:m>
                <a:r>
                  <a:rPr lang="zh-CN" altLang="zh-CN" dirty="0">
                    <a:latin typeface="华文楷体" panose="02010600040101010101" pitchFamily="2" charset="-122"/>
                    <a:ea typeface="华文楷体" panose="02010600040101010101" pitchFamily="2" charset="-122"/>
                  </a:rPr>
                  <a:t>。于是，可以计算得到第</a:t>
                </a:r>
                <a14:m>
                  <m:oMath xmlns:m="http://schemas.openxmlformats.org/officeDocument/2006/math">
                    <m:r>
                      <a:rPr lang="en-US" altLang="zh-CN" i="1">
                        <a:latin typeface="Cambria Math"/>
                      </a:rPr>
                      <m:t>𝑖</m:t>
                    </m:r>
                  </m:oMath>
                </a14:m>
                <a:r>
                  <a:rPr lang="zh-CN" altLang="zh-CN" dirty="0">
                    <a:latin typeface="华文楷体" panose="02010600040101010101" pitchFamily="2" charset="-122"/>
                    <a:ea typeface="华文楷体" panose="02010600040101010101" pitchFamily="2" charset="-122"/>
                  </a:rPr>
                  <a:t>个赌博机在过去</a:t>
                </a:r>
                <a14:m>
                  <m:oMath xmlns:m="http://schemas.openxmlformats.org/officeDocument/2006/math">
                    <m:sSub>
                      <m:sSubPr>
                        <m:ctrlPr>
                          <a:rPr lang="zh-CN" altLang="zh-CN" i="1">
                            <a:latin typeface="Cambria Math"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oMath>
                </a14:m>
                <a:r>
                  <a:rPr lang="zh-CN" altLang="zh-CN" dirty="0">
                    <a:latin typeface="华文楷体" panose="02010600040101010101" pitchFamily="2" charset="-122"/>
                    <a:ea typeface="华文楷体" panose="02010600040101010101" pitchFamily="2" charset="-122"/>
                  </a:rPr>
                  <a:t>次被摇动过程中的收益分数平均值</a:t>
                </a:r>
                <a14:m>
                  <m:oMath xmlns:m="http://schemas.openxmlformats.org/officeDocument/2006/math">
                    <m:sSub>
                      <m:sSubPr>
                        <m:ctrlPr>
                          <a:rPr lang="zh-CN" altLang="zh-CN" i="1">
                            <a:latin typeface="Cambria Math" charset="0"/>
                          </a:rPr>
                        </m:ctrlPr>
                      </m:sSubPr>
                      <m:e>
                        <m:acc>
                          <m:accPr>
                            <m:chr m:val="̅"/>
                            <m:ctrlPr>
                              <a:rPr lang="zh-CN" altLang="zh-CN" i="1">
                                <a:latin typeface="Cambria Math" charset="0"/>
                              </a:rPr>
                            </m:ctrlPr>
                          </m:accPr>
                          <m:e>
                            <m:r>
                              <a:rPr lang="en-US" altLang="zh-CN" i="1">
                                <a:latin typeface="Cambria Math"/>
                              </a:rPr>
                              <m:t>𝑥</m:t>
                            </m:r>
                          </m:e>
                        </m:acc>
                      </m:e>
                      <m:sub>
                        <m:r>
                          <a:rPr lang="en-US" altLang="zh-CN" i="1">
                            <a:latin typeface="Cambria Math"/>
                          </a:rPr>
                          <m:t>𝑖</m:t>
                        </m:r>
                        <m:r>
                          <a:rPr lang="en-US" altLang="zh-CN" i="1">
                            <a:latin typeface="Cambria Math"/>
                          </a:rPr>
                          <m:t>,</m:t>
                        </m:r>
                        <m:sSub>
                          <m:sSubPr>
                            <m:ctrlPr>
                              <a:rPr lang="zh-CN" altLang="zh-CN" i="1">
                                <a:latin typeface="Cambria Math"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sub>
                    </m:sSub>
                  </m:oMath>
                </a14:m>
                <a:r>
                  <a:rPr lang="zh-CN" altLang="zh-CN" dirty="0">
                    <a:latin typeface="华文楷体" panose="02010600040101010101" pitchFamily="2" charset="-122"/>
                    <a:ea typeface="华文楷体" panose="02010600040101010101" pitchFamily="2" charset="-122"/>
                  </a:rPr>
                  <a:t>。这样，智能体在第</a:t>
                </a:r>
                <a14:m>
                  <m:oMath xmlns:m="http://schemas.openxmlformats.org/officeDocument/2006/math">
                    <m:r>
                      <a:rPr lang="en-US" altLang="zh-CN" i="1">
                        <a:latin typeface="Cambria Math"/>
                      </a:rPr>
                      <m:t>𝑡</m:t>
                    </m:r>
                  </m:oMath>
                </a14:m>
                <a:r>
                  <a:rPr lang="zh-CN" altLang="zh-CN" dirty="0">
                    <a:latin typeface="华文楷体" panose="02010600040101010101" pitchFamily="2" charset="-122"/>
                    <a:ea typeface="华文楷体" panose="02010600040101010101" pitchFamily="2" charset="-122"/>
                  </a:rPr>
                  <a:t>步，只要选择</a:t>
                </a:r>
                <a14:m>
                  <m:oMath xmlns:m="http://schemas.openxmlformats.org/officeDocument/2006/math">
                    <m:sSub>
                      <m:sSubPr>
                        <m:ctrlPr>
                          <a:rPr lang="zh-CN" altLang="zh-CN" i="1">
                            <a:latin typeface="Cambria Math" charset="0"/>
                          </a:rPr>
                        </m:ctrlPr>
                      </m:sSubPr>
                      <m:e>
                        <m:acc>
                          <m:accPr>
                            <m:chr m:val="̅"/>
                            <m:ctrlPr>
                              <a:rPr lang="zh-CN" altLang="zh-CN" i="1">
                                <a:latin typeface="Cambria Math" charset="0"/>
                              </a:rPr>
                            </m:ctrlPr>
                          </m:accPr>
                          <m:e>
                            <m:r>
                              <a:rPr lang="en-US" altLang="zh-CN" i="1">
                                <a:latin typeface="Cambria Math"/>
                              </a:rPr>
                              <m:t>𝑥</m:t>
                            </m:r>
                          </m:e>
                        </m:acc>
                      </m:e>
                      <m:sub>
                        <m:r>
                          <a:rPr lang="en-US" altLang="zh-CN" i="1">
                            <a:latin typeface="Cambria Math"/>
                          </a:rPr>
                          <m:t>𝑖</m:t>
                        </m:r>
                        <m:r>
                          <a:rPr lang="en-US" altLang="zh-CN" i="1">
                            <a:latin typeface="Cambria Math"/>
                          </a:rPr>
                          <m:t>,</m:t>
                        </m:r>
                        <m:sSub>
                          <m:sSubPr>
                            <m:ctrlPr>
                              <a:rPr lang="zh-CN" altLang="zh-CN" i="1">
                                <a:latin typeface="Cambria Math"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sub>
                    </m:sSub>
                  </m:oMath>
                </a14:m>
                <a:r>
                  <a:rPr lang="zh-CN" altLang="zh-CN" dirty="0">
                    <a:latin typeface="华文楷体" panose="02010600040101010101" pitchFamily="2" charset="-122"/>
                    <a:ea typeface="华文楷体" panose="02010600040101010101" pitchFamily="2" charset="-122"/>
                  </a:rPr>
                  <a:t>值最大的赌博机臂膀进行摇动，这是贪心算法的思路。</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endParaRPr lang="zh-CN" altLang="zh-CN" dirty="0">
                  <a:latin typeface="华文楷体" panose="02010600040101010101" pitchFamily="2" charset="-122"/>
                  <a:ea typeface="华文楷体" panose="0201060004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14827" y="820311"/>
                <a:ext cx="8785954" cy="3085845"/>
              </a:xfrm>
              <a:prstGeom prst="rect">
                <a:avLst/>
              </a:prstGeom>
              <a:blipFill rotWithShape="1">
                <a:blip r:embed="rId2"/>
                <a:stretch>
                  <a:fillRect l="-416" r="-6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xmlns="" id="{23149D39-7F8E-49EE-B3DE-6410A6337704}"/>
              </a:ext>
            </a:extLst>
          </p:cNvPr>
          <p:cNvPicPr/>
          <p:nvPr/>
        </p:nvPicPr>
        <p:blipFill>
          <a:blip r:embed="rId3"/>
          <a:stretch>
            <a:fillRect/>
          </a:stretch>
        </p:blipFill>
        <p:spPr>
          <a:xfrm>
            <a:off x="988326" y="3145124"/>
            <a:ext cx="3413351" cy="2010771"/>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638978" y="5402011"/>
                <a:ext cx="4112046" cy="1044197"/>
              </a:xfrm>
              <a:prstGeom prst="rect">
                <a:avLst/>
              </a:prstGeom>
            </p:spPr>
            <p:txBody>
              <a:bodyPr wrap="square">
                <a:spAutoFit/>
              </a:bodyPr>
              <a:lstStyle/>
              <a:p>
                <a:pPr algn="ctr"/>
                <a:r>
                  <a:rPr lang="zh-CN" altLang="en-US" sz="1400" dirty="0"/>
                  <a:t>图</a:t>
                </a:r>
                <a:r>
                  <a:rPr lang="en-US" altLang="zh-CN" sz="1400" dirty="0"/>
                  <a:t>3.20 </a:t>
                </a:r>
                <a:r>
                  <a:rPr lang="zh-CN" altLang="en-US" sz="1400" dirty="0"/>
                  <a:t>多臂赌博机问题中每个赌博机收益分数的分布情况，即</a:t>
                </a:r>
                <a:r>
                  <a:rPr lang="zh-CN" altLang="zh-CN" sz="1400" dirty="0"/>
                  <a:t>第</a:t>
                </a:r>
                <a14:m>
                  <m:oMath xmlns:m="http://schemas.openxmlformats.org/officeDocument/2006/math">
                    <m:r>
                      <a:rPr lang="en-US" altLang="zh-CN" sz="1400" i="1">
                        <a:latin typeface="Cambria Math"/>
                      </a:rPr>
                      <m:t>𝑖</m:t>
                    </m:r>
                  </m:oMath>
                </a14:m>
                <a:r>
                  <a:rPr lang="zh-CN" altLang="zh-CN" sz="1400" dirty="0"/>
                  <a:t>个赌博机的得分满足均值为</a:t>
                </a:r>
                <a14:m>
                  <m:oMath xmlns:m="http://schemas.openxmlformats.org/officeDocument/2006/math">
                    <m:sSub>
                      <m:sSubPr>
                        <m:ctrlPr>
                          <a:rPr lang="zh-CN" altLang="zh-CN" sz="1400" i="1">
                            <a:latin typeface="Cambria Math" charset="0"/>
                          </a:rPr>
                        </m:ctrlPr>
                      </m:sSubPr>
                      <m:e>
                        <m:r>
                          <a:rPr lang="en-US" altLang="zh-CN" sz="1400" i="1">
                            <a:latin typeface="Cambria Math"/>
                          </a:rPr>
                          <m:t>𝜇</m:t>
                        </m:r>
                      </m:e>
                      <m:sub>
                        <m:r>
                          <a:rPr lang="en-US" altLang="zh-CN" sz="1400" i="1">
                            <a:latin typeface="Cambria Math"/>
                          </a:rPr>
                          <m:t>𝑖</m:t>
                        </m:r>
                      </m:sub>
                    </m:sSub>
                  </m:oMath>
                </a14:m>
                <a:r>
                  <a:rPr lang="zh-CN" altLang="zh-CN" sz="1400" dirty="0"/>
                  <a:t>、方差为</a:t>
                </a:r>
                <a14:m>
                  <m:oMath xmlns:m="http://schemas.openxmlformats.org/officeDocument/2006/math">
                    <m:f>
                      <m:fPr>
                        <m:ctrlPr>
                          <a:rPr lang="zh-CN" altLang="zh-CN" sz="1400" i="1">
                            <a:latin typeface="Cambria Math" charset="0"/>
                          </a:rPr>
                        </m:ctrlPr>
                      </m:fPr>
                      <m:num>
                        <m:r>
                          <a:rPr lang="en-US" altLang="zh-CN" sz="1400">
                            <a:latin typeface="Cambria Math"/>
                          </a:rPr>
                          <m:t>1</m:t>
                        </m:r>
                      </m:num>
                      <m:den>
                        <m:r>
                          <a:rPr lang="en-US" altLang="zh-CN" sz="1400" i="1">
                            <a:latin typeface="Cambria Math"/>
                          </a:rPr>
                          <m:t>75</m:t>
                        </m:r>
                      </m:den>
                    </m:f>
                  </m:oMath>
                </a14:m>
                <a:r>
                  <a:rPr lang="zh-CN" altLang="zh-CN" sz="1400" dirty="0"/>
                  <a:t>（即支撑区间长度为</a:t>
                </a:r>
                <a:r>
                  <a:rPr lang="en-US" altLang="zh-CN" sz="1400" dirty="0"/>
                  <a:t>0.4</a:t>
                </a:r>
                <a:r>
                  <a:rPr lang="zh-CN" altLang="zh-CN" sz="1400" dirty="0"/>
                  <a:t>）的均匀分布，其中均值</a:t>
                </a:r>
                <a14:m>
                  <m:oMath xmlns:m="http://schemas.openxmlformats.org/officeDocument/2006/math">
                    <m:d>
                      <m:dPr>
                        <m:ctrlPr>
                          <a:rPr lang="zh-CN" altLang="zh-CN" sz="1400" i="1">
                            <a:latin typeface="Cambria Math" charset="0"/>
                          </a:rPr>
                        </m:ctrlPr>
                      </m:dPr>
                      <m:e>
                        <m:sSub>
                          <m:sSubPr>
                            <m:ctrlPr>
                              <a:rPr lang="zh-CN" altLang="zh-CN" sz="1400" i="1">
                                <a:latin typeface="Cambria Math" charset="0"/>
                              </a:rPr>
                            </m:ctrlPr>
                          </m:sSubPr>
                          <m:e>
                            <m:r>
                              <a:rPr lang="en-US" altLang="zh-CN" sz="1400" i="1">
                                <a:latin typeface="Cambria Math"/>
                              </a:rPr>
                              <m:t>𝜇</m:t>
                            </m:r>
                          </m:e>
                          <m:sub>
                            <m:r>
                              <a:rPr lang="en-US" altLang="zh-CN" sz="1400" i="1">
                                <a:latin typeface="Cambria Math"/>
                              </a:rPr>
                              <m:t>1</m:t>
                            </m:r>
                          </m:sub>
                        </m:sSub>
                        <m:r>
                          <a:rPr lang="en-US" altLang="zh-CN" sz="1400" i="1">
                            <a:latin typeface="Cambria Math"/>
                          </a:rPr>
                          <m:t>,⋯,</m:t>
                        </m:r>
                        <m:sSub>
                          <m:sSubPr>
                            <m:ctrlPr>
                              <a:rPr lang="zh-CN" altLang="zh-CN" sz="1400" i="1">
                                <a:latin typeface="Cambria Math" charset="0"/>
                              </a:rPr>
                            </m:ctrlPr>
                          </m:sSubPr>
                          <m:e>
                            <m:r>
                              <a:rPr lang="en-US" altLang="zh-CN" sz="1400" i="1">
                                <a:latin typeface="Cambria Math"/>
                              </a:rPr>
                              <m:t>𝜇</m:t>
                            </m:r>
                          </m:e>
                          <m:sub>
                            <m:r>
                              <a:rPr lang="en-US" altLang="zh-CN" sz="1400" i="1">
                                <a:latin typeface="Cambria Math"/>
                              </a:rPr>
                              <m:t>5</m:t>
                            </m:r>
                          </m:sub>
                        </m:sSub>
                      </m:e>
                    </m:d>
                    <m:r>
                      <a:rPr lang="en-US" altLang="zh-CN" sz="1400" i="1">
                        <a:latin typeface="Cambria Math"/>
                      </a:rPr>
                      <m:t>=(0.3,0.4,0.5,0.6,0.7)</m:t>
                    </m:r>
                  </m:oMath>
                </a14:m>
                <a:r>
                  <a:rPr lang="zh-CN" altLang="zh-CN" sz="1400" dirty="0"/>
                  <a:t>。</a:t>
                </a:r>
                <a:endParaRPr lang="zh-CN" altLang="en-US" sz="1400" dirty="0"/>
              </a:p>
            </p:txBody>
          </p:sp>
        </mc:Choice>
        <mc:Fallback xmlns="">
          <p:sp>
            <p:nvSpPr>
              <p:cNvPr id="2" name="矩形 1"/>
              <p:cNvSpPr>
                <a:spLocks noRot="1" noChangeAspect="1" noMove="1" noResize="1" noEditPoints="1" noAdjustHandles="1" noChangeArrowheads="1" noChangeShapeType="1" noTextEdit="1"/>
              </p:cNvSpPr>
              <p:nvPr/>
            </p:nvSpPr>
            <p:spPr>
              <a:xfrm>
                <a:off x="638978" y="5402011"/>
                <a:ext cx="4112046" cy="1044197"/>
              </a:xfrm>
              <a:prstGeom prst="rect">
                <a:avLst/>
              </a:prstGeom>
              <a:blipFill>
                <a:blip r:embed="rId4"/>
                <a:stretch>
                  <a:fillRect l="-445" t="-1754" r="-593" b="-4678"/>
                </a:stretch>
              </a:blipFill>
            </p:spPr>
            <p:txBody>
              <a:bodyPr/>
              <a:lstStyle/>
              <a:p>
                <a:r>
                  <a:rPr lang="zh-CN" altLang="en-US">
                    <a:noFill/>
                  </a:rPr>
                  <a:t> </a:t>
                </a:r>
              </a:p>
            </p:txBody>
          </p:sp>
        </mc:Fallback>
      </mc:AlternateContent>
      <p:grpSp>
        <p:nvGrpSpPr>
          <p:cNvPr id="6" name="组合 5"/>
          <p:cNvGrpSpPr/>
          <p:nvPr/>
        </p:nvGrpSpPr>
        <p:grpSpPr>
          <a:xfrm>
            <a:off x="4582008" y="3340409"/>
            <a:ext cx="4194673" cy="1417931"/>
            <a:chOff x="0" y="0"/>
            <a:chExt cx="5059680" cy="1671320"/>
          </a:xfrm>
        </p:grpSpPr>
        <p:pic>
          <p:nvPicPr>
            <p:cNvPr id="7" name="图片 6" descr="C:\Users\lucki\AppData\Local\Microsoft\Windows\INetCache\Content.MSO\C5EC6C.t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98725" cy="1661160"/>
            </a:xfrm>
            <a:prstGeom prst="rect">
              <a:avLst/>
            </a:prstGeom>
            <a:noFill/>
            <a:ln>
              <a:noFill/>
            </a:ln>
          </p:spPr>
        </p:pic>
        <p:pic>
          <p:nvPicPr>
            <p:cNvPr id="9" name="图片 8" descr="C:\Users\lucki\AppData\Local\Microsoft\Windows\INetCache\Content.MSO\5A172A78.tmp"/>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36520" y="0"/>
              <a:ext cx="2423160" cy="1671320"/>
            </a:xfrm>
            <a:prstGeom prst="rect">
              <a:avLst/>
            </a:prstGeom>
            <a:noFill/>
            <a:ln>
              <a:noFill/>
            </a:ln>
          </p:spPr>
        </p:pic>
      </p:grpSp>
      <mc:AlternateContent xmlns:mc="http://schemas.openxmlformats.org/markup-compatibility/2006" xmlns:a14="http://schemas.microsoft.com/office/drawing/2010/main">
        <mc:Choice Requires="a14">
          <p:sp>
            <p:nvSpPr>
              <p:cNvPr id="5" name="矩形 4"/>
              <p:cNvSpPr/>
              <p:nvPr/>
            </p:nvSpPr>
            <p:spPr>
              <a:xfrm>
                <a:off x="4883227" y="5121101"/>
                <a:ext cx="4117554" cy="1384995"/>
              </a:xfrm>
              <a:prstGeom prst="rect">
                <a:avLst/>
              </a:prstGeom>
            </p:spPr>
            <p:txBody>
              <a:bodyPr wrap="square">
                <a:spAutoFit/>
              </a:bodyPr>
              <a:lstStyle/>
              <a:p>
                <a:r>
                  <a:rPr lang="zh-CN" altLang="zh-CN" sz="1400" dirty="0"/>
                  <a:t>在计算机上模拟执行</a:t>
                </a:r>
                <a14:m>
                  <m:oMath xmlns:m="http://schemas.openxmlformats.org/officeDocument/2006/math">
                    <m:r>
                      <a:rPr lang="en-US" altLang="zh-CN" sz="1400">
                        <a:latin typeface="Cambria Math"/>
                      </a:rPr>
                      <m:t>𝑇</m:t>
                    </m:r>
                    <m:r>
                      <a:rPr lang="en-US" altLang="zh-CN" sz="1400">
                        <a:latin typeface="Cambria Math"/>
                      </a:rPr>
                      <m:t>=10000</m:t>
                    </m:r>
                  </m:oMath>
                </a14:m>
                <a:r>
                  <a:rPr lang="zh-CN" altLang="zh-CN" sz="1400" dirty="0"/>
                  <a:t>次贪心算法，来摇动五台赌博机。模拟的结果如图</a:t>
                </a:r>
                <a:r>
                  <a:rPr lang="en-US" altLang="zh-CN" sz="1400" dirty="0"/>
                  <a:t>3.21</a:t>
                </a:r>
                <a:r>
                  <a:rPr lang="zh-CN" altLang="zh-CN" sz="1400" dirty="0"/>
                  <a:t>所示。可见在</a:t>
                </a:r>
                <a:r>
                  <a:rPr lang="en-US" altLang="zh-CN" sz="1400" dirty="0"/>
                  <a:t>10000</a:t>
                </a:r>
                <a:r>
                  <a:rPr lang="zh-CN" altLang="zh-CN" sz="1400" dirty="0"/>
                  <a:t>次模拟中，智能体趋向于摇动</a:t>
                </a:r>
                <a:r>
                  <a:rPr lang="en-US" altLang="zh-CN" sz="1400" dirty="0"/>
                  <a:t>4</a:t>
                </a:r>
                <a:r>
                  <a:rPr lang="zh-CN" altLang="zh-CN" sz="1400" dirty="0"/>
                  <a:t>号赌博机，其他编号赌博机被摇动次数很少。由于其他编号赌博机被摇动次数较少，可见对这些赌博机平均收益分数的估计结果与实际均值结果相差很大。</a:t>
                </a:r>
              </a:p>
            </p:txBody>
          </p:sp>
        </mc:Choice>
        <mc:Fallback xmlns="">
          <p:sp>
            <p:nvSpPr>
              <p:cNvPr id="5" name="矩形 4"/>
              <p:cNvSpPr>
                <a:spLocks noRot="1" noChangeAspect="1" noMove="1" noResize="1" noEditPoints="1" noAdjustHandles="1" noChangeArrowheads="1" noChangeShapeType="1" noTextEdit="1"/>
              </p:cNvSpPr>
              <p:nvPr/>
            </p:nvSpPr>
            <p:spPr>
              <a:xfrm>
                <a:off x="4883227" y="5121101"/>
                <a:ext cx="4117554" cy="1384995"/>
              </a:xfrm>
              <a:prstGeom prst="rect">
                <a:avLst/>
              </a:prstGeom>
              <a:blipFill>
                <a:blip r:embed="rId7"/>
                <a:stretch>
                  <a:fillRect l="-444" t="-1322" r="-296" b="-35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24540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矩形 2"/>
          <p:cNvSpPr/>
          <p:nvPr/>
        </p:nvSpPr>
        <p:spPr>
          <a:xfrm>
            <a:off x="120944" y="3236108"/>
            <a:ext cx="8890853" cy="341632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华文楷体" panose="02010600040101010101" pitchFamily="2" charset="-122"/>
                <a:ea typeface="华文楷体" panose="02010600040101010101" pitchFamily="2" charset="-122"/>
              </a:rPr>
              <a:t>不足：忽略了其他从未摇动或很少摇动的赌博机，而失去了可能的机会。</a:t>
            </a:r>
            <a:r>
              <a:rPr lang="zh-CN" altLang="zh-CN" dirty="0"/>
              <a:t>智能体错误地认为</a:t>
            </a:r>
            <a:r>
              <a:rPr lang="en-US" altLang="zh-CN" dirty="0"/>
              <a:t>5</a:t>
            </a:r>
            <a:r>
              <a:rPr lang="zh-CN" altLang="zh-CN" dirty="0"/>
              <a:t>号赌博机不如</a:t>
            </a:r>
            <a:r>
              <a:rPr lang="en-US" altLang="zh-CN" dirty="0"/>
              <a:t>4</a:t>
            </a:r>
            <a:r>
              <a:rPr lang="zh-CN" altLang="zh-CN" dirty="0"/>
              <a:t>号赌博机，因而无法做出更好的选择</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上述困境体现了</a:t>
            </a:r>
            <a:r>
              <a:rPr lang="zh-CN" altLang="zh-CN" b="1" dirty="0">
                <a:latin typeface="华文楷体" panose="02010600040101010101" pitchFamily="2" charset="-122"/>
                <a:ea typeface="华文楷体" panose="02010600040101010101" pitchFamily="2" charset="-122"/>
              </a:rPr>
              <a:t>探索</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exploration</a:t>
            </a:r>
            <a:r>
              <a:rPr lang="zh-CN" altLang="zh-CN" dirty="0">
                <a:latin typeface="华文楷体" panose="02010600040101010101" pitchFamily="2" charset="-122"/>
                <a:ea typeface="华文楷体" panose="02010600040101010101" pitchFamily="2" charset="-122"/>
              </a:rPr>
              <a:t>）和</a:t>
            </a:r>
            <a:r>
              <a:rPr lang="zh-CN" altLang="zh-CN" b="1" dirty="0">
                <a:latin typeface="华文楷体" panose="02010600040101010101" pitchFamily="2" charset="-122"/>
                <a:ea typeface="华文楷体" panose="02010600040101010101" pitchFamily="2" charset="-122"/>
              </a:rPr>
              <a:t>利用</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exploitation</a:t>
            </a:r>
            <a:r>
              <a:rPr lang="zh-CN" altLang="zh-CN" dirty="0">
                <a:latin typeface="华文楷体" panose="02010600040101010101" pitchFamily="2" charset="-122"/>
                <a:ea typeface="华文楷体" panose="02010600040101010101" pitchFamily="2" charset="-122"/>
              </a:rPr>
              <a:t>）之间存在对立关系。贪心算法基本上是</a:t>
            </a:r>
            <a:r>
              <a:rPr lang="zh-CN" altLang="zh-CN" b="1" dirty="0">
                <a:latin typeface="华文楷体" panose="02010600040101010101" pitchFamily="2" charset="-122"/>
                <a:ea typeface="华文楷体" panose="02010600040101010101" pitchFamily="2" charset="-122"/>
              </a:rPr>
              <a:t>利用</a:t>
            </a:r>
            <a:r>
              <a:rPr lang="zh-CN" altLang="zh-CN" dirty="0">
                <a:latin typeface="华文楷体" panose="02010600040101010101" pitchFamily="2" charset="-122"/>
                <a:ea typeface="华文楷体" panose="02010600040101010101" pitchFamily="2" charset="-122"/>
              </a:rPr>
              <a:t>从已有尝试结果中所得估计来指导后续动作，但问题是所得估计往往不能准确反映未被（大量）探索过的动作。因此，需要在贪心算法中增加一个能够改变其“惯性”的内在动力，以使得贪心算法能够访问那些尚未被（充分）访问过的空间。</a:t>
            </a:r>
          </a:p>
        </p:txBody>
      </p:sp>
      <p:grpSp>
        <p:nvGrpSpPr>
          <p:cNvPr id="9" name="组合 8">
            <a:extLst>
              <a:ext uri="{FF2B5EF4-FFF2-40B4-BE49-F238E27FC236}">
                <a16:creationId xmlns:a16="http://schemas.microsoft.com/office/drawing/2014/main" xmlns="" id="{25F38A26-44C3-44DA-9E43-0DC4ED289DDB}"/>
              </a:ext>
            </a:extLst>
          </p:cNvPr>
          <p:cNvGrpSpPr/>
          <p:nvPr/>
        </p:nvGrpSpPr>
        <p:grpSpPr>
          <a:xfrm>
            <a:off x="4054207" y="1244906"/>
            <a:ext cx="4229776" cy="1850281"/>
            <a:chOff x="0" y="0"/>
            <a:chExt cx="5059680" cy="1671320"/>
          </a:xfrm>
        </p:grpSpPr>
        <p:pic>
          <p:nvPicPr>
            <p:cNvPr id="10" name="图片 9" descr="C:\Users\lucki\AppData\Local\Microsoft\Windows\INetCache\Content.MSO\C5EC6C.tmp">
              <a:extLst>
                <a:ext uri="{FF2B5EF4-FFF2-40B4-BE49-F238E27FC236}">
                  <a16:creationId xmlns:a16="http://schemas.microsoft.com/office/drawing/2014/main" xmlns="" id="{23AC7B84-D507-40DD-B1F9-8024B71A6A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98725" cy="1661160"/>
            </a:xfrm>
            <a:prstGeom prst="rect">
              <a:avLst/>
            </a:prstGeom>
            <a:noFill/>
            <a:ln>
              <a:noFill/>
            </a:ln>
          </p:spPr>
        </p:pic>
        <p:pic>
          <p:nvPicPr>
            <p:cNvPr id="11" name="图片 10" descr="C:\Users\lucki\AppData\Local\Microsoft\Windows\INetCache\Content.MSO\5A172A78.tmp">
              <a:extLst>
                <a:ext uri="{FF2B5EF4-FFF2-40B4-BE49-F238E27FC236}">
                  <a16:creationId xmlns:a16="http://schemas.microsoft.com/office/drawing/2014/main" xmlns="" id="{FCB4FE09-E6FD-4C5E-8A69-28112217BE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6520" y="0"/>
              <a:ext cx="2423160" cy="1671320"/>
            </a:xfrm>
            <a:prstGeom prst="rect">
              <a:avLst/>
            </a:prstGeom>
            <a:noFill/>
            <a:ln>
              <a:noFill/>
            </a:ln>
          </p:spPr>
        </p:pic>
      </p:grpSp>
      <p:pic>
        <p:nvPicPr>
          <p:cNvPr id="7" name="图片 6">
            <a:extLst>
              <a:ext uri="{FF2B5EF4-FFF2-40B4-BE49-F238E27FC236}">
                <a16:creationId xmlns:a16="http://schemas.microsoft.com/office/drawing/2014/main" xmlns="" id="{23149D39-7F8E-49EE-B3DE-6410A6337704}"/>
              </a:ext>
            </a:extLst>
          </p:cNvPr>
          <p:cNvPicPr/>
          <p:nvPr/>
        </p:nvPicPr>
        <p:blipFill>
          <a:blip r:embed="rId4"/>
          <a:stretch>
            <a:fillRect/>
          </a:stretch>
        </p:blipFill>
        <p:spPr>
          <a:xfrm>
            <a:off x="627962" y="1167787"/>
            <a:ext cx="3093861" cy="1916151"/>
          </a:xfrm>
          <a:prstGeom prst="rect">
            <a:avLst/>
          </a:prstGeom>
        </p:spPr>
      </p:pic>
    </p:spTree>
    <p:extLst>
      <p:ext uri="{BB962C8B-B14F-4D97-AF65-F5344CB8AC3E}">
        <p14:creationId xmlns:p14="http://schemas.microsoft.com/office/powerpoint/2010/main" val="8317071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54235" y="993320"/>
                <a:ext cx="8989765" cy="6007350"/>
              </a:xfrm>
              <a:prstGeom prst="rect">
                <a:avLst/>
              </a:prstGeom>
            </p:spPr>
            <p:txBody>
              <a:bodyPr wrap="square">
                <a:spAutoFit/>
              </a:bodyPr>
              <a:lstStyle/>
              <a:p>
                <a:pPr>
                  <a:lnSpc>
                    <a:spcPct val="150000"/>
                  </a:lnSpc>
                </a:pPr>
                <a14:m>
                  <m:oMath xmlns:m="http://schemas.openxmlformats.org/officeDocument/2006/math">
                    <m:r>
                      <a:rPr lang="en-US" altLang="zh-CN" sz="2000" b="1" i="1" smtClean="0">
                        <a:solidFill>
                          <a:srgbClr val="4F80BD"/>
                        </a:solidFill>
                        <a:latin typeface="Cambria Math"/>
                      </a:rPr>
                      <m:t>𝝐</m:t>
                    </m:r>
                  </m:oMath>
                </a14:m>
                <a:r>
                  <a:rPr lang="en-US" altLang="zh-CN" sz="2000" b="1" dirty="0">
                    <a:solidFill>
                      <a:srgbClr val="4F80BD"/>
                    </a:solidFill>
                    <a:latin typeface="华文楷体" panose="02010600040101010101" pitchFamily="2" charset="-122"/>
                    <a:ea typeface="华文楷体" panose="02010600040101010101" pitchFamily="2" charset="-122"/>
                  </a:rPr>
                  <a:t>-</a:t>
                </a:r>
                <a:r>
                  <a:rPr lang="zh-CN" altLang="zh-CN" sz="2000" b="1" dirty="0">
                    <a:solidFill>
                      <a:srgbClr val="4F80BD"/>
                    </a:solidFill>
                    <a:latin typeface="华文楷体" panose="02010600040101010101" pitchFamily="2" charset="-122"/>
                    <a:ea typeface="华文楷体" panose="02010600040101010101" pitchFamily="2" charset="-122"/>
                  </a:rPr>
                  <a:t>贪心算法</a:t>
                </a:r>
                <a:r>
                  <a:rPr lang="zh-CN" altLang="en-US" sz="2000" b="1" dirty="0">
                    <a:solidFill>
                      <a:srgbClr val="4F80BD"/>
                    </a:solidFill>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在探索与利用之间进行平衡的搜索算法。在第</a:t>
                </a:r>
                <a14:m>
                  <m:oMath xmlns:m="http://schemas.openxmlformats.org/officeDocument/2006/math">
                    <m:r>
                      <a:rPr lang="en-US" altLang="zh-CN" sz="2000" i="1">
                        <a:latin typeface="Cambria Math"/>
                      </a:rPr>
                      <m:t>𝑡</m:t>
                    </m:r>
                  </m:oMath>
                </a14:m>
                <a:r>
                  <a:rPr lang="zh-CN" altLang="zh-CN" sz="2000" dirty="0">
                    <a:latin typeface="华文楷体" panose="02010600040101010101" pitchFamily="2" charset="-122"/>
                    <a:ea typeface="华文楷体" panose="02010600040101010101" pitchFamily="2" charset="-122"/>
                  </a:rPr>
                  <a:t>步，</a:t>
                </a:r>
                <a14:m>
                  <m:oMath xmlns:m="http://schemas.openxmlformats.org/officeDocument/2006/math">
                    <m:r>
                      <a:rPr lang="en-US" altLang="zh-CN" sz="2000" i="1">
                        <a:latin typeface="Cambria Math"/>
                      </a:rPr>
                      <m:t>𝜖</m:t>
                    </m:r>
                  </m:oMath>
                </a14:m>
                <a:r>
                  <a:rPr lang="en-US" altLang="zh-CN" sz="2000" dirty="0">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贪心算法按照如下机制来选择摇动赌博机：</a:t>
                </a:r>
                <a:endParaRPr lang="en-US" altLang="zh-CN" sz="2000" dirty="0">
                  <a:latin typeface="华文楷体" panose="02010600040101010101" pitchFamily="2" charset="-122"/>
                  <a:ea typeface="华文楷体" panose="02010600040101010101" pitchFamily="2"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2000" i="1">
                              <a:latin typeface="Cambria Math" charset="0"/>
                            </a:rPr>
                          </m:ctrlPr>
                        </m:sSubPr>
                        <m:e>
                          <m:r>
                            <a:rPr lang="en-US" altLang="zh-CN" sz="2000" i="1">
                              <a:latin typeface="Cambria Math"/>
                            </a:rPr>
                            <m:t>𝑙</m:t>
                          </m:r>
                        </m:e>
                        <m:sub>
                          <m:r>
                            <a:rPr lang="en-US" altLang="zh-CN" sz="2000" i="1">
                              <a:latin typeface="Cambria Math"/>
                            </a:rPr>
                            <m:t>𝑡</m:t>
                          </m:r>
                        </m:sub>
                      </m:sSub>
                      <m:r>
                        <a:rPr lang="en-US" altLang="zh-CN" sz="2000">
                          <a:latin typeface="Cambria Math"/>
                        </a:rPr>
                        <m:t>=</m:t>
                      </m:r>
                      <m:d>
                        <m:dPr>
                          <m:begChr m:val="{"/>
                          <m:endChr m:val=""/>
                          <m:ctrlPr>
                            <a:rPr lang="zh-CN" altLang="zh-CN" sz="2000" i="1">
                              <a:latin typeface="Cambria Math" charset="0"/>
                            </a:rPr>
                          </m:ctrlPr>
                        </m:dPr>
                        <m:e>
                          <m:eqArr>
                            <m:eqArrPr>
                              <m:ctrlPr>
                                <a:rPr lang="zh-CN" altLang="zh-CN" sz="2000" i="1">
                                  <a:latin typeface="Cambria Math" charset="0"/>
                                </a:rPr>
                              </m:ctrlPr>
                            </m:eqArrPr>
                            <m:e>
                              <m:sSub>
                                <m:sSubPr>
                                  <m:ctrlPr>
                                    <a:rPr lang="zh-CN" altLang="zh-CN" sz="2000" i="1">
                                      <a:latin typeface="Cambria Math" charset="0"/>
                                    </a:rPr>
                                  </m:ctrlPr>
                                </m:sSubPr>
                                <m:e>
                                  <m:r>
                                    <m:rPr>
                                      <m:sty m:val="p"/>
                                    </m:rPr>
                                    <a:rPr lang="en-US" altLang="zh-CN" sz="2000">
                                      <a:latin typeface="Cambria Math"/>
                                    </a:rPr>
                                    <m:t>argmax</m:t>
                                  </m:r>
                                </m:e>
                                <m:sub>
                                  <m:r>
                                    <a:rPr lang="en-US" altLang="zh-CN" sz="2000" i="1">
                                      <a:latin typeface="Cambria Math"/>
                                    </a:rPr>
                                    <m:t>𝑖</m:t>
                                  </m:r>
                                </m:sub>
                              </m:sSub>
                              <m:r>
                                <a:rPr lang="en-US" altLang="zh-CN" sz="2000">
                                  <a:latin typeface="Cambria Math"/>
                                </a:rPr>
                                <m:t> </m:t>
                              </m:r>
                              <m:sSub>
                                <m:sSubPr>
                                  <m:ctrlPr>
                                    <a:rPr lang="zh-CN" altLang="zh-CN" sz="2000" i="1">
                                      <a:latin typeface="Cambria Math" charset="0"/>
                                    </a:rPr>
                                  </m:ctrlPr>
                                </m:sSubPr>
                                <m:e>
                                  <m:acc>
                                    <m:accPr>
                                      <m:chr m:val="̅"/>
                                      <m:ctrlPr>
                                        <a:rPr lang="zh-CN" altLang="zh-CN" sz="2000" i="1">
                                          <a:latin typeface="Cambria Math" charset="0"/>
                                        </a:rPr>
                                      </m:ctrlPr>
                                    </m:accPr>
                                    <m:e>
                                      <m:r>
                                        <a:rPr lang="en-US" altLang="zh-CN" sz="2000" i="1">
                                          <a:latin typeface="Cambria Math"/>
                                        </a:rPr>
                                        <m:t>𝑥</m:t>
                                      </m:r>
                                    </m:e>
                                  </m:acc>
                                </m:e>
                                <m:sub>
                                  <m:r>
                                    <a:rPr lang="en-US" altLang="zh-CN" sz="2000" i="1">
                                      <a:latin typeface="Cambria Math"/>
                                    </a:rPr>
                                    <m:t>𝑖</m:t>
                                  </m:r>
                                  <m:r>
                                    <a:rPr lang="en-US" altLang="zh-CN" sz="2000" i="1">
                                      <a:latin typeface="Cambria Math"/>
                                    </a:rPr>
                                    <m:t>,</m:t>
                                  </m:r>
                                  <m:sSub>
                                    <m:sSubPr>
                                      <m:ctrlPr>
                                        <a:rPr lang="zh-CN" altLang="zh-CN" sz="2000" i="1">
                                          <a:latin typeface="Cambria Math" charset="0"/>
                                        </a:rPr>
                                      </m:ctrlPr>
                                    </m:sSubPr>
                                    <m:e>
                                      <m:r>
                                        <a:rPr lang="en-US" altLang="zh-CN" sz="2000" i="1">
                                          <a:latin typeface="Cambria Math"/>
                                        </a:rPr>
                                        <m:t>𝑇</m:t>
                                      </m:r>
                                    </m:e>
                                    <m:sub>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𝑡</m:t>
                                      </m:r>
                                      <m:r>
                                        <a:rPr lang="en-US" altLang="zh-CN" sz="2000" i="1">
                                          <a:latin typeface="Cambria Math"/>
                                        </a:rPr>
                                        <m:t>−1)</m:t>
                                      </m:r>
                                    </m:sub>
                                  </m:sSub>
                                </m:sub>
                              </m:sSub>
                              <m:r>
                                <a:rPr lang="en-US" altLang="zh-CN" sz="2000">
                                  <a:latin typeface="Cambria Math"/>
                                </a:rPr>
                                <m:t>,                    </m:t>
                              </m:r>
                              <m:r>
                                <a:rPr lang="zh-CN" altLang="zh-CN" sz="2000">
                                  <a:latin typeface="Cambria Math"/>
                                </a:rPr>
                                <m:t>以</m:t>
                              </m:r>
                              <m:r>
                                <a:rPr lang="en-US" altLang="zh-CN" sz="2000">
                                  <a:latin typeface="Cambria Math"/>
                                </a:rPr>
                                <m:t>1</m:t>
                              </m:r>
                              <m:r>
                                <a:rPr lang="en-US" altLang="zh-CN" sz="2000" i="1">
                                  <a:latin typeface="Cambria Math"/>
                                </a:rPr>
                                <m:t>−</m:t>
                              </m:r>
                              <m:r>
                                <a:rPr lang="en-US" altLang="zh-CN" sz="2000" i="1">
                                  <a:latin typeface="Cambria Math"/>
                                </a:rPr>
                                <m:t>𝜖</m:t>
                              </m:r>
                              <m:r>
                                <a:rPr lang="zh-CN" altLang="zh-CN" sz="2000">
                                  <a:latin typeface="Cambria Math"/>
                                </a:rPr>
                                <m:t>的概率</m:t>
                              </m:r>
                              <m:r>
                                <a:rPr lang="en-US" altLang="zh-CN" sz="2000">
                                  <a:latin typeface="Cambria Math"/>
                                </a:rPr>
                                <m:t>    </m:t>
                              </m:r>
                            </m:e>
                            <m:e>
                              <m:r>
                                <a:rPr lang="zh-CN" altLang="zh-CN" sz="2000">
                                  <a:latin typeface="Cambria Math"/>
                                </a:rPr>
                                <m:t>随机的</m:t>
                              </m:r>
                              <m:r>
                                <a:rPr lang="en-US" altLang="zh-CN" sz="2000" i="1">
                                  <a:latin typeface="Cambria Math"/>
                                </a:rPr>
                                <m:t>𝑖</m:t>
                              </m:r>
                              <m:r>
                                <a:rPr lang="en-US" altLang="zh-CN" sz="2000">
                                  <a:latin typeface="Cambria Math"/>
                                </a:rPr>
                                <m:t>∈</m:t>
                              </m:r>
                              <m:d>
                                <m:dPr>
                                  <m:begChr m:val="{"/>
                                  <m:endChr m:val="}"/>
                                  <m:ctrlPr>
                                    <a:rPr lang="zh-CN" altLang="zh-CN" sz="2000" i="1">
                                      <a:latin typeface="Cambria Math" charset="0"/>
                                    </a:rPr>
                                  </m:ctrlPr>
                                </m:dPr>
                                <m:e>
                                  <m:r>
                                    <a:rPr lang="en-US" altLang="zh-CN" sz="2000">
                                      <a:latin typeface="Cambria Math"/>
                                    </a:rPr>
                                    <m:t>1,2,⋯,</m:t>
                                  </m:r>
                                  <m:r>
                                    <a:rPr lang="en-US" altLang="zh-CN" sz="2000" i="1">
                                      <a:latin typeface="Cambria Math"/>
                                    </a:rPr>
                                    <m:t>𝐾</m:t>
                                  </m:r>
                                </m:e>
                              </m:d>
                              <m:r>
                                <a:rPr lang="en-US" altLang="zh-CN" sz="2000">
                                  <a:latin typeface="Cambria Math"/>
                                </a:rPr>
                                <m:t>,                      </m:t>
                              </m:r>
                              <m:r>
                                <a:rPr lang="zh-CN" altLang="zh-CN" sz="2000">
                                  <a:latin typeface="Cambria Math"/>
                                </a:rPr>
                                <m:t>以</m:t>
                              </m:r>
                              <m:r>
                                <a:rPr lang="en-US" altLang="zh-CN" sz="2000" i="1">
                                  <a:latin typeface="Cambria Math"/>
                                </a:rPr>
                                <m:t>𝜖</m:t>
                              </m:r>
                              <m:r>
                                <a:rPr lang="zh-CN" altLang="zh-CN" sz="2000">
                                  <a:latin typeface="Cambria Math"/>
                                </a:rPr>
                                <m:t>的概率</m:t>
                              </m:r>
                              <m:r>
                                <a:rPr lang="en-US" altLang="zh-CN" sz="2000">
                                  <a:latin typeface="Cambria Math"/>
                                </a:rPr>
                                <m:t>             </m:t>
                              </m:r>
                            </m:e>
                          </m:eqArr>
                        </m:e>
                      </m:d>
                    </m:oMath>
                  </m:oMathPara>
                </a14:m>
                <a:endParaRPr lang="zh-CN" altLang="zh-CN" sz="2000" dirty="0">
                  <a:latin typeface="华文楷体" panose="02010600040101010101" pitchFamily="2" charset="-122"/>
                  <a:ea typeface="华文楷体" panose="02010600040101010101" pitchFamily="2" charset="-122"/>
                </a:endParaRPr>
              </a:p>
              <a:p>
                <a:pPr>
                  <a:lnSpc>
                    <a:spcPct val="150000"/>
                  </a:lnSpc>
                </a:pPr>
                <a:endParaRPr lang="en-US" altLang="zh-CN" sz="2000" dirty="0">
                  <a:latin typeface="华文楷体" panose="02010600040101010101" pitchFamily="2" charset="-122"/>
                  <a:ea typeface="华文楷体" panose="02010600040101010101" pitchFamily="2" charset="-122"/>
                </a:endParaRPr>
              </a:p>
              <a:p>
                <a:pPr>
                  <a:lnSpc>
                    <a:spcPct val="150000"/>
                  </a:lnSpc>
                </a:pPr>
                <a:r>
                  <a:rPr lang="zh-CN" altLang="zh-CN" sz="2000" dirty="0">
                    <a:latin typeface="华文楷体" panose="02010600040101010101" pitchFamily="2" charset="-122"/>
                    <a:ea typeface="华文楷体" panose="02010600040101010101" pitchFamily="2" charset="-122"/>
                  </a:rPr>
                  <a:t>即以</a:t>
                </a:r>
                <a14:m>
                  <m:oMath xmlns:m="http://schemas.openxmlformats.org/officeDocument/2006/math">
                    <m:r>
                      <a:rPr lang="en-US" altLang="zh-CN" sz="2000">
                        <a:latin typeface="Cambria Math"/>
                      </a:rPr>
                      <m:t>1</m:t>
                    </m:r>
                    <m:r>
                      <a:rPr lang="en-US" altLang="zh-CN" sz="2000" i="1">
                        <a:latin typeface="Cambria Math"/>
                      </a:rPr>
                      <m:t>−</m:t>
                    </m:r>
                    <m:r>
                      <a:rPr lang="en-US" altLang="zh-CN" sz="2000" i="1">
                        <a:latin typeface="Cambria Math"/>
                      </a:rPr>
                      <m:t>𝜖</m:t>
                    </m:r>
                  </m:oMath>
                </a14:m>
                <a:r>
                  <a:rPr lang="zh-CN" altLang="zh-CN" sz="2000" dirty="0">
                    <a:latin typeface="华文楷体" panose="02010600040101010101" pitchFamily="2" charset="-122"/>
                    <a:ea typeface="华文楷体" panose="02010600040101010101" pitchFamily="2" charset="-122"/>
                  </a:rPr>
                  <a:t>的概率选择在过去</a:t>
                </a:r>
                <a14:m>
                  <m:oMath xmlns:m="http://schemas.openxmlformats.org/officeDocument/2006/math">
                    <m:r>
                      <a:rPr lang="en-US" altLang="zh-CN" sz="2000" i="1">
                        <a:latin typeface="Cambria Math"/>
                      </a:rPr>
                      <m:t>𝑡</m:t>
                    </m:r>
                    <m:r>
                      <a:rPr lang="en-US" altLang="zh-CN" sz="2000" i="1">
                        <a:latin typeface="Cambria Math"/>
                      </a:rPr>
                      <m:t>−1</m:t>
                    </m:r>
                  </m:oMath>
                </a14:m>
                <a:r>
                  <a:rPr lang="zh-CN" altLang="zh-CN" sz="2000" dirty="0">
                    <a:latin typeface="华文楷体" panose="02010600040101010101" pitchFamily="2" charset="-122"/>
                    <a:ea typeface="华文楷体" panose="02010600040101010101" pitchFamily="2" charset="-122"/>
                  </a:rPr>
                  <a:t>次摇动赌博机臂膀行动中所得平均收益分数最高的赌博机进行摇动；以</a:t>
                </a:r>
                <a14:m>
                  <m:oMath xmlns:m="http://schemas.openxmlformats.org/officeDocument/2006/math">
                    <m:r>
                      <a:rPr lang="en-US" altLang="zh-CN" sz="2000" i="1">
                        <a:latin typeface="Cambria Math"/>
                      </a:rPr>
                      <m:t>𝜖</m:t>
                    </m:r>
                  </m:oMath>
                </a14:m>
                <a:r>
                  <a:rPr lang="zh-CN" altLang="zh-CN" sz="2000" dirty="0">
                    <a:latin typeface="华文楷体" panose="02010600040101010101" pitchFamily="2" charset="-122"/>
                    <a:ea typeface="华文楷体" panose="02010600040101010101" pitchFamily="2" charset="-122"/>
                  </a:rPr>
                  <a:t>的概率随机选择一个赌博机进行摇动。</a:t>
                </a:r>
                <a:endParaRPr lang="en-US" altLang="zh-CN" sz="2000" dirty="0">
                  <a:latin typeface="华文楷体" panose="02010600040101010101" pitchFamily="2" charset="-122"/>
                  <a:ea typeface="华文楷体" panose="02010600040101010101" pitchFamily="2" charset="-122"/>
                </a:endParaRPr>
              </a:p>
              <a:p>
                <a:pPr>
                  <a:lnSpc>
                    <a:spcPct val="150000"/>
                  </a:lnSpc>
                </a:pPr>
                <a:r>
                  <a:rPr lang="zh-CN" altLang="en-US" b="1" dirty="0">
                    <a:solidFill>
                      <a:schemeClr val="tx2"/>
                    </a:solidFill>
                    <a:latin typeface="华文楷体" panose="02010600040101010101" pitchFamily="2" charset="-122"/>
                    <a:ea typeface="华文楷体" panose="02010600040101010101" pitchFamily="2" charset="-122"/>
                  </a:rPr>
                  <a:t>不足：</a:t>
                </a:r>
                <a:r>
                  <a:rPr lang="zh-CN" altLang="en-US" dirty="0">
                    <a:latin typeface="华文楷体" panose="02010600040101010101" pitchFamily="2" charset="-122"/>
                    <a:ea typeface="华文楷体" panose="02010600040101010101" pitchFamily="2" charset="-122"/>
                  </a:rPr>
                  <a:t>与被探索的次数无关。可能</a:t>
                </a:r>
                <a:r>
                  <a:rPr lang="zh-CN" altLang="zh-CN" dirty="0">
                    <a:latin typeface="华文楷体" panose="02010600040101010101" pitchFamily="2" charset="-122"/>
                    <a:ea typeface="华文楷体" panose="02010600040101010101" pitchFamily="2" charset="-122"/>
                  </a:rPr>
                  <a:t>存在一个给出更好奖励期望的动作，但因为智能体对其探索次数少而认为其期望奖励小。因此，需要对那些探索次数少或几乎没有被探索过的动作赋予更高的优先级。</a:t>
                </a:r>
                <a:r>
                  <a:rPr lang="zh-CN" altLang="zh-CN" dirty="0"/>
                  <a:t>没有将每个动作被探索的次数纳入考虑，这似乎是不合理的。另一方面，简单地优先去尝试探索次数少的动作也未必合理，因为只需要少量的探索次数，就能够较好估计方差较小的动作的奖励期望。</a:t>
                </a:r>
              </a:p>
              <a:p>
                <a:pPr>
                  <a:lnSpc>
                    <a:spcPct val="150000"/>
                  </a:lnSpc>
                </a:pPr>
                <a:endParaRPr lang="zh-CN" altLang="zh-CN" sz="2000" dirty="0">
                  <a:latin typeface="华文楷体" panose="02010600040101010101" pitchFamily="2" charset="-122"/>
                  <a:ea typeface="华文楷体" panose="0201060004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54235" y="993320"/>
                <a:ext cx="8989765" cy="6007350"/>
              </a:xfrm>
              <a:prstGeom prst="rect">
                <a:avLst/>
              </a:prstGeom>
              <a:blipFill rotWithShape="1">
                <a:blip r:embed="rId2"/>
                <a:stretch>
                  <a:fillRect l="-678" r="-17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03898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矩形 1"/>
          <p:cNvSpPr/>
          <p:nvPr/>
        </p:nvSpPr>
        <p:spPr>
          <a:xfrm>
            <a:off x="519018" y="1009762"/>
            <a:ext cx="8281426" cy="1323439"/>
          </a:xfrm>
          <a:prstGeom prst="rect">
            <a:avLst/>
          </a:prstGeom>
        </p:spPr>
        <p:txBody>
          <a:bodyPr wrap="square">
            <a:spAutoFit/>
          </a:bodyPr>
          <a:lstStyle/>
          <a:p>
            <a:pPr>
              <a:lnSpc>
                <a:spcPct val="150000"/>
              </a:lnSpc>
            </a:pPr>
            <a:r>
              <a:rPr lang="zh-CN" altLang="zh-CN" sz="2000" b="1" dirty="0">
                <a:solidFill>
                  <a:srgbClr val="4F80BD"/>
                </a:solidFill>
                <a:latin typeface="华文楷体" panose="02010600040101010101" pitchFamily="2" charset="-122"/>
                <a:ea typeface="华文楷体" panose="02010600040101010101" pitchFamily="2" charset="-122"/>
              </a:rPr>
              <a:t>上限置信区间算法（</a:t>
            </a:r>
            <a:r>
              <a:rPr lang="en-US" altLang="zh-CN" sz="2000" b="1" dirty="0">
                <a:solidFill>
                  <a:srgbClr val="4F80BD"/>
                </a:solidFill>
                <a:latin typeface="华文楷体" panose="02010600040101010101" pitchFamily="2" charset="-122"/>
                <a:ea typeface="华文楷体" panose="02010600040101010101" pitchFamily="2" charset="-122"/>
              </a:rPr>
              <a:t>Upper Confidence Bounds, UCB1</a:t>
            </a:r>
            <a:r>
              <a:rPr lang="zh-CN" altLang="zh-CN" sz="2000" b="1" dirty="0">
                <a:solidFill>
                  <a:srgbClr val="4F80BD"/>
                </a:solidFill>
                <a:latin typeface="华文楷体" panose="02010600040101010101" pitchFamily="2" charset="-122"/>
                <a:ea typeface="华文楷体" panose="02010600040101010101" pitchFamily="2" charset="-122"/>
              </a:rPr>
              <a:t>）</a:t>
            </a:r>
            <a:r>
              <a:rPr lang="zh-CN" altLang="en-US" sz="2000" b="1" dirty="0">
                <a:solidFill>
                  <a:srgbClr val="4F80BD"/>
                </a:solidFill>
                <a:latin typeface="华文楷体" panose="02010600040101010101" pitchFamily="2" charset="-122"/>
                <a:ea typeface="华文楷体" panose="02010600040101010101" pitchFamily="2" charset="-122"/>
              </a:rPr>
              <a:t>：</a:t>
            </a:r>
            <a:r>
              <a:rPr lang="zh-CN" altLang="zh-CN" sz="2000" dirty="0"/>
              <a:t>为每个动作的奖励期望计算一个估计范围，优先采用估计范围上限较高的动作。</a:t>
            </a:r>
            <a:endParaRPr lang="en-US" altLang="zh-CN" sz="2000" dirty="0">
              <a:latin typeface="华文楷体" panose="02010600040101010101" pitchFamily="2" charset="-122"/>
              <a:ea typeface="华文楷体" panose="02010600040101010101" pitchFamily="2" charset="-122"/>
            </a:endParaRPr>
          </a:p>
          <a:p>
            <a:endParaRPr lang="en-US" altLang="zh-CN" sz="2000" dirty="0">
              <a:latin typeface="华文楷体" panose="02010600040101010101" pitchFamily="2" charset="-122"/>
              <a:ea typeface="华文楷体" panose="02010600040101010101" pitchFamily="2" charset="-122"/>
            </a:endParaRPr>
          </a:p>
        </p:txBody>
      </p:sp>
      <p:pic>
        <p:nvPicPr>
          <p:cNvPr id="6" name="Picture 2">
            <a:extLst>
              <a:ext uri="{FF2B5EF4-FFF2-40B4-BE49-F238E27FC236}">
                <a16:creationId xmlns:a16="http://schemas.microsoft.com/office/drawing/2014/main" xmlns="" id="{EEDEB953-92CC-48D8-8A4F-1E887BCED67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61458" y="2533880"/>
            <a:ext cx="3166446" cy="2511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761822" y="5045725"/>
            <a:ext cx="2528815" cy="646331"/>
          </a:xfrm>
          <a:prstGeom prst="rect">
            <a:avLst/>
          </a:prstGeom>
        </p:spPr>
        <p:txBody>
          <a:bodyPr wrap="square">
            <a:spAutoFit/>
          </a:bodyPr>
          <a:lstStyle/>
          <a:p>
            <a:pPr algn="ctr"/>
            <a:r>
              <a:rPr lang="zh-CN" altLang="zh-CN" b="1" dirty="0"/>
              <a:t>图</a:t>
            </a:r>
            <a:r>
              <a:rPr lang="en-US" altLang="zh-CN" b="1" dirty="0"/>
              <a:t> 3.23 UCB1</a:t>
            </a:r>
            <a:r>
              <a:rPr lang="zh-CN" altLang="zh-CN" b="1" dirty="0"/>
              <a:t>算法</a:t>
            </a:r>
            <a:endParaRPr lang="en-US" altLang="zh-CN" b="1" dirty="0"/>
          </a:p>
          <a:p>
            <a:pPr algn="ctr"/>
            <a:r>
              <a:rPr lang="zh-CN" altLang="zh-CN" b="1" dirty="0"/>
              <a:t>策略示意图</a:t>
            </a:r>
            <a:endParaRPr lang="zh-CN" altLang="zh-CN" dirty="0"/>
          </a:p>
        </p:txBody>
      </p:sp>
      <p:sp>
        <p:nvSpPr>
          <p:cNvPr id="7" name="矩形 6"/>
          <p:cNvSpPr/>
          <p:nvPr/>
        </p:nvSpPr>
        <p:spPr>
          <a:xfrm>
            <a:off x="236862" y="2747520"/>
            <a:ext cx="4764795" cy="2585323"/>
          </a:xfrm>
          <a:prstGeom prst="rect">
            <a:avLst/>
          </a:prstGeom>
        </p:spPr>
        <p:txBody>
          <a:bodyPr wrap="square">
            <a:spAutoFit/>
          </a:bodyPr>
          <a:lstStyle/>
          <a:p>
            <a:pPr>
              <a:lnSpc>
                <a:spcPct val="150000"/>
              </a:lnSpc>
            </a:pPr>
            <a:r>
              <a:rPr lang="zh-CN" altLang="zh-CN" dirty="0"/>
              <a:t>动作</a:t>
            </a:r>
            <a:r>
              <a:rPr lang="en-US" altLang="zh-CN" dirty="0"/>
              <a:t>1</a:t>
            </a:r>
            <a:r>
              <a:rPr lang="zh-CN" altLang="zh-CN" dirty="0"/>
              <a:t>的奖励期望取值的不确定度（估计范围）虽然最大，但是因为其均值太小，因此</a:t>
            </a:r>
            <a:r>
              <a:rPr lang="en-US" altLang="zh-CN" dirty="0"/>
              <a:t>UCB1</a:t>
            </a:r>
            <a:r>
              <a:rPr lang="zh-CN" altLang="zh-CN" dirty="0"/>
              <a:t>算法不优先考虑探索动作</a:t>
            </a:r>
            <a:r>
              <a:rPr lang="en-US" altLang="zh-CN" dirty="0"/>
              <a:t>1</a:t>
            </a:r>
            <a:r>
              <a:rPr lang="zh-CN" altLang="zh-CN" dirty="0"/>
              <a:t>。动作</a:t>
            </a:r>
            <a:r>
              <a:rPr lang="en-US" altLang="zh-CN" dirty="0"/>
              <a:t>2</a:t>
            </a:r>
            <a:r>
              <a:rPr lang="zh-CN" altLang="zh-CN" dirty="0"/>
              <a:t>和</a:t>
            </a:r>
            <a:r>
              <a:rPr lang="en-US" altLang="zh-CN" dirty="0"/>
              <a:t>3</a:t>
            </a:r>
            <a:r>
              <a:rPr lang="zh-CN" altLang="zh-CN" dirty="0"/>
              <a:t>的奖励期望的均值相同，但是动作</a:t>
            </a:r>
            <a:r>
              <a:rPr lang="en-US" altLang="zh-CN" dirty="0"/>
              <a:t>2</a:t>
            </a:r>
            <a:r>
              <a:rPr lang="zh-CN" altLang="zh-CN" dirty="0"/>
              <a:t>的奖励期望取值的不确定度（估计范围）更大，于是因为置信上限更大，动作</a:t>
            </a:r>
            <a:r>
              <a:rPr lang="en-US" altLang="zh-CN" dirty="0"/>
              <a:t>2</a:t>
            </a:r>
            <a:r>
              <a:rPr lang="zh-CN" altLang="zh-CN" dirty="0"/>
              <a:t>会被</a:t>
            </a:r>
            <a:r>
              <a:rPr lang="en-US" altLang="zh-CN" dirty="0"/>
              <a:t>UCB1</a:t>
            </a:r>
            <a:r>
              <a:rPr lang="zh-CN" altLang="zh-CN" dirty="0"/>
              <a:t>算法优先考虑。</a:t>
            </a:r>
          </a:p>
        </p:txBody>
      </p:sp>
    </p:spTree>
    <p:extLst>
      <p:ext uri="{BB962C8B-B14F-4D97-AF65-F5344CB8AC3E}">
        <p14:creationId xmlns:p14="http://schemas.microsoft.com/office/powerpoint/2010/main" val="57892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矩形 1"/>
          <p:cNvSpPr/>
          <p:nvPr/>
        </p:nvSpPr>
        <p:spPr>
          <a:xfrm>
            <a:off x="364782" y="891768"/>
            <a:ext cx="8281426" cy="553998"/>
          </a:xfrm>
          <a:prstGeom prst="rect">
            <a:avLst/>
          </a:prstGeom>
        </p:spPr>
        <p:txBody>
          <a:bodyPr wrap="square">
            <a:spAutoFit/>
          </a:bodyPr>
          <a:lstStyle/>
          <a:p>
            <a:pPr>
              <a:lnSpc>
                <a:spcPct val="150000"/>
              </a:lnSpc>
            </a:pPr>
            <a:r>
              <a:rPr lang="zh-CN" altLang="zh-CN" sz="2000" b="1" dirty="0">
                <a:solidFill>
                  <a:srgbClr val="4F80BD"/>
                </a:solidFill>
                <a:latin typeface="华文楷体" panose="02010600040101010101" pitchFamily="2" charset="-122"/>
                <a:ea typeface="华文楷体" panose="02010600040101010101" pitchFamily="2" charset="-122"/>
              </a:rPr>
              <a:t>霍夫丁不等式（</a:t>
            </a:r>
            <a:r>
              <a:rPr lang="en-US" altLang="zh-CN" sz="2000" b="1" dirty="0" err="1">
                <a:solidFill>
                  <a:srgbClr val="4F80BD"/>
                </a:solidFill>
                <a:latin typeface="华文楷体" panose="02010600040101010101" pitchFamily="2" charset="-122"/>
                <a:ea typeface="华文楷体" panose="02010600040101010101" pitchFamily="2" charset="-122"/>
              </a:rPr>
              <a:t>Hoeffding’s</a:t>
            </a:r>
            <a:r>
              <a:rPr lang="en-US" altLang="zh-CN" sz="2000" b="1" dirty="0">
                <a:solidFill>
                  <a:srgbClr val="4F80BD"/>
                </a:solidFill>
                <a:latin typeface="华文楷体" panose="02010600040101010101" pitchFamily="2" charset="-122"/>
                <a:ea typeface="华文楷体" panose="02010600040101010101" pitchFamily="2" charset="-122"/>
              </a:rPr>
              <a:t> inequality</a:t>
            </a:r>
            <a:r>
              <a:rPr lang="zh-CN" altLang="zh-CN" sz="2000" b="1" dirty="0">
                <a:solidFill>
                  <a:srgbClr val="4F80BD"/>
                </a:solidFill>
                <a:latin typeface="华文楷体" panose="02010600040101010101" pitchFamily="2" charset="-122"/>
                <a:ea typeface="华文楷体" panose="02010600040101010101" pitchFamily="2" charset="-122"/>
              </a:rPr>
              <a:t>）</a:t>
            </a:r>
            <a:endParaRPr lang="en-US" altLang="zh-CN" sz="2000" b="1" dirty="0">
              <a:solidFill>
                <a:srgbClr val="4F80BD"/>
              </a:solidFill>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5" name="矩形 4"/>
              <p:cNvSpPr/>
              <p:nvPr/>
            </p:nvSpPr>
            <p:spPr>
              <a:xfrm>
                <a:off x="77119" y="1445765"/>
                <a:ext cx="9066881" cy="5088509"/>
              </a:xfrm>
              <a:prstGeom prst="rect">
                <a:avLst/>
              </a:prstGeom>
            </p:spPr>
            <p:txBody>
              <a:bodyPr wrap="square">
                <a:spAutoFit/>
              </a:bodyPr>
              <a:lstStyle/>
              <a:p>
                <a:pPr>
                  <a:lnSpc>
                    <a:spcPct val="150000"/>
                  </a:lnSpc>
                </a:pPr>
                <a:r>
                  <a:rPr lang="zh-CN" altLang="zh-CN" sz="1500" dirty="0"/>
                  <a:t>假设算法在过去第</a:t>
                </a:r>
                <a14:m>
                  <m:oMath xmlns:m="http://schemas.openxmlformats.org/officeDocument/2006/math">
                    <m:r>
                      <a:rPr lang="en-US" altLang="zh-CN" sz="1500" i="1">
                        <a:latin typeface="Cambria Math"/>
                      </a:rPr>
                      <m:t>𝑡</m:t>
                    </m:r>
                  </m:oMath>
                </a14:m>
                <a:r>
                  <a:rPr lang="zh-CN" altLang="zh-CN" sz="1500" dirty="0"/>
                  <a:t>次已经对动作</a:t>
                </a:r>
                <a14:m>
                  <m:oMath xmlns:m="http://schemas.openxmlformats.org/officeDocument/2006/math">
                    <m:sSub>
                      <m:sSubPr>
                        <m:ctrlPr>
                          <a:rPr lang="zh-CN" altLang="zh-CN" sz="1500" i="1">
                            <a:latin typeface="Cambria Math" charset="0"/>
                          </a:rPr>
                        </m:ctrlPr>
                      </m:sSubPr>
                      <m:e>
                        <m:r>
                          <a:rPr lang="en-US" altLang="zh-CN" sz="1500" i="1">
                            <a:latin typeface="Cambria Math"/>
                          </a:rPr>
                          <m:t>𝑎</m:t>
                        </m:r>
                      </m:e>
                      <m:sub>
                        <m:r>
                          <a:rPr lang="en-US" altLang="zh-CN" sz="1500" i="1">
                            <a:latin typeface="Cambria Math"/>
                          </a:rPr>
                          <m:t>𝑖</m:t>
                        </m:r>
                      </m:sub>
                    </m:sSub>
                  </m:oMath>
                </a14:m>
                <a:r>
                  <a:rPr lang="zh-CN" altLang="zh-CN" sz="1500" dirty="0"/>
                  <a:t>探索了</a:t>
                </a:r>
                <a14:m>
                  <m:oMath xmlns:m="http://schemas.openxmlformats.org/officeDocument/2006/math">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oMath>
                </a14:m>
                <a:r>
                  <a:rPr lang="zh-CN" altLang="zh-CN" sz="1500" dirty="0"/>
                  <a:t>次，在当前问题中对应摇动了第</a:t>
                </a:r>
                <a14:m>
                  <m:oMath xmlns:m="http://schemas.openxmlformats.org/officeDocument/2006/math">
                    <m:r>
                      <a:rPr lang="en-US" altLang="zh-CN" sz="1500" i="1">
                        <a:latin typeface="Cambria Math"/>
                      </a:rPr>
                      <m:t>𝑖</m:t>
                    </m:r>
                  </m:oMath>
                </a14:m>
                <a:r>
                  <a:rPr lang="zh-CN" altLang="zh-CN" sz="1500" dirty="0"/>
                  <a:t>个赌博机的臂膀</a:t>
                </a:r>
                <a14:m>
                  <m:oMath xmlns:m="http://schemas.openxmlformats.org/officeDocument/2006/math">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oMath>
                </a14:m>
                <a:r>
                  <a:rPr lang="zh-CN" altLang="zh-CN" sz="1500" dirty="0"/>
                  <a:t>次，执行动作</a:t>
                </a:r>
                <a14:m>
                  <m:oMath xmlns:m="http://schemas.openxmlformats.org/officeDocument/2006/math">
                    <m:sSub>
                      <m:sSubPr>
                        <m:ctrlPr>
                          <a:rPr lang="zh-CN" altLang="zh-CN" sz="1500" i="1">
                            <a:latin typeface="Cambria Math" charset="0"/>
                          </a:rPr>
                        </m:ctrlPr>
                      </m:sSubPr>
                      <m:e>
                        <m:r>
                          <a:rPr lang="en-US" altLang="zh-CN" sz="1500" i="1">
                            <a:latin typeface="Cambria Math"/>
                          </a:rPr>
                          <m:t>𝑎</m:t>
                        </m:r>
                      </m:e>
                      <m:sub>
                        <m:r>
                          <a:rPr lang="en-US" altLang="zh-CN" sz="1500" i="1">
                            <a:latin typeface="Cambria Math"/>
                          </a:rPr>
                          <m:t>𝑖</m:t>
                        </m:r>
                      </m:sub>
                    </m:sSub>
                  </m:oMath>
                </a14:m>
                <a:r>
                  <a:rPr lang="zh-CN" altLang="zh-CN" sz="1500" dirty="0"/>
                  <a:t>所收到收益分数的均值为</a:t>
                </a:r>
                <a14:m>
                  <m:oMath xmlns:m="http://schemas.openxmlformats.org/officeDocument/2006/math">
                    <m:sSub>
                      <m:sSubPr>
                        <m:ctrlPr>
                          <a:rPr lang="zh-CN" altLang="zh-CN" sz="1500" i="1">
                            <a:latin typeface="Cambria Math" charset="0"/>
                          </a:rPr>
                        </m:ctrlPr>
                      </m:sSubPr>
                      <m:e>
                        <m:acc>
                          <m:accPr>
                            <m:chr m:val="̅"/>
                            <m:ctrlPr>
                              <a:rPr lang="zh-CN" altLang="zh-CN" sz="1500" i="1">
                                <a:latin typeface="Cambria Math"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oMath>
                </a14:m>
                <a:r>
                  <a:rPr lang="zh-CN" altLang="zh-CN" sz="1500" dirty="0"/>
                  <a:t>。这</a:t>
                </a:r>
                <a14:m>
                  <m:oMath xmlns:m="http://schemas.openxmlformats.org/officeDocument/2006/math">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oMath>
                </a14:m>
                <a:r>
                  <a:rPr lang="zh-CN" altLang="zh-CN" sz="1500" dirty="0"/>
                  <a:t>次动作可以看作</a:t>
                </a:r>
                <a14:m>
                  <m:oMath xmlns:m="http://schemas.openxmlformats.org/officeDocument/2006/math">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oMath>
                </a14:m>
                <a:r>
                  <a:rPr lang="zh-CN" altLang="zh-CN" sz="1500" dirty="0"/>
                  <a:t>个取值范围在</a:t>
                </a:r>
                <a14:m>
                  <m:oMath xmlns:m="http://schemas.openxmlformats.org/officeDocument/2006/math">
                    <m:r>
                      <a:rPr lang="en-US" altLang="zh-CN" sz="1500" i="1">
                        <a:latin typeface="Cambria Math"/>
                      </a:rPr>
                      <m:t>[0,1]</m:t>
                    </m:r>
                  </m:oMath>
                </a14:m>
                <a:r>
                  <a:rPr lang="zh-CN" altLang="zh-CN" sz="1500" dirty="0"/>
                  <a:t>的独立同分布随机变量的样本，根据霍夫丁不等式（</a:t>
                </a:r>
                <a:r>
                  <a:rPr lang="en-US" altLang="zh-CN" sz="1500" dirty="0" err="1"/>
                  <a:t>Hoeffding’s</a:t>
                </a:r>
                <a:r>
                  <a:rPr lang="en-US" altLang="zh-CN" sz="1500" dirty="0"/>
                  <a:t> inequality</a:t>
                </a:r>
                <a:r>
                  <a:rPr lang="zh-CN" altLang="zh-CN" sz="1500" dirty="0"/>
                  <a:t>），有</a:t>
                </a:r>
              </a:p>
              <a:p>
                <a:pPr>
                  <a:lnSpc>
                    <a:spcPct val="150000"/>
                  </a:lnSpc>
                </a:pPr>
                <a14:m>
                  <m:oMath xmlns:m="http://schemas.openxmlformats.org/officeDocument/2006/math">
                    <m:r>
                      <a:rPr lang="en-US" altLang="zh-CN" sz="1500" i="1">
                        <a:latin typeface="Cambria Math"/>
                      </a:rPr>
                      <m:t>𝑃</m:t>
                    </m:r>
                    <m:d>
                      <m:dPr>
                        <m:ctrlPr>
                          <a:rPr lang="zh-CN" altLang="zh-CN" sz="1500" i="1">
                            <a:latin typeface="Cambria Math" charset="0"/>
                          </a:rPr>
                        </m:ctrlPr>
                      </m:dPr>
                      <m:e>
                        <m:sSub>
                          <m:sSubPr>
                            <m:ctrlPr>
                              <a:rPr lang="zh-CN" altLang="zh-CN" sz="1500" i="1">
                                <a:latin typeface="Cambria Math" charset="0"/>
                              </a:rPr>
                            </m:ctrlPr>
                          </m:sSubPr>
                          <m:e>
                            <m:r>
                              <a:rPr lang="en-US" altLang="zh-CN" sz="1500" i="1">
                                <a:latin typeface="Cambria Math"/>
                              </a:rPr>
                              <m:t>𝜇</m:t>
                            </m:r>
                          </m:e>
                          <m:sub>
                            <m:r>
                              <a:rPr lang="en-US" altLang="zh-CN" sz="1500" i="1">
                                <a:latin typeface="Cambria Math"/>
                              </a:rPr>
                              <m:t>𝑖</m:t>
                            </m:r>
                          </m:sub>
                        </m:sSub>
                        <m:r>
                          <a:rPr lang="en-US" altLang="zh-CN" sz="1500" i="1">
                            <a:latin typeface="Cambria Math"/>
                          </a:rPr>
                          <m:t>−</m:t>
                        </m:r>
                        <m:sSub>
                          <m:sSubPr>
                            <m:ctrlPr>
                              <a:rPr lang="zh-CN" altLang="zh-CN" sz="1500" i="1">
                                <a:latin typeface="Cambria Math" charset="0"/>
                              </a:rPr>
                            </m:ctrlPr>
                          </m:sSubPr>
                          <m:e>
                            <m:acc>
                              <m:accPr>
                                <m:chr m:val="̅"/>
                                <m:ctrlPr>
                                  <a:rPr lang="zh-CN" altLang="zh-CN" sz="1500" i="1">
                                    <a:latin typeface="Cambria Math"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r>
                          <a:rPr lang="en-US" altLang="zh-CN" sz="1500" i="1">
                            <a:latin typeface="Cambria Math"/>
                          </a:rPr>
                          <m:t>&gt;</m:t>
                        </m:r>
                        <m:r>
                          <a:rPr lang="en-US" altLang="zh-CN" sz="1500" i="1">
                            <a:latin typeface="Cambria Math"/>
                          </a:rPr>
                          <m:t>𝛿</m:t>
                        </m:r>
                      </m:e>
                    </m:d>
                    <m:r>
                      <a:rPr lang="en-US" altLang="zh-CN" sz="1500" i="1">
                        <a:latin typeface="Cambria Math"/>
                      </a:rPr>
                      <m:t>≤</m:t>
                    </m:r>
                    <m:sSup>
                      <m:sSupPr>
                        <m:ctrlPr>
                          <a:rPr lang="zh-CN" altLang="zh-CN" sz="1500" i="1">
                            <a:latin typeface="Cambria Math" charset="0"/>
                          </a:rPr>
                        </m:ctrlPr>
                      </m:sSupPr>
                      <m:e>
                        <m:r>
                          <a:rPr lang="en-US" altLang="zh-CN" sz="1500" i="1">
                            <a:latin typeface="Cambria Math"/>
                          </a:rPr>
                          <m:t>𝑒</m:t>
                        </m:r>
                      </m:e>
                      <m:sup>
                        <m:r>
                          <a:rPr lang="en-US" altLang="zh-CN" sz="1500" i="1">
                            <a:latin typeface="Cambria Math"/>
                          </a:rPr>
                          <m:t>−2</m:t>
                        </m:r>
                        <m:sSub>
                          <m:sSubPr>
                            <m:ctrlPr>
                              <a:rPr lang="zh-CN" altLang="zh-CN" sz="1500" i="1">
                                <a:latin typeface="Cambria Math" charset="0"/>
                              </a:rPr>
                            </m:ctrlPr>
                          </m:sSubPr>
                          <m:e>
                            <m:r>
                              <a:rPr lang="en-US" altLang="zh-CN" sz="1500" i="1">
                                <a:latin typeface="Cambria Math"/>
                              </a:rPr>
                              <m:t>𝑇</m:t>
                            </m:r>
                          </m:e>
                          <m:sub>
                            <m:d>
                              <m:dPr>
                                <m:ctrlPr>
                                  <a:rPr lang="zh-CN" altLang="zh-CN" sz="1500" i="1">
                                    <a:latin typeface="Cambria Math" charset="0"/>
                                  </a:rPr>
                                </m:ctrlPr>
                              </m:dPr>
                              <m:e>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e>
                            </m:d>
                          </m:sub>
                        </m:sSub>
                        <m:sSup>
                          <m:sSupPr>
                            <m:ctrlPr>
                              <a:rPr lang="zh-CN" altLang="zh-CN" sz="1500" i="1">
                                <a:latin typeface="Cambria Math" charset="0"/>
                              </a:rPr>
                            </m:ctrlPr>
                          </m:sSupPr>
                          <m:e>
                            <m:r>
                              <a:rPr lang="en-US" altLang="zh-CN" sz="1500" i="1">
                                <a:latin typeface="Cambria Math"/>
                              </a:rPr>
                              <m:t>𝛿</m:t>
                            </m:r>
                          </m:e>
                          <m:sup>
                            <m:r>
                              <a:rPr lang="en-US" altLang="zh-CN" sz="1500" i="1">
                                <a:latin typeface="Cambria Math"/>
                              </a:rPr>
                              <m:t>2</m:t>
                            </m:r>
                          </m:sup>
                        </m:sSup>
                      </m:sup>
                    </m:sSup>
                    <m:r>
                      <a:rPr lang="en-US" altLang="zh-CN" sz="1500" i="1">
                        <a:latin typeface="Cambria Math"/>
                      </a:rPr>
                      <m:t>             </m:t>
                    </m:r>
                  </m:oMath>
                </a14:m>
                <a:r>
                  <a:rPr lang="en-US" altLang="zh-CN" sz="1500" dirty="0"/>
                  <a:t>(3.4)</a:t>
                </a:r>
                <a:endParaRPr lang="zh-CN" altLang="zh-CN" sz="1500" dirty="0"/>
              </a:p>
              <a:p>
                <a:pPr>
                  <a:lnSpc>
                    <a:spcPct val="150000"/>
                  </a:lnSpc>
                </a:pPr>
                <a:r>
                  <a:rPr lang="en-US" altLang="zh-CN" sz="1500" dirty="0"/>
                  <a:t> </a:t>
                </a:r>
                <a:r>
                  <a:rPr lang="zh-CN" altLang="zh-CN" sz="1500" dirty="0"/>
                  <a:t>这个不等式的含义是第</a:t>
                </a:r>
                <a14:m>
                  <m:oMath xmlns:m="http://schemas.openxmlformats.org/officeDocument/2006/math">
                    <m:r>
                      <a:rPr lang="en-US" altLang="zh-CN" sz="1500" i="1">
                        <a:latin typeface="Cambria Math"/>
                      </a:rPr>
                      <m:t>𝑖</m:t>
                    </m:r>
                  </m:oMath>
                </a14:m>
                <a:r>
                  <a:rPr lang="zh-CN" altLang="zh-CN" sz="1500" dirty="0"/>
                  <a:t>个动作的奖励期望</a:t>
                </a:r>
                <a14:m>
                  <m:oMath xmlns:m="http://schemas.openxmlformats.org/officeDocument/2006/math">
                    <m:sSub>
                      <m:sSubPr>
                        <m:ctrlPr>
                          <a:rPr lang="zh-CN" altLang="zh-CN" sz="1500" i="1">
                            <a:latin typeface="Cambria Math" charset="0"/>
                          </a:rPr>
                        </m:ctrlPr>
                      </m:sSubPr>
                      <m:e>
                        <m:r>
                          <a:rPr lang="en-US" altLang="zh-CN" sz="1500" i="1">
                            <a:latin typeface="Cambria Math"/>
                          </a:rPr>
                          <m:t>𝜇</m:t>
                        </m:r>
                      </m:e>
                      <m:sub>
                        <m:r>
                          <a:rPr lang="en-US" altLang="zh-CN" sz="1500" i="1">
                            <a:latin typeface="Cambria Math"/>
                          </a:rPr>
                          <m:t>𝑖</m:t>
                        </m:r>
                      </m:sub>
                    </m:sSub>
                  </m:oMath>
                </a14:m>
                <a:r>
                  <a:rPr lang="zh-CN" altLang="zh-CN" sz="1500" dirty="0"/>
                  <a:t>大于</a:t>
                </a:r>
                <a14:m>
                  <m:oMath xmlns:m="http://schemas.openxmlformats.org/officeDocument/2006/math">
                    <m:sSub>
                      <m:sSubPr>
                        <m:ctrlPr>
                          <a:rPr lang="zh-CN" altLang="zh-CN" sz="1500" i="1">
                            <a:latin typeface="Cambria Math" charset="0"/>
                          </a:rPr>
                        </m:ctrlPr>
                      </m:sSubPr>
                      <m:e>
                        <m:acc>
                          <m:accPr>
                            <m:chr m:val="̅"/>
                            <m:ctrlPr>
                              <a:rPr lang="zh-CN" altLang="zh-CN" sz="1500" i="1">
                                <a:latin typeface="Cambria Math"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r>
                      <a:rPr lang="en-US" altLang="zh-CN" sz="1500" i="1">
                        <a:latin typeface="Cambria Math"/>
                      </a:rPr>
                      <m:t>+</m:t>
                    </m:r>
                    <m:r>
                      <a:rPr lang="en-US" altLang="zh-CN" sz="1500" i="1">
                        <a:latin typeface="Cambria Math"/>
                      </a:rPr>
                      <m:t>𝛿</m:t>
                    </m:r>
                  </m:oMath>
                </a14:m>
                <a:r>
                  <a:rPr lang="zh-CN" altLang="zh-CN" sz="1500" dirty="0"/>
                  <a:t>之和的概率不超过</a:t>
                </a:r>
                <a14:m>
                  <m:oMath xmlns:m="http://schemas.openxmlformats.org/officeDocument/2006/math">
                    <m:sSup>
                      <m:sSupPr>
                        <m:ctrlPr>
                          <a:rPr lang="zh-CN" altLang="zh-CN" sz="1500" i="1">
                            <a:latin typeface="Cambria Math" charset="0"/>
                          </a:rPr>
                        </m:ctrlPr>
                      </m:sSupPr>
                      <m:e>
                        <m:r>
                          <a:rPr lang="en-US" altLang="zh-CN" sz="1500" i="1">
                            <a:latin typeface="Cambria Math"/>
                          </a:rPr>
                          <m:t>𝑒</m:t>
                        </m:r>
                      </m:e>
                      <m:sup>
                        <m:r>
                          <a:rPr lang="en-US" altLang="zh-CN" sz="1500" i="1">
                            <a:latin typeface="Cambria Math"/>
                          </a:rPr>
                          <m:t>−2</m:t>
                        </m:r>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Sup>
                          <m:sSupPr>
                            <m:ctrlPr>
                              <a:rPr lang="zh-CN" altLang="zh-CN" sz="1500" i="1">
                                <a:latin typeface="Cambria Math" charset="0"/>
                              </a:rPr>
                            </m:ctrlPr>
                          </m:sSupPr>
                          <m:e>
                            <m:r>
                              <a:rPr lang="en-US" altLang="zh-CN" sz="1500" i="1">
                                <a:latin typeface="Cambria Math"/>
                              </a:rPr>
                              <m:t>𝛿</m:t>
                            </m:r>
                          </m:e>
                          <m:sup>
                            <m:r>
                              <a:rPr lang="en-US" altLang="zh-CN" sz="1500" i="1">
                                <a:latin typeface="Cambria Math"/>
                              </a:rPr>
                              <m:t>2</m:t>
                            </m:r>
                          </m:sup>
                        </m:sSup>
                      </m:sup>
                    </m:sSup>
                  </m:oMath>
                </a14:m>
                <a:r>
                  <a:rPr lang="zh-CN" altLang="zh-CN" sz="1500" dirty="0"/>
                  <a:t>，其中</a:t>
                </a:r>
                <a14:m>
                  <m:oMath xmlns:m="http://schemas.openxmlformats.org/officeDocument/2006/math">
                    <m:r>
                      <a:rPr lang="en-US" altLang="zh-CN" sz="1500" i="1">
                        <a:latin typeface="Cambria Math"/>
                      </a:rPr>
                      <m:t>𝛿</m:t>
                    </m:r>
                    <m:r>
                      <a:rPr lang="en-US" altLang="zh-CN" sz="1500" i="1">
                        <a:latin typeface="Cambria Math"/>
                      </a:rPr>
                      <m:t>&gt;0</m:t>
                    </m:r>
                  </m:oMath>
                </a14:m>
                <a:r>
                  <a:rPr lang="zh-CN" altLang="zh-CN" sz="1500" dirty="0"/>
                  <a:t>。因此只需找到一个</a:t>
                </a:r>
                <a14:m>
                  <m:oMath xmlns:m="http://schemas.openxmlformats.org/officeDocument/2006/math">
                    <m:r>
                      <a:rPr lang="en-US" altLang="zh-CN" sz="1500" i="1">
                        <a:latin typeface="Cambria Math"/>
                      </a:rPr>
                      <m:t>𝛿</m:t>
                    </m:r>
                  </m:oMath>
                </a14:m>
                <a:r>
                  <a:rPr lang="zh-CN" altLang="zh-CN" sz="1500" dirty="0"/>
                  <a:t>，使得不等式（</a:t>
                </a:r>
                <a:r>
                  <a:rPr lang="en-US" altLang="zh-CN" sz="1500" dirty="0"/>
                  <a:t>3.4</a:t>
                </a:r>
                <a:r>
                  <a:rPr lang="zh-CN" altLang="zh-CN" sz="1500" dirty="0"/>
                  <a:t>）右侧足够小，即可认为</a:t>
                </a:r>
                <a14:m>
                  <m:oMath xmlns:m="http://schemas.openxmlformats.org/officeDocument/2006/math">
                    <m:sSub>
                      <m:sSubPr>
                        <m:ctrlPr>
                          <a:rPr lang="zh-CN" altLang="zh-CN" sz="1500" i="1">
                            <a:latin typeface="Cambria Math" charset="0"/>
                          </a:rPr>
                        </m:ctrlPr>
                      </m:sSubPr>
                      <m:e>
                        <m:acc>
                          <m:accPr>
                            <m:chr m:val="̅"/>
                            <m:ctrlPr>
                              <a:rPr lang="zh-CN" altLang="zh-CN" sz="1500" i="1">
                                <a:latin typeface="Cambria Math"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r>
                      <a:rPr lang="en-US" altLang="zh-CN" sz="1500" i="1">
                        <a:latin typeface="Cambria Math"/>
                      </a:rPr>
                      <m:t>+</m:t>
                    </m:r>
                    <m:r>
                      <a:rPr lang="en-US" altLang="zh-CN" sz="1500" i="1">
                        <a:latin typeface="Cambria Math"/>
                      </a:rPr>
                      <m:t>𝛿</m:t>
                    </m:r>
                  </m:oMath>
                </a14:m>
                <a:r>
                  <a:rPr lang="zh-CN" altLang="zh-CN" sz="1500" dirty="0"/>
                  <a:t>是</a:t>
                </a:r>
                <a14:m>
                  <m:oMath xmlns:m="http://schemas.openxmlformats.org/officeDocument/2006/math">
                    <m:sSub>
                      <m:sSubPr>
                        <m:ctrlPr>
                          <a:rPr lang="zh-CN" altLang="zh-CN" sz="1500" i="1">
                            <a:latin typeface="Cambria Math" charset="0"/>
                          </a:rPr>
                        </m:ctrlPr>
                      </m:sSubPr>
                      <m:e>
                        <m:r>
                          <a:rPr lang="en-US" altLang="zh-CN" sz="1500" i="1">
                            <a:latin typeface="Cambria Math"/>
                          </a:rPr>
                          <m:t>𝜇</m:t>
                        </m:r>
                      </m:e>
                      <m:sub>
                        <m:r>
                          <a:rPr lang="en-US" altLang="zh-CN" sz="1500" i="1">
                            <a:latin typeface="Cambria Math"/>
                          </a:rPr>
                          <m:t>𝑖</m:t>
                        </m:r>
                      </m:sub>
                    </m:sSub>
                  </m:oMath>
                </a14:m>
                <a:r>
                  <a:rPr lang="zh-CN" altLang="zh-CN" sz="1500" dirty="0"/>
                  <a:t>的一个上界。</a:t>
                </a:r>
              </a:p>
              <a:p>
                <a:pPr>
                  <a:lnSpc>
                    <a:spcPct val="150000"/>
                  </a:lnSpc>
                </a:pPr>
                <a:r>
                  <a:rPr lang="zh-CN" altLang="zh-CN" sz="1500" dirty="0"/>
                  <a:t>这里可找到一个随时间增长快速趋近于</a:t>
                </a:r>
                <a:r>
                  <a:rPr lang="en-US" altLang="zh-CN" sz="1500" dirty="0"/>
                  <a:t>0</a:t>
                </a:r>
                <a:r>
                  <a:rPr lang="zh-CN" altLang="zh-CN" sz="1500" dirty="0"/>
                  <a:t>的函数</a:t>
                </a:r>
                <a14:m>
                  <m:oMath xmlns:m="http://schemas.openxmlformats.org/officeDocument/2006/math">
                    <m:sSup>
                      <m:sSupPr>
                        <m:ctrlPr>
                          <a:rPr lang="zh-CN" altLang="zh-CN" sz="1500" i="1">
                            <a:latin typeface="Cambria Math" charset="0"/>
                          </a:rPr>
                        </m:ctrlPr>
                      </m:sSupPr>
                      <m:e>
                        <m:r>
                          <a:rPr lang="en-US" altLang="zh-CN" sz="1500" i="1">
                            <a:latin typeface="Cambria Math"/>
                          </a:rPr>
                          <m:t>𝑡</m:t>
                        </m:r>
                      </m:e>
                      <m:sup>
                        <m:r>
                          <a:rPr lang="en-US" altLang="zh-CN" sz="1500" i="1">
                            <a:latin typeface="Cambria Math"/>
                          </a:rPr>
                          <m:t>−4</m:t>
                        </m:r>
                      </m:sup>
                    </m:sSup>
                  </m:oMath>
                </a14:m>
                <a:r>
                  <a:rPr lang="zh-CN" altLang="zh-CN" sz="1500" dirty="0"/>
                  <a:t>，令</a:t>
                </a:r>
                <a14:m>
                  <m:oMath xmlns:m="http://schemas.openxmlformats.org/officeDocument/2006/math">
                    <m:sSup>
                      <m:sSupPr>
                        <m:ctrlPr>
                          <a:rPr lang="zh-CN" altLang="zh-CN" sz="1500" i="1">
                            <a:latin typeface="Cambria Math" charset="0"/>
                          </a:rPr>
                        </m:ctrlPr>
                      </m:sSupPr>
                      <m:e>
                        <m:r>
                          <a:rPr lang="en-US" altLang="zh-CN" sz="1500" i="1">
                            <a:latin typeface="Cambria Math"/>
                          </a:rPr>
                          <m:t>𝑒</m:t>
                        </m:r>
                      </m:e>
                      <m:sup>
                        <m:r>
                          <a:rPr lang="en-US" altLang="zh-CN" sz="1500" i="1">
                            <a:latin typeface="Cambria Math"/>
                          </a:rPr>
                          <m:t>−2</m:t>
                        </m:r>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Sup>
                          <m:sSupPr>
                            <m:ctrlPr>
                              <a:rPr lang="zh-CN" altLang="zh-CN" sz="1500" i="1">
                                <a:latin typeface="Cambria Math" charset="0"/>
                              </a:rPr>
                            </m:ctrlPr>
                          </m:sSupPr>
                          <m:e>
                            <m:r>
                              <a:rPr lang="en-US" altLang="zh-CN" sz="1500" i="1">
                                <a:latin typeface="Cambria Math"/>
                              </a:rPr>
                              <m:t>𝛿</m:t>
                            </m:r>
                          </m:e>
                          <m:sup>
                            <m:r>
                              <a:rPr lang="en-US" altLang="zh-CN" sz="1500" i="1">
                                <a:latin typeface="Cambria Math"/>
                              </a:rPr>
                              <m:t>2</m:t>
                            </m:r>
                          </m:sup>
                        </m:sSup>
                      </m:sup>
                    </m:sSup>
                    <m:r>
                      <a:rPr lang="en-US" altLang="zh-CN" sz="1500" i="1">
                        <a:latin typeface="Cambria Math"/>
                      </a:rPr>
                      <m:t>=</m:t>
                    </m:r>
                    <m:sSup>
                      <m:sSupPr>
                        <m:ctrlPr>
                          <a:rPr lang="zh-CN" altLang="zh-CN" sz="1500" i="1">
                            <a:latin typeface="Cambria Math" charset="0"/>
                          </a:rPr>
                        </m:ctrlPr>
                      </m:sSupPr>
                      <m:e>
                        <m:r>
                          <a:rPr lang="en-US" altLang="zh-CN" sz="1500" i="1">
                            <a:latin typeface="Cambria Math"/>
                          </a:rPr>
                          <m:t>𝑡</m:t>
                        </m:r>
                      </m:e>
                      <m:sup>
                        <m:r>
                          <a:rPr lang="en-US" altLang="zh-CN" sz="1500" i="1">
                            <a:latin typeface="Cambria Math"/>
                          </a:rPr>
                          <m:t>−4</m:t>
                        </m:r>
                      </m:sup>
                    </m:sSup>
                  </m:oMath>
                </a14:m>
                <a:r>
                  <a:rPr lang="zh-CN" altLang="zh-CN" sz="1500" dirty="0"/>
                  <a:t>，则</a:t>
                </a:r>
                <a14:m>
                  <m:oMath xmlns:m="http://schemas.openxmlformats.org/officeDocument/2006/math">
                    <m:r>
                      <a:rPr lang="en-US" altLang="zh-CN" sz="1500" i="1">
                        <a:latin typeface="Cambria Math"/>
                      </a:rPr>
                      <m:t>𝛿</m:t>
                    </m:r>
                    <m:r>
                      <a:rPr lang="en-US" altLang="zh-CN" sz="1500" i="1">
                        <a:latin typeface="Cambria Math"/>
                      </a:rPr>
                      <m:t>=</m:t>
                    </m:r>
                    <m:rad>
                      <m:radPr>
                        <m:degHide m:val="on"/>
                        <m:ctrlPr>
                          <a:rPr lang="zh-CN" altLang="zh-CN" sz="1500" i="1">
                            <a:latin typeface="Cambria Math" charset="0"/>
                          </a:rPr>
                        </m:ctrlPr>
                      </m:radPr>
                      <m:deg/>
                      <m:e>
                        <m:f>
                          <m:fPr>
                            <m:ctrlPr>
                              <a:rPr lang="zh-CN" altLang="zh-CN" sz="1500" i="1">
                                <a:latin typeface="Cambria Math" charset="0"/>
                              </a:rPr>
                            </m:ctrlPr>
                          </m:fPr>
                          <m:num>
                            <m:r>
                              <a:rPr lang="en-US" altLang="zh-CN" sz="1500" i="1">
                                <a:latin typeface="Cambria Math"/>
                              </a:rPr>
                              <m:t>2</m:t>
                            </m:r>
                            <m:func>
                              <m:funcPr>
                                <m:ctrlPr>
                                  <a:rPr lang="zh-CN" altLang="zh-CN" sz="1500" i="1">
                                    <a:latin typeface="Cambria Math" charset="0"/>
                                  </a:rPr>
                                </m:ctrlPr>
                              </m:funcPr>
                              <m:fName>
                                <m:r>
                                  <m:rPr>
                                    <m:sty m:val="p"/>
                                  </m:rPr>
                                  <a:rPr lang="en-US" altLang="zh-CN" sz="1500">
                                    <a:latin typeface="Cambria Math"/>
                                  </a:rPr>
                                  <m:t>ln</m:t>
                                </m:r>
                              </m:fName>
                              <m:e>
                                <m:r>
                                  <a:rPr lang="en-US" altLang="zh-CN" sz="1500" i="1">
                                    <a:latin typeface="Cambria Math"/>
                                  </a:rPr>
                                  <m:t>𝑡</m:t>
                                </m:r>
                              </m:e>
                            </m:func>
                          </m:num>
                          <m:den>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den>
                        </m:f>
                      </m:e>
                    </m:rad>
                  </m:oMath>
                </a14:m>
                <a:r>
                  <a:rPr lang="zh-CN" altLang="zh-CN" sz="1500" dirty="0"/>
                  <a:t>，因此</a:t>
                </a:r>
                <a14:m>
                  <m:oMath xmlns:m="http://schemas.openxmlformats.org/officeDocument/2006/math">
                    <m:sSub>
                      <m:sSubPr>
                        <m:ctrlPr>
                          <a:rPr lang="zh-CN" altLang="zh-CN" sz="1500" i="1">
                            <a:latin typeface="Cambria Math" charset="0"/>
                          </a:rPr>
                        </m:ctrlPr>
                      </m:sSubPr>
                      <m:e>
                        <m:r>
                          <a:rPr lang="en-US" altLang="zh-CN" sz="1500" i="1">
                            <a:latin typeface="Cambria Math"/>
                          </a:rPr>
                          <m:t>𝜇</m:t>
                        </m:r>
                      </m:e>
                      <m:sub>
                        <m:r>
                          <a:rPr lang="en-US" altLang="zh-CN" sz="1500" i="1">
                            <a:latin typeface="Cambria Math"/>
                          </a:rPr>
                          <m:t>𝑖</m:t>
                        </m:r>
                      </m:sub>
                    </m:sSub>
                  </m:oMath>
                </a14:m>
                <a:r>
                  <a:rPr lang="zh-CN" altLang="zh-CN" sz="1500" dirty="0"/>
                  <a:t>的上界为</a:t>
                </a:r>
                <a14:m>
                  <m:oMath xmlns:m="http://schemas.openxmlformats.org/officeDocument/2006/math">
                    <m:sSub>
                      <m:sSubPr>
                        <m:ctrlPr>
                          <a:rPr lang="zh-CN" altLang="zh-CN" sz="1500" i="1">
                            <a:latin typeface="Cambria Math" charset="0"/>
                          </a:rPr>
                        </m:ctrlPr>
                      </m:sSubPr>
                      <m:e>
                        <m:acc>
                          <m:accPr>
                            <m:chr m:val="̅"/>
                            <m:ctrlPr>
                              <a:rPr lang="zh-CN" altLang="zh-CN" sz="1500" i="1">
                                <a:latin typeface="Cambria Math"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r>
                      <a:rPr lang="en-US" altLang="zh-CN" sz="1500" i="1">
                        <a:latin typeface="Cambria Math"/>
                      </a:rPr>
                      <m:t>+</m:t>
                    </m:r>
                    <m:rad>
                      <m:radPr>
                        <m:degHide m:val="on"/>
                        <m:ctrlPr>
                          <a:rPr lang="zh-CN" altLang="zh-CN" sz="1500" i="1">
                            <a:latin typeface="Cambria Math" charset="0"/>
                          </a:rPr>
                        </m:ctrlPr>
                      </m:radPr>
                      <m:deg/>
                      <m:e>
                        <m:f>
                          <m:fPr>
                            <m:ctrlPr>
                              <a:rPr lang="zh-CN" altLang="zh-CN" sz="1500" i="1">
                                <a:latin typeface="Cambria Math" charset="0"/>
                              </a:rPr>
                            </m:ctrlPr>
                          </m:fPr>
                          <m:num>
                            <m:r>
                              <a:rPr lang="en-US" altLang="zh-CN" sz="1500" i="1">
                                <a:latin typeface="Cambria Math"/>
                              </a:rPr>
                              <m:t>2</m:t>
                            </m:r>
                            <m:func>
                              <m:funcPr>
                                <m:ctrlPr>
                                  <a:rPr lang="zh-CN" altLang="zh-CN" sz="1500" i="1">
                                    <a:latin typeface="Cambria Math" charset="0"/>
                                  </a:rPr>
                                </m:ctrlPr>
                              </m:funcPr>
                              <m:fName>
                                <m:r>
                                  <m:rPr>
                                    <m:sty m:val="p"/>
                                  </m:rPr>
                                  <a:rPr lang="en-US" altLang="zh-CN" sz="1500">
                                    <a:latin typeface="Cambria Math"/>
                                  </a:rPr>
                                  <m:t>ln</m:t>
                                </m:r>
                              </m:fName>
                              <m:e>
                                <m:r>
                                  <a:rPr lang="en-US" altLang="zh-CN" sz="1500" i="1">
                                    <a:latin typeface="Cambria Math"/>
                                  </a:rPr>
                                  <m:t>𝑡</m:t>
                                </m:r>
                              </m:e>
                            </m:func>
                          </m:num>
                          <m:den>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den>
                        </m:f>
                      </m:e>
                    </m:rad>
                  </m:oMath>
                </a14:m>
                <a:r>
                  <a:rPr lang="zh-CN" altLang="zh-CN" sz="1500" dirty="0"/>
                  <a:t>。当然，要选择一个随着</a:t>
                </a:r>
                <a14:m>
                  <m:oMath xmlns:m="http://schemas.openxmlformats.org/officeDocument/2006/math">
                    <m:r>
                      <a:rPr lang="en-US" altLang="zh-CN" sz="1500" i="1">
                        <a:latin typeface="Cambria Math"/>
                      </a:rPr>
                      <m:t>𝑡</m:t>
                    </m:r>
                  </m:oMath>
                </a14:m>
                <a:r>
                  <a:rPr lang="zh-CN" altLang="zh-CN" sz="1500" dirty="0"/>
                  <a:t>取值增大而收敛到</a:t>
                </a:r>
                <a:r>
                  <a:rPr lang="en-US" altLang="zh-CN" sz="1500" dirty="0"/>
                  <a:t>0</a:t>
                </a:r>
                <a:r>
                  <a:rPr lang="zh-CN" altLang="zh-CN" sz="1500" dirty="0"/>
                  <a:t>的函数，未必一定</a:t>
                </a:r>
                <a14:m>
                  <m:oMath xmlns:m="http://schemas.openxmlformats.org/officeDocument/2006/math">
                    <m:r>
                      <a:rPr lang="zh-CN" altLang="zh-CN" sz="1500">
                        <a:latin typeface="Cambria Math"/>
                      </a:rPr>
                      <m:t>要选</m:t>
                    </m:r>
                    <m:sSup>
                      <m:sSupPr>
                        <m:ctrlPr>
                          <a:rPr lang="zh-CN" altLang="zh-CN" sz="1500" i="1">
                            <a:latin typeface="Cambria Math" charset="0"/>
                          </a:rPr>
                        </m:ctrlPr>
                      </m:sSupPr>
                      <m:e>
                        <m:r>
                          <a:rPr lang="en-US" altLang="zh-CN" sz="1500" i="1">
                            <a:latin typeface="Cambria Math"/>
                          </a:rPr>
                          <m:t>𝑡</m:t>
                        </m:r>
                      </m:e>
                      <m:sup>
                        <m:r>
                          <a:rPr lang="en-US" altLang="zh-CN" sz="1500" i="1">
                            <a:latin typeface="Cambria Math"/>
                          </a:rPr>
                          <m:t>−4</m:t>
                        </m:r>
                      </m:sup>
                    </m:sSup>
                  </m:oMath>
                </a14:m>
                <a:r>
                  <a:rPr lang="zh-CN" altLang="zh-CN" sz="1500" dirty="0"/>
                  <a:t>，如果换成关于</a:t>
                </a:r>
                <a14:m>
                  <m:oMath xmlns:m="http://schemas.openxmlformats.org/officeDocument/2006/math">
                    <m:r>
                      <a:rPr lang="en-US" altLang="zh-CN" sz="1500" i="1">
                        <a:latin typeface="Cambria Math"/>
                      </a:rPr>
                      <m:t>𝑡</m:t>
                    </m:r>
                  </m:oMath>
                </a14:m>
                <a:r>
                  <a:rPr lang="zh-CN" altLang="zh-CN" sz="1500" dirty="0"/>
                  <a:t>的其它幂函数，结果将会和当前</a:t>
                </a:r>
                <a14:m>
                  <m:oMath xmlns:m="http://schemas.openxmlformats.org/officeDocument/2006/math">
                    <m:r>
                      <a:rPr lang="en-US" altLang="zh-CN" sz="1500" i="1">
                        <a:latin typeface="Cambria Math"/>
                      </a:rPr>
                      <m:t>𝛿</m:t>
                    </m:r>
                  </m:oMath>
                </a14:m>
                <a:r>
                  <a:rPr lang="zh-CN" altLang="zh-CN" sz="1500" dirty="0"/>
                  <a:t>取值相差一个常数系数，因此奖励期望的上界也可以写成</a:t>
                </a:r>
                <a14:m>
                  <m:oMath xmlns:m="http://schemas.openxmlformats.org/officeDocument/2006/math">
                    <m:sSub>
                      <m:sSubPr>
                        <m:ctrlPr>
                          <a:rPr lang="zh-CN" altLang="zh-CN" sz="1500" i="1">
                            <a:latin typeface="Cambria Math" charset="0"/>
                          </a:rPr>
                        </m:ctrlPr>
                      </m:sSubPr>
                      <m:e>
                        <m:acc>
                          <m:accPr>
                            <m:chr m:val="̅"/>
                            <m:ctrlPr>
                              <a:rPr lang="zh-CN" altLang="zh-CN" sz="1500" i="1">
                                <a:latin typeface="Cambria Math"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r>
                      <a:rPr lang="en-US" altLang="zh-CN" sz="1500" i="1">
                        <a:latin typeface="Cambria Math"/>
                      </a:rPr>
                      <m:t>+</m:t>
                    </m:r>
                    <m:r>
                      <a:rPr lang="en-US" altLang="zh-CN" sz="1500" i="1">
                        <a:latin typeface="Cambria Math"/>
                      </a:rPr>
                      <m:t>𝐶</m:t>
                    </m:r>
                    <m:rad>
                      <m:radPr>
                        <m:degHide m:val="on"/>
                        <m:ctrlPr>
                          <a:rPr lang="zh-CN" altLang="zh-CN" sz="1500" i="1">
                            <a:latin typeface="Cambria Math" charset="0"/>
                          </a:rPr>
                        </m:ctrlPr>
                      </m:radPr>
                      <m:deg/>
                      <m:e>
                        <m:f>
                          <m:fPr>
                            <m:ctrlPr>
                              <a:rPr lang="zh-CN" altLang="zh-CN" sz="1500" i="1">
                                <a:latin typeface="Cambria Math" charset="0"/>
                              </a:rPr>
                            </m:ctrlPr>
                          </m:fPr>
                          <m:num>
                            <m:r>
                              <a:rPr lang="en-US" altLang="zh-CN" sz="1500" i="1">
                                <a:latin typeface="Cambria Math"/>
                              </a:rPr>
                              <m:t>2</m:t>
                            </m:r>
                            <m:func>
                              <m:funcPr>
                                <m:ctrlPr>
                                  <a:rPr lang="zh-CN" altLang="zh-CN" sz="1500" i="1">
                                    <a:latin typeface="Cambria Math" charset="0"/>
                                  </a:rPr>
                                </m:ctrlPr>
                              </m:funcPr>
                              <m:fName>
                                <m:r>
                                  <m:rPr>
                                    <m:sty m:val="p"/>
                                  </m:rPr>
                                  <a:rPr lang="en-US" altLang="zh-CN" sz="1500">
                                    <a:latin typeface="Cambria Math"/>
                                  </a:rPr>
                                  <m:t>ln</m:t>
                                </m:r>
                              </m:fName>
                              <m:e>
                                <m:r>
                                  <a:rPr lang="en-US" altLang="zh-CN" sz="1500" i="1">
                                    <a:latin typeface="Cambria Math"/>
                                  </a:rPr>
                                  <m:t>𝑡</m:t>
                                </m:r>
                              </m:e>
                            </m:func>
                          </m:num>
                          <m:den>
                            <m:sSub>
                              <m:sSubPr>
                                <m:ctrlPr>
                                  <a:rPr lang="zh-CN" altLang="zh-CN" sz="1500" i="1">
                                    <a:latin typeface="Cambria Math"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den>
                        </m:f>
                      </m:e>
                    </m:rad>
                  </m:oMath>
                </a14:m>
                <a:r>
                  <a:rPr lang="zh-CN" altLang="zh-CN" sz="1500" dirty="0"/>
                  <a:t>，其中</a:t>
                </a:r>
                <a14:m>
                  <m:oMath xmlns:m="http://schemas.openxmlformats.org/officeDocument/2006/math">
                    <m:r>
                      <a:rPr lang="en-US" altLang="zh-CN" sz="1500" i="1">
                        <a:latin typeface="Cambria Math"/>
                      </a:rPr>
                      <m:t>𝐶</m:t>
                    </m:r>
                  </m:oMath>
                </a14:m>
                <a:r>
                  <a:rPr lang="zh-CN" altLang="zh-CN" sz="1500" dirty="0"/>
                  <a:t>是一个预先指定的超参数，可以理解为用来调节探索和利用两者权重的因子。</a:t>
                </a:r>
              </a:p>
            </p:txBody>
          </p:sp>
        </mc:Choice>
        <mc:Fallback xmlns="">
          <p:sp>
            <p:nvSpPr>
              <p:cNvPr id="5" name="矩形 4"/>
              <p:cNvSpPr>
                <a:spLocks noRot="1" noChangeAspect="1" noMove="1" noResize="1" noEditPoints="1" noAdjustHandles="1" noChangeArrowheads="1" noChangeShapeType="1" noTextEdit="1"/>
              </p:cNvSpPr>
              <p:nvPr/>
            </p:nvSpPr>
            <p:spPr>
              <a:xfrm>
                <a:off x="77119" y="1445765"/>
                <a:ext cx="9066881" cy="5088509"/>
              </a:xfrm>
              <a:prstGeom prst="rect">
                <a:avLst/>
              </a:prstGeom>
              <a:blipFill rotWithShape="1">
                <a:blip r:embed="rId2"/>
                <a:stretch>
                  <a:fillRect l="-269" r="-23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8610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519018" y="1009762"/>
                <a:ext cx="8281426" cy="3645806"/>
              </a:xfrm>
              <a:prstGeom prst="rect">
                <a:avLst/>
              </a:prstGeom>
            </p:spPr>
            <p:txBody>
              <a:bodyPr wrap="square">
                <a:spAutoFit/>
              </a:bodyPr>
              <a:lstStyle/>
              <a:p>
                <a:pPr>
                  <a:lnSpc>
                    <a:spcPct val="150000"/>
                  </a:lnSpc>
                </a:pPr>
                <a:r>
                  <a:rPr lang="zh-CN" altLang="zh-CN" sz="2000" b="1" dirty="0">
                    <a:solidFill>
                      <a:srgbClr val="4F80BD"/>
                    </a:solidFill>
                    <a:latin typeface="华文楷体" panose="02010600040101010101" pitchFamily="2" charset="-122"/>
                    <a:ea typeface="华文楷体" panose="02010600040101010101" pitchFamily="2" charset="-122"/>
                  </a:rPr>
                  <a:t>上限置信区间算法（</a:t>
                </a:r>
                <a:r>
                  <a:rPr lang="en-US" altLang="zh-CN" sz="2000" b="1" dirty="0">
                    <a:solidFill>
                      <a:srgbClr val="4F80BD"/>
                    </a:solidFill>
                    <a:latin typeface="华文楷体" panose="02010600040101010101" pitchFamily="2" charset="-122"/>
                    <a:ea typeface="华文楷体" panose="02010600040101010101" pitchFamily="2" charset="-122"/>
                  </a:rPr>
                  <a:t>Upper Confidence Bounds, UCB1</a:t>
                </a:r>
                <a:r>
                  <a:rPr lang="zh-CN" altLang="zh-CN" sz="2000" b="1" dirty="0">
                    <a:solidFill>
                      <a:srgbClr val="4F80BD"/>
                    </a:solidFill>
                    <a:latin typeface="华文楷体" panose="02010600040101010101" pitchFamily="2" charset="-122"/>
                    <a:ea typeface="华文楷体" panose="02010600040101010101" pitchFamily="2" charset="-122"/>
                  </a:rPr>
                  <a:t>）</a:t>
                </a:r>
                <a:r>
                  <a:rPr lang="zh-CN" altLang="en-US" sz="2000" b="1" dirty="0">
                    <a:solidFill>
                      <a:srgbClr val="4F80BD"/>
                    </a:solidFill>
                    <a:latin typeface="华文楷体" panose="02010600040101010101" pitchFamily="2" charset="-122"/>
                    <a:ea typeface="华文楷体" panose="02010600040101010101" pitchFamily="2" charset="-122"/>
                  </a:rPr>
                  <a:t>：</a:t>
                </a:r>
                <a:r>
                  <a:rPr lang="zh-CN" altLang="zh-CN" sz="2000" dirty="0"/>
                  <a:t>为每个动作的奖励期望计算一个估计范围，优先采用估计范围上限较高的动作。</a:t>
                </a:r>
                <a:endParaRPr lang="en-US" altLang="zh-CN" sz="2000" dirty="0">
                  <a:latin typeface="华文楷体" panose="02010600040101010101" pitchFamily="2" charset="-122"/>
                  <a:ea typeface="华文楷体" panose="02010600040101010101" pitchFamily="2" charset="-122"/>
                </a:endParaRPr>
              </a:p>
              <a:p>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UCB1</a:t>
                </a:r>
                <a:r>
                  <a:rPr lang="zh-CN" altLang="zh-CN" sz="2000" dirty="0">
                    <a:latin typeface="华文楷体" panose="02010600040101010101" pitchFamily="2" charset="-122"/>
                    <a:ea typeface="华文楷体" panose="02010600040101010101" pitchFamily="2" charset="-122"/>
                  </a:rPr>
                  <a:t>算法的策略可以描述为，在第</a:t>
                </a:r>
                <a14:m>
                  <m:oMath xmlns:m="http://schemas.openxmlformats.org/officeDocument/2006/math">
                    <m:r>
                      <a:rPr lang="en-US" altLang="zh-CN" sz="2000" i="1">
                        <a:latin typeface="Cambria Math"/>
                      </a:rPr>
                      <m:t>𝑡</m:t>
                    </m:r>
                  </m:oMath>
                </a14:m>
                <a:r>
                  <a:rPr lang="zh-CN" altLang="zh-CN" sz="2000" dirty="0">
                    <a:latin typeface="华文楷体" panose="02010600040101010101" pitchFamily="2" charset="-122"/>
                    <a:ea typeface="华文楷体" panose="02010600040101010101" pitchFamily="2" charset="-122"/>
                  </a:rPr>
                  <a:t>次时选择使得（</a:t>
                </a:r>
                <a:r>
                  <a:rPr lang="en-US" altLang="zh-CN" sz="2000" dirty="0">
                    <a:latin typeface="华文楷体" panose="02010600040101010101" pitchFamily="2" charset="-122"/>
                    <a:ea typeface="华文楷体" panose="02010600040101010101" pitchFamily="2" charset="-122"/>
                  </a:rPr>
                  <a:t>3.5</a:t>
                </a:r>
                <a:r>
                  <a:rPr lang="zh-CN" altLang="zh-CN" sz="2000" dirty="0">
                    <a:latin typeface="华文楷体" panose="02010600040101010101" pitchFamily="2" charset="-122"/>
                    <a:ea typeface="华文楷体" panose="02010600040101010101" pitchFamily="2" charset="-122"/>
                  </a:rPr>
                  <a:t>）式子取值最大的动作</a:t>
                </a:r>
                <a14:m>
                  <m:oMath xmlns:m="http://schemas.openxmlformats.org/officeDocument/2006/math">
                    <m:sSub>
                      <m:sSubPr>
                        <m:ctrlPr>
                          <a:rPr lang="zh-CN" altLang="zh-CN" sz="2000" i="1">
                            <a:latin typeface="Cambria Math" charset="0"/>
                          </a:rPr>
                        </m:ctrlPr>
                      </m:sSubPr>
                      <m:e>
                        <m:r>
                          <a:rPr lang="en-US" altLang="zh-CN" sz="2000" i="1">
                            <a:latin typeface="Cambria Math"/>
                          </a:rPr>
                          <m:t>𝑎</m:t>
                        </m:r>
                      </m:e>
                      <m:sub>
                        <m:sSub>
                          <m:sSubPr>
                            <m:ctrlPr>
                              <a:rPr lang="zh-CN" altLang="zh-CN" sz="2000" i="1">
                                <a:latin typeface="Cambria Math" charset="0"/>
                              </a:rPr>
                            </m:ctrlPr>
                          </m:sSubPr>
                          <m:e>
                            <m:r>
                              <a:rPr lang="en-US" altLang="zh-CN" sz="2000" i="1">
                                <a:latin typeface="Cambria Math"/>
                              </a:rPr>
                              <m:t>𝑙</m:t>
                            </m:r>
                          </m:e>
                          <m:sub>
                            <m:r>
                              <a:rPr lang="en-US" altLang="zh-CN" sz="2000" i="1">
                                <a:latin typeface="Cambria Math"/>
                              </a:rPr>
                              <m:t>𝑡</m:t>
                            </m:r>
                          </m:sub>
                        </m:sSub>
                      </m:sub>
                    </m:sSub>
                  </m:oMath>
                </a14:m>
                <a:r>
                  <a:rPr lang="zh-CN" altLang="zh-CN" sz="2000" dirty="0">
                    <a:latin typeface="华文楷体" panose="02010600040101010101" pitchFamily="2" charset="-122"/>
                    <a:ea typeface="华文楷体" panose="02010600040101010101" pitchFamily="2" charset="-122"/>
                  </a:rPr>
                  <a:t>，其中</a:t>
                </a:r>
                <a14:m>
                  <m:oMath xmlns:m="http://schemas.openxmlformats.org/officeDocument/2006/math">
                    <m:sSub>
                      <m:sSubPr>
                        <m:ctrlPr>
                          <a:rPr lang="zh-CN" altLang="zh-CN" sz="2000" i="1">
                            <a:latin typeface="Cambria Math" charset="0"/>
                          </a:rPr>
                        </m:ctrlPr>
                      </m:sSubPr>
                      <m:e>
                        <m:r>
                          <a:rPr lang="en-US" altLang="zh-CN" sz="2000" i="1">
                            <a:latin typeface="Cambria Math"/>
                          </a:rPr>
                          <m:t>𝑙</m:t>
                        </m:r>
                      </m:e>
                      <m:sub>
                        <m:r>
                          <a:rPr lang="en-US" altLang="zh-CN" sz="2000" i="1">
                            <a:latin typeface="Cambria Math"/>
                          </a:rPr>
                          <m:t>𝑡</m:t>
                        </m:r>
                      </m:sub>
                    </m:sSub>
                  </m:oMath>
                </a14:m>
                <a:r>
                  <a:rPr lang="zh-CN" altLang="zh-CN" sz="2000" dirty="0">
                    <a:latin typeface="华文楷体" panose="02010600040101010101" pitchFamily="2" charset="-122"/>
                    <a:ea typeface="华文楷体" panose="02010600040101010101" pitchFamily="2" charset="-122"/>
                  </a:rPr>
                  <a:t>由如下式子计算得到：</a:t>
                </a:r>
                <a:endParaRPr lang="en-US" altLang="zh-CN" sz="2000" dirty="0">
                  <a:latin typeface="华文楷体" panose="02010600040101010101" pitchFamily="2" charset="-122"/>
                  <a:ea typeface="华文楷体" panose="02010600040101010101" pitchFamily="2" charset="-122"/>
                </a:endParaRPr>
              </a:p>
              <a:p>
                <a:endParaRPr lang="en-US" altLang="zh-CN" sz="2000" dirty="0">
                  <a:latin typeface="华文楷体" panose="02010600040101010101" pitchFamily="2" charset="-122"/>
                  <a:ea typeface="华文楷体"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zh-CN" altLang="zh-CN" sz="2000" i="1">
                              <a:latin typeface="Cambria Math" charset="0"/>
                            </a:rPr>
                          </m:ctrlPr>
                        </m:sSubPr>
                        <m:e>
                          <m:r>
                            <a:rPr lang="en-US" altLang="zh-CN" sz="2000" i="1">
                              <a:latin typeface="Cambria Math"/>
                            </a:rPr>
                            <m:t>𝑙</m:t>
                          </m:r>
                        </m:e>
                        <m:sub>
                          <m:r>
                            <a:rPr lang="en-US" altLang="zh-CN" sz="2000" i="1">
                              <a:latin typeface="Cambria Math"/>
                            </a:rPr>
                            <m:t>𝑡</m:t>
                          </m:r>
                        </m:sub>
                      </m:sSub>
                      <m:r>
                        <a:rPr lang="en-US" altLang="zh-CN" sz="2000">
                          <a:latin typeface="Cambria Math"/>
                        </a:rPr>
                        <m:t>=</m:t>
                      </m:r>
                      <m:sSub>
                        <m:sSubPr>
                          <m:ctrlPr>
                            <a:rPr lang="zh-CN" altLang="zh-CN" sz="2000" i="1">
                              <a:latin typeface="Cambria Math" charset="0"/>
                            </a:rPr>
                          </m:ctrlPr>
                        </m:sSubPr>
                        <m:e>
                          <m:r>
                            <m:rPr>
                              <m:sty m:val="p"/>
                            </m:rPr>
                            <a:rPr lang="en-US" altLang="zh-CN" sz="2000">
                              <a:latin typeface="Cambria Math"/>
                            </a:rPr>
                            <m:t>argmax</m:t>
                          </m:r>
                        </m:e>
                        <m:sub>
                          <m:r>
                            <a:rPr lang="en-US" altLang="zh-CN" sz="2000" i="1">
                              <a:latin typeface="Cambria Math"/>
                            </a:rPr>
                            <m:t>𝑖</m:t>
                          </m:r>
                        </m:sub>
                      </m:sSub>
                      <m:r>
                        <a:rPr lang="en-US" altLang="zh-CN" sz="2000" i="1">
                          <a:latin typeface="Cambria Math"/>
                        </a:rPr>
                        <m:t> </m:t>
                      </m:r>
                      <m:sSub>
                        <m:sSubPr>
                          <m:ctrlPr>
                            <a:rPr lang="zh-CN" altLang="zh-CN" sz="2000" i="1">
                              <a:latin typeface="Cambria Math" charset="0"/>
                            </a:rPr>
                          </m:ctrlPr>
                        </m:sSubPr>
                        <m:e>
                          <m:acc>
                            <m:accPr>
                              <m:chr m:val="̅"/>
                              <m:ctrlPr>
                                <a:rPr lang="zh-CN" altLang="zh-CN" sz="2000" i="1">
                                  <a:latin typeface="Cambria Math" charset="0"/>
                                </a:rPr>
                              </m:ctrlPr>
                            </m:accPr>
                            <m:e>
                              <m:r>
                                <a:rPr lang="en-US" altLang="zh-CN" sz="2000" i="1">
                                  <a:latin typeface="Cambria Math"/>
                                </a:rPr>
                                <m:t>𝑥</m:t>
                              </m:r>
                            </m:e>
                          </m:acc>
                        </m:e>
                        <m:sub>
                          <m:r>
                            <a:rPr lang="en-US" altLang="zh-CN" sz="2000" i="1">
                              <a:latin typeface="Cambria Math"/>
                            </a:rPr>
                            <m:t>𝑖</m:t>
                          </m:r>
                          <m:r>
                            <a:rPr lang="en-US" altLang="zh-CN" sz="2000" i="1">
                              <a:latin typeface="Cambria Math"/>
                            </a:rPr>
                            <m:t>,</m:t>
                          </m:r>
                          <m:sSub>
                            <m:sSubPr>
                              <m:ctrlPr>
                                <a:rPr lang="zh-CN" altLang="zh-CN" sz="2000" i="1">
                                  <a:latin typeface="Cambria Math" charset="0"/>
                                </a:rPr>
                              </m:ctrlPr>
                            </m:sSubPr>
                            <m:e>
                              <m:r>
                                <a:rPr lang="en-US" altLang="zh-CN" sz="2000" i="1">
                                  <a:latin typeface="Cambria Math"/>
                                </a:rPr>
                                <m:t>𝑇</m:t>
                              </m:r>
                            </m:e>
                            <m:sub>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𝑡</m:t>
                              </m:r>
                              <m:r>
                                <a:rPr lang="en-US" altLang="zh-CN" sz="2000" i="1">
                                  <a:latin typeface="Cambria Math"/>
                                </a:rPr>
                                <m:t>−1)</m:t>
                              </m:r>
                            </m:sub>
                          </m:sSub>
                        </m:sub>
                      </m:sSub>
                      <m:r>
                        <a:rPr lang="en-US" altLang="zh-CN" sz="2000" i="1">
                          <a:latin typeface="Cambria Math"/>
                        </a:rPr>
                        <m:t>+</m:t>
                      </m:r>
                      <m:r>
                        <a:rPr lang="en-US" altLang="zh-CN" sz="2000" i="1">
                          <a:latin typeface="Cambria Math"/>
                        </a:rPr>
                        <m:t>𝐶</m:t>
                      </m:r>
                      <m:rad>
                        <m:radPr>
                          <m:degHide m:val="on"/>
                          <m:ctrlPr>
                            <a:rPr lang="zh-CN" altLang="zh-CN" sz="2000" i="1">
                              <a:latin typeface="Cambria Math" charset="0"/>
                            </a:rPr>
                          </m:ctrlPr>
                        </m:radPr>
                        <m:deg/>
                        <m:e>
                          <m:f>
                            <m:fPr>
                              <m:ctrlPr>
                                <a:rPr lang="zh-CN" altLang="zh-CN" sz="2000" i="1">
                                  <a:latin typeface="Cambria Math" charset="0"/>
                                </a:rPr>
                              </m:ctrlPr>
                            </m:fPr>
                            <m:num>
                              <m:r>
                                <a:rPr lang="en-US" altLang="zh-CN" sz="2000" i="1">
                                  <a:latin typeface="Cambria Math"/>
                                </a:rPr>
                                <m:t>2</m:t>
                              </m:r>
                              <m:func>
                                <m:funcPr>
                                  <m:ctrlPr>
                                    <a:rPr lang="zh-CN" altLang="zh-CN" sz="2000" i="1">
                                      <a:latin typeface="Cambria Math" charset="0"/>
                                    </a:rPr>
                                  </m:ctrlPr>
                                </m:funcPr>
                                <m:fName>
                                  <m:r>
                                    <m:rPr>
                                      <m:sty m:val="p"/>
                                    </m:rPr>
                                    <a:rPr lang="en-US" altLang="zh-CN" sz="2000">
                                      <a:latin typeface="Cambria Math"/>
                                    </a:rPr>
                                    <m:t>ln</m:t>
                                  </m:r>
                                </m:fName>
                                <m:e>
                                  <m:r>
                                    <a:rPr lang="en-US" altLang="zh-CN" sz="2000" i="1">
                                      <a:latin typeface="Cambria Math"/>
                                    </a:rPr>
                                    <m:t>𝑡</m:t>
                                  </m:r>
                                </m:e>
                              </m:func>
                            </m:num>
                            <m:den>
                              <m:sSub>
                                <m:sSubPr>
                                  <m:ctrlPr>
                                    <a:rPr lang="zh-CN" altLang="zh-CN" sz="2000" i="1">
                                      <a:latin typeface="Cambria Math" charset="0"/>
                                    </a:rPr>
                                  </m:ctrlPr>
                                </m:sSubPr>
                                <m:e>
                                  <m:r>
                                    <a:rPr lang="en-US" altLang="zh-CN" sz="2000" i="1">
                                      <a:latin typeface="Cambria Math"/>
                                    </a:rPr>
                                    <m:t>𝑇</m:t>
                                  </m:r>
                                </m:e>
                                <m:sub>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𝑡</m:t>
                                  </m:r>
                                  <m:r>
                                    <a:rPr lang="en-US" altLang="zh-CN" sz="2000" i="1">
                                      <a:latin typeface="Cambria Math"/>
                                    </a:rPr>
                                    <m:t>−1)</m:t>
                                  </m:r>
                                </m:sub>
                              </m:sSub>
                            </m:den>
                          </m:f>
                        </m:e>
                      </m:rad>
                    </m:oMath>
                  </m:oMathPara>
                </a14:m>
                <a:endParaRPr lang="zh-CN" altLang="zh-CN" sz="2000" dirty="0">
                  <a:latin typeface="华文楷体" panose="02010600040101010101" pitchFamily="2" charset="-122"/>
                  <a:ea typeface="华文楷体" panose="02010600040101010101" pitchFamily="2" charset="-122"/>
                </a:endParaRPr>
              </a:p>
              <a:p>
                <a:pPr>
                  <a:lnSpc>
                    <a:spcPct val="150000"/>
                  </a:lnSpc>
                </a:pPr>
                <a:endParaRPr lang="en-US" altLang="zh-CN" sz="2000" dirty="0">
                  <a:latin typeface="华文楷体" panose="02010600040101010101" pitchFamily="2" charset="-122"/>
                  <a:ea typeface="华文楷体" panose="0201060004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519018" y="1009762"/>
                <a:ext cx="8281426" cy="3645806"/>
              </a:xfrm>
              <a:prstGeom prst="rect">
                <a:avLst/>
              </a:prstGeom>
              <a:blipFill rotWithShape="1">
                <a:blip r:embed="rId2"/>
                <a:stretch>
                  <a:fillRect l="-736"/>
                </a:stretch>
              </a:blipFill>
            </p:spPr>
            <p:txBody>
              <a:bodyPr/>
              <a:lstStyle/>
              <a:p>
                <a:r>
                  <a:rPr lang="zh-CN" altLang="en-US">
                    <a:noFill/>
                  </a:rPr>
                  <a:t> </a:t>
                </a:r>
              </a:p>
            </p:txBody>
          </p:sp>
        </mc:Fallback>
      </mc:AlternateContent>
      <p:sp>
        <p:nvSpPr>
          <p:cNvPr id="3" name="矩形 2"/>
          <p:cNvSpPr/>
          <p:nvPr/>
        </p:nvSpPr>
        <p:spPr>
          <a:xfrm>
            <a:off x="6920260" y="3356465"/>
            <a:ext cx="934871" cy="369332"/>
          </a:xfrm>
          <a:prstGeom prst="rect">
            <a:avLst/>
          </a:prstGeom>
        </p:spPr>
        <p:txBody>
          <a:bodyPr wrap="none">
            <a:spAutoFit/>
          </a:bodyPr>
          <a:lstStyle/>
          <a:p>
            <a:r>
              <a:rPr lang="zh-CN" altLang="zh-CN" dirty="0"/>
              <a:t>（</a:t>
            </a:r>
            <a:r>
              <a:rPr lang="en-US" altLang="zh-CN" dirty="0"/>
              <a:t>3.5</a:t>
            </a:r>
            <a:r>
              <a:rPr lang="zh-CN" altLang="zh-CN" dirty="0"/>
              <a:t>）</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519018" y="3970993"/>
                <a:ext cx="4740279" cy="1877245"/>
              </a:xfrm>
              <a:prstGeom prst="rect">
                <a:avLst/>
              </a:prstGeom>
            </p:spPr>
            <p:txBody>
              <a:bodyPr wrap="square">
                <a:spAutoFit/>
              </a:bodyPr>
              <a:lstStyle/>
              <a:p>
                <a:pPr algn="just">
                  <a:lnSpc>
                    <a:spcPct val="150000"/>
                  </a:lnSpc>
                </a:pPr>
                <a:r>
                  <a:rPr lang="zh-CN" altLang="zh-CN" dirty="0">
                    <a:latin typeface="华文楷体" panose="02010600040101010101" pitchFamily="2" charset="-122"/>
                    <a:ea typeface="华文楷体" panose="02010600040101010101" pitchFamily="2" charset="-122"/>
                  </a:rPr>
                  <a:t>在过去第</a:t>
                </a:r>
                <a14:m>
                  <m:oMath xmlns:m="http://schemas.openxmlformats.org/officeDocument/2006/math">
                    <m:r>
                      <a:rPr lang="en-US" altLang="zh-CN" i="1">
                        <a:latin typeface="Cambria Math"/>
                      </a:rPr>
                      <m:t>𝑡</m:t>
                    </m:r>
                  </m:oMath>
                </a14:m>
                <a:r>
                  <a:rPr lang="zh-CN" altLang="zh-CN" dirty="0">
                    <a:latin typeface="华文楷体" panose="02010600040101010101" pitchFamily="2" charset="-122"/>
                    <a:ea typeface="华文楷体" panose="02010600040101010101" pitchFamily="2" charset="-122"/>
                  </a:rPr>
                  <a:t>次已经对动作</a:t>
                </a:r>
                <a14:m>
                  <m:oMath xmlns:m="http://schemas.openxmlformats.org/officeDocument/2006/math">
                    <m:sSub>
                      <m:sSubPr>
                        <m:ctrlPr>
                          <a:rPr lang="zh-CN" altLang="zh-CN" i="1">
                            <a:latin typeface="Cambria Math" charset="0"/>
                          </a:rPr>
                        </m:ctrlPr>
                      </m:sSubPr>
                      <m:e>
                        <m:r>
                          <a:rPr lang="en-US" altLang="zh-CN" i="1">
                            <a:latin typeface="Cambria Math"/>
                          </a:rPr>
                          <m:t>𝑎</m:t>
                        </m:r>
                      </m:e>
                      <m:sub>
                        <m:r>
                          <a:rPr lang="en-US" altLang="zh-CN" i="1">
                            <a:latin typeface="Cambria Math"/>
                          </a:rPr>
                          <m:t>𝑖</m:t>
                        </m:r>
                      </m:sub>
                    </m:sSub>
                  </m:oMath>
                </a14:m>
                <a:r>
                  <a:rPr lang="zh-CN" altLang="zh-CN" dirty="0">
                    <a:latin typeface="华文楷体" panose="02010600040101010101" pitchFamily="2" charset="-122"/>
                    <a:ea typeface="华文楷体" panose="02010600040101010101" pitchFamily="2" charset="-122"/>
                  </a:rPr>
                  <a:t>探索了</a:t>
                </a:r>
                <a14:m>
                  <m:oMath xmlns:m="http://schemas.openxmlformats.org/officeDocument/2006/math">
                    <m:sSub>
                      <m:sSubPr>
                        <m:ctrlPr>
                          <a:rPr lang="zh-CN" altLang="zh-CN" i="1">
                            <a:latin typeface="Cambria Math"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oMath>
                </a14:m>
                <a:r>
                  <a:rPr lang="zh-CN" altLang="zh-CN" dirty="0">
                    <a:latin typeface="华文楷体" panose="02010600040101010101" pitchFamily="2" charset="-122"/>
                    <a:ea typeface="华文楷体" panose="02010600040101010101" pitchFamily="2" charset="-122"/>
                  </a:rPr>
                  <a:t>次，在当前问题中对应摇动了第</a:t>
                </a:r>
                <a14:m>
                  <m:oMath xmlns:m="http://schemas.openxmlformats.org/officeDocument/2006/math">
                    <m:r>
                      <a:rPr lang="en-US" altLang="zh-CN" i="1">
                        <a:latin typeface="Cambria Math"/>
                      </a:rPr>
                      <m:t>𝑖</m:t>
                    </m:r>
                  </m:oMath>
                </a14:m>
                <a:r>
                  <a:rPr lang="zh-CN" altLang="zh-CN" dirty="0">
                    <a:latin typeface="华文楷体" panose="02010600040101010101" pitchFamily="2" charset="-122"/>
                    <a:ea typeface="华文楷体" panose="02010600040101010101" pitchFamily="2" charset="-122"/>
                  </a:rPr>
                  <a:t>个赌博机的臂膀</a:t>
                </a:r>
                <a14:m>
                  <m:oMath xmlns:m="http://schemas.openxmlformats.org/officeDocument/2006/math">
                    <m:sSub>
                      <m:sSubPr>
                        <m:ctrlPr>
                          <a:rPr lang="zh-CN" altLang="zh-CN" i="1">
                            <a:latin typeface="Cambria Math"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oMath>
                </a14:m>
                <a:r>
                  <a:rPr lang="zh-CN" altLang="zh-CN" dirty="0">
                    <a:latin typeface="华文楷体" panose="02010600040101010101" pitchFamily="2" charset="-122"/>
                    <a:ea typeface="华文楷体" panose="02010600040101010101" pitchFamily="2" charset="-122"/>
                  </a:rPr>
                  <a:t>次，执行动作</a:t>
                </a:r>
                <a14:m>
                  <m:oMath xmlns:m="http://schemas.openxmlformats.org/officeDocument/2006/math">
                    <m:sSub>
                      <m:sSubPr>
                        <m:ctrlPr>
                          <a:rPr lang="zh-CN" altLang="zh-CN" i="1">
                            <a:latin typeface="Cambria Math" charset="0"/>
                          </a:rPr>
                        </m:ctrlPr>
                      </m:sSubPr>
                      <m:e>
                        <m:r>
                          <a:rPr lang="en-US" altLang="zh-CN" i="1">
                            <a:latin typeface="Cambria Math"/>
                          </a:rPr>
                          <m:t>𝑎</m:t>
                        </m:r>
                      </m:e>
                      <m:sub>
                        <m:r>
                          <a:rPr lang="en-US" altLang="zh-CN" i="1">
                            <a:latin typeface="Cambria Math"/>
                          </a:rPr>
                          <m:t>𝑖</m:t>
                        </m:r>
                      </m:sub>
                    </m:sSub>
                  </m:oMath>
                </a14:m>
                <a:r>
                  <a:rPr lang="zh-CN" altLang="zh-CN" dirty="0">
                    <a:latin typeface="华文楷体" panose="02010600040101010101" pitchFamily="2" charset="-122"/>
                    <a:ea typeface="华文楷体" panose="02010600040101010101" pitchFamily="2" charset="-122"/>
                  </a:rPr>
                  <a:t>所收到收益分数的均值为</a:t>
                </a:r>
                <a14:m>
                  <m:oMath xmlns:m="http://schemas.openxmlformats.org/officeDocument/2006/math">
                    <m:sSub>
                      <m:sSubPr>
                        <m:ctrlPr>
                          <a:rPr lang="zh-CN" altLang="zh-CN" i="1">
                            <a:latin typeface="Cambria Math" charset="0"/>
                          </a:rPr>
                        </m:ctrlPr>
                      </m:sSubPr>
                      <m:e>
                        <m:acc>
                          <m:accPr>
                            <m:chr m:val="̅"/>
                            <m:ctrlPr>
                              <a:rPr lang="zh-CN" altLang="zh-CN" i="1">
                                <a:latin typeface="Cambria Math" charset="0"/>
                              </a:rPr>
                            </m:ctrlPr>
                          </m:accPr>
                          <m:e>
                            <m:r>
                              <a:rPr lang="en-US" altLang="zh-CN" i="1">
                                <a:latin typeface="Cambria Math"/>
                              </a:rPr>
                              <m:t>𝑥</m:t>
                            </m:r>
                          </m:e>
                        </m:acc>
                      </m:e>
                      <m:sub>
                        <m:r>
                          <a:rPr lang="en-US" altLang="zh-CN" i="1">
                            <a:latin typeface="Cambria Math"/>
                          </a:rPr>
                          <m:t>𝑖</m:t>
                        </m:r>
                        <m:r>
                          <a:rPr lang="en-US" altLang="zh-CN" i="1">
                            <a:latin typeface="Cambria Math"/>
                          </a:rPr>
                          <m:t>,</m:t>
                        </m:r>
                        <m:sSub>
                          <m:sSubPr>
                            <m:ctrlPr>
                              <a:rPr lang="zh-CN" altLang="zh-CN" i="1">
                                <a:latin typeface="Cambria Math"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sub>
                    </m:sSub>
                  </m:oMath>
                </a14:m>
                <a:endParaRPr lang="zh-CN" altLang="en-US" dirty="0">
                  <a:latin typeface="华文楷体" panose="02010600040101010101" pitchFamily="2" charset="-122"/>
                  <a:ea typeface="华文楷体" panose="0201060004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19018" y="3970993"/>
                <a:ext cx="4740279" cy="1877245"/>
              </a:xfrm>
              <a:prstGeom prst="rect">
                <a:avLst/>
              </a:prstGeom>
              <a:blipFill>
                <a:blip r:embed="rId3"/>
                <a:stretch>
                  <a:fillRect l="-1028" r="-1028" b="-16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85686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矩形 1"/>
          <p:cNvSpPr/>
          <p:nvPr/>
        </p:nvSpPr>
        <p:spPr>
          <a:xfrm>
            <a:off x="418641" y="1181002"/>
            <a:ext cx="8361802" cy="5078313"/>
          </a:xfrm>
          <a:prstGeom prst="rect">
            <a:avLst/>
          </a:prstGeom>
        </p:spPr>
        <p:txBody>
          <a:bodyPr wrap="square">
            <a:spAutoFit/>
          </a:bodyPr>
          <a:lstStyle/>
          <a:p>
            <a:pPr>
              <a:lnSpc>
                <a:spcPct val="150000"/>
              </a:lnSpc>
            </a:pPr>
            <a:r>
              <a:rPr lang="zh-CN" altLang="zh-CN" dirty="0"/>
              <a:t>对搜索算法进行优化以提高搜索效率基本上是在解决如下两个问题：</a:t>
            </a:r>
            <a:r>
              <a:rPr lang="zh-CN" altLang="zh-CN" b="1" dirty="0">
                <a:solidFill>
                  <a:schemeClr val="accent1"/>
                </a:solidFill>
              </a:rPr>
              <a:t>优先扩展哪些节点以及放弃扩展哪些节点</a:t>
            </a:r>
            <a:r>
              <a:rPr lang="zh-CN" altLang="zh-CN" dirty="0"/>
              <a:t>，综合来看也可以概括为如何高效地扩展搜索树。</a:t>
            </a:r>
          </a:p>
          <a:p>
            <a:pPr>
              <a:lnSpc>
                <a:spcPct val="150000"/>
              </a:lnSpc>
            </a:pPr>
            <a:r>
              <a:rPr lang="zh-CN" altLang="zh-CN" dirty="0"/>
              <a:t>如果将目标稍微降低，改为求解一个近似最优解，则上述问题可以看成是如下探索性问题：算法从根节点开始 ，每一步动作为选择（在非叶子节点）或扩展（在叶子节点）一个孩子节点。可以用执行该动作后所收获奖励来判断该动作优劣。奖励可以根据从当前节点出发到达目标路径的代价或游戏终局分数来定义。算法会倾向于扩展获得奖励较高的节点。</a:t>
            </a:r>
            <a:endParaRPr lang="en-US" altLang="zh-CN" dirty="0"/>
          </a:p>
          <a:p>
            <a:pPr>
              <a:lnSpc>
                <a:spcPct val="150000"/>
              </a:lnSpc>
            </a:pPr>
            <a:endParaRPr lang="zh-CN" altLang="zh-CN" dirty="0"/>
          </a:p>
          <a:p>
            <a:pPr>
              <a:lnSpc>
                <a:spcPct val="150000"/>
              </a:lnSpc>
            </a:pPr>
            <a:r>
              <a:rPr lang="zh-CN" altLang="zh-CN" dirty="0"/>
              <a:t>算法事先不知道每个节点将会得到怎样的代价（或终局分数）分布，只能通过采样式探索来得到计算奖励的样本。</a:t>
            </a:r>
            <a:r>
              <a:rPr lang="zh-CN" altLang="zh-CN" b="1" dirty="0">
                <a:solidFill>
                  <a:schemeClr val="tx2"/>
                </a:solidFill>
              </a:rPr>
              <a:t>由于这个算法利用蒙特卡洛法通过采样来估计每个动作优劣，因此它被称为蒙特卡洛树搜索（</a:t>
            </a:r>
            <a:r>
              <a:rPr lang="en-US" altLang="zh-CN" b="1" dirty="0">
                <a:solidFill>
                  <a:schemeClr val="tx2"/>
                </a:solidFill>
              </a:rPr>
              <a:t>Monte-Carlo Tree Search</a:t>
            </a:r>
            <a:r>
              <a:rPr lang="zh-CN" altLang="zh-CN" b="1" dirty="0">
                <a:solidFill>
                  <a:schemeClr val="tx2"/>
                </a:solidFill>
              </a:rPr>
              <a:t>）算法</a:t>
            </a:r>
            <a:r>
              <a:rPr lang="en-US" altLang="zh-CN" b="1" dirty="0"/>
              <a:t>[</a:t>
            </a:r>
            <a:r>
              <a:rPr lang="en-US" altLang="zh-CN" b="1" dirty="0" err="1"/>
              <a:t>Kocsis</a:t>
            </a:r>
            <a:r>
              <a:rPr lang="en-US" altLang="zh-CN" b="1" dirty="0"/>
              <a:t> 2006]</a:t>
            </a:r>
            <a:r>
              <a:rPr lang="zh-CN" altLang="zh-CN" b="1" dirty="0"/>
              <a:t>。</a:t>
            </a:r>
          </a:p>
        </p:txBody>
      </p:sp>
    </p:spTree>
    <p:extLst>
      <p:ext uri="{BB962C8B-B14F-4D97-AF65-F5344CB8AC3E}">
        <p14:creationId xmlns:p14="http://schemas.microsoft.com/office/powerpoint/2010/main" val="2005627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019" y="188060"/>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p:sp>
        <p:nvSpPr>
          <p:cNvPr id="7" name="矩形 6"/>
          <p:cNvSpPr/>
          <p:nvPr/>
        </p:nvSpPr>
        <p:spPr>
          <a:xfrm>
            <a:off x="273132" y="1169328"/>
            <a:ext cx="8692738" cy="400110"/>
          </a:xfrm>
          <a:prstGeom prst="rect">
            <a:avLst/>
          </a:prstGeom>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通过真值表来计算</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复合命题</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的真假</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3115776158"/>
                  </p:ext>
                </p:extLst>
              </p:nvPr>
            </p:nvGraphicFramePr>
            <p:xfrm>
              <a:off x="1062842" y="2273672"/>
              <a:ext cx="6448300" cy="3411376"/>
            </p:xfrm>
            <a:graphic>
              <a:graphicData uri="http://schemas.openxmlformats.org/drawingml/2006/table">
                <a:tbl>
                  <a:tblPr firstRow="1" bandRow="1">
                    <a:tableStyleId>{5C22544A-7EE6-4342-B048-85BDC9FD1C3A}</a:tableStyleId>
                  </a:tblPr>
                  <a:tblGrid>
                    <a:gridCol w="700645">
                      <a:extLst>
                        <a:ext uri="{9D8B030D-6E8A-4147-A177-3AD203B41FA5}">
                          <a16:colId xmlns:a16="http://schemas.microsoft.com/office/drawing/2014/main" xmlns="" val="20000"/>
                        </a:ext>
                      </a:extLst>
                    </a:gridCol>
                    <a:gridCol w="602340">
                      <a:extLst>
                        <a:ext uri="{9D8B030D-6E8A-4147-A177-3AD203B41FA5}">
                          <a16:colId xmlns:a16="http://schemas.microsoft.com/office/drawing/2014/main" xmlns="" val="20001"/>
                        </a:ext>
                      </a:extLst>
                    </a:gridCol>
                    <a:gridCol w="1029063">
                      <a:extLst>
                        <a:ext uri="{9D8B030D-6E8A-4147-A177-3AD203B41FA5}">
                          <a16:colId xmlns:a16="http://schemas.microsoft.com/office/drawing/2014/main" xmlns="" val="20002"/>
                        </a:ext>
                      </a:extLst>
                    </a:gridCol>
                    <a:gridCol w="1029063">
                      <a:extLst>
                        <a:ext uri="{9D8B030D-6E8A-4147-A177-3AD203B41FA5}">
                          <a16:colId xmlns:a16="http://schemas.microsoft.com/office/drawing/2014/main" xmlns="" val="20003"/>
                        </a:ext>
                      </a:extLst>
                    </a:gridCol>
                    <a:gridCol w="1029063">
                      <a:extLst>
                        <a:ext uri="{9D8B030D-6E8A-4147-A177-3AD203B41FA5}">
                          <a16:colId xmlns:a16="http://schemas.microsoft.com/office/drawing/2014/main" xmlns="" val="20004"/>
                        </a:ext>
                      </a:extLst>
                    </a:gridCol>
                    <a:gridCol w="1029063">
                      <a:extLst>
                        <a:ext uri="{9D8B030D-6E8A-4147-A177-3AD203B41FA5}">
                          <a16:colId xmlns:a16="http://schemas.microsoft.com/office/drawing/2014/main" xmlns="" val="20005"/>
                        </a:ext>
                      </a:extLst>
                    </a:gridCol>
                    <a:gridCol w="1029063">
                      <a:extLst>
                        <a:ext uri="{9D8B030D-6E8A-4147-A177-3AD203B41FA5}">
                          <a16:colId xmlns:a16="http://schemas.microsoft.com/office/drawing/2014/main" xmlns="" val="20006"/>
                        </a:ext>
                      </a:extLst>
                    </a:gridCol>
                  </a:tblGrid>
                  <a:tr h="562627">
                    <a:tc>
                      <a:txBody>
                        <a:bodyPr/>
                        <a:lstStyle/>
                        <a:p>
                          <a:pPr algn="ct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𝑝</m:t>
                                </m:r>
                              </m:oMath>
                            </m:oMathPara>
                          </a14:m>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sz="1900" b="0" i="0" smtClean="0">
                                    <a:solidFill>
                                      <a:schemeClr val="tx1"/>
                                    </a:solidFill>
                                    <a:latin typeface="Cambria Math"/>
                                    <a:ea typeface="黑体" panose="02010609060101010101" pitchFamily="49" charset="-122"/>
                                    <a:cs typeface="Times New Roman" panose="02020603050405020304" pitchFamily="18" charset="0"/>
                                  </a:rPr>
                                  <m:t>q</m:t>
                                </m:r>
                              </m:oMath>
                            </m:oMathPara>
                          </a14:m>
                          <a:endParaRPr lang="zh-CN" altLang="en-US" sz="19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i="1" smtClean="0">
                                    <a:solidFill>
                                      <a:schemeClr val="tx1"/>
                                    </a:solidFill>
                                    <a:latin typeface="Cambria Math"/>
                                    <a:ea typeface="Cambria Math"/>
                                    <a:cs typeface="Times New Roman" panose="02020603050405020304" pitchFamily="18" charset="0"/>
                                  </a:rPr>
                                  <m:t>¬</m:t>
                                </m:r>
                                <m:r>
                                  <a:rPr lang="en-US" altLang="zh-CN" sz="1900" b="0" i="1" smtClean="0">
                                    <a:solidFill>
                                      <a:schemeClr val="tx1"/>
                                    </a:solidFill>
                                    <a:latin typeface="Cambria Math"/>
                                    <a:ea typeface="Cambria Math"/>
                                    <a:cs typeface="Times New Roman" panose="02020603050405020304" pitchFamily="18" charset="0"/>
                                  </a:rPr>
                                  <m:t>𝑝</m:t>
                                </m:r>
                              </m:oMath>
                            </m:oMathPara>
                          </a14:m>
                          <a:endParaRPr lang="zh-CN" altLang="en-US" sz="19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𝑝</m:t>
                                </m:r>
                                <m:r>
                                  <a:rPr lang="en-US" altLang="zh-CN" sz="1900" b="0" i="1" smtClean="0">
                                    <a:solidFill>
                                      <a:schemeClr val="tx1"/>
                                    </a:solidFill>
                                    <a:latin typeface="Cambria Math"/>
                                    <a:ea typeface="Cambria Math"/>
                                    <a:cs typeface="Times New Roman" panose="02020603050405020304" pitchFamily="18" charset="0"/>
                                  </a:rPr>
                                  <m:t>⋀</m:t>
                                </m:r>
                                <m:r>
                                  <a:rPr lang="en-US" altLang="zh-CN" sz="1900" b="0" i="1" smtClean="0">
                                    <a:solidFill>
                                      <a:schemeClr val="tx1"/>
                                    </a:solidFill>
                                    <a:latin typeface="Cambria Math"/>
                                    <a:ea typeface="Cambria Math"/>
                                    <a:cs typeface="Times New Roman" panose="02020603050405020304" pitchFamily="18" charset="0"/>
                                  </a:rPr>
                                  <m:t>𝑞</m:t>
                                </m:r>
                              </m:oMath>
                            </m:oMathPara>
                          </a14:m>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𝑝</m:t>
                                </m:r>
                                <m:r>
                                  <a:rPr lang="en-US" altLang="zh-CN" sz="1900" b="0" i="1" smtClean="0">
                                    <a:solidFill>
                                      <a:schemeClr val="tx1"/>
                                    </a:solidFill>
                                    <a:latin typeface="Cambria Math"/>
                                    <a:ea typeface="Cambria Math"/>
                                    <a:cs typeface="Times New Roman" panose="02020603050405020304" pitchFamily="18" charset="0"/>
                                  </a:rPr>
                                  <m:t>∨</m:t>
                                </m:r>
                                <m:r>
                                  <a:rPr lang="en-US" altLang="zh-CN" sz="1900" b="0" i="1" smtClean="0">
                                    <a:solidFill>
                                      <a:schemeClr val="tx1"/>
                                    </a:solidFill>
                                    <a:latin typeface="Cambria Math"/>
                                    <a:ea typeface="Cambria Math"/>
                                    <a:cs typeface="Times New Roman" panose="02020603050405020304" pitchFamily="18" charset="0"/>
                                  </a:rPr>
                                  <m:t>𝑞</m:t>
                                </m:r>
                              </m:oMath>
                            </m:oMathPara>
                          </a14:m>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𝑝</m:t>
                                </m:r>
                                <m:r>
                                  <a:rPr lang="en-US" altLang="zh-CN" sz="1900" b="0" i="1" smtClean="0">
                                    <a:solidFill>
                                      <a:schemeClr val="tx1"/>
                                    </a:solidFill>
                                    <a:latin typeface="Cambria Math"/>
                                    <a:ea typeface="Cambria Math"/>
                                    <a:cs typeface="Times New Roman" panose="02020603050405020304" pitchFamily="18" charset="0"/>
                                  </a:rPr>
                                  <m:t>⇒</m:t>
                                </m:r>
                                <m:r>
                                  <a:rPr lang="en-US" altLang="zh-CN" sz="1900" b="0" i="1" smtClean="0">
                                    <a:solidFill>
                                      <a:schemeClr val="tx1"/>
                                    </a:solidFill>
                                    <a:latin typeface="Cambria Math"/>
                                    <a:ea typeface="Cambria Math"/>
                                    <a:cs typeface="Times New Roman" panose="02020603050405020304" pitchFamily="18" charset="0"/>
                                  </a:rPr>
                                  <m:t>𝑞</m:t>
                                </m:r>
                              </m:oMath>
                            </m:oMathPara>
                          </a14:m>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𝑝</m:t>
                                </m:r>
                                <m:r>
                                  <a:rPr lang="en-US" altLang="zh-CN" sz="1900" b="0" i="1" smtClean="0">
                                    <a:solidFill>
                                      <a:schemeClr val="tx1"/>
                                    </a:solidFill>
                                    <a:latin typeface="Cambria Math"/>
                                    <a:ea typeface="Cambria Math"/>
                                    <a:cs typeface="Times New Roman" panose="02020603050405020304" pitchFamily="18" charset="0"/>
                                  </a:rPr>
                                  <m:t>⇔</m:t>
                                </m:r>
                                <m:r>
                                  <a:rPr lang="en-US" altLang="zh-CN" sz="1900" b="0" i="1" smtClean="0">
                                    <a:solidFill>
                                      <a:schemeClr val="tx1"/>
                                    </a:solidFill>
                                    <a:latin typeface="Cambria Math"/>
                                    <a:ea typeface="Cambria Math"/>
                                    <a:cs typeface="Times New Roman" panose="02020603050405020304" pitchFamily="18" charset="0"/>
                                  </a:rPr>
                                  <m:t>𝑞</m:t>
                                </m:r>
                              </m:oMath>
                            </m:oMathPara>
                          </a14:m>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562627">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703876">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803753">
                    <a:tc>
                      <a:txBody>
                        <a:bodyPr/>
                        <a:lstStyle/>
                        <a:p>
                          <a:pPr marL="0" algn="ctr" defTabSz="685800" rtl="0" eaLnBrk="1" latinLnBrk="0" hangingPunct="1"/>
                          <a:r>
                            <a:rPr lang="en-US" altLang="zh-CN" sz="19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610943">
                    <a:tc>
                      <a:txBody>
                        <a:bodyPr/>
                        <a:lstStyle/>
                        <a:p>
                          <a:pPr marL="0" algn="ctr" defTabSz="685800" rtl="0" eaLnBrk="1" latinLnBrk="0" hangingPunct="1"/>
                          <a:r>
                            <a:rPr lang="en-US" altLang="zh-CN" sz="19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941249659"/>
                  </p:ext>
                </p:extLst>
              </p:nvPr>
            </p:nvGraphicFramePr>
            <p:xfrm>
              <a:off x="1062842" y="1705253"/>
              <a:ext cx="6448300" cy="2432869"/>
            </p:xfrm>
            <a:graphic>
              <a:graphicData uri="http://schemas.openxmlformats.org/drawingml/2006/table">
                <a:tbl>
                  <a:tblPr firstRow="1" bandRow="1">
                    <a:tableStyleId>{5C22544A-7EE6-4342-B048-85BDC9FD1C3A}</a:tableStyleId>
                  </a:tblPr>
                  <a:tblGrid>
                    <a:gridCol w="700645"/>
                    <a:gridCol w="602340"/>
                    <a:gridCol w="1029063"/>
                    <a:gridCol w="1029063"/>
                    <a:gridCol w="1029063"/>
                    <a:gridCol w="1029063"/>
                    <a:gridCol w="1029063"/>
                  </a:tblGrid>
                  <a:tr h="421970">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449" r="-820870"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16162" t="-1449" r="-853535"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26627" t="-1449" r="-400000"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27976" t="-1449" r="-302381"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6036" t="-1449" r="-200592"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26036" t="-1449" r="-100592"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26036" t="-1449" r="-592" b="-478261"/>
                          </a:stretch>
                        </a:blipFill>
                      </a:tcPr>
                    </a:tc>
                  </a:tr>
                  <a:tr h="421970">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7907">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2815">
                    <a:tc>
                      <a:txBody>
                        <a:bodyPr/>
                        <a:lstStyle/>
                        <a:p>
                          <a:pPr marL="0" algn="ctr" defTabSz="685800" rtl="0" eaLnBrk="1" latinLnBrk="0" hangingPunct="1"/>
                          <a:r>
                            <a:rPr lang="en-US" altLang="zh-CN" sz="1400" b="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marL="0" algn="ctr" defTabSz="685800" rtl="0" eaLnBrk="1" latinLnBrk="0" hangingPunct="1"/>
                          <a:r>
                            <a:rPr lang="en-US" altLang="zh-CN" sz="1400" b="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extLst>
      <p:ext uri="{BB962C8B-B14F-4D97-AF65-F5344CB8AC3E}">
        <p14:creationId xmlns:p14="http://schemas.microsoft.com/office/powerpoint/2010/main" val="10517613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5" name="矩形 4"/>
          <p:cNvSpPr/>
          <p:nvPr/>
        </p:nvSpPr>
        <p:spPr>
          <a:xfrm>
            <a:off x="308472" y="966974"/>
            <a:ext cx="8637224" cy="5038752"/>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选择（</a:t>
            </a:r>
            <a:r>
              <a:rPr lang="en-US" altLang="zh-CN" b="1" dirty="0">
                <a:latin typeface="华文楷体" panose="02010600040101010101" pitchFamily="2" charset="-122"/>
                <a:ea typeface="华文楷体" panose="02010600040101010101" pitchFamily="2" charset="-122"/>
              </a:rPr>
              <a:t>selection</a:t>
            </a:r>
            <a:r>
              <a:rPr lang="zh-CN" altLang="zh-CN" b="1"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选择指算法从搜索树的根节点开始，向下递归选择子节点，直至到达叶子节点或者到达具有还未被扩展过的子节点的节点</a:t>
            </a:r>
            <a:r>
              <a:rPr lang="en-US" altLang="zh-CN" dirty="0">
                <a:latin typeface="华文楷体" panose="02010600040101010101" pitchFamily="2" charset="-122"/>
                <a:ea typeface="华文楷体" panose="02010600040101010101" pitchFamily="2" charset="-122"/>
              </a:rPr>
              <a:t>L</a:t>
            </a:r>
            <a:r>
              <a:rPr lang="zh-CN" altLang="zh-CN" dirty="0">
                <a:latin typeface="华文楷体" panose="02010600040101010101" pitchFamily="2" charset="-122"/>
                <a:ea typeface="华文楷体" panose="02010600040101010101" pitchFamily="2" charset="-122"/>
              </a:rPr>
              <a:t>。这个向下递归选择过程可由</a:t>
            </a:r>
            <a:r>
              <a:rPr lang="en-US" altLang="zh-CN" dirty="0">
                <a:latin typeface="华文楷体" panose="02010600040101010101" pitchFamily="2" charset="-122"/>
                <a:ea typeface="华文楷体" panose="02010600040101010101" pitchFamily="2" charset="-122"/>
              </a:rPr>
              <a:t>UCB1</a:t>
            </a:r>
            <a:r>
              <a:rPr lang="zh-CN" altLang="zh-CN" dirty="0">
                <a:latin typeface="华文楷体" panose="02010600040101010101" pitchFamily="2" charset="-122"/>
                <a:ea typeface="华文楷体" panose="02010600040101010101" pitchFamily="2" charset="-122"/>
              </a:rPr>
              <a:t>算法来实现，在递归选择过程中记录下每个节点被选择次数和每个节点得到的奖励均值。</a:t>
            </a:r>
            <a:endParaRPr lang="en-US" altLang="zh-CN" dirty="0">
              <a:latin typeface="华文楷体" panose="02010600040101010101" pitchFamily="2" charset="-122"/>
              <a:ea typeface="华文楷体" panose="02010600040101010101" pitchFamily="2" charset="-122"/>
            </a:endParaRPr>
          </a:p>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扩展（</a:t>
            </a:r>
            <a:r>
              <a:rPr lang="en-US" altLang="zh-CN" b="1" dirty="0">
                <a:latin typeface="华文楷体" panose="02010600040101010101" pitchFamily="2" charset="-122"/>
                <a:ea typeface="华文楷体" panose="02010600040101010101" pitchFamily="2" charset="-122"/>
              </a:rPr>
              <a:t>expansion</a:t>
            </a:r>
            <a:r>
              <a:rPr lang="zh-CN" altLang="zh-CN" b="1"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如果节点</a:t>
            </a:r>
            <a:r>
              <a:rPr lang="en-US" altLang="zh-CN" dirty="0">
                <a:latin typeface="华文楷体" panose="02010600040101010101" pitchFamily="2" charset="-122"/>
                <a:ea typeface="华文楷体" panose="02010600040101010101" pitchFamily="2" charset="-122"/>
              </a:rPr>
              <a:t> L </a:t>
            </a:r>
            <a:r>
              <a:rPr lang="zh-CN" altLang="zh-CN" dirty="0">
                <a:latin typeface="华文楷体" panose="02010600040101010101" pitchFamily="2" charset="-122"/>
                <a:ea typeface="华文楷体" panose="02010600040101010101" pitchFamily="2" charset="-122"/>
              </a:rPr>
              <a:t>不是一个终止节点（或对抗搜索的终局节点），则随机扩展它的一个未被扩展过的后继边缘节点</a:t>
            </a:r>
            <a:r>
              <a:rPr lang="en-US" altLang="zh-CN" dirty="0">
                <a:latin typeface="华文楷体" panose="02010600040101010101" pitchFamily="2" charset="-122"/>
                <a:ea typeface="华文楷体" panose="02010600040101010101" pitchFamily="2" charset="-122"/>
              </a:rPr>
              <a:t>M</a:t>
            </a:r>
            <a:r>
              <a:rPr lang="zh-CN" altLang="zh-CN"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模拟（</a:t>
            </a:r>
            <a:r>
              <a:rPr lang="en-US" altLang="zh-CN" b="1" dirty="0">
                <a:latin typeface="华文楷体" panose="02010600040101010101" pitchFamily="2" charset="-122"/>
                <a:ea typeface="华文楷体" panose="02010600040101010101" pitchFamily="2" charset="-122"/>
              </a:rPr>
              <a:t>simulation</a:t>
            </a:r>
            <a:r>
              <a:rPr lang="zh-CN" altLang="zh-CN" b="1"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从节点</a:t>
            </a:r>
            <a:r>
              <a:rPr lang="en-US" altLang="zh-CN" dirty="0">
                <a:latin typeface="华文楷体" panose="02010600040101010101" pitchFamily="2" charset="-122"/>
                <a:ea typeface="华文楷体" panose="02010600040101010101" pitchFamily="2" charset="-122"/>
              </a:rPr>
              <a:t>M</a:t>
            </a:r>
            <a:r>
              <a:rPr lang="zh-CN" altLang="zh-CN" dirty="0">
                <a:latin typeface="华文楷体" panose="02010600040101010101" pitchFamily="2" charset="-122"/>
                <a:ea typeface="华文楷体" panose="02010600040101010101" pitchFamily="2" charset="-122"/>
              </a:rPr>
              <a:t>出发，模拟扩展搜索树，直到找到一个终止节点。模拟过程使用的策略和采用</a:t>
            </a:r>
            <a:r>
              <a:rPr lang="en-US" altLang="zh-CN" dirty="0">
                <a:latin typeface="华文楷体" panose="02010600040101010101" pitchFamily="2" charset="-122"/>
                <a:ea typeface="华文楷体" panose="02010600040101010101" pitchFamily="2" charset="-122"/>
              </a:rPr>
              <a:t>UCB1</a:t>
            </a:r>
            <a:r>
              <a:rPr lang="zh-CN" altLang="zh-CN" dirty="0">
                <a:latin typeface="华文楷体" panose="02010600040101010101" pitchFamily="2" charset="-122"/>
                <a:ea typeface="华文楷体" panose="02010600040101010101" pitchFamily="2" charset="-122"/>
              </a:rPr>
              <a:t>算法实现的选择过程并不相同，前者通常会使用比较简单的策略，例如使用随机策略。</a:t>
            </a:r>
            <a:endParaRPr lang="en-US" altLang="zh-CN" dirty="0">
              <a:latin typeface="华文楷体" panose="02010600040101010101" pitchFamily="2" charset="-122"/>
              <a:ea typeface="华文楷体" panose="02010600040101010101" pitchFamily="2" charset="-122"/>
            </a:endParaRPr>
          </a:p>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反向传播（</a:t>
            </a:r>
            <a:r>
              <a:rPr lang="en-US" altLang="zh-CN" b="1" dirty="0">
                <a:latin typeface="华文楷体" panose="02010600040101010101" pitchFamily="2" charset="-122"/>
                <a:ea typeface="华文楷体" panose="02010600040101010101" pitchFamily="2" charset="-122"/>
              </a:rPr>
              <a:t>Back Propagation</a:t>
            </a:r>
            <a:r>
              <a:rPr lang="zh-CN" altLang="zh-CN" b="1"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用模拟所得结果（终止节点的代价或游戏终局分数）回溯更新模拟路径中</a:t>
            </a:r>
            <a:r>
              <a:rPr lang="en-US" altLang="zh-CN" dirty="0">
                <a:latin typeface="华文楷体" panose="02010600040101010101" pitchFamily="2" charset="-122"/>
                <a:ea typeface="华文楷体" panose="02010600040101010101" pitchFamily="2" charset="-122"/>
              </a:rPr>
              <a:t>M</a:t>
            </a:r>
            <a:r>
              <a:rPr lang="zh-CN" altLang="zh-CN" dirty="0">
                <a:latin typeface="华文楷体" panose="02010600040101010101" pitchFamily="2" charset="-122"/>
                <a:ea typeface="华文楷体" panose="02010600040101010101" pitchFamily="2" charset="-122"/>
              </a:rPr>
              <a:t>以上（含</a:t>
            </a:r>
            <a:r>
              <a:rPr lang="en-US" altLang="zh-CN" dirty="0">
                <a:latin typeface="华文楷体" panose="02010600040101010101" pitchFamily="2" charset="-122"/>
                <a:ea typeface="华文楷体" panose="02010600040101010101" pitchFamily="2" charset="-122"/>
              </a:rPr>
              <a:t>M</a:t>
            </a:r>
            <a:r>
              <a:rPr lang="zh-CN" altLang="zh-CN" dirty="0">
                <a:latin typeface="华文楷体" panose="02010600040101010101" pitchFamily="2" charset="-122"/>
                <a:ea typeface="华文楷体" panose="02010600040101010101" pitchFamily="2" charset="-122"/>
              </a:rPr>
              <a:t>）节点的奖励均值和被访问次数。</a:t>
            </a:r>
          </a:p>
          <a:p>
            <a:pPr marL="285750" lvl="0" indent="-285750">
              <a:lnSpc>
                <a:spcPct val="150000"/>
              </a:lnSpc>
              <a:buFont typeface="Wingdings" panose="05000000000000000000" pitchFamily="2" charset="2"/>
              <a:buChar char="l"/>
            </a:pPr>
            <a:endParaRPr lang="zh-CN"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83867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p:cNvPicPr/>
          <p:nvPr/>
        </p:nvPicPr>
        <p:blipFill>
          <a:blip r:embed="rId2"/>
          <a:stretch>
            <a:fillRect/>
          </a:stretch>
        </p:blipFill>
        <p:spPr>
          <a:xfrm>
            <a:off x="1287653" y="991828"/>
            <a:ext cx="6241453" cy="2267290"/>
          </a:xfrm>
          <a:prstGeom prst="rect">
            <a:avLst/>
          </a:prstGeom>
        </p:spPr>
      </p:pic>
      <p:pic>
        <p:nvPicPr>
          <p:cNvPr id="6" name="图片 5"/>
          <p:cNvPicPr/>
          <p:nvPr/>
        </p:nvPicPr>
        <p:blipFill>
          <a:blip r:embed="rId3"/>
          <a:stretch>
            <a:fillRect/>
          </a:stretch>
        </p:blipFill>
        <p:spPr>
          <a:xfrm>
            <a:off x="1287653" y="2763359"/>
            <a:ext cx="6241454" cy="2925168"/>
          </a:xfrm>
          <a:prstGeom prst="rect">
            <a:avLst/>
          </a:prstGeom>
        </p:spPr>
      </p:pic>
      <p:sp>
        <p:nvSpPr>
          <p:cNvPr id="2" name="矩形 1"/>
          <p:cNvSpPr/>
          <p:nvPr/>
        </p:nvSpPr>
        <p:spPr>
          <a:xfrm>
            <a:off x="3032835" y="5877365"/>
            <a:ext cx="3725700" cy="369332"/>
          </a:xfrm>
          <a:prstGeom prst="rect">
            <a:avLst/>
          </a:prstGeom>
        </p:spPr>
        <p:txBody>
          <a:bodyPr wrap="none">
            <a:spAutoFit/>
          </a:bodyPr>
          <a:lstStyle/>
          <a:p>
            <a:r>
              <a:rPr lang="zh-CN" altLang="zh-CN" b="1" dirty="0"/>
              <a:t>图</a:t>
            </a:r>
            <a:r>
              <a:rPr lang="en-US" altLang="zh-CN" b="1" dirty="0"/>
              <a:t> 3.24 </a:t>
            </a:r>
            <a:r>
              <a:rPr lang="zh-CN" altLang="zh-CN" b="1" dirty="0"/>
              <a:t>蒙特卡洛树搜索的四个步骤</a:t>
            </a:r>
            <a:endParaRPr lang="zh-CN" altLang="zh-CN" dirty="0"/>
          </a:p>
        </p:txBody>
      </p:sp>
    </p:spTree>
    <p:extLst>
      <p:ext uri="{BB962C8B-B14F-4D97-AF65-F5344CB8AC3E}">
        <p14:creationId xmlns:p14="http://schemas.microsoft.com/office/powerpoint/2010/main" val="12233034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p:cNvPicPr/>
          <p:nvPr/>
        </p:nvPicPr>
        <p:blipFill>
          <a:blip r:embed="rId2"/>
          <a:stretch>
            <a:fillRect/>
          </a:stretch>
        </p:blipFill>
        <p:spPr>
          <a:xfrm>
            <a:off x="1196712" y="1187389"/>
            <a:ext cx="6217639" cy="2822750"/>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936435" y="4454345"/>
                <a:ext cx="7766890" cy="1496692"/>
              </a:xfrm>
              <a:prstGeom prst="rect">
                <a:avLst/>
              </a:prstGeom>
            </p:spPr>
            <p:txBody>
              <a:bodyPr wrap="square">
                <a:spAutoFit/>
              </a:bodyPr>
              <a:lstStyle/>
              <a:p>
                <a:r>
                  <a:rPr lang="zh-CN" altLang="zh-CN" dirty="0">
                    <a:ea typeface="华文楷体" panose="02010600040101010101" pitchFamily="2" charset="-122"/>
                  </a:rPr>
                  <a:t>计算第二层节点的</a:t>
                </a:r>
                <a:r>
                  <a:rPr lang="en-US" altLang="zh-CN" dirty="0">
                    <a:ea typeface="华文楷体" panose="02010600040101010101" pitchFamily="2" charset="-122"/>
                  </a:rPr>
                  <a:t>UCB</a:t>
                </a:r>
                <a:r>
                  <a:rPr lang="zh-CN" altLang="zh-CN" dirty="0">
                    <a:ea typeface="华文楷体" panose="02010600040101010101" pitchFamily="2" charset="-122"/>
                  </a:rPr>
                  <a:t>值：左侧</a:t>
                </a:r>
                <a:r>
                  <a:rPr lang="zh-CN" altLang="en-US" dirty="0">
                    <a:ea typeface="华文楷体" panose="02010600040101010101" pitchFamily="2" charset="-122"/>
                  </a:rPr>
                  <a:t>结</a:t>
                </a:r>
                <a:r>
                  <a:rPr lang="zh-CN" altLang="zh-CN" dirty="0">
                    <a:ea typeface="华文楷体" panose="02010600040101010101" pitchFamily="2" charset="-122"/>
                  </a:rPr>
                  <a:t>点为</a:t>
                </a:r>
                <a14:m>
                  <m:oMath xmlns:m="http://schemas.openxmlformats.org/officeDocument/2006/math">
                    <m:f>
                      <m:fPr>
                        <m:ctrlPr>
                          <a:rPr lang="zh-CN" altLang="zh-CN" i="1">
                            <a:latin typeface="Cambria Math" charset="0"/>
                          </a:rPr>
                        </m:ctrlPr>
                      </m:fPr>
                      <m:num>
                        <m:r>
                          <a:rPr lang="en-US" altLang="zh-CN" i="1">
                            <a:latin typeface="Cambria Math"/>
                          </a:rPr>
                          <m:t>10</m:t>
                        </m:r>
                      </m:num>
                      <m:den>
                        <m:r>
                          <a:rPr lang="en-US" altLang="zh-CN" i="1">
                            <a:latin typeface="Cambria Math"/>
                          </a:rPr>
                          <m:t>1</m:t>
                        </m:r>
                      </m:den>
                    </m:f>
                    <m:r>
                      <a:rPr lang="en-US" altLang="zh-CN" i="1">
                        <a:latin typeface="Cambria Math"/>
                      </a:rPr>
                      <m:t>+</m:t>
                    </m:r>
                    <m:rad>
                      <m:radPr>
                        <m:degHide m:val="on"/>
                        <m:ctrlPr>
                          <a:rPr lang="zh-CN" altLang="zh-CN" i="1">
                            <a:latin typeface="Cambria Math" charset="0"/>
                          </a:rPr>
                        </m:ctrlPr>
                      </m:radPr>
                      <m:deg/>
                      <m:e>
                        <m:f>
                          <m:fPr>
                            <m:ctrlPr>
                              <a:rPr lang="zh-CN" altLang="zh-CN" i="1">
                                <a:latin typeface="Cambria Math" charset="0"/>
                              </a:rPr>
                            </m:ctrlPr>
                          </m:fPr>
                          <m:num>
                            <m:r>
                              <a:rPr lang="en-US" altLang="zh-CN" i="1">
                                <a:latin typeface="Cambria Math"/>
                              </a:rPr>
                              <m:t>2</m:t>
                            </m:r>
                            <m:func>
                              <m:funcPr>
                                <m:ctrlPr>
                                  <a:rPr lang="zh-CN" altLang="zh-CN" i="1">
                                    <a:latin typeface="Cambria Math" charset="0"/>
                                  </a:rPr>
                                </m:ctrlPr>
                              </m:funcPr>
                              <m:fName>
                                <m:r>
                                  <m:rPr>
                                    <m:sty m:val="p"/>
                                  </m:rPr>
                                  <a:rPr lang="en-US" altLang="zh-CN">
                                    <a:latin typeface="Cambria Math"/>
                                  </a:rPr>
                                  <m:t>ln</m:t>
                                </m:r>
                              </m:fName>
                              <m:e>
                                <m:r>
                                  <a:rPr lang="en-US" altLang="zh-CN" i="1">
                                    <a:latin typeface="Cambria Math"/>
                                  </a:rPr>
                                  <m:t>2</m:t>
                                </m:r>
                              </m:e>
                            </m:func>
                          </m:num>
                          <m:den>
                            <m:r>
                              <a:rPr lang="en-US" altLang="zh-CN" i="1">
                                <a:latin typeface="Cambria Math"/>
                              </a:rPr>
                              <m:t>1</m:t>
                            </m:r>
                          </m:den>
                        </m:f>
                      </m:e>
                    </m:rad>
                    <m:r>
                      <a:rPr lang="en-US" altLang="zh-CN" i="1">
                        <a:latin typeface="Cambria Math"/>
                      </a:rPr>
                      <m:t>=11.18</m:t>
                    </m:r>
                  </m:oMath>
                </a14:m>
                <a:r>
                  <a:rPr lang="zh-CN" altLang="zh-CN" dirty="0">
                    <a:ea typeface="华文楷体" panose="02010600040101010101" pitchFamily="2" charset="-122"/>
                  </a:rPr>
                  <a:t>，右侧</a:t>
                </a:r>
                <a:r>
                  <a:rPr lang="zh-CN" altLang="en-US" dirty="0">
                    <a:ea typeface="华文楷体" panose="02010600040101010101" pitchFamily="2" charset="-122"/>
                  </a:rPr>
                  <a:t>结</a:t>
                </a:r>
                <a:r>
                  <a:rPr lang="zh-CN" altLang="zh-CN" dirty="0">
                    <a:ea typeface="华文楷体" panose="02010600040101010101" pitchFamily="2" charset="-122"/>
                  </a:rPr>
                  <a:t>点为</a:t>
                </a:r>
                <a14:m>
                  <m:oMath xmlns:m="http://schemas.openxmlformats.org/officeDocument/2006/math">
                    <m:f>
                      <m:fPr>
                        <m:ctrlPr>
                          <a:rPr lang="zh-CN" altLang="zh-CN" i="1">
                            <a:latin typeface="Cambria Math" charset="0"/>
                          </a:rPr>
                        </m:ctrlPr>
                      </m:fPr>
                      <m:num>
                        <m:r>
                          <a:rPr lang="en-US" altLang="zh-CN" i="1">
                            <a:latin typeface="Cambria Math"/>
                          </a:rPr>
                          <m:t>5</m:t>
                        </m:r>
                      </m:num>
                      <m:den>
                        <m:r>
                          <a:rPr lang="en-US" altLang="zh-CN" i="1">
                            <a:latin typeface="Cambria Math"/>
                          </a:rPr>
                          <m:t>1</m:t>
                        </m:r>
                      </m:den>
                    </m:f>
                    <m:r>
                      <a:rPr lang="en-US" altLang="zh-CN" i="1">
                        <a:latin typeface="Cambria Math"/>
                      </a:rPr>
                      <m:t>+</m:t>
                    </m:r>
                    <m:rad>
                      <m:radPr>
                        <m:degHide m:val="on"/>
                        <m:ctrlPr>
                          <a:rPr lang="zh-CN" altLang="zh-CN" i="1">
                            <a:latin typeface="Cambria Math" charset="0"/>
                          </a:rPr>
                        </m:ctrlPr>
                      </m:radPr>
                      <m:deg/>
                      <m:e>
                        <m:f>
                          <m:fPr>
                            <m:ctrlPr>
                              <a:rPr lang="zh-CN" altLang="zh-CN" i="1">
                                <a:latin typeface="Cambria Math" charset="0"/>
                              </a:rPr>
                            </m:ctrlPr>
                          </m:fPr>
                          <m:num>
                            <m:r>
                              <a:rPr lang="en-US" altLang="zh-CN" i="1">
                                <a:latin typeface="Cambria Math"/>
                              </a:rPr>
                              <m:t>2</m:t>
                            </m:r>
                            <m:func>
                              <m:funcPr>
                                <m:ctrlPr>
                                  <a:rPr lang="zh-CN" altLang="zh-CN" i="1">
                                    <a:latin typeface="Cambria Math" charset="0"/>
                                  </a:rPr>
                                </m:ctrlPr>
                              </m:funcPr>
                              <m:fName>
                                <m:r>
                                  <m:rPr>
                                    <m:sty m:val="p"/>
                                  </m:rPr>
                                  <a:rPr lang="en-US" altLang="zh-CN">
                                    <a:latin typeface="Cambria Math"/>
                                  </a:rPr>
                                  <m:t>ln</m:t>
                                </m:r>
                              </m:fName>
                              <m:e>
                                <m:r>
                                  <a:rPr lang="en-US" altLang="zh-CN" i="1">
                                    <a:latin typeface="Cambria Math"/>
                                  </a:rPr>
                                  <m:t>2</m:t>
                                </m:r>
                              </m:e>
                            </m:func>
                          </m:num>
                          <m:den>
                            <m:r>
                              <a:rPr lang="en-US" altLang="zh-CN" i="1">
                                <a:latin typeface="Cambria Math"/>
                              </a:rPr>
                              <m:t>1</m:t>
                            </m:r>
                          </m:den>
                        </m:f>
                      </m:e>
                    </m:rad>
                    <m:r>
                      <a:rPr lang="en-US" altLang="zh-CN" i="1">
                        <a:latin typeface="Cambria Math"/>
                      </a:rPr>
                      <m:t>=6.18</m:t>
                    </m:r>
                  </m:oMath>
                </a14:m>
                <a:r>
                  <a:rPr lang="zh-CN" altLang="zh-CN" dirty="0">
                    <a:ea typeface="华文楷体" panose="02010600040101010101" pitchFamily="2" charset="-122"/>
                  </a:rPr>
                  <a:t>，因此算法选择第二层左侧的</a:t>
                </a:r>
                <a:r>
                  <a:rPr lang="zh-CN" altLang="en-US" dirty="0">
                    <a:ea typeface="华文楷体" panose="02010600040101010101" pitchFamily="2" charset="-122"/>
                  </a:rPr>
                  <a:t>结</a:t>
                </a:r>
                <a:r>
                  <a:rPr lang="zh-CN" altLang="zh-CN" dirty="0">
                    <a:ea typeface="华文楷体" panose="02010600040101010101" pitchFamily="2" charset="-122"/>
                  </a:rPr>
                  <a:t>点</a:t>
                </a:r>
                <a:r>
                  <a:rPr lang="en-US" altLang="zh-CN" dirty="0">
                    <a:ea typeface="华文楷体" panose="02010600040101010101" pitchFamily="2" charset="-122"/>
                  </a:rPr>
                  <a:t>L</a:t>
                </a:r>
                <a:r>
                  <a:rPr lang="zh-CN" altLang="zh-CN" dirty="0">
                    <a:ea typeface="华文楷体" panose="02010600040101010101" pitchFamily="2" charset="-122"/>
                  </a:rPr>
                  <a:t>，由于该节点有尚未扩展的子</a:t>
                </a:r>
                <a:r>
                  <a:rPr lang="zh-CN" altLang="en-US" dirty="0">
                    <a:ea typeface="华文楷体" panose="02010600040101010101" pitchFamily="2" charset="-122"/>
                  </a:rPr>
                  <a:t>结</a:t>
                </a:r>
                <a:r>
                  <a:rPr lang="zh-CN" altLang="zh-CN" dirty="0">
                    <a:ea typeface="华文楷体" panose="02010600040101010101" pitchFamily="2" charset="-122"/>
                  </a:rPr>
                  <a:t>点，因此选择阶段结束。</a:t>
                </a:r>
                <a:endParaRPr lang="zh-CN" altLang="en-US" dirty="0">
                  <a:ea typeface="华文楷体" panose="0201060004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936435" y="4454345"/>
                <a:ext cx="7766890" cy="1496692"/>
              </a:xfrm>
              <a:prstGeom prst="rect">
                <a:avLst/>
              </a:prstGeom>
              <a:blipFill rotWithShape="1">
                <a:blip r:embed="rId3"/>
                <a:stretch>
                  <a:fillRect l="-706" b="-6122"/>
                </a:stretch>
              </a:blipFill>
            </p:spPr>
            <p:txBody>
              <a:bodyPr/>
              <a:lstStyle/>
              <a:p>
                <a:r>
                  <a:rPr lang="zh-CN" altLang="en-US">
                    <a:noFill/>
                  </a:rPr>
                  <a:t> </a:t>
                </a:r>
              </a:p>
            </p:txBody>
          </p:sp>
        </mc:Fallback>
      </mc:AlternateContent>
      <p:sp>
        <p:nvSpPr>
          <p:cNvPr id="3" name="矩形 2"/>
          <p:cNvSpPr/>
          <p:nvPr/>
        </p:nvSpPr>
        <p:spPr>
          <a:xfrm>
            <a:off x="859316" y="4010139"/>
            <a:ext cx="7502486" cy="369332"/>
          </a:xfrm>
          <a:prstGeom prst="rect">
            <a:avLst/>
          </a:prstGeom>
        </p:spPr>
        <p:txBody>
          <a:bodyPr wrap="square">
            <a:spAutoFit/>
          </a:bodyPr>
          <a:lstStyle/>
          <a:p>
            <a:pPr algn="ctr"/>
            <a:r>
              <a:rPr lang="zh-CN" altLang="zh-CN" dirty="0"/>
              <a:t>图</a:t>
            </a:r>
            <a:r>
              <a:rPr lang="en-US" altLang="zh-CN" dirty="0"/>
              <a:t> 3.25 </a:t>
            </a:r>
            <a:r>
              <a:rPr lang="zh-CN" altLang="zh-CN" dirty="0"/>
              <a:t>蒙特卡洛树搜索算法。</a:t>
            </a:r>
            <a:r>
              <a:rPr lang="zh-CN" altLang="en-US" dirty="0"/>
              <a:t>结</a:t>
            </a:r>
            <a:r>
              <a:rPr lang="zh-CN" altLang="zh-CN" dirty="0"/>
              <a:t>点中数字代表总收益分数</a:t>
            </a:r>
            <a:r>
              <a:rPr lang="en-US" altLang="zh-CN" dirty="0"/>
              <a:t>/</a:t>
            </a:r>
            <a:r>
              <a:rPr lang="zh-CN" altLang="zh-CN" dirty="0"/>
              <a:t>被访问次数。</a:t>
            </a:r>
          </a:p>
        </p:txBody>
      </p:sp>
    </p:spTree>
    <p:extLst>
      <p:ext uri="{BB962C8B-B14F-4D97-AF65-F5344CB8AC3E}">
        <p14:creationId xmlns:p14="http://schemas.microsoft.com/office/powerpoint/2010/main" val="527318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矩形 2"/>
          <p:cNvSpPr/>
          <p:nvPr/>
        </p:nvSpPr>
        <p:spPr>
          <a:xfrm>
            <a:off x="947450" y="4059071"/>
            <a:ext cx="7612655" cy="2169825"/>
          </a:xfrm>
          <a:prstGeom prst="rect">
            <a:avLst/>
          </a:prstGeom>
        </p:spPr>
        <p:txBody>
          <a:bodyPr wrap="square">
            <a:spAutoFit/>
          </a:bodyPr>
          <a:lstStyle/>
          <a:p>
            <a:pPr>
              <a:lnSpc>
                <a:spcPct val="150000"/>
              </a:lnSpc>
            </a:pPr>
            <a:r>
              <a:rPr lang="zh-CN" altLang="zh-CN" dirty="0">
                <a:latin typeface="华文楷体" panose="02010600040101010101" pitchFamily="2" charset="-122"/>
                <a:ea typeface="华文楷体" panose="02010600040101010101" pitchFamily="2" charset="-122"/>
              </a:rPr>
              <a:t>在图</a:t>
            </a:r>
            <a:r>
              <a:rPr lang="en-US" altLang="zh-CN" dirty="0">
                <a:latin typeface="华文楷体" panose="02010600040101010101" pitchFamily="2" charset="-122"/>
                <a:ea typeface="华文楷体" panose="02010600040101010101" pitchFamily="2" charset="-122"/>
              </a:rPr>
              <a:t>3.25(b)</a:t>
            </a:r>
            <a:r>
              <a:rPr lang="zh-CN" altLang="zh-CN" dirty="0">
                <a:latin typeface="华文楷体" panose="02010600040101010101" pitchFamily="2" charset="-122"/>
                <a:ea typeface="华文楷体" panose="02010600040101010101" pitchFamily="2" charset="-122"/>
              </a:rPr>
              <a:t>中，算法随机扩展了</a:t>
            </a:r>
            <a:r>
              <a:rPr lang="en-US" altLang="zh-CN" dirty="0">
                <a:latin typeface="华文楷体" panose="02010600040101010101" pitchFamily="2" charset="-122"/>
                <a:ea typeface="华文楷体" panose="02010600040101010101" pitchFamily="2" charset="-122"/>
              </a:rPr>
              <a:t>L</a:t>
            </a:r>
            <a:r>
              <a:rPr lang="zh-CN" altLang="zh-CN" dirty="0">
                <a:latin typeface="华文楷体" panose="02010600040101010101" pitchFamily="2" charset="-122"/>
                <a:ea typeface="华文楷体" panose="02010600040101010101" pitchFamily="2" charset="-122"/>
              </a:rPr>
              <a:t>的子</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a:t>
            </a:r>
            <a:r>
              <a:rPr lang="en-US" altLang="zh-CN" dirty="0">
                <a:latin typeface="华文楷体" panose="02010600040101010101" pitchFamily="2" charset="-122"/>
                <a:ea typeface="华文楷体" panose="02010600040101010101" pitchFamily="2" charset="-122"/>
              </a:rPr>
              <a:t>C</a:t>
            </a:r>
            <a:r>
              <a:rPr lang="zh-CN" altLang="zh-CN" dirty="0">
                <a:latin typeface="华文楷体" panose="02010600040101010101" pitchFamily="2" charset="-122"/>
                <a:ea typeface="华文楷体" panose="02010600040101010101" pitchFamily="2" charset="-122"/>
              </a:rPr>
              <a:t>，将其总分数和被访问次数均初始化为</a:t>
            </a:r>
            <a:r>
              <a:rPr lang="en-US" altLang="zh-CN" dirty="0">
                <a:latin typeface="华文楷体" panose="02010600040101010101" pitchFamily="2" charset="-122"/>
                <a:ea typeface="华文楷体" panose="02010600040101010101" pitchFamily="2" charset="-122"/>
              </a:rPr>
              <a:t>0</a:t>
            </a:r>
            <a:r>
              <a:rPr lang="zh-CN" altLang="zh-CN" dirty="0">
                <a:latin typeface="华文楷体" panose="02010600040101010101" pitchFamily="2" charset="-122"/>
                <a:ea typeface="华文楷体" panose="02010600040101010101" pitchFamily="2" charset="-122"/>
              </a:rPr>
              <a:t>。注意，为了清晰地展示算法选择扩展的</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点，图</a:t>
            </a:r>
            <a:r>
              <a:rPr lang="en-US" altLang="zh-CN" dirty="0">
                <a:latin typeface="华文楷体" panose="02010600040101010101" pitchFamily="2" charset="-122"/>
                <a:ea typeface="华文楷体" panose="02010600040101010101" pitchFamily="2" charset="-122"/>
              </a:rPr>
              <a:t>3.25(b)</a:t>
            </a:r>
            <a:r>
              <a:rPr lang="zh-CN" altLang="zh-CN" dirty="0">
                <a:latin typeface="华文楷体" panose="02010600040101010101" pitchFamily="2" charset="-122"/>
                <a:ea typeface="华文楷体" panose="02010600040101010101" pitchFamily="2" charset="-122"/>
              </a:rPr>
              <a:t>画出了</a:t>
            </a:r>
            <a:r>
              <a:rPr lang="en-US" altLang="zh-CN" dirty="0">
                <a:latin typeface="华文楷体" panose="02010600040101010101" pitchFamily="2" charset="-122"/>
                <a:ea typeface="华文楷体" panose="02010600040101010101" pitchFamily="2" charset="-122"/>
              </a:rPr>
              <a:t>L</a:t>
            </a:r>
            <a:r>
              <a:rPr lang="zh-CN" altLang="zh-CN" dirty="0">
                <a:latin typeface="华文楷体" panose="02010600040101010101" pitchFamily="2" charset="-122"/>
                <a:ea typeface="华文楷体" panose="02010600040101010101" pitchFamily="2" charset="-122"/>
              </a:rPr>
              <a:t>的其他未被扩展的子</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点，并标记其</a:t>
            </a:r>
            <a:r>
              <a:rPr lang="en-US" altLang="zh-CN" dirty="0">
                <a:latin typeface="华文楷体" panose="02010600040101010101" pitchFamily="2" charset="-122"/>
                <a:ea typeface="华文楷体" panose="02010600040101010101" pitchFamily="2" charset="-122"/>
              </a:rPr>
              <a:t>UCB</a:t>
            </a:r>
            <a:r>
              <a:rPr lang="zh-CN" altLang="zh-CN" dirty="0">
                <a:latin typeface="华文楷体" panose="02010600040101010101" pitchFamily="2" charset="-122"/>
                <a:ea typeface="华文楷体" panose="02010600040101010101" pitchFamily="2" charset="-122"/>
              </a:rPr>
              <a:t>值为正无穷大，以表示算法下次访问到</a:t>
            </a:r>
            <a:r>
              <a:rPr lang="en-US" altLang="zh-CN" dirty="0">
                <a:latin typeface="华文楷体" panose="02010600040101010101" pitchFamily="2" charset="-122"/>
                <a:ea typeface="华文楷体" panose="02010600040101010101" pitchFamily="2" charset="-122"/>
              </a:rPr>
              <a:t>L</a:t>
            </a:r>
            <a:r>
              <a:rPr lang="zh-CN" altLang="zh-CN" dirty="0">
                <a:latin typeface="华文楷体" panose="02010600040101010101" pitchFamily="2" charset="-122"/>
                <a:ea typeface="华文楷体" panose="02010600040101010101" pitchFamily="2" charset="-122"/>
              </a:rPr>
              <a:t>时必然扩展这些未被扩展的</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点。图</a:t>
            </a:r>
            <a:r>
              <a:rPr lang="en-US" altLang="zh-CN" dirty="0">
                <a:latin typeface="华文楷体" panose="02010600040101010101" pitchFamily="2" charset="-122"/>
                <a:ea typeface="华文楷体" panose="02010600040101010101" pitchFamily="2" charset="-122"/>
              </a:rPr>
              <a:t>3.4.6(c)</a:t>
            </a:r>
            <a:r>
              <a:rPr lang="zh-CN" altLang="zh-CN" dirty="0">
                <a:latin typeface="华文楷体" panose="02010600040101010101" pitchFamily="2" charset="-122"/>
                <a:ea typeface="华文楷体" panose="02010600040101010101" pitchFamily="2" charset="-122"/>
              </a:rPr>
              <a:t>中采用随机策略模拟游戏直至完成游戏。当游戏完成时，终局得分为</a:t>
            </a:r>
            <a:r>
              <a:rPr lang="en-US" altLang="zh-CN" dirty="0">
                <a:latin typeface="华文楷体" panose="02010600040101010101" pitchFamily="2" charset="-122"/>
                <a:ea typeface="华文楷体" panose="02010600040101010101" pitchFamily="2" charset="-122"/>
              </a:rPr>
              <a:t>3</a:t>
            </a:r>
            <a:r>
              <a:rPr lang="zh-CN" altLang="zh-CN" dirty="0">
                <a:latin typeface="华文楷体" panose="02010600040101010101" pitchFamily="2" charset="-122"/>
                <a:ea typeface="华文楷体" panose="02010600040101010101" pitchFamily="2" charset="-122"/>
              </a:rPr>
              <a:t>。</a:t>
            </a:r>
          </a:p>
        </p:txBody>
      </p:sp>
      <p:pic>
        <p:nvPicPr>
          <p:cNvPr id="6" name="图片 5"/>
          <p:cNvPicPr/>
          <p:nvPr/>
        </p:nvPicPr>
        <p:blipFill>
          <a:blip r:embed="rId2"/>
          <a:stretch>
            <a:fillRect/>
          </a:stretch>
        </p:blipFill>
        <p:spPr>
          <a:xfrm>
            <a:off x="1196712" y="1035585"/>
            <a:ext cx="6217639" cy="2605221"/>
          </a:xfrm>
          <a:prstGeom prst="rect">
            <a:avLst/>
          </a:prstGeom>
        </p:spPr>
      </p:pic>
      <p:sp>
        <p:nvSpPr>
          <p:cNvPr id="7" name="矩形 6"/>
          <p:cNvSpPr/>
          <p:nvPr/>
        </p:nvSpPr>
        <p:spPr>
          <a:xfrm>
            <a:off x="859316" y="3640807"/>
            <a:ext cx="7502486" cy="369332"/>
          </a:xfrm>
          <a:prstGeom prst="rect">
            <a:avLst/>
          </a:prstGeom>
        </p:spPr>
        <p:txBody>
          <a:bodyPr wrap="square">
            <a:spAutoFit/>
          </a:bodyPr>
          <a:lstStyle/>
          <a:p>
            <a:pPr algn="ctr"/>
            <a:r>
              <a:rPr lang="zh-CN" altLang="zh-CN" dirty="0"/>
              <a:t>图</a:t>
            </a:r>
            <a:r>
              <a:rPr lang="en-US" altLang="zh-CN" dirty="0"/>
              <a:t> 3.25 </a:t>
            </a:r>
            <a:r>
              <a:rPr lang="zh-CN" altLang="zh-CN" dirty="0"/>
              <a:t>蒙特卡洛树搜索算法。</a:t>
            </a:r>
            <a:r>
              <a:rPr lang="zh-CN" altLang="en-US" dirty="0"/>
              <a:t>结</a:t>
            </a:r>
            <a:r>
              <a:rPr lang="zh-CN" altLang="zh-CN" dirty="0"/>
              <a:t>点中数字代表总收益分数</a:t>
            </a:r>
            <a:r>
              <a:rPr lang="en-US" altLang="zh-CN" dirty="0"/>
              <a:t>/</a:t>
            </a:r>
            <a:r>
              <a:rPr lang="zh-CN" altLang="zh-CN" dirty="0"/>
              <a:t>被访问次数。</a:t>
            </a:r>
          </a:p>
        </p:txBody>
      </p:sp>
    </p:spTree>
    <p:extLst>
      <p:ext uri="{BB962C8B-B14F-4D97-AF65-F5344CB8AC3E}">
        <p14:creationId xmlns:p14="http://schemas.microsoft.com/office/powerpoint/2010/main" val="15002176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p:cNvPicPr/>
          <p:nvPr/>
        </p:nvPicPr>
        <p:blipFill>
          <a:blip r:embed="rId2"/>
          <a:stretch>
            <a:fillRect/>
          </a:stretch>
        </p:blipFill>
        <p:spPr>
          <a:xfrm>
            <a:off x="1604337" y="833837"/>
            <a:ext cx="5274310" cy="2522220"/>
          </a:xfrm>
          <a:prstGeom prst="rect">
            <a:avLst/>
          </a:prstGeom>
        </p:spPr>
      </p:pic>
      <p:sp>
        <p:nvSpPr>
          <p:cNvPr id="2" name="矩形 1"/>
          <p:cNvSpPr/>
          <p:nvPr/>
        </p:nvSpPr>
        <p:spPr>
          <a:xfrm>
            <a:off x="506776" y="3506206"/>
            <a:ext cx="8262651" cy="3000821"/>
          </a:xfrm>
          <a:prstGeom prst="rect">
            <a:avLst/>
          </a:prstGeom>
        </p:spPr>
        <p:txBody>
          <a:bodyPr wrap="square">
            <a:spAutoFit/>
          </a:bodyPr>
          <a:lstStyle/>
          <a:p>
            <a:pPr>
              <a:lnSpc>
                <a:spcPct val="150000"/>
              </a:lnSpc>
            </a:pPr>
            <a:r>
              <a:rPr lang="zh-CN" altLang="zh-CN" dirty="0">
                <a:latin typeface="华文楷体" panose="02010600040101010101" pitchFamily="2" charset="-122"/>
                <a:ea typeface="华文楷体" panose="02010600040101010101" pitchFamily="2" charset="-122"/>
              </a:rPr>
              <a:t>在图</a:t>
            </a:r>
            <a:r>
              <a:rPr lang="en-US" altLang="zh-CN" dirty="0">
                <a:latin typeface="华文楷体" panose="02010600040101010101" pitchFamily="2" charset="-122"/>
                <a:ea typeface="华文楷体" panose="02010600040101010101" pitchFamily="2" charset="-122"/>
              </a:rPr>
              <a:t>3.4.6(d)</a:t>
            </a:r>
            <a:r>
              <a:rPr lang="zh-CN" altLang="zh-CN" dirty="0">
                <a:latin typeface="华文楷体" panose="02010600040101010101" pitchFamily="2" charset="-122"/>
                <a:ea typeface="华文楷体" panose="02010600040101010101" pitchFamily="2" charset="-122"/>
              </a:rPr>
              <a:t>中</a:t>
            </a:r>
            <a:r>
              <a:rPr lang="en-US" altLang="zh-CN" dirty="0">
                <a:latin typeface="华文楷体" panose="02010600040101010101" pitchFamily="2" charset="-122"/>
                <a:ea typeface="华文楷体" panose="02010600040101010101" pitchFamily="2" charset="-122"/>
              </a:rPr>
              <a:t>C</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点的总分被更新为</a:t>
            </a:r>
            <a:r>
              <a:rPr lang="en-US" altLang="zh-CN" dirty="0">
                <a:latin typeface="华文楷体" panose="02010600040101010101" pitchFamily="2" charset="-122"/>
                <a:ea typeface="华文楷体" panose="02010600040101010101" pitchFamily="2" charset="-122"/>
              </a:rPr>
              <a:t>-3</a:t>
            </a:r>
            <a:r>
              <a:rPr lang="zh-CN" altLang="zh-CN" dirty="0">
                <a:latin typeface="华文楷体" panose="02010600040101010101" pitchFamily="2" charset="-122"/>
                <a:ea typeface="华文楷体" panose="02010600040101010101" pitchFamily="2" charset="-122"/>
              </a:rPr>
              <a:t>，被访问次数被更新为</a:t>
            </a: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L</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点的总分被更新为</a:t>
            </a:r>
            <a:r>
              <a:rPr lang="en-US" altLang="zh-CN" dirty="0">
                <a:latin typeface="华文楷体" panose="02010600040101010101" pitchFamily="2" charset="-122"/>
                <a:ea typeface="华文楷体" panose="02010600040101010101" pitchFamily="2" charset="-122"/>
              </a:rPr>
              <a:t>13</a:t>
            </a:r>
            <a:r>
              <a:rPr lang="zh-CN" altLang="zh-CN" dirty="0">
                <a:latin typeface="华文楷体" panose="02010600040101010101" pitchFamily="2" charset="-122"/>
                <a:ea typeface="华文楷体" panose="02010600040101010101" pitchFamily="2" charset="-122"/>
              </a:rPr>
              <a:t>，被访问次数被更新为</a:t>
            </a:r>
            <a:r>
              <a:rPr lang="en-US" altLang="zh-CN" dirty="0">
                <a:latin typeface="华文楷体" panose="02010600040101010101" pitchFamily="2" charset="-122"/>
                <a:ea typeface="华文楷体" panose="02010600040101010101" pitchFamily="2" charset="-122"/>
              </a:rPr>
              <a:t>2</a:t>
            </a:r>
            <a:r>
              <a:rPr lang="zh-CN" altLang="zh-CN" dirty="0">
                <a:latin typeface="华文楷体" panose="02010600040101010101" pitchFamily="2" charset="-122"/>
                <a:ea typeface="华文楷体" panose="02010600040101010101" pitchFamily="2" charset="-122"/>
              </a:rPr>
              <a:t>；根</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点的总分被更新为</a:t>
            </a:r>
            <a:r>
              <a:rPr lang="en-US" altLang="zh-CN" dirty="0">
                <a:latin typeface="华文楷体" panose="02010600040101010101" pitchFamily="2" charset="-122"/>
                <a:ea typeface="华文楷体" panose="02010600040101010101" pitchFamily="2" charset="-122"/>
              </a:rPr>
              <a:t>-18</a:t>
            </a:r>
            <a:r>
              <a:rPr lang="zh-CN" altLang="zh-CN" dirty="0">
                <a:latin typeface="华文楷体" panose="02010600040101010101" pitchFamily="2" charset="-122"/>
                <a:ea typeface="华文楷体" panose="02010600040101010101" pitchFamily="2" charset="-122"/>
              </a:rPr>
              <a:t>，被访问次数被更新为</a:t>
            </a:r>
            <a:r>
              <a:rPr lang="en-US" altLang="zh-CN" dirty="0">
                <a:latin typeface="华文楷体" panose="02010600040101010101" pitchFamily="2" charset="-122"/>
                <a:ea typeface="华文楷体" panose="02010600040101010101" pitchFamily="2" charset="-122"/>
              </a:rPr>
              <a:t>3</a:t>
            </a:r>
            <a:r>
              <a:rPr lang="zh-CN" altLang="zh-CN" dirty="0">
                <a:latin typeface="华文楷体" panose="02010600040101010101" pitchFamily="2" charset="-122"/>
                <a:ea typeface="华文楷体" panose="02010600040101010101" pitchFamily="2" charset="-122"/>
              </a:rPr>
              <a:t>。在更新时，会将</a:t>
            </a:r>
            <a:r>
              <a:rPr lang="en-US" altLang="zh-CN" dirty="0">
                <a:latin typeface="华文楷体" panose="02010600040101010101" pitchFamily="2" charset="-122"/>
                <a:ea typeface="华文楷体" panose="02010600040101010101" pitchFamily="2" charset="-122"/>
              </a:rPr>
              <a:t>MIN</a:t>
            </a:r>
            <a:r>
              <a:rPr lang="zh-CN" altLang="zh-CN" dirty="0">
                <a:latin typeface="华文楷体" panose="02010600040101010101" pitchFamily="2" charset="-122"/>
                <a:ea typeface="华文楷体" panose="02010600040101010101" pitchFamily="2" charset="-122"/>
              </a:rPr>
              <a:t>层</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点现有总分加上终局得分分数，</a:t>
            </a:r>
            <a:r>
              <a:rPr lang="en-US" altLang="zh-CN" dirty="0">
                <a:latin typeface="华文楷体" panose="02010600040101010101" pitchFamily="2" charset="-122"/>
                <a:ea typeface="华文楷体" panose="02010600040101010101" pitchFamily="2" charset="-122"/>
              </a:rPr>
              <a:t> MAX</a:t>
            </a:r>
            <a:r>
              <a:rPr lang="zh-CN" altLang="zh-CN" dirty="0">
                <a:latin typeface="华文楷体" panose="02010600040101010101" pitchFamily="2" charset="-122"/>
                <a:ea typeface="华文楷体" panose="02010600040101010101" pitchFamily="2" charset="-122"/>
              </a:rPr>
              <a:t>层</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点现有总分减去终局得分分数。这是因为在对抗搜索中，玩家</a:t>
            </a:r>
            <a:r>
              <a:rPr lang="en-US" altLang="zh-CN" dirty="0">
                <a:latin typeface="华文楷体" panose="02010600040101010101" pitchFamily="2" charset="-122"/>
                <a:ea typeface="华文楷体" panose="02010600040101010101" pitchFamily="2" charset="-122"/>
              </a:rPr>
              <a:t>MIN</a:t>
            </a:r>
            <a:r>
              <a:rPr lang="zh-CN" altLang="zh-CN" dirty="0">
                <a:latin typeface="华文楷体" panose="02010600040101010101" pitchFamily="2" charset="-122"/>
                <a:ea typeface="华文楷体" panose="02010600040101010101" pitchFamily="2" charset="-122"/>
              </a:rPr>
              <a:t>总是期望最小化终局得分，因此在</a:t>
            </a:r>
            <a:r>
              <a:rPr lang="en-US" altLang="zh-CN" dirty="0">
                <a:latin typeface="华文楷体" panose="02010600040101010101" pitchFamily="2" charset="-122"/>
                <a:ea typeface="华文楷体" panose="02010600040101010101" pitchFamily="2" charset="-122"/>
              </a:rPr>
              <a:t>MIN</a:t>
            </a:r>
            <a:r>
              <a:rPr lang="zh-CN" altLang="zh-CN" dirty="0">
                <a:latin typeface="华文楷体" panose="02010600040101010101" pitchFamily="2" charset="-122"/>
                <a:ea typeface="华文楷体" panose="02010600040101010101" pitchFamily="2" charset="-122"/>
              </a:rPr>
              <a:t>层选择其子</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点时，其目标并非选取奖励最大化的子</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点，而是选择奖励最小化的</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a:t>
            </a:r>
            <a:r>
              <a:rPr lang="zh-CN" altLang="zh-CN" b="1" dirty="0">
                <a:solidFill>
                  <a:srgbClr val="C00000"/>
                </a:solidFill>
                <a:latin typeface="华文楷体" panose="02010600040101010101" pitchFamily="2" charset="-122"/>
                <a:ea typeface="华文楷体" panose="02010600040101010101" pitchFamily="2" charset="-122"/>
              </a:rPr>
              <a:t>为了统一使用</a:t>
            </a:r>
            <a:r>
              <a:rPr lang="en-US" altLang="zh-CN" b="1" dirty="0">
                <a:solidFill>
                  <a:srgbClr val="C00000"/>
                </a:solidFill>
                <a:latin typeface="华文楷体" panose="02010600040101010101" pitchFamily="2" charset="-122"/>
                <a:ea typeface="华文楷体" panose="02010600040101010101" pitchFamily="2" charset="-122"/>
              </a:rPr>
              <a:t>UCB1</a:t>
            </a:r>
            <a:r>
              <a:rPr lang="zh-CN" altLang="zh-CN" b="1" dirty="0">
                <a:solidFill>
                  <a:srgbClr val="C00000"/>
                </a:solidFill>
                <a:latin typeface="华文楷体" panose="02010600040101010101" pitchFamily="2" charset="-122"/>
                <a:ea typeface="华文楷体" panose="02010600040101010101" pitchFamily="2" charset="-122"/>
              </a:rPr>
              <a:t>算法求解，算法将</a:t>
            </a:r>
            <a:r>
              <a:rPr lang="en-US" altLang="zh-CN" b="1" dirty="0">
                <a:solidFill>
                  <a:srgbClr val="C00000"/>
                </a:solidFill>
                <a:latin typeface="华文楷体" panose="02010600040101010101" pitchFamily="2" charset="-122"/>
                <a:ea typeface="华文楷体" panose="02010600040101010101" pitchFamily="2" charset="-122"/>
              </a:rPr>
              <a:t>MIN</a:t>
            </a:r>
            <a:r>
              <a:rPr lang="zh-CN" altLang="zh-CN" b="1" dirty="0">
                <a:solidFill>
                  <a:srgbClr val="C00000"/>
                </a:solidFill>
                <a:latin typeface="华文楷体" panose="02010600040101010101" pitchFamily="2" charset="-122"/>
                <a:ea typeface="华文楷体" panose="02010600040101010101" pitchFamily="2" charset="-122"/>
              </a:rPr>
              <a:t>层的子</a:t>
            </a:r>
            <a:r>
              <a:rPr lang="zh-CN" altLang="en-US" b="1" dirty="0">
                <a:solidFill>
                  <a:srgbClr val="C00000"/>
                </a:solidFill>
                <a:latin typeface="华文楷体" panose="02010600040101010101" pitchFamily="2" charset="-122"/>
                <a:ea typeface="华文楷体" panose="02010600040101010101" pitchFamily="2" charset="-122"/>
              </a:rPr>
              <a:t>结</a:t>
            </a:r>
            <a:r>
              <a:rPr lang="zh-CN" altLang="zh-CN" b="1" dirty="0">
                <a:solidFill>
                  <a:srgbClr val="C00000"/>
                </a:solidFill>
                <a:latin typeface="华文楷体" panose="02010600040101010101" pitchFamily="2" charset="-122"/>
                <a:ea typeface="华文楷体" panose="02010600040101010101" pitchFamily="2" charset="-122"/>
              </a:rPr>
              <a:t>点（即</a:t>
            </a:r>
            <a:r>
              <a:rPr lang="en-US" altLang="zh-CN" b="1" dirty="0">
                <a:solidFill>
                  <a:srgbClr val="C00000"/>
                </a:solidFill>
                <a:latin typeface="华文楷体" panose="02010600040101010101" pitchFamily="2" charset="-122"/>
                <a:ea typeface="华文楷体" panose="02010600040101010101" pitchFamily="2" charset="-122"/>
              </a:rPr>
              <a:t>MAX</a:t>
            </a:r>
            <a:r>
              <a:rPr lang="zh-CN" altLang="zh-CN" b="1" dirty="0">
                <a:solidFill>
                  <a:srgbClr val="C00000"/>
                </a:solidFill>
                <a:latin typeface="华文楷体" panose="02010600040101010101" pitchFamily="2" charset="-122"/>
                <a:ea typeface="华文楷体" panose="02010600040101010101" pitchFamily="2" charset="-122"/>
              </a:rPr>
              <a:t>层</a:t>
            </a:r>
            <a:r>
              <a:rPr lang="zh-CN" altLang="en-US" b="1" dirty="0">
                <a:solidFill>
                  <a:srgbClr val="C00000"/>
                </a:solidFill>
                <a:latin typeface="华文楷体" panose="02010600040101010101" pitchFamily="2" charset="-122"/>
                <a:ea typeface="华文楷体" panose="02010600040101010101" pitchFamily="2" charset="-122"/>
              </a:rPr>
              <a:t>结</a:t>
            </a:r>
            <a:r>
              <a:rPr lang="zh-CN" altLang="zh-CN" b="1" dirty="0">
                <a:solidFill>
                  <a:srgbClr val="C00000"/>
                </a:solidFill>
                <a:latin typeface="华文楷体" panose="02010600040101010101" pitchFamily="2" charset="-122"/>
                <a:ea typeface="华文楷体" panose="02010600040101010101" pitchFamily="2" charset="-122"/>
              </a:rPr>
              <a:t>点）的总分记为其相反数。</a:t>
            </a:r>
          </a:p>
        </p:txBody>
      </p:sp>
    </p:spTree>
    <p:extLst>
      <p:ext uri="{BB962C8B-B14F-4D97-AF65-F5344CB8AC3E}">
        <p14:creationId xmlns:p14="http://schemas.microsoft.com/office/powerpoint/2010/main" val="5531323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xmlns="" id="{289D4732-D72E-48B0-9EE2-F05A324F9BAF}"/>
              </a:ext>
            </a:extLst>
          </p:cNvPr>
          <p:cNvPicPr>
            <a:picLocks noChangeAspect="1"/>
          </p:cNvPicPr>
          <p:nvPr/>
        </p:nvPicPr>
        <p:blipFill>
          <a:blip r:embed="rId2"/>
          <a:stretch>
            <a:fillRect/>
          </a:stretch>
        </p:blipFill>
        <p:spPr>
          <a:xfrm>
            <a:off x="1169991" y="934654"/>
            <a:ext cx="6297241" cy="4881631"/>
          </a:xfrm>
          <a:prstGeom prst="rect">
            <a:avLst/>
          </a:prstGeom>
        </p:spPr>
      </p:pic>
      <p:sp>
        <p:nvSpPr>
          <p:cNvPr id="2" name="矩形 1"/>
          <p:cNvSpPr/>
          <p:nvPr/>
        </p:nvSpPr>
        <p:spPr>
          <a:xfrm>
            <a:off x="2374135" y="5926153"/>
            <a:ext cx="4572000" cy="584775"/>
          </a:xfrm>
          <a:prstGeom prst="rect">
            <a:avLst/>
          </a:prstGeom>
        </p:spPr>
        <p:txBody>
          <a:bodyPr>
            <a:spAutoFit/>
          </a:bodyPr>
          <a:lstStyle/>
          <a:p>
            <a:pPr algn="ctr"/>
            <a:r>
              <a:rPr lang="zh-CN" altLang="zh-CN" sz="1600" dirty="0"/>
              <a:t>图</a:t>
            </a:r>
            <a:r>
              <a:rPr lang="en-US" altLang="zh-CN" sz="1600" dirty="0"/>
              <a:t> 3.26 </a:t>
            </a:r>
            <a:r>
              <a:rPr lang="zh-CN" altLang="zh-CN" sz="1600" dirty="0"/>
              <a:t>一个更复杂的蒙特卡洛树搜索的例子，</a:t>
            </a:r>
            <a:r>
              <a:rPr lang="en-US" altLang="zh-CN" sz="1600" dirty="0"/>
              <a:t>UCB</a:t>
            </a:r>
            <a:r>
              <a:rPr lang="zh-CN" altLang="zh-CN" sz="1600" dirty="0"/>
              <a:t>值在对应节点边用红色字体标出</a:t>
            </a:r>
          </a:p>
        </p:txBody>
      </p:sp>
    </p:spTree>
    <p:extLst>
      <p:ext uri="{BB962C8B-B14F-4D97-AF65-F5344CB8AC3E}">
        <p14:creationId xmlns:p14="http://schemas.microsoft.com/office/powerpoint/2010/main" val="390011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xmlns="" id="{C51DFCF3-B1CC-4414-A0E9-3C52399568C6}"/>
              </a:ext>
            </a:extLst>
          </p:cNvPr>
          <p:cNvPicPr>
            <a:picLocks noChangeAspect="1"/>
          </p:cNvPicPr>
          <p:nvPr/>
        </p:nvPicPr>
        <p:blipFill>
          <a:blip r:embed="rId2"/>
          <a:stretch>
            <a:fillRect/>
          </a:stretch>
        </p:blipFill>
        <p:spPr>
          <a:xfrm>
            <a:off x="684727" y="940003"/>
            <a:ext cx="2932254" cy="5621628"/>
          </a:xfrm>
          <a:prstGeom prst="rect">
            <a:avLst/>
          </a:prstGeom>
        </p:spPr>
      </p:pic>
      <p:grpSp>
        <p:nvGrpSpPr>
          <p:cNvPr id="10" name="组合 9">
            <a:extLst>
              <a:ext uri="{FF2B5EF4-FFF2-40B4-BE49-F238E27FC236}">
                <a16:creationId xmlns:a16="http://schemas.microsoft.com/office/drawing/2014/main" xmlns="" id="{950205F9-5790-4A4E-B625-4F2394C9C907}"/>
              </a:ext>
            </a:extLst>
          </p:cNvPr>
          <p:cNvGrpSpPr/>
          <p:nvPr/>
        </p:nvGrpSpPr>
        <p:grpSpPr>
          <a:xfrm>
            <a:off x="4707196" y="1003617"/>
            <a:ext cx="3752077" cy="5395358"/>
            <a:chOff x="4557106" y="1081221"/>
            <a:chExt cx="3752077" cy="5395358"/>
          </a:xfrm>
        </p:grpSpPr>
        <p:pic>
          <p:nvPicPr>
            <p:cNvPr id="7" name="图片 6">
              <a:extLst>
                <a:ext uri="{FF2B5EF4-FFF2-40B4-BE49-F238E27FC236}">
                  <a16:creationId xmlns:a16="http://schemas.microsoft.com/office/drawing/2014/main" xmlns="" id="{D9BC60D5-EDDC-4A5F-B0EF-CF068F0D12CA}"/>
                </a:ext>
              </a:extLst>
            </p:cNvPr>
            <p:cNvPicPr>
              <a:picLocks noChangeAspect="1"/>
            </p:cNvPicPr>
            <p:nvPr/>
          </p:nvPicPr>
          <p:blipFill>
            <a:blip r:embed="rId3"/>
            <a:stretch>
              <a:fillRect/>
            </a:stretch>
          </p:blipFill>
          <p:spPr>
            <a:xfrm>
              <a:off x="4572000" y="3472413"/>
              <a:ext cx="3737183" cy="3004166"/>
            </a:xfrm>
            <a:prstGeom prst="rect">
              <a:avLst/>
            </a:prstGeom>
          </p:spPr>
        </p:pic>
        <p:pic>
          <p:nvPicPr>
            <p:cNvPr id="9" name="图片 8">
              <a:extLst>
                <a:ext uri="{FF2B5EF4-FFF2-40B4-BE49-F238E27FC236}">
                  <a16:creationId xmlns:a16="http://schemas.microsoft.com/office/drawing/2014/main" xmlns="" id="{C5C5F6B1-365A-4F2C-AF8A-2ABA0F5173C3}"/>
                </a:ext>
              </a:extLst>
            </p:cNvPr>
            <p:cNvPicPr>
              <a:picLocks noChangeAspect="1"/>
            </p:cNvPicPr>
            <p:nvPr/>
          </p:nvPicPr>
          <p:blipFill>
            <a:blip r:embed="rId4"/>
            <a:stretch>
              <a:fillRect/>
            </a:stretch>
          </p:blipFill>
          <p:spPr>
            <a:xfrm>
              <a:off x="4557106" y="1081221"/>
              <a:ext cx="3752077" cy="2474904"/>
            </a:xfrm>
            <a:prstGeom prst="rect">
              <a:avLst/>
            </a:prstGeom>
          </p:spPr>
        </p:pic>
      </p:grpSp>
    </p:spTree>
    <p:extLst>
      <p:ext uri="{BB962C8B-B14F-4D97-AF65-F5344CB8AC3E}">
        <p14:creationId xmlns:p14="http://schemas.microsoft.com/office/powerpoint/2010/main" val="5091938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机器学习：监督学习</a:t>
            </a:r>
            <a:endParaRPr kumimoji="1" lang="zh-CN" altLang="en-US" dirty="0"/>
          </a:p>
        </p:txBody>
      </p:sp>
      <p:sp>
        <p:nvSpPr>
          <p:cNvPr id="4" name="幻灯片编号占位符 3"/>
          <p:cNvSpPr>
            <a:spLocks noGrp="1"/>
          </p:cNvSpPr>
          <p:nvPr>
            <p:ph type="sldNum" sz="quarter" idx="12"/>
          </p:nvPr>
        </p:nvSpPr>
        <p:spPr/>
        <p:txBody>
          <a:bodyPr/>
          <a:lstStyle/>
          <a:p>
            <a:fld id="{5AD84F5B-1672-4D3F-9FEC-5DF89A7B7912}" type="slidenum">
              <a:rPr lang="zh-CN" altLang="en-US" smtClean="0"/>
              <a:t>127</a:t>
            </a:fld>
            <a:endParaRPr lang="zh-CN" altLang="en-US"/>
          </a:p>
        </p:txBody>
      </p:sp>
    </p:spTree>
    <p:extLst>
      <p:ext uri="{BB962C8B-B14F-4D97-AF65-F5344CB8AC3E}">
        <p14:creationId xmlns:p14="http://schemas.microsoft.com/office/powerpoint/2010/main" val="18507077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74897"/>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chemeClr val="bg1">
                    <a:lumMod val="65000"/>
                  </a:schemeClr>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xmlns="" id="{2DC4A378-730D-4661-9E80-0245237989B6}"/>
              </a:ext>
            </a:extLst>
          </p:cNvPr>
          <p:cNvSpPr>
            <a:spLocks noChangeArrowheads="1"/>
          </p:cNvSpPr>
          <p:nvPr/>
        </p:nvSpPr>
        <p:spPr bwMode="auto">
          <a:xfrm>
            <a:off x="233846" y="579450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chemeClr val="bg1">
                    <a:lumMod val="65000"/>
                  </a:schemeClr>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7863147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从数据中学习知识</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r>
            <a:br>
              <a:rPr lang="en-US" altLang="zh-CN" sz="2800" dirty="0">
                <a:latin typeface="黑体" panose="02010609060101010101" pitchFamily="49" charset="-122"/>
                <a:ea typeface="黑体" panose="02010609060101010101" pitchFamily="49" charset="-122"/>
                <a:cs typeface="Times New Roman" panose="02020603050405020304" pitchFamily="18"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grpSp>
        <p:nvGrpSpPr>
          <p:cNvPr id="10" name="组合 9"/>
          <p:cNvGrpSpPr/>
          <p:nvPr/>
        </p:nvGrpSpPr>
        <p:grpSpPr>
          <a:xfrm>
            <a:off x="-335919" y="1116990"/>
            <a:ext cx="7647690" cy="5302068"/>
            <a:chOff x="320634" y="982629"/>
            <a:chExt cx="8110848" cy="3976551"/>
          </a:xfrm>
        </p:grpSpPr>
        <p:sp>
          <p:nvSpPr>
            <p:cNvPr id="21" name="圆角矩形 20"/>
            <p:cNvSpPr/>
            <p:nvPr/>
          </p:nvSpPr>
          <p:spPr bwMode="auto">
            <a:xfrm>
              <a:off x="1199410" y="2529819"/>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图像数据</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3" name="图片 17" descr="semantic gap.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892" y="1242215"/>
              <a:ext cx="1875133" cy="98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减号 23"/>
            <p:cNvSpPr/>
            <p:nvPr/>
          </p:nvSpPr>
          <p:spPr bwMode="auto">
            <a:xfrm>
              <a:off x="320634" y="2854107"/>
              <a:ext cx="8110848" cy="321013"/>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zh-CN" altLang="en-US" sz="12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圆角矩形 24"/>
            <p:cNvSpPr/>
            <p:nvPr/>
          </p:nvSpPr>
          <p:spPr bwMode="auto">
            <a:xfrm>
              <a:off x="1208409" y="4594143"/>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文本数据</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92" y="3306808"/>
              <a:ext cx="1875134" cy="113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右箭头 1"/>
            <p:cNvSpPr/>
            <p:nvPr/>
          </p:nvSpPr>
          <p:spPr>
            <a:xfrm>
              <a:off x="2897579" y="1735707"/>
              <a:ext cx="2707574"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圆角矩形 2"/>
            <p:cNvSpPr/>
            <p:nvPr/>
          </p:nvSpPr>
          <p:spPr>
            <a:xfrm>
              <a:off x="5783282" y="1099037"/>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Person</a:t>
              </a: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Dog</a:t>
              </a: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658" y="1000952"/>
              <a:ext cx="10668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下箭头 5"/>
            <p:cNvSpPr/>
            <p:nvPr/>
          </p:nvSpPr>
          <p:spPr>
            <a:xfrm rot="3227203">
              <a:off x="2915674" y="1105100"/>
              <a:ext cx="310738" cy="55250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下箭头 25"/>
            <p:cNvSpPr/>
            <p:nvPr/>
          </p:nvSpPr>
          <p:spPr>
            <a:xfrm rot="3227203">
              <a:off x="2957285" y="3287965"/>
              <a:ext cx="310738" cy="63667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3277865" y="3320224"/>
                  <a:ext cx="2728023" cy="384962"/>
                </a:xfrm>
                <a:prstGeom prst="rect">
                  <a:avLst/>
                </a:prstGeom>
              </p:spPr>
              <p:txBody>
                <a:bodyPr wrap="none">
                  <a:spAutoFit/>
                </a:bodyPr>
                <a:lstStyle/>
                <a:p>
                  <a14:m>
                    <m:oMath xmlns:m="http://schemas.openxmlformats.org/officeDocument/2006/math">
                      <m:r>
                        <a:rPr lang="en-US" altLang="zh-CN" sz="2800" b="0" i="1" smtClean="0">
                          <a:latin typeface="Cambria Math"/>
                          <a:cs typeface="Times New Roman" panose="02020603050405020304" pitchFamily="18" charset="0"/>
                        </a:rPr>
                        <m:t>𝑓</m:t>
                      </m:r>
                      <m:r>
                        <a:rPr lang="en-US" altLang="zh-CN" sz="2800" i="1" smtClean="0">
                          <a:latin typeface="Cambria Math"/>
                          <a:cs typeface="Times New Roman" panose="02020603050405020304" pitchFamily="18" charset="0"/>
                        </a:rPr>
                        <m:t> </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{car, money, drive,…}</a:t>
                  </a: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277865" y="3320224"/>
                  <a:ext cx="2728023" cy="384962"/>
                </a:xfrm>
                <a:prstGeom prst="rect">
                  <a:avLst/>
                </a:prstGeom>
                <a:blipFill>
                  <a:blip r:embed="rId5"/>
                  <a:stretch>
                    <a:fillRect r="-1659" b="-13095"/>
                  </a:stretch>
                </a:blipFill>
              </p:spPr>
              <p:txBody>
                <a:bodyPr/>
                <a:lstStyle/>
                <a:p>
                  <a:r>
                    <a:rPr lang="zh-CN" altLang="en-US">
                      <a:noFill/>
                    </a:rPr>
                    <a:t> </a:t>
                  </a:r>
                </a:p>
              </p:txBody>
            </p:sp>
          </mc:Fallback>
        </mc:AlternateContent>
        <p:sp>
          <p:nvSpPr>
            <p:cNvPr id="27" name="右箭头 26"/>
            <p:cNvSpPr/>
            <p:nvPr/>
          </p:nvSpPr>
          <p:spPr>
            <a:xfrm>
              <a:off x="3029203" y="3841583"/>
              <a:ext cx="2872833"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圆角矩形 27"/>
            <p:cNvSpPr/>
            <p:nvPr/>
          </p:nvSpPr>
          <p:spPr>
            <a:xfrm>
              <a:off x="5945578" y="3245520"/>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喜悦</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愤怒</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圆角矩形 28"/>
            <p:cNvSpPr/>
            <p:nvPr/>
          </p:nvSpPr>
          <p:spPr bwMode="auto">
            <a:xfrm>
              <a:off x="5856875" y="2578577"/>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类别分类</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圆角矩形 29"/>
            <p:cNvSpPr/>
            <p:nvPr/>
          </p:nvSpPr>
          <p:spPr bwMode="auto">
            <a:xfrm>
              <a:off x="6068651" y="4718815"/>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情感分类</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3184213" y="982629"/>
                  <a:ext cx="821480" cy="484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a:cs typeface="Times New Roman" panose="02020603050405020304" pitchFamily="18" charset="0"/>
                          </a:rPr>
                          <m:t>𝑓</m:t>
                        </m:r>
                        <m:r>
                          <m:rPr>
                            <m:nor/>
                          </m:rPr>
                          <a:rPr lang="en-US" altLang="zh-CN" sz="3600" dirty="0">
                            <a:latin typeface="Times New Roman" panose="02020603050405020304" pitchFamily="18" charset="0"/>
                            <a:ea typeface="楷体" panose="02010609060101010101" pitchFamily="49" charset="-122"/>
                            <a:cs typeface="Times New Roman" panose="02020603050405020304" pitchFamily="18" charset="0"/>
                          </a:rPr>
                          <m:t>{</m:t>
                        </m:r>
                      </m:oMath>
                    </m:oMathPara>
                  </a14:m>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184213" y="982629"/>
                  <a:ext cx="821480" cy="484748"/>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矩形 10"/>
              <p:cNvSpPr/>
              <p:nvPr/>
            </p:nvSpPr>
            <p:spPr>
              <a:xfrm>
                <a:off x="6450810" y="2763609"/>
                <a:ext cx="2582883" cy="2308324"/>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从原始数据中提取特征</a:t>
                </a:r>
              </a:p>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学习映射函数</a:t>
                </a:r>
                <a14:m>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𝑓</m:t>
                    </m:r>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通过映射函数</a:t>
                </a:r>
                <a14:m>
                  <m:oMath xmlns:m="http://schemas.openxmlformats.org/officeDocument/2006/math">
                    <m:r>
                      <a:rPr lang="en-US" altLang="zh-CN" sz="1600" i="1">
                        <a:latin typeface="Cambria Math"/>
                        <a:ea typeface="黑体" panose="02010609060101010101" pitchFamily="49" charset="-122"/>
                        <a:cs typeface="Times New Roman" panose="02020603050405020304" pitchFamily="18" charset="0"/>
                      </a:rPr>
                      <m:t>𝑓</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将原始数据映射到语义任务空间，即寻找数据和任务目标之间的关系</a:t>
                </a:r>
              </a:p>
            </p:txBody>
          </p:sp>
        </mc:Choice>
        <mc:Fallback xmlns="">
          <p:sp>
            <p:nvSpPr>
              <p:cNvPr id="11" name="矩形 10"/>
              <p:cNvSpPr>
                <a:spLocks noRot="1" noChangeAspect="1" noMove="1" noResize="1" noEditPoints="1" noAdjustHandles="1" noChangeArrowheads="1" noChangeShapeType="1" noTextEdit="1"/>
              </p:cNvSpPr>
              <p:nvPr/>
            </p:nvSpPr>
            <p:spPr>
              <a:xfrm>
                <a:off x="6450810" y="2763609"/>
                <a:ext cx="2582883" cy="2308324"/>
              </a:xfrm>
              <a:prstGeom prst="rect">
                <a:avLst/>
              </a:prstGeom>
              <a:blipFill rotWithShape="1">
                <a:blip r:embed="rId7"/>
                <a:stretch>
                  <a:fillRect l="-708" r="-236"/>
                </a:stretch>
              </a:blipFill>
            </p:spPr>
            <p:txBody>
              <a:bodyPr/>
              <a:lstStyle/>
              <a:p>
                <a:r>
                  <a:rPr lang="zh-CN" altLang="en-US">
                    <a:noFill/>
                  </a:rPr>
                  <a:t> </a:t>
                </a:r>
              </a:p>
            </p:txBody>
          </p:sp>
        </mc:Fallback>
      </mc:AlternateContent>
      <p:sp>
        <p:nvSpPr>
          <p:cNvPr id="4" name="矩形 3"/>
          <p:cNvSpPr/>
          <p:nvPr/>
        </p:nvSpPr>
        <p:spPr>
          <a:xfrm>
            <a:off x="4002742" y="1076882"/>
            <a:ext cx="415498" cy="646331"/>
          </a:xfrm>
          <a:prstGeom prst="rect">
            <a:avLst/>
          </a:prstGeom>
        </p:spPr>
        <p:txBody>
          <a:bodyPr wrap="none">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0915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67250" y="188061"/>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a:t>
            </a:r>
            <a:endParaRPr lang="zh-CN" altLang="en-US" sz="2400" b="1" dirty="0">
              <a:latin typeface="Times New Roman" panose="02020603050405020304" pitchFamily="18" charset="0"/>
              <a:cs typeface="Times New Roman" panose="02020603050405020304" pitchFamily="18" charset="0"/>
            </a:endParaRPr>
          </a:p>
        </p:txBody>
      </p:sp>
      <p:sp>
        <p:nvSpPr>
          <p:cNvPr id="5" name="矩形 4"/>
          <p:cNvSpPr/>
          <p:nvPr/>
        </p:nvSpPr>
        <p:spPr>
          <a:xfrm>
            <a:off x="1" y="1272234"/>
            <a:ext cx="8710551" cy="461665"/>
          </a:xfrm>
          <a:prstGeom prst="rect">
            <a:avLst/>
          </a:prstGeom>
        </p:spPr>
        <p:txBody>
          <a:bodyPr wrap="square">
            <a:spAutoFit/>
          </a:bodyPr>
          <a:lstStyle/>
          <a:p>
            <a:r>
              <a:rPr lang="zh-CN"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条件</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命题联结词中前提为假时命题真假取值</a:t>
            </a:r>
          </a:p>
        </p:txBody>
      </p:sp>
      <mc:AlternateContent xmlns:mc="http://schemas.openxmlformats.org/markup-compatibility/2006" xmlns:a14="http://schemas.microsoft.com/office/drawing/2010/main">
        <mc:Choice Requires="a14">
          <p:sp>
            <p:nvSpPr>
              <p:cNvPr id="2" name="矩形 1"/>
              <p:cNvSpPr/>
              <p:nvPr/>
            </p:nvSpPr>
            <p:spPr>
              <a:xfrm>
                <a:off x="280524" y="1890136"/>
                <a:ext cx="8081158" cy="1631216"/>
              </a:xfrm>
              <a:prstGeom prst="rect">
                <a:avLst/>
              </a:prstGeom>
            </p:spPr>
            <p:txBody>
              <a:bodyPr wrap="square">
                <a:spAutoFit/>
              </a:bodyPr>
              <a:lstStyle/>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“如果</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那么</a:t>
                </a:r>
                <a14:m>
                  <m:oMath xmlns:m="http://schemas.openxmlformats.org/officeDocument/2006/math">
                    <m:r>
                      <a:rPr lang="en-US" altLang="zh-CN" sz="2000" b="0" i="1" dirty="0" smtClean="0">
                        <a:latin typeface="Cambria Math"/>
                        <a:ea typeface="黑体" panose="02010609060101010101" pitchFamily="49" charset="-122"/>
                        <a:cs typeface="Times New Roman" panose="02020603050405020304" pitchFamily="18" charset="0"/>
                      </a:rPr>
                      <m:t>𝑞</m:t>
                    </m:r>
                    <m:r>
                      <a:rPr lang="en-US" altLang="zh-CN" sz="2000" b="0" i="1" dirty="0" smtClean="0">
                        <a:latin typeface="Cambria Math"/>
                        <a:ea typeface="黑体" panose="02010609060101010101" pitchFamily="49" charset="-122"/>
                        <a:cs typeface="Times New Roman" panose="02020603050405020304" pitchFamily="18" charset="0"/>
                      </a:rPr>
                      <m:t>(</m:t>
                    </m:r>
                    <m:r>
                      <a:rPr lang="en-US" altLang="zh-CN" sz="2000" b="0" i="1" dirty="0" smtClean="0">
                        <a:latin typeface="Cambria Math"/>
                        <a:ea typeface="黑体" panose="02010609060101010101" pitchFamily="49" charset="-122"/>
                        <a:cs typeface="Times New Roman" panose="02020603050405020304" pitchFamily="18" charset="0"/>
                      </a:rPr>
                      <m:t>𝑝</m:t>
                    </m:r>
                    <m:r>
                      <a:rPr lang="en-US" altLang="zh-CN" sz="2000" b="0" i="1" dirty="0" smtClean="0">
                        <a:latin typeface="Cambria Math"/>
                        <a:ea typeface="Cambria Math"/>
                        <a:cs typeface="Times New Roman" panose="02020603050405020304" pitchFamily="18" charset="0"/>
                      </a:rPr>
                      <m:t>⟶</m:t>
                    </m:r>
                    <m:r>
                      <a:rPr lang="en-US" altLang="zh-CN" sz="2000" b="0" i="1" dirty="0" smtClean="0">
                        <a:latin typeface="Cambria Math"/>
                        <a:ea typeface="Cambria Math"/>
                        <a:cs typeface="Times New Roman" panose="02020603050405020304" pitchFamily="18" charset="0"/>
                      </a:rPr>
                      <m:t>𝑞</m:t>
                    </m:r>
                    <m:r>
                      <a:rPr lang="en-US" altLang="zh-CN" sz="2000" b="0" i="1" dirty="0" smtClean="0">
                        <a:latin typeface="Cambria Math"/>
                        <a:ea typeface="黑体" panose="02010609060101010101" pitchFamily="49" charset="-122"/>
                        <a:cs typeface="Times New Roman" panose="02020603050405020304" pitchFamily="18" charset="0"/>
                      </a:rPr>
                      <m:t>)</m:t>
                    </m:r>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定义的是一种蕴涵关系（即充分条件），也就是命题</a:t>
                </a:r>
                <a14:m>
                  <m:oMath xmlns:m="http://schemas.openxmlformats.org/officeDocument/2006/math">
                    <m:r>
                      <a:rPr lang="en-US" altLang="zh-CN" sz="2000" i="1" dirty="0">
                        <a:latin typeface="Cambria Math"/>
                        <a:ea typeface="黑体" panose="02010609060101010101" pitchFamily="49" charset="-122"/>
                        <a:cs typeface="Times New Roman" panose="02020603050405020304" pitchFamily="18" charset="0"/>
                      </a:rPr>
                      <m:t>𝑞</m:t>
                    </m:r>
                    <m:r>
                      <a:rPr lang="en-US" altLang="zh-CN" sz="2000" i="1" dirty="0">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包含着命题</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a:t>
                </a:r>
                <a14:m>
                  <m:oMath xmlns:m="http://schemas.openxmlformats.org/officeDocument/2006/math">
                    <m:r>
                      <a:rPr lang="en-US" altLang="zh-CN" sz="2000" i="1" dirty="0">
                        <a:latin typeface="Cambria Math"/>
                        <a:ea typeface="黑体" panose="02010609060101010101" pitchFamily="49" charset="-122"/>
                        <a:cs typeface="Times New Roman" panose="02020603050405020304" pitchFamily="18" charset="0"/>
                      </a:rPr>
                      <m:t>𝑞</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的子集）</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不成立相当于</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是一个空集，空集可被其他所有集合所包含，因此当</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不成立时，“如果</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那么</a:t>
                </a:r>
                <a14:m>
                  <m:oMath xmlns:m="http://schemas.openxmlformats.org/officeDocument/2006/math">
                    <m:r>
                      <a:rPr lang="en-US" altLang="zh-CN" sz="2000" i="1" dirty="0">
                        <a:latin typeface="Cambria Math"/>
                        <a:ea typeface="黑体" panose="02010609060101010101" pitchFamily="49" charset="-122"/>
                        <a:cs typeface="Times New Roman" panose="02020603050405020304" pitchFamily="18" charset="0"/>
                      </a:rPr>
                      <m:t>𝑞</m:t>
                    </m:r>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永远为真。</a:t>
                </a:r>
              </a:p>
            </p:txBody>
          </p:sp>
        </mc:Choice>
        <mc:Fallback xmlns="">
          <p:sp>
            <p:nvSpPr>
              <p:cNvPr id="2" name="矩形 1"/>
              <p:cNvSpPr>
                <a:spLocks noRot="1" noChangeAspect="1" noMove="1" noResize="1" noEditPoints="1" noAdjustHandles="1" noChangeArrowheads="1" noChangeShapeType="1" noTextEdit="1"/>
              </p:cNvSpPr>
              <p:nvPr/>
            </p:nvSpPr>
            <p:spPr>
              <a:xfrm>
                <a:off x="280524" y="1890136"/>
                <a:ext cx="8081158" cy="1631216"/>
              </a:xfrm>
              <a:prstGeom prst="rect">
                <a:avLst/>
              </a:prstGeom>
              <a:blipFill rotWithShape="1">
                <a:blip r:embed="rId2"/>
                <a:stretch>
                  <a:fillRect l="-603" t="-2612" b="-5970"/>
                </a:stretch>
              </a:blipFill>
            </p:spPr>
            <p:txBody>
              <a:bodyPr/>
              <a:lstStyle/>
              <a:p>
                <a:r>
                  <a:rPr lang="zh-CN" altLang="en-US">
                    <a:noFill/>
                  </a:rPr>
                  <a:t> </a:t>
                </a:r>
              </a:p>
            </p:txBody>
          </p:sp>
        </mc:Fallback>
      </mc:AlternateContent>
      <p:grpSp>
        <p:nvGrpSpPr>
          <p:cNvPr id="9" name="组合 8"/>
          <p:cNvGrpSpPr/>
          <p:nvPr/>
        </p:nvGrpSpPr>
        <p:grpSpPr>
          <a:xfrm>
            <a:off x="6692472" y="4556599"/>
            <a:ext cx="1828800" cy="1618637"/>
            <a:chOff x="5023262" y="3232783"/>
            <a:chExt cx="1828800" cy="1213978"/>
          </a:xfrm>
        </p:grpSpPr>
        <p:sp>
          <p:nvSpPr>
            <p:cNvPr id="3" name="圆角矩形 2"/>
            <p:cNvSpPr/>
            <p:nvPr/>
          </p:nvSpPr>
          <p:spPr>
            <a:xfrm>
              <a:off x="5023262" y="3232783"/>
              <a:ext cx="1828800" cy="121397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 name="椭圆 3"/>
            <p:cNvSpPr/>
            <p:nvPr/>
          </p:nvSpPr>
          <p:spPr>
            <a:xfrm>
              <a:off x="5189516" y="3483512"/>
              <a:ext cx="1021278" cy="712520"/>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5515841" y="3655106"/>
                  <a:ext cx="37343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a:ea typeface="黑体" panose="02010609060101010101" pitchFamily="49" charset="-122"/>
                            <a:cs typeface="Times New Roman" panose="02020603050405020304" pitchFamily="18" charset="0"/>
                          </a:rPr>
                          <m:t>𝑝</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515841" y="3655106"/>
                  <a:ext cx="368627" cy="369332"/>
                </a:xfrm>
                <a:prstGeom prst="rect">
                  <a:avLst/>
                </a:prstGeom>
                <a:blipFill rotWithShape="1">
                  <a:blip r:embed="rId3"/>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322884" y="3446833"/>
                  <a:ext cx="37439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a:ea typeface="黑体" panose="02010609060101010101" pitchFamily="49" charset="-122"/>
                            <a:cs typeface="Times New Roman" panose="02020603050405020304" pitchFamily="18" charset="0"/>
                          </a:rPr>
                          <m:t>𝑞</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322884" y="3446833"/>
                  <a:ext cx="369588" cy="369332"/>
                </a:xfrm>
                <a:prstGeom prst="rect">
                  <a:avLst/>
                </a:prstGeom>
                <a:blipFill rotWithShape="1">
                  <a:blip r:embed="rId4"/>
                  <a:stretch>
                    <a:fillRect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941860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机器学习的分类</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r>
            <a:br>
              <a:rPr lang="en-US" altLang="zh-CN" sz="2800" dirty="0">
                <a:latin typeface="黑体" panose="02010609060101010101" pitchFamily="49" charset="-122"/>
                <a:ea typeface="黑体" panose="02010609060101010101" pitchFamily="49" charset="-122"/>
                <a:cs typeface="Times New Roman" panose="02020603050405020304" pitchFamily="18"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3" name="圆角矩形 32"/>
          <p:cNvSpPr/>
          <p:nvPr/>
        </p:nvSpPr>
        <p:spPr>
          <a:xfrm>
            <a:off x="186327" y="1308299"/>
            <a:ext cx="5357701" cy="5191869"/>
          </a:xfrm>
          <a:prstGeom prst="roundRect">
            <a:avLst>
              <a:gd name="adj" fmla="val 10838"/>
            </a:avLst>
          </a:prstGeom>
          <a:solidFill>
            <a:srgbClr val="E7BB01">
              <a:lumMod val="40000"/>
              <a:lumOff val="60000"/>
            </a:srgbClr>
          </a:solidFill>
          <a:ln w="25400" cap="flat" cmpd="sng" algn="ctr">
            <a:solidFill>
              <a:srgbClr val="00E4A8">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宋体"/>
              <a:cs typeface="+mn-cs"/>
            </a:endParaRPr>
          </a:p>
        </p:txBody>
      </p:sp>
      <p:sp>
        <p:nvSpPr>
          <p:cNvPr id="34" name="圆角矩形 33"/>
          <p:cNvSpPr/>
          <p:nvPr/>
        </p:nvSpPr>
        <p:spPr bwMode="auto">
          <a:xfrm>
            <a:off x="363832" y="1745163"/>
            <a:ext cx="5015698" cy="1054812"/>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2400" b="1" kern="0" dirty="0">
                <a:solidFill>
                  <a:srgbClr val="C00000"/>
                </a:solidFill>
                <a:latin typeface="Times New Roman" pitchFamily="18" charset="0"/>
                <a:ea typeface="微软雅黑" pitchFamily="34" charset="-122"/>
                <a:cs typeface="Times New Roman" pitchFamily="18" charset="0"/>
              </a:rPr>
              <a:t>监督学习</a:t>
            </a:r>
            <a:r>
              <a:rPr lang="en-US" altLang="zh-CN" sz="2000" b="1" kern="0" dirty="0">
                <a:solidFill>
                  <a:srgbClr val="C00000"/>
                </a:solidFill>
                <a:latin typeface="Times New Roman" pitchFamily="18" charset="0"/>
                <a:ea typeface="微软雅黑" pitchFamily="34" charset="-122"/>
                <a:cs typeface="Times New Roman" pitchFamily="18" charset="0"/>
              </a:rPr>
              <a:t>(supervised learning)</a:t>
            </a:r>
            <a:endParaRPr kumimoji="0" lang="en-US" altLang="zh-CN" sz="20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     数据有标签、一般为回归或分类等任务</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5" name="圆角矩形 34"/>
          <p:cNvSpPr/>
          <p:nvPr/>
        </p:nvSpPr>
        <p:spPr bwMode="auto">
          <a:xfrm>
            <a:off x="411332" y="3422573"/>
            <a:ext cx="4968198" cy="104574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4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无监督学习</a:t>
            </a:r>
            <a:r>
              <a:rPr lang="en-US" altLang="zh-CN" b="1" kern="0" dirty="0">
                <a:solidFill>
                  <a:srgbClr val="C00000"/>
                </a:solidFill>
                <a:latin typeface="Times New Roman" pitchFamily="18" charset="0"/>
                <a:ea typeface="微软雅黑" pitchFamily="34" charset="-122"/>
                <a:cs typeface="Times New Roman" pitchFamily="18" charset="0"/>
              </a:rPr>
              <a:t>(un-supervised learning)</a:t>
            </a:r>
            <a:endParaRPr kumimoji="0" lang="en-US" altLang="zh-CN"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  </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数据无标签、一般为聚类或若干降维任务</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6" name="圆角矩形 35"/>
          <p:cNvSpPr/>
          <p:nvPr/>
        </p:nvSpPr>
        <p:spPr bwMode="auto">
          <a:xfrm>
            <a:off x="456802" y="5034169"/>
            <a:ext cx="4922728" cy="104574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4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强化学习</a:t>
            </a:r>
            <a:r>
              <a:rPr lang="en-US" altLang="zh-CN" b="1" kern="0" dirty="0">
                <a:solidFill>
                  <a:srgbClr val="C00000"/>
                </a:solidFill>
                <a:latin typeface="Times New Roman" pitchFamily="18" charset="0"/>
                <a:ea typeface="微软雅黑" pitchFamily="34" charset="-122"/>
                <a:cs typeface="Times New Roman" pitchFamily="18" charset="0"/>
              </a:rPr>
              <a:t>(reinforcement learning)</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序列数据决策学习，一般为与从环境交互中学习</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4" name="右大括号 3"/>
          <p:cNvSpPr/>
          <p:nvPr/>
        </p:nvSpPr>
        <p:spPr>
          <a:xfrm>
            <a:off x="5593282" y="2098402"/>
            <a:ext cx="427530" cy="1631665"/>
          </a:xfrm>
          <a:prstGeom prst="rightBrace">
            <a:avLst>
              <a:gd name="adj1" fmla="val 8333"/>
              <a:gd name="adj2" fmla="val 538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p:cNvSpPr/>
          <p:nvPr/>
        </p:nvSpPr>
        <p:spPr>
          <a:xfrm>
            <a:off x="5937688" y="2241664"/>
            <a:ext cx="3078087" cy="1077218"/>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   半监督学习</a:t>
            </a:r>
            <a:endParaRPr lang="en-US" altLang="zh-CN" sz="2400" dirty="0">
              <a:latin typeface="黑体" panose="02010609060101010101" pitchFamily="49" charset="-122"/>
              <a:ea typeface="黑体" panose="02010609060101010101" pitchFamily="49" charset="-122"/>
            </a:endParaRPr>
          </a:p>
          <a:p>
            <a:pPr lvl="0"/>
            <a:r>
              <a:rPr lang="en-US" altLang="zh-CN" sz="2000" b="1" kern="0" dirty="0">
                <a:solidFill>
                  <a:srgbClr val="C00000"/>
                </a:solidFill>
                <a:latin typeface="Times New Roman" pitchFamily="18" charset="0"/>
                <a:ea typeface="微软雅黑" pitchFamily="34" charset="-122"/>
                <a:cs typeface="Times New Roman" pitchFamily="18" charset="0"/>
              </a:rPr>
              <a:t>(semi-supervised learning)</a:t>
            </a:r>
          </a:p>
          <a:p>
            <a:endParaRPr lang="zh-CN" altLang="en-US" sz="2000" b="1" kern="0" dirty="0">
              <a:solidFill>
                <a:srgbClr val="C00000"/>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1402297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4281" y="77892"/>
            <a:ext cx="750770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机器学习：分类问题</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3" name="表格 2"/>
          <p:cNvGraphicFramePr>
            <a:graphicFrameLocks noGrp="1"/>
          </p:cNvGraphicFramePr>
          <p:nvPr>
            <p:extLst/>
          </p:nvPr>
        </p:nvGraphicFramePr>
        <p:xfrm>
          <a:off x="476479" y="1669156"/>
          <a:ext cx="2581416" cy="3839359"/>
        </p:xfrm>
        <a:graphic>
          <a:graphicData uri="http://schemas.openxmlformats.org/drawingml/2006/table">
            <a:tbl>
              <a:tblPr firstRow="1" bandRow="1">
                <a:tableStyleId>{5C22544A-7EE6-4342-B048-85BDC9FD1C3A}</a:tableStyleId>
              </a:tblPr>
              <a:tblGrid>
                <a:gridCol w="817011">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431442">
                  <a:extLst>
                    <a:ext uri="{9D8B030D-6E8A-4147-A177-3AD203B41FA5}">
                      <a16:colId xmlns:a16="http://schemas.microsoft.com/office/drawing/2014/main" xmlns="" val="20002"/>
                    </a:ext>
                  </a:extLst>
                </a:gridCol>
                <a:gridCol w="437881">
                  <a:extLst>
                    <a:ext uri="{9D8B030D-6E8A-4147-A177-3AD203B41FA5}">
                      <a16:colId xmlns:a16="http://schemas.microsoft.com/office/drawing/2014/main" xmlns="" val="20003"/>
                    </a:ext>
                  </a:extLst>
                </a:gridCol>
                <a:gridCol w="437882">
                  <a:extLst>
                    <a:ext uri="{9D8B030D-6E8A-4147-A177-3AD203B41FA5}">
                      <a16:colId xmlns:a16="http://schemas.microsoft.com/office/drawing/2014/main" xmlns="" val="20004"/>
                    </a:ext>
                  </a:extLst>
                </a:gridCol>
              </a:tblGrid>
              <a:tr h="853440">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人</a:t>
                      </a:r>
                      <a:endPar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员</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数学好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身体好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会编程</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嗓门大</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442341">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412124">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作家</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450761">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B</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379927">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431442">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医生</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418588">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450736">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bl>
          </a:graphicData>
        </a:graphic>
      </p:graphicFrame>
      <p:sp>
        <p:nvSpPr>
          <p:cNvPr id="4" name="右箭头 3"/>
          <p:cNvSpPr/>
          <p:nvPr/>
        </p:nvSpPr>
        <p:spPr>
          <a:xfrm>
            <a:off x="3360554" y="3414668"/>
            <a:ext cx="914413" cy="60505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 name="圆角矩形 5"/>
          <p:cNvSpPr/>
          <p:nvPr/>
        </p:nvSpPr>
        <p:spPr bwMode="auto">
          <a:xfrm>
            <a:off x="3270811" y="2523677"/>
            <a:ext cx="843897" cy="745094"/>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从数据</a:t>
            </a:r>
            <a:endParaRPr lang="en-US" altLang="zh-CN" sz="16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中学习</a:t>
            </a:r>
            <a:endParaRPr lang="en-US" altLang="zh-CN" sz="16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8" name="椭圆 7"/>
          <p:cNvSpPr/>
          <p:nvPr/>
        </p:nvSpPr>
        <p:spPr>
          <a:xfrm>
            <a:off x="4398134" y="3439301"/>
            <a:ext cx="360609" cy="605055"/>
          </a:xfrm>
          <a:prstGeom prst="ellipse">
            <a:avLst/>
          </a:prstGeom>
          <a:solidFill>
            <a:srgbClr val="FFFF00">
              <a:alpha val="3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0" name="直接箭头连接符 9"/>
          <p:cNvCxnSpPr/>
          <p:nvPr/>
        </p:nvCxnSpPr>
        <p:spPr>
          <a:xfrm flipH="1">
            <a:off x="4813352" y="2393100"/>
            <a:ext cx="415633" cy="1006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812386" y="1836811"/>
            <a:ext cx="1107996"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映射函数</a:t>
            </a:r>
          </a:p>
        </p:txBody>
      </p:sp>
      <p:sp>
        <p:nvSpPr>
          <p:cNvPr id="14" name="矩形 13"/>
          <p:cNvSpPr/>
          <p:nvPr/>
        </p:nvSpPr>
        <p:spPr>
          <a:xfrm>
            <a:off x="7054731" y="2355659"/>
            <a:ext cx="646331"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模式</a:t>
            </a:r>
          </a:p>
        </p:txBody>
      </p:sp>
      <p:cxnSp>
        <p:nvCxnSpPr>
          <p:cNvPr id="15" name="直接箭头连接符 14"/>
          <p:cNvCxnSpPr/>
          <p:nvPr/>
        </p:nvCxnSpPr>
        <p:spPr>
          <a:xfrm flipH="1">
            <a:off x="6835329" y="2864787"/>
            <a:ext cx="542569" cy="724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6651180" y="4737867"/>
            <a:ext cx="184149" cy="760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526961" y="5687640"/>
            <a:ext cx="646331"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类别</a:t>
            </a:r>
          </a:p>
        </p:txBody>
      </p:sp>
      <p:sp>
        <p:nvSpPr>
          <p:cNvPr id="21" name="圆角矩形 20"/>
          <p:cNvSpPr/>
          <p:nvPr/>
        </p:nvSpPr>
        <p:spPr bwMode="auto">
          <a:xfrm>
            <a:off x="859719" y="5736587"/>
            <a:ext cx="1814936" cy="38405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标签数据</a:t>
            </a:r>
            <a:endParaRPr lang="en-US" altLang="zh-CN" sz="16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6">
                <a:extLst>
                  <a:ext uri="{FF2B5EF4-FFF2-40B4-BE49-F238E27FC236}">
                    <a16:creationId xmlns:a16="http://schemas.microsoft.com/office/drawing/2014/main" xmlns="" id="{E8158A14-EDE1-4C7E-BA01-041362A28970}"/>
                  </a:ext>
                </a:extLst>
              </p:cNvPr>
              <p:cNvSpPr txBox="1"/>
              <p:nvPr/>
            </p:nvSpPr>
            <p:spPr>
              <a:xfrm>
                <a:off x="4327624" y="3574985"/>
                <a:ext cx="4831259" cy="8894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黑体" pitchFamily="49" charset="-122"/>
                        </a:rPr>
                        <m:t>𝑓</m:t>
                      </m:r>
                      <m:r>
                        <a:rPr lang="en-US" altLang="zh-CN" sz="1400" b="0" i="1" smtClean="0">
                          <a:latin typeface="Cambria Math"/>
                          <a:ea typeface="黑体" pitchFamily="49" charset="-122"/>
                        </a:rPr>
                        <m:t>   </m:t>
                      </m:r>
                      <m:d>
                        <m:dPr>
                          <m:ctrlPr>
                            <a:rPr lang="en-US" altLang="zh-CN" sz="1400" b="0" i="1" smtClean="0">
                              <a:latin typeface="Cambria Math" charset="0"/>
                              <a:ea typeface="黑体" pitchFamily="49" charset="-122"/>
                            </a:rPr>
                          </m:ctrlPr>
                        </m:dPr>
                        <m:e>
                          <m:r>
                            <a:rPr lang="zh-CN" altLang="en-US" sz="1400" i="1">
                              <a:latin typeface="Cambria Math"/>
                              <a:ea typeface="黑体" pitchFamily="49" charset="-122"/>
                            </a:rPr>
                            <m:t>数学好</m:t>
                          </m:r>
                          <m:r>
                            <a:rPr lang="en-US" altLang="zh-CN" sz="1400" i="1">
                              <a:latin typeface="Cambria Math"/>
                              <a:ea typeface="黑体" pitchFamily="49" charset="-122"/>
                            </a:rPr>
                            <m:t>=</m:t>
                          </m:r>
                          <m:r>
                            <m:rPr>
                              <m:sty m:val="p"/>
                            </m:rPr>
                            <a:rPr lang="en-US" altLang="zh-CN" sz="1400" i="1">
                              <a:latin typeface="Cambria Math"/>
                              <a:ea typeface="黑体" pitchFamily="49" charset="-122"/>
                            </a:rPr>
                            <m:t>Yes</m:t>
                          </m:r>
                          <m:r>
                            <a:rPr lang="en-US" altLang="zh-CN" sz="1400" b="0" i="1" smtClean="0">
                              <a:latin typeface="Cambria Math"/>
                              <a:ea typeface="黑体" pitchFamily="49" charset="-122"/>
                            </a:rPr>
                            <m:t>,</m:t>
                          </m:r>
                          <m:r>
                            <a:rPr lang="zh-CN" altLang="en-US" sz="1400" i="1">
                              <a:latin typeface="Cambria Math"/>
                              <a:ea typeface="黑体" pitchFamily="49" charset="-122"/>
                            </a:rPr>
                            <m:t>会编程</m:t>
                          </m:r>
                          <m:r>
                            <a:rPr lang="en-US" altLang="zh-CN" sz="1400" i="1">
                              <a:latin typeface="Cambria Math"/>
                              <a:ea typeface="黑体" pitchFamily="49" charset="-122"/>
                            </a:rPr>
                            <m:t>=</m:t>
                          </m:r>
                          <m:r>
                            <m:rPr>
                              <m:sty m:val="p"/>
                            </m:rPr>
                            <a:rPr lang="en-US" altLang="zh-CN" sz="1400" i="1">
                              <a:latin typeface="Cambria Math"/>
                              <a:ea typeface="黑体" pitchFamily="49" charset="-122"/>
                            </a:rPr>
                            <m:t>Yes</m:t>
                          </m:r>
                          <m:r>
                            <a:rPr lang="en-US" altLang="zh-CN" sz="1400" b="0" i="1" smtClean="0">
                              <a:latin typeface="Cambria Math"/>
                              <a:ea typeface="黑体" pitchFamily="49" charset="-122"/>
                            </a:rPr>
                            <m:t>, </m:t>
                          </m:r>
                          <m:r>
                            <a:rPr lang="zh-CN" altLang="en-US" sz="1400" i="1">
                              <a:latin typeface="Cambria Math"/>
                              <a:ea typeface="黑体" pitchFamily="49" charset="-122"/>
                            </a:rPr>
                            <m:t>身体好</m:t>
                          </m:r>
                          <m:r>
                            <a:rPr lang="en-US" altLang="zh-CN" sz="1400" i="1">
                              <a:latin typeface="Cambria Math"/>
                              <a:ea typeface="黑体" pitchFamily="49" charset="-122"/>
                            </a:rPr>
                            <m:t>=</m:t>
                          </m:r>
                          <m:r>
                            <a:rPr lang="en-US" altLang="zh-CN" sz="1400" b="0" i="1" smtClean="0">
                              <a:latin typeface="Cambria Math"/>
                              <a:ea typeface="黑体" pitchFamily="49" charset="-122"/>
                            </a:rPr>
                            <m:t>?</m:t>
                          </m:r>
                          <m:r>
                            <a:rPr lang="zh-CN" altLang="en-US" sz="1400" b="0" i="1" smtClean="0">
                              <a:latin typeface="Cambria Math"/>
                              <a:ea typeface="黑体" pitchFamily="49" charset="-122"/>
                            </a:rPr>
                            <m:t>，</m:t>
                          </m:r>
                          <m:r>
                            <a:rPr lang="zh-CN" altLang="en-US" sz="1400" i="1">
                              <a:latin typeface="Cambria Math"/>
                              <a:ea typeface="黑体" pitchFamily="49" charset="-122"/>
                            </a:rPr>
                            <m:t>嗓门大</m:t>
                          </m:r>
                          <m:r>
                            <a:rPr lang="en-US" altLang="zh-CN" sz="1400" b="0" i="1" smtClean="0">
                              <a:latin typeface="Cambria Math"/>
                              <a:ea typeface="黑体" pitchFamily="49" charset="-122"/>
                            </a:rPr>
                            <m:t>=?</m:t>
                          </m:r>
                        </m:e>
                      </m:d>
                    </m:oMath>
                  </m:oMathPara>
                </a14:m>
                <a:endParaRPr lang="en-US" altLang="zh-CN" sz="1400" b="0" i="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i="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itchFamily="49" charset="-122"/>
                      </a:rPr>
                      <m:t>→</m:t>
                    </m:r>
                    <m:r>
                      <a:rPr lang="zh-CN" altLang="en-US" i="1" smtClean="0">
                        <a:latin typeface="Cambria Math"/>
                        <a:ea typeface="黑体" pitchFamily="49" charset="-122"/>
                      </a:rPr>
                      <m:t>程序员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6">
                <a:extLst>
                  <a:ext uri="{FF2B5EF4-FFF2-40B4-BE49-F238E27FC236}">
                    <a16:creationId xmlns:a16="http://schemas.microsoft.com/office/drawing/2014/main" id="{E8158A14-EDE1-4C7E-BA01-041362A28970}"/>
                  </a:ext>
                </a:extLst>
              </p:cNvPr>
              <p:cNvSpPr txBox="1">
                <a:spLocks noRot="1" noChangeAspect="1" noMove="1" noResize="1" noEditPoints="1" noAdjustHandles="1" noChangeArrowheads="1" noChangeShapeType="1" noTextEdit="1"/>
              </p:cNvSpPr>
              <p:nvPr/>
            </p:nvSpPr>
            <p:spPr>
              <a:xfrm>
                <a:off x="4327624" y="3574985"/>
                <a:ext cx="4831259" cy="889474"/>
              </a:xfrm>
              <a:prstGeom prst="rect">
                <a:avLst/>
              </a:prstGeom>
              <a:blipFill>
                <a:blip r:embed="rId2"/>
                <a:stretch>
                  <a:fillRect b="-47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23853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39463" y="143993"/>
            <a:ext cx="750770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监督学习的重要元素</a:t>
            </a:r>
          </a:p>
        </p:txBody>
      </p:sp>
      <p:grpSp>
        <p:nvGrpSpPr>
          <p:cNvPr id="7" name="组合 6"/>
          <p:cNvGrpSpPr/>
          <p:nvPr/>
        </p:nvGrpSpPr>
        <p:grpSpPr>
          <a:xfrm>
            <a:off x="1390918" y="1950786"/>
            <a:ext cx="6336405" cy="2953693"/>
            <a:chOff x="110017" y="1733659"/>
            <a:chExt cx="6007536" cy="2953693"/>
          </a:xfrm>
        </p:grpSpPr>
        <p:sp>
          <p:nvSpPr>
            <p:cNvPr id="8" name="圆角矩形 7"/>
            <p:cNvSpPr/>
            <p:nvPr/>
          </p:nvSpPr>
          <p:spPr bwMode="auto">
            <a:xfrm>
              <a:off x="2990033" y="2905116"/>
              <a:ext cx="3127519" cy="70060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spcBef>
                  <a:spcPct val="0"/>
                </a:spcBef>
                <a:spcAft>
                  <a:spcPct val="0"/>
                </a:spcAft>
                <a:buClr>
                  <a:srgbClr val="FF0000"/>
                </a:buClr>
                <a:buFont typeface="Wingdings" pitchFamily="2" charset="2"/>
                <a:buChar char="n"/>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如何学习得到映射模型</a:t>
              </a:r>
              <a:endPar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marL="0" lvl="1" fontAlgn="base">
                <a:spcBef>
                  <a:spcPct val="0"/>
                </a:spcBef>
                <a:spcAft>
                  <a:spcPct val="0"/>
                </a:spcAft>
                <a:buClr>
                  <a:srgbClr val="FF0000"/>
                </a:buClr>
                <a:defRPr/>
              </a:pPr>
              <a:r>
                <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如何学</a:t>
              </a:r>
              <a:endPar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圆角矩形 8"/>
            <p:cNvSpPr/>
            <p:nvPr/>
          </p:nvSpPr>
          <p:spPr>
            <a:xfrm>
              <a:off x="110017" y="1733659"/>
              <a:ext cx="2599316" cy="2953693"/>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Tahoma"/>
                <a:ea typeface="宋体"/>
                <a:cs typeface="+mn-cs"/>
              </a:endParaRPr>
            </a:p>
          </p:txBody>
        </p:sp>
        <p:sp>
          <p:nvSpPr>
            <p:cNvPr id="10" name="圆角矩形 9"/>
            <p:cNvSpPr/>
            <p:nvPr/>
          </p:nvSpPr>
          <p:spPr bwMode="auto">
            <a:xfrm>
              <a:off x="257785" y="2107865"/>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标注数据</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11" name="圆角矩形 10"/>
            <p:cNvSpPr/>
            <p:nvPr/>
          </p:nvSpPr>
          <p:spPr bwMode="auto">
            <a:xfrm>
              <a:off x="257785" y="3001546"/>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学习模型</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14" name="圆角矩形 13"/>
            <p:cNvSpPr/>
            <p:nvPr/>
          </p:nvSpPr>
          <p:spPr bwMode="auto">
            <a:xfrm>
              <a:off x="2956586" y="1987085"/>
              <a:ext cx="3160966" cy="737291"/>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spcBef>
                  <a:spcPct val="0"/>
                </a:spcBef>
                <a:spcAft>
                  <a:spcPct val="0"/>
                </a:spcAft>
                <a:buClr>
                  <a:srgbClr val="FF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标识了类别信息的数据</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defTabSz="914400" eaLnBrk="1" fontAlgn="base" latinLnBrk="0" hangingPunct="1">
                <a:spcBef>
                  <a:spcPct val="0"/>
                </a:spcBef>
                <a:spcAft>
                  <a:spcPct val="0"/>
                </a:spcAft>
                <a:buClr>
                  <a:srgbClr val="FF0000"/>
                </a:buClr>
                <a:buSzTx/>
                <a:tabLst/>
                <a:defRPr/>
              </a:pPr>
              <a:r>
                <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学什么</a:t>
              </a:r>
              <a:endParaRPr kumimoji="0" lang="en-US" altLang="zh-CN" sz="1600" b="1" i="0" u="none" strike="noStrike" kern="0" cap="none" spc="0" normalizeH="0" baseline="0" noProof="0" dirty="0">
                <a:ln>
                  <a:noFill/>
                </a:ln>
                <a:solidFill>
                  <a:srgbClr val="4F80BD"/>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5" name="圆角矩形 14"/>
            <p:cNvSpPr/>
            <p:nvPr/>
          </p:nvSpPr>
          <p:spPr bwMode="auto">
            <a:xfrm>
              <a:off x="3006813" y="3799738"/>
              <a:ext cx="3110740" cy="72038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spcBef>
                  <a:spcPct val="0"/>
                </a:spcBef>
                <a:spcAft>
                  <a:spcPct val="0"/>
                </a:spcAft>
                <a:buClr>
                  <a:srgbClr val="FF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如何对学习结果进行度量</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defTabSz="914400" eaLnBrk="1" fontAlgn="base" latinLnBrk="0" hangingPunct="1">
                <a:spcBef>
                  <a:spcPct val="0"/>
                </a:spcBef>
                <a:spcAft>
                  <a:spcPct val="0"/>
                </a:spcAft>
                <a:buClr>
                  <a:srgbClr val="FF0000"/>
                </a:buClr>
                <a:buSzTx/>
                <a:tabLst/>
                <a:defRPr/>
              </a:pPr>
              <a:r>
                <a:rPr lang="en-US" altLang="zh-CN" kern="0" noProof="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学到否</a:t>
              </a:r>
              <a:endPar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6" name="圆角矩形 15"/>
            <p:cNvSpPr/>
            <p:nvPr/>
          </p:nvSpPr>
          <p:spPr bwMode="auto">
            <a:xfrm>
              <a:off x="271579" y="3848684"/>
              <a:ext cx="2257132"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noProof="0" dirty="0">
                  <a:solidFill>
                    <a:srgbClr val="0070C0"/>
                  </a:solidFill>
                  <a:latin typeface="Times New Roman" pitchFamily="18" charset="0"/>
                  <a:ea typeface="微软雅黑" pitchFamily="34" charset="-122"/>
                  <a:cs typeface="Times New Roman" pitchFamily="18" charset="0"/>
                </a:rPr>
                <a:t>损失</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函数</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grpSp>
    </p:spTree>
    <p:extLst>
      <p:ext uri="{BB962C8B-B14F-4D97-AF65-F5344CB8AC3E}">
        <p14:creationId xmlns:p14="http://schemas.microsoft.com/office/powerpoint/2010/main" val="7646725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23765" y="153625"/>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损失函数</a:t>
            </a:r>
          </a:p>
        </p:txBody>
      </p:sp>
      <p:sp>
        <p:nvSpPr>
          <p:cNvPr id="2" name="流程图: 磁盘 1"/>
          <p:cNvSpPr/>
          <p:nvPr/>
        </p:nvSpPr>
        <p:spPr>
          <a:xfrm>
            <a:off x="1246955" y="3223951"/>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圆角矩形 6"/>
              <p:cNvSpPr/>
              <p:nvPr/>
            </p:nvSpPr>
            <p:spPr bwMode="auto">
              <a:xfrm>
                <a:off x="439391" y="4775664"/>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圆角矩形 6"/>
              <p:cNvSpPr>
                <a:spLocks noRot="1" noChangeAspect="1" noMove="1" noResize="1" noEditPoints="1" noAdjustHandles="1" noChangeArrowheads="1" noChangeShapeType="1" noTextEdit="1"/>
              </p:cNvSpPr>
              <p:nvPr/>
            </p:nvSpPr>
            <p:spPr bwMode="auto">
              <a:xfrm>
                <a:off x="439391" y="4775664"/>
                <a:ext cx="2529444" cy="1140029"/>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01887" y="1497566"/>
                <a:ext cx="3075709" cy="782330"/>
              </a:xfrm>
              <a:prstGeom prst="rect">
                <a:avLst/>
              </a:prstGeom>
              <a:noFill/>
            </p:spPr>
            <p:txBody>
              <a:bodyPr wrap="square" rtlCol="0">
                <a:spAutoFit/>
              </a:bodyPr>
              <a:lstStyle/>
              <a:p>
                <a:pPr algn="ct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训练</a:t>
                </a:r>
                <a14:m>
                  <m:oMath xmlns:m="http://schemas.openxmlformats.org/officeDocument/2006/math">
                    <m:r>
                      <a:rPr lang="zh-CN" altLang="en-US" sz="1600" i="1">
                        <a:latin typeface="Cambria Math"/>
                        <a:ea typeface="黑体" pitchFamily="49" charset="-122"/>
                      </a:rPr>
                      <m:t>映射函数</m:t>
                    </m:r>
                    <m:r>
                      <a:rPr lang="en-US" altLang="zh-CN" sz="1600" b="0" i="1" smtClean="0">
                        <a:latin typeface="Cambria Math"/>
                        <a:ea typeface="黑体" pitchFamily="49" charset="-122"/>
                      </a:rPr>
                      <m:t>𝑓</m:t>
                    </m:r>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lang="en-US" altLang="zh-CN" sz="1600" i="1">
                        <a:latin typeface="Cambria Math"/>
                        <a:ea typeface="黑体" pitchFamily="49" charset="-122"/>
                      </a:rPr>
                      <m:t>𝑓</m:t>
                    </m:r>
                    <m:r>
                      <a:rPr lang="en-US" altLang="zh-CN" sz="1600" b="0" i="1" smtClean="0">
                        <a:latin typeface="Cambria Math"/>
                        <a:ea typeface="黑体" pitchFamily="49" charset="-122"/>
                      </a:rPr>
                      <m:t>(</m:t>
                    </m:r>
                    <m:sSub>
                      <m:sSubPr>
                        <m:ctrlPr>
                          <a:rPr lang="en-US" altLang="zh-CN" sz="1600" b="0" i="1" smtClean="0">
                            <a:latin typeface="Cambria Math" charset="0"/>
                            <a:ea typeface="黑体" pitchFamily="49" charset="-122"/>
                          </a:rPr>
                        </m:ctrlPr>
                      </m:sSubPr>
                      <m:e>
                        <m:r>
                          <a:rPr lang="en-US" altLang="zh-CN" sz="1600" b="0" i="1" smtClean="0">
                            <a:latin typeface="Cambria Math"/>
                            <a:ea typeface="黑体" pitchFamily="49" charset="-122"/>
                          </a:rPr>
                          <m:t>𝑥</m:t>
                        </m:r>
                      </m:e>
                      <m:sub>
                        <m:r>
                          <a:rPr lang="en-US" altLang="zh-CN" sz="1600" b="0" i="1" smtClean="0">
                            <a:latin typeface="Cambria Math"/>
                            <a:ea typeface="黑体" pitchFamily="49" charset="-122"/>
                          </a:rPr>
                          <m:t>𝑖</m:t>
                        </m:r>
                      </m:sub>
                    </m:sSub>
                    <m:r>
                      <a:rPr lang="en-US" altLang="zh-CN" sz="1600" b="0" i="1" smtClean="0">
                        <a:latin typeface="Cambria Math"/>
                        <a:ea typeface="黑体" pitchFamily="49" charset="-122"/>
                      </a:rPr>
                      <m:t>)</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预测结果尽量等于</a:t>
                </a:r>
                <a14:m>
                  <m:oMath xmlns:m="http://schemas.openxmlformats.org/officeDocument/2006/math">
                    <m:sSub>
                      <m:sSubPr>
                        <m:ctrlPr>
                          <a:rPr lang="en-US" altLang="zh-CN" sz="1600" i="1" dirty="0" smtClean="0">
                            <a:latin typeface="Cambria Math" charset="0"/>
                            <a:ea typeface="黑体" pitchFamily="49" charset="-122"/>
                          </a:rPr>
                        </m:ctrlPr>
                      </m:sSubPr>
                      <m:e>
                        <m:r>
                          <a:rPr lang="en-US" altLang="zh-CN" sz="1600" b="0" i="1" dirty="0" smtClean="0">
                            <a:latin typeface="Cambria Math"/>
                            <a:ea typeface="黑体" pitchFamily="49" charset="-122"/>
                          </a:rPr>
                          <m:t>𝑦</m:t>
                        </m:r>
                      </m:e>
                      <m:sub>
                        <m:r>
                          <a:rPr lang="en-US" altLang="zh-CN" sz="1600" b="0" i="1" dirty="0" smtClean="0">
                            <a:latin typeface="Cambria Math"/>
                            <a:ea typeface="黑体" pitchFamily="49" charset="-122"/>
                          </a:rPr>
                          <m:t>𝑖</m:t>
                        </m:r>
                      </m:sub>
                    </m:sSub>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1887" y="1497566"/>
                <a:ext cx="3075709" cy="782330"/>
              </a:xfrm>
              <a:prstGeom prst="rect">
                <a:avLst/>
              </a:prstGeom>
              <a:blipFill>
                <a:blip r:embed="rId3"/>
                <a:stretch>
                  <a:fillRect b="-8594"/>
                </a:stretch>
              </a:blipFill>
            </p:spPr>
            <p:txBody>
              <a:bodyPr/>
              <a:lstStyle/>
              <a:p>
                <a:r>
                  <a:rPr lang="zh-CN" altLang="en-US">
                    <a:noFill/>
                  </a:rPr>
                  <a:t> </a:t>
                </a:r>
              </a:p>
            </p:txBody>
          </p:sp>
        </mc:Fallback>
      </mc:AlternateContent>
      <p:sp>
        <p:nvSpPr>
          <p:cNvPr id="4" name="上箭头 3"/>
          <p:cNvSpPr/>
          <p:nvPr/>
        </p:nvSpPr>
        <p:spPr>
          <a:xfrm>
            <a:off x="1620983" y="2650295"/>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p:cNvSpPr/>
              <p:nvPr/>
            </p:nvSpPr>
            <p:spPr>
              <a:xfrm>
                <a:off x="3206337" y="1512321"/>
                <a:ext cx="5937663" cy="383335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训练集中一共有</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𝑛</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个标注数据，第</a:t>
                </a:r>
                <a14:m>
                  <m:oMath xmlns:m="http://schemas.openxmlformats.org/officeDocument/2006/math">
                    <m:r>
                      <a:rPr lang="en-US" altLang="zh-CN" b="0" i="1" smtClean="0">
                        <a:latin typeface="Cambria Math"/>
                        <a:ea typeface="黑体" pitchFamily="49" charset="-122"/>
                      </a:rPr>
                      <m:t>𝑖</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个标注数据记为</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𝑥</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𝑦</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r>
                      <a:rPr lang="en-US" altLang="zh-CN" i="1" smtClean="0">
                        <a:latin typeface="Cambria Math"/>
                        <a:ea typeface="黑体" panose="02010609060101010101" pitchFamily="49" charset="-122"/>
                        <a:cs typeface="Times New Roman" panose="02020603050405020304" pitchFamily="18" charset="0"/>
                      </a:rPr>
                      <m:t> </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其中第</a:t>
                </a:r>
                <a14:m>
                  <m:oMath xmlns:m="http://schemas.openxmlformats.org/officeDocument/2006/math">
                    <m:r>
                      <a:rPr lang="en-US" altLang="zh-CN" i="1">
                        <a:latin typeface="Cambria Math"/>
                        <a:ea typeface="黑体" pitchFamily="49" charset="-122"/>
                      </a:rPr>
                      <m:t>𝑖</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个样本数据为</a:t>
                </a:r>
                <a14:m>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𝑦</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的标注信息。</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从训练数据中学习得到的映射函数记为</a:t>
                </a:r>
                <a14:m>
                  <m:oMath xmlns:m="http://schemas.openxmlformats.org/officeDocument/2006/math">
                    <m:r>
                      <a:rPr lang="en-US" altLang="zh-CN" i="1">
                        <a:latin typeface="Cambria Math"/>
                        <a:ea typeface="黑体" pitchFamily="49" charset="-122"/>
                      </a:rPr>
                      <m:t>𝑓</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itchFamily="49" charset="-122"/>
                      </a:rPr>
                      <m:t>𝑓</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的预测结果记为</a:t>
                </a:r>
                <a14:m>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𝑓</m:t>
                        </m:r>
                        <m:r>
                          <a:rPr lang="en-US" altLang="zh-CN" b="0"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。损失函数就是用来计算</a:t>
                </a:r>
                <a14:m>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真实值</a:t>
                </a:r>
                <a14:m>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𝑦</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i="1">
                        <a:latin typeface="Cambria Math"/>
                        <a:ea typeface="黑体" panose="02010609060101010101" pitchFamily="49" charset="-122"/>
                        <a:cs typeface="Times New Roman" panose="020206030504050203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与预测值</a:t>
                </a:r>
                <a14:m>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𝑓</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i="1">
                        <a:latin typeface="Cambria Math"/>
                        <a:ea typeface="黑体" panose="02010609060101010101" pitchFamily="49" charset="-122"/>
                        <a:cs typeface="Times New Roman" panose="02020603050405020304" pitchFamily="18" charset="0"/>
                      </a:rPr>
                      <m:t>)</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之间差值的函数。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很显然，在训练过程中希望映射函数在训练数据集上得到 “损失”之和最小，即</a:t>
                </a:r>
                <a14:m>
                  <m:oMath xmlns:m="http://schemas.openxmlformats.org/officeDocument/2006/math">
                    <m:r>
                      <m:rPr>
                        <m:sty m:val="p"/>
                      </m:rPr>
                      <a:rPr lang="en-US" altLang="zh-CN" b="0" i="0" smtClean="0">
                        <a:latin typeface="Cambria Math"/>
                        <a:ea typeface="黑体" pitchFamily="49" charset="-122"/>
                      </a:rPr>
                      <m:t>min</m:t>
                    </m:r>
                    <m:nary>
                      <m:naryPr>
                        <m:chr m:val="∑"/>
                        <m:limLoc m:val="subSup"/>
                        <m:ctrlPr>
                          <a:rPr lang="en-US" altLang="zh-CN" b="0" i="1" smtClean="0">
                            <a:latin typeface="Cambria Math" charset="0"/>
                            <a:ea typeface="黑体" pitchFamily="49" charset="-122"/>
                          </a:rPr>
                        </m:ctrlPr>
                      </m:naryPr>
                      <m:sub>
                        <m:r>
                          <m:rPr>
                            <m:brk m:alnAt="25"/>
                          </m:rPr>
                          <a:rPr lang="en-US" altLang="zh-CN" b="0" i="1" smtClean="0">
                            <a:latin typeface="Cambria Math"/>
                            <a:ea typeface="黑体" pitchFamily="49" charset="-122"/>
                          </a:rPr>
                          <m:t>𝑖</m:t>
                        </m:r>
                        <m:r>
                          <a:rPr lang="en-US" altLang="zh-CN" b="0" i="1" smtClean="0">
                            <a:latin typeface="Cambria Math"/>
                            <a:ea typeface="黑体" pitchFamily="49" charset="-122"/>
                          </a:rPr>
                          <m:t>=1</m:t>
                        </m:r>
                      </m:sub>
                      <m:sup>
                        <m:r>
                          <a:rPr lang="en-US" altLang="zh-CN" b="0" i="1" smtClean="0">
                            <a:latin typeface="Cambria Math"/>
                            <a:ea typeface="黑体" pitchFamily="49" charset="-122"/>
                          </a:rPr>
                          <m:t>𝑛</m:t>
                        </m:r>
                      </m:sup>
                      <m:e>
                        <m:r>
                          <a:rPr lang="en-US" altLang="zh-CN" b="0" i="1" smtClean="0">
                            <a:latin typeface="Cambria Math"/>
                            <a:ea typeface="黑体" pitchFamily="49" charset="-122"/>
                          </a:rPr>
                          <m:t>𝐿𝑜𝑠𝑠</m:t>
                        </m:r>
                        <m:r>
                          <a:rPr lang="en-US" altLang="zh-CN" b="0" i="1" smtClean="0">
                            <a:latin typeface="Cambria Math"/>
                            <a:ea typeface="黑体" pitchFamily="49" charset="-122"/>
                          </a:rPr>
                          <m:t>(</m:t>
                        </m:r>
                        <m:r>
                          <a:rPr lang="en-US" altLang="zh-CN" b="0" i="1" smtClean="0">
                            <a:latin typeface="Cambria Math"/>
                            <a:ea typeface="黑体" pitchFamily="49" charset="-122"/>
                          </a:rPr>
                          <m:t>𝑓</m:t>
                        </m:r>
                        <m:r>
                          <a:rPr lang="en-US" altLang="zh-CN" b="0" i="1" smtClean="0">
                            <a:latin typeface="Cambria Math"/>
                            <a:ea typeface="黑体" pitchFamily="49" charset="-122"/>
                          </a:rPr>
                          <m:t>(</m:t>
                        </m:r>
                        <m:sSub>
                          <m:sSubPr>
                            <m:ctrlPr>
                              <a:rPr lang="en-US" altLang="zh-CN" b="0" i="1" smtClean="0">
                                <a:latin typeface="Cambria Math" charset="0"/>
                                <a:ea typeface="黑体" pitchFamily="49" charset="-122"/>
                              </a:rPr>
                            </m:ctrlPr>
                          </m:sSubPr>
                          <m:e>
                            <m:r>
                              <a:rPr lang="en-US" altLang="zh-CN" b="0" i="1" smtClean="0">
                                <a:latin typeface="Cambria Math"/>
                                <a:ea typeface="黑体" pitchFamily="49" charset="-122"/>
                              </a:rPr>
                              <m:t>𝑥</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sSub>
                          <m:sSubPr>
                            <m:ctrlPr>
                              <a:rPr lang="en-US" altLang="zh-CN" b="0" i="1" smtClean="0">
                                <a:latin typeface="Cambria Math" charset="0"/>
                                <a:ea typeface="黑体" pitchFamily="49" charset="-122"/>
                              </a:rPr>
                            </m:ctrlPr>
                          </m:sSubPr>
                          <m:e>
                            <m:r>
                              <a:rPr lang="en-US" altLang="zh-CN" b="0" i="1" smtClean="0">
                                <a:latin typeface="Cambria Math"/>
                                <a:ea typeface="黑体" pitchFamily="49" charset="-122"/>
                              </a:rPr>
                              <m:t>𝑦</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e>
                    </m:nary>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12" name="矩形 11"/>
              <p:cNvSpPr>
                <a:spLocks noRot="1" noChangeAspect="1" noMove="1" noResize="1" noEditPoints="1" noAdjustHandles="1" noChangeArrowheads="1" noChangeShapeType="1" noTextEdit="1"/>
              </p:cNvSpPr>
              <p:nvPr/>
            </p:nvSpPr>
            <p:spPr>
              <a:xfrm>
                <a:off x="3206337" y="1512321"/>
                <a:ext cx="5937663" cy="3833357"/>
              </a:xfrm>
              <a:prstGeom prst="rect">
                <a:avLst/>
              </a:prstGeom>
              <a:blipFill>
                <a:blip r:embed="rId4"/>
                <a:stretch>
                  <a:fillRect l="-719" b="-158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87823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23765" y="230743"/>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损失函数</a:t>
            </a:r>
          </a:p>
        </p:txBody>
      </p:sp>
      <p:sp>
        <p:nvSpPr>
          <p:cNvPr id="3" name="矩形 2"/>
          <p:cNvSpPr/>
          <p:nvPr/>
        </p:nvSpPr>
        <p:spPr>
          <a:xfrm>
            <a:off x="5066724" y="5438375"/>
            <a:ext cx="1991251" cy="400110"/>
          </a:xfrm>
          <a:prstGeom prst="rect">
            <a:avLst/>
          </a:prstGeom>
        </p:spPr>
        <p:txBody>
          <a:bodyPr wrap="none">
            <a:spAutoFit/>
          </a:bodyPr>
          <a:lstStyle/>
          <a:p>
            <a:r>
              <a:rPr lang="zh-CN" altLang="en-US" sz="2000" b="1" dirty="0">
                <a:latin typeface="楷体" panose="02010609060101010101" pitchFamily="49" charset="-122"/>
                <a:ea typeface="楷体" panose="02010609060101010101" pitchFamily="49" charset="-122"/>
              </a:rPr>
              <a:t>典型的损失函数</a:t>
            </a:r>
          </a:p>
        </p:txBody>
      </p:sp>
      <p:sp>
        <p:nvSpPr>
          <p:cNvPr id="10" name="流程图: 磁盘 9"/>
          <p:cNvSpPr/>
          <p:nvPr/>
        </p:nvSpPr>
        <p:spPr>
          <a:xfrm>
            <a:off x="1246955" y="3356759"/>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1" name="圆角矩形 10"/>
              <p:cNvSpPr/>
              <p:nvPr/>
            </p:nvSpPr>
            <p:spPr bwMode="auto">
              <a:xfrm>
                <a:off x="439391" y="4908472"/>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1" name="圆角矩形 10"/>
              <p:cNvSpPr>
                <a:spLocks noRot="1" noChangeAspect="1" noMove="1" noResize="1" noEditPoints="1" noAdjustHandles="1" noChangeArrowheads="1" noChangeShapeType="1" noTextEdit="1"/>
              </p:cNvSpPr>
              <p:nvPr/>
            </p:nvSpPr>
            <p:spPr bwMode="auto">
              <a:xfrm>
                <a:off x="439391" y="4908472"/>
                <a:ext cx="2529444" cy="1140029"/>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01887" y="1630374"/>
                <a:ext cx="3075709" cy="784254"/>
              </a:xfrm>
              <a:prstGeom prst="rect">
                <a:avLst/>
              </a:prstGeom>
              <a:noFill/>
            </p:spPr>
            <p:txBody>
              <a:bodyPr wrap="square" rtlCol="0">
                <a:spAutoFit/>
              </a:bodyPr>
              <a:lstStyle/>
              <a:p>
                <a:pPr algn="ct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训练映射函数</a:t>
                </a:r>
                <a14:m>
                  <m:oMath xmlns:m="http://schemas.openxmlformats.org/officeDocument/2006/math">
                    <m:r>
                      <a:rPr lang="en-US" altLang="zh-CN" sz="1600" b="1" i="1" smtClean="0">
                        <a:latin typeface="Cambria Math"/>
                        <a:ea typeface="黑体" pitchFamily="49" charset="-122"/>
                      </a:rPr>
                      <m:t>𝒇</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lang="en-US" altLang="zh-CN" sz="1600" b="1" i="1">
                        <a:latin typeface="Cambria Math"/>
                        <a:ea typeface="黑体" pitchFamily="49" charset="-122"/>
                      </a:rPr>
                      <m:t>𝒇</m:t>
                    </m:r>
                    <m:r>
                      <a:rPr lang="en-US" altLang="zh-CN" sz="1600" b="1" i="1" smtClean="0">
                        <a:latin typeface="Cambria Math"/>
                        <a:ea typeface="黑体" pitchFamily="49" charset="-122"/>
                      </a:rPr>
                      <m:t>(</m:t>
                    </m:r>
                    <m:sSub>
                      <m:sSubPr>
                        <m:ctrlPr>
                          <a:rPr lang="en-US" altLang="zh-CN" sz="1600" b="1" i="1" smtClean="0">
                            <a:latin typeface="Cambria Math" charset="0"/>
                            <a:ea typeface="黑体" pitchFamily="49" charset="-122"/>
                          </a:rPr>
                        </m:ctrlPr>
                      </m:sSubPr>
                      <m:e>
                        <m:r>
                          <a:rPr lang="en-US" altLang="zh-CN" sz="1600" b="1" i="1" smtClean="0">
                            <a:latin typeface="Cambria Math"/>
                            <a:ea typeface="黑体" pitchFamily="49" charset="-122"/>
                          </a:rPr>
                          <m:t>𝒙</m:t>
                        </m:r>
                      </m:e>
                      <m:sub>
                        <m:r>
                          <a:rPr lang="en-US" altLang="zh-CN" sz="1600" b="1" i="1" smtClean="0">
                            <a:latin typeface="Cambria Math"/>
                            <a:ea typeface="黑体" pitchFamily="49" charset="-122"/>
                          </a:rPr>
                          <m:t>𝒊</m:t>
                        </m:r>
                      </m:sub>
                    </m:sSub>
                    <m:r>
                      <a:rPr lang="en-US" altLang="zh-CN" sz="1600" b="1" i="1" smtClean="0">
                        <a:latin typeface="Cambria Math"/>
                        <a:ea typeface="黑体" pitchFamily="49" charset="-122"/>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预测结果尽量等于</a:t>
                </a:r>
                <a14:m>
                  <m:oMath xmlns:m="http://schemas.openxmlformats.org/officeDocument/2006/math">
                    <m:sSub>
                      <m:sSubPr>
                        <m:ctrlPr>
                          <a:rPr lang="en-US" altLang="zh-CN" sz="1600" b="1" i="1" dirty="0" smtClean="0">
                            <a:latin typeface="Cambria Math" charset="0"/>
                            <a:ea typeface="黑体" pitchFamily="49" charset="-122"/>
                          </a:rPr>
                        </m:ctrlPr>
                      </m:sSubPr>
                      <m:e>
                        <m:r>
                          <a:rPr lang="en-US" altLang="zh-CN" sz="1600" b="1" i="1" dirty="0" smtClean="0">
                            <a:latin typeface="Cambria Math"/>
                            <a:ea typeface="黑体" pitchFamily="49" charset="-122"/>
                          </a:rPr>
                          <m:t>𝒚</m:t>
                        </m:r>
                      </m:e>
                      <m:sub>
                        <m:r>
                          <a:rPr lang="en-US" altLang="zh-CN" sz="1600" b="1" i="1" dirty="0" smtClean="0">
                            <a:latin typeface="Cambria Math"/>
                            <a:ea typeface="黑体" pitchFamily="49" charset="-122"/>
                          </a:rPr>
                          <m:t>𝒊</m:t>
                        </m:r>
                      </m:sub>
                    </m:sSub>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01887" y="1630374"/>
                <a:ext cx="3075709" cy="784254"/>
              </a:xfrm>
              <a:prstGeom prst="rect">
                <a:avLst/>
              </a:prstGeom>
              <a:blipFill>
                <a:blip r:embed="rId3"/>
                <a:stretch>
                  <a:fillRect b="-7752"/>
                </a:stretch>
              </a:blipFill>
            </p:spPr>
            <p:txBody>
              <a:bodyPr/>
              <a:lstStyle/>
              <a:p>
                <a:r>
                  <a:rPr lang="zh-CN" altLang="en-US">
                    <a:noFill/>
                  </a:rPr>
                  <a:t> </a:t>
                </a:r>
              </a:p>
            </p:txBody>
          </p:sp>
        </mc:Fallback>
      </mc:AlternateContent>
      <p:sp>
        <p:nvSpPr>
          <p:cNvPr id="14" name="上箭头 13"/>
          <p:cNvSpPr/>
          <p:nvPr/>
        </p:nvSpPr>
        <p:spPr>
          <a:xfrm>
            <a:off x="1620983" y="2783103"/>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nvPr>
            </p:nvGraphicFramePr>
            <p:xfrm>
              <a:off x="3182587" y="1730063"/>
              <a:ext cx="5759526" cy="3397874"/>
            </p:xfrm>
            <a:graphic>
              <a:graphicData uri="http://schemas.openxmlformats.org/drawingml/2006/table">
                <a:tbl>
                  <a:tblPr firstRow="1" bandRow="1">
                    <a:tableStyleId>{5C22544A-7EE6-4342-B048-85BDC9FD1C3A}</a:tableStyleId>
                  </a:tblPr>
                  <a:tblGrid>
                    <a:gridCol w="1505330">
                      <a:extLst>
                        <a:ext uri="{9D8B030D-6E8A-4147-A177-3AD203B41FA5}">
                          <a16:colId xmlns:a16="http://schemas.microsoft.com/office/drawing/2014/main" xmlns="" val="20000"/>
                        </a:ext>
                      </a:extLst>
                    </a:gridCol>
                    <a:gridCol w="4254196">
                      <a:extLst>
                        <a:ext uri="{9D8B030D-6E8A-4147-A177-3AD203B41FA5}">
                          <a16:colId xmlns:a16="http://schemas.microsoft.com/office/drawing/2014/main" xmlns="" val="20001"/>
                        </a:ext>
                      </a:extLst>
                    </a:gridCol>
                  </a:tblGrid>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损失函数名称</a:t>
                          </a:r>
                        </a:p>
                      </a:txBody>
                      <a:tcPr marT="60960" marB="60960" anchor="ctr"/>
                    </a:tc>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损失函数定义</a:t>
                          </a:r>
                        </a:p>
                      </a:txBody>
                      <a:tcPr marT="60960" marB="60960" anchor="ctr"/>
                    </a:tc>
                    <a:extLst>
                      <a:ext uri="{0D108BD9-81ED-4DB2-BD59-A6C34878D82A}">
                        <a16:rowId xmlns:a16="http://schemas.microsoft.com/office/drawing/2014/main" xmlns="" val="10000"/>
                      </a:ext>
                    </a:extLst>
                  </a:tr>
                  <a:tr h="815199">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a:t>
                          </a:r>
                        </a:p>
                      </a:txBody>
                      <a:tcPr marT="60960" marB="60960"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charset="0"/>
                                      </a:rPr>
                                    </m:ctrlPr>
                                  </m:dPr>
                                  <m:e>
                                    <m:sSub>
                                      <m:sSubPr>
                                        <m:ctrlPr>
                                          <a:rPr lang="en-US" altLang="zh-CN" sz="1600" b="0" i="1" smtClean="0">
                                            <a:latin typeface="Cambria Math"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d>
                                  <m:dPr>
                                    <m:begChr m:val="{"/>
                                    <m:endChr m:val=""/>
                                    <m:ctrlPr>
                                      <a:rPr lang="en-US" altLang="zh-CN" sz="1600" b="0" i="1" smtClean="0">
                                        <a:latin typeface="Cambria Math" charset="0"/>
                                      </a:rPr>
                                    </m:ctrlPr>
                                  </m:dPr>
                                  <m:e>
                                    <m:eqArr>
                                      <m:eqArrPr>
                                        <m:ctrlPr>
                                          <a:rPr lang="en-US" altLang="zh-CN" sz="1600" b="0" i="1" smtClean="0">
                                            <a:latin typeface="Cambria Math" charset="0"/>
                                          </a:rPr>
                                        </m:ctrlPr>
                                      </m:eqArrPr>
                                      <m:e>
                                        <m:r>
                                          <a:rPr lang="en-US" altLang="zh-CN" sz="1600" b="0" i="1" smtClean="0">
                                            <a:latin typeface="Cambria Math"/>
                                          </a:rPr>
                                          <m:t>1, </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ea typeface="Cambria Math"/>
                                          </a:rPr>
                                          <m:t>≠</m:t>
                                        </m:r>
                                        <m:sSub>
                                          <m:sSubPr>
                                            <m:ctrlPr>
                                              <a:rPr lang="en-US" altLang="zh-CN" sz="1600" b="0" i="1" smtClean="0">
                                                <a:latin typeface="Cambria Math" charset="0"/>
                                                <a:ea typeface="Cambria Math"/>
                                              </a:rPr>
                                            </m:ctrlPr>
                                          </m:sSubPr>
                                          <m:e>
                                            <m:r>
                                              <a:rPr lang="en-US" altLang="zh-CN" sz="1600" b="0" i="1" smtClean="0">
                                                <a:latin typeface="Cambria Math"/>
                                                <a:ea typeface="Cambria Math"/>
                                              </a:rPr>
                                              <m:t>𝑦</m:t>
                                            </m:r>
                                          </m:e>
                                          <m:sub>
                                            <m:r>
                                              <a:rPr lang="en-US" altLang="zh-CN" sz="1600" b="0" i="1" smtClean="0">
                                                <a:latin typeface="Cambria Math"/>
                                                <a:ea typeface="Cambria Math"/>
                                              </a:rPr>
                                              <m:t>𝑖</m:t>
                                            </m:r>
                                          </m:sub>
                                        </m:sSub>
                                      </m:e>
                                      <m:e>
                                        <m:r>
                                          <a:rPr lang="en-US" altLang="zh-CN" sz="1600" b="0" i="1" smtClean="0">
                                            <a:latin typeface="Cambria Math"/>
                                          </a:rPr>
                                          <m:t>0,</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ea typeface="Cambria Math"/>
                                          </a:rPr>
                                          <m:t>=</m:t>
                                        </m:r>
                                        <m:sSub>
                                          <m:sSubPr>
                                            <m:ctrlPr>
                                              <a:rPr lang="en-US" altLang="zh-CN" sz="1600" b="0" i="1" smtClean="0">
                                                <a:latin typeface="Cambria Math" charset="0"/>
                                                <a:ea typeface="Cambria Math"/>
                                              </a:rPr>
                                            </m:ctrlPr>
                                          </m:sSubPr>
                                          <m:e>
                                            <m:r>
                                              <a:rPr lang="en-US" altLang="zh-CN" sz="1600" b="0" i="1" smtClean="0">
                                                <a:latin typeface="Cambria Math"/>
                                                <a:ea typeface="Cambria Math"/>
                                              </a:rPr>
                                              <m:t>𝑦</m:t>
                                            </m:r>
                                          </m:e>
                                          <m:sub>
                                            <m:r>
                                              <a:rPr lang="en-US" altLang="zh-CN" sz="1600" b="0" i="1" smtClean="0">
                                                <a:latin typeface="Cambria Math"/>
                                                <a:ea typeface="Cambria Math"/>
                                              </a:rPr>
                                              <m:t>𝑖</m:t>
                                            </m:r>
                                          </m:sub>
                                        </m:sSub>
                                      </m:e>
                                    </m:eqArr>
                                  </m:e>
                                </m:d>
                              </m:oMath>
                            </m:oMathPara>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xmlns="" val="10001"/>
                      </a:ext>
                    </a:extLst>
                  </a:tr>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平方损失函数</a:t>
                          </a:r>
                        </a:p>
                      </a:txBody>
                      <a:tcPr marT="60960" marB="60960"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charset="0"/>
                                      </a:rPr>
                                    </m:ctrlPr>
                                  </m:dPr>
                                  <m:e>
                                    <m:sSub>
                                      <m:sSubPr>
                                        <m:ctrlPr>
                                          <a:rPr lang="en-US" altLang="zh-CN" sz="1600" b="0" i="1" smtClean="0">
                                            <a:latin typeface="Cambria Math"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sSup>
                                  <m:sSupPr>
                                    <m:ctrlPr>
                                      <a:rPr lang="en-US" altLang="zh-CN" sz="1600" b="0" i="1" smtClean="0">
                                        <a:latin typeface="Cambria Math" charset="0"/>
                                      </a:rPr>
                                    </m:ctrlPr>
                                  </m:sSupPr>
                                  <m:e>
                                    <m:r>
                                      <a:rPr lang="en-US" altLang="zh-CN" sz="1600" b="0" i="1" smtClean="0">
                                        <a:latin typeface="Cambria Math"/>
                                      </a:rPr>
                                      <m:t>(</m:t>
                                    </m:r>
                                    <m:sSub>
                                      <m:sSubPr>
                                        <m:ctrlPr>
                                          <a:rPr lang="en-US" altLang="zh-CN" sz="1600" b="0" i="1" smtClean="0">
                                            <a:latin typeface="Cambria Math"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e>
                                  <m:sup>
                                    <m:r>
                                      <a:rPr lang="en-US" altLang="zh-CN" sz="1600" b="0" i="1" smtClean="0">
                                        <a:latin typeface="Cambria Math"/>
                                      </a:rPr>
                                      <m:t>2</m:t>
                                    </m:r>
                                  </m:sup>
                                </m:sSup>
                              </m:oMath>
                            </m:oMathPara>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xmlns="" val="10002"/>
                      </a:ext>
                    </a:extLst>
                  </a:tr>
                  <a:tr h="484210">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绝对损失函数</a:t>
                          </a:r>
                        </a:p>
                      </a:txBody>
                      <a:tcPr marT="60960" marB="60960"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charset="0"/>
                                      </a:rPr>
                                    </m:ctrlPr>
                                  </m:dPr>
                                  <m:e>
                                    <m:sSub>
                                      <m:sSubPr>
                                        <m:ctrlPr>
                                          <a:rPr lang="en-US" altLang="zh-CN" sz="1600" b="0" i="1" smtClean="0">
                                            <a:latin typeface="Cambria Math"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sSub>
                                  <m:sSubPr>
                                    <m:ctrlPr>
                                      <a:rPr lang="en-US" altLang="zh-CN" sz="1600" b="0" i="1" smtClean="0">
                                        <a:latin typeface="Cambria Math"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oMath>
                            </m:oMathPara>
                          </a14:m>
                          <a:endParaRPr lang="en-US" altLang="zh-CN" sz="1600" b="0" dirty="0">
                            <a:latin typeface="Times New Roman" panose="02020603050405020304" pitchFamily="18" charset="0"/>
                          </a:endParaRPr>
                        </a:p>
                      </a:txBody>
                      <a:tcPr marT="60960" marB="60960" anchor="ctr"/>
                    </a:tc>
                    <a:extLst>
                      <a:ext uri="{0D108BD9-81ED-4DB2-BD59-A6C34878D82A}">
                        <a16:rowId xmlns:a16="http://schemas.microsoft.com/office/drawing/2014/main" xmlns="" val="10003"/>
                      </a:ext>
                    </a:extLst>
                  </a:tr>
                  <a:tr h="102669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对数损失函数</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对数似然损失函数</a:t>
                          </a:r>
                        </a:p>
                      </a:txBody>
                      <a:tcPr marT="60960" marB="60960"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𝐿𝑜𝑠𝑠</m:t>
                                </m:r>
                                <m:d>
                                  <m:dPr>
                                    <m:ctrlPr>
                                      <a:rPr lang="en-US" altLang="zh-CN" sz="1600" b="0" i="1" smtClean="0">
                                        <a:latin typeface="Cambria Math" charset="0"/>
                                        <a:ea typeface="黑体" panose="02010609060101010101" pitchFamily="49" charset="-122"/>
                                        <a:cs typeface="Times New Roman" panose="02020603050405020304" pitchFamily="18" charset="0"/>
                                      </a:rPr>
                                    </m:ctrlPr>
                                  </m:dPr>
                                  <m:e>
                                    <m:sSub>
                                      <m:sSubPr>
                                        <m:ctrlPr>
                                          <a:rPr lang="en-US" altLang="zh-CN" sz="1600" b="0" i="1" smtClean="0">
                                            <a:latin typeface="Cambria Math"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 </m:t>
                                    </m:r>
                                    <m:r>
                                      <a:rPr lang="en-US" altLang="zh-CN" sz="1600" b="0" i="1" smtClean="0">
                                        <a:latin typeface="Cambria Math"/>
                                      </a:rPr>
                                      <m:t>𝑃</m:t>
                                    </m:r>
                                    <m:d>
                                      <m:dPr>
                                        <m:ctrlPr>
                                          <a:rPr lang="en-US" altLang="zh-CN" sz="1600" b="0" i="1" smtClean="0">
                                            <a:latin typeface="Cambria Math" charset="0"/>
                                          </a:rPr>
                                        </m:ctrlPr>
                                      </m:dPr>
                                      <m:e>
                                        <m:sSub>
                                          <m:sSubPr>
                                            <m:ctrlPr>
                                              <a:rPr lang="en-US" altLang="zh-CN" sz="1600" b="0" i="1" smtClean="0">
                                                <a:latin typeface="Cambria Math" charset="0"/>
                                              </a:rPr>
                                            </m:ctrlPr>
                                          </m:sSubPr>
                                          <m:e>
                                            <m:r>
                                              <a:rPr lang="en-US" altLang="zh-CN" sz="1600" b="0" i="1" smtClean="0">
                                                <a:latin typeface="Cambria Math"/>
                                              </a:rPr>
                                              <m:t>𝑦</m:t>
                                            </m:r>
                                          </m:e>
                                          <m:sub>
                                            <m:r>
                                              <a:rPr lang="en-US" altLang="zh-CN" sz="1600" b="0" i="1" smtClean="0">
                                                <a:latin typeface="Cambria Math"/>
                                              </a:rPr>
                                              <m:t>𝑖</m:t>
                                            </m:r>
                                          </m:sub>
                                        </m:sSub>
                                      </m:e>
                                      <m:e>
                                        <m:sSub>
                                          <m:sSubPr>
                                            <m:ctrlPr>
                                              <a:rPr lang="en-US" altLang="zh-CN" sz="1600" b="0" i="1" smtClean="0">
                                                <a:latin typeface="Cambria Math" charset="0"/>
                                              </a:rPr>
                                            </m:ctrlPr>
                                          </m:sSubPr>
                                          <m:e>
                                            <m:r>
                                              <a:rPr lang="en-US" altLang="zh-CN" sz="1600" b="0" i="1" smtClean="0">
                                                <a:latin typeface="Cambria Math"/>
                                              </a:rPr>
                                              <m:t>𝑥</m:t>
                                            </m:r>
                                          </m:e>
                                          <m:sub>
                                            <m:r>
                                              <a:rPr lang="en-US" altLang="zh-CN" sz="1600" b="0" i="1" smtClean="0">
                                                <a:latin typeface="Cambria Math"/>
                                              </a:rPr>
                                              <m:t>𝑖</m:t>
                                            </m:r>
                                          </m:sub>
                                        </m:sSub>
                                      </m:e>
                                    </m:d>
                                  </m:e>
                                </m:d>
                                <m:r>
                                  <a:rPr lang="en-US" altLang="zh-CN" sz="1600" b="0" i="1" smtClean="0">
                                    <a:latin typeface="Cambria Math"/>
                                  </a:rPr>
                                  <m:t>=−</m:t>
                                </m:r>
                                <m:r>
                                  <a:rPr lang="en-US" altLang="zh-CN" sz="1600" b="0" i="1" smtClean="0">
                                    <a:latin typeface="Cambria Math"/>
                                  </a:rPr>
                                  <m:t>𝑙𝑜𝑔𝑃</m:t>
                                </m:r>
                                <m:r>
                                  <a:rPr lang="en-US" altLang="zh-CN" sz="1600" b="0" i="1" smtClean="0">
                                    <a:latin typeface="Cambria Math"/>
                                  </a:rPr>
                                  <m:t>(</m:t>
                                </m:r>
                                <m:d>
                                  <m:dPr>
                                    <m:ctrlPr>
                                      <a:rPr lang="en-US" altLang="zh-CN" sz="1600" b="0" i="1" smtClean="0">
                                        <a:latin typeface="Cambria Math" charset="0"/>
                                      </a:rPr>
                                    </m:ctrlPr>
                                  </m:dPr>
                                  <m:e>
                                    <m:sSub>
                                      <m:sSubPr>
                                        <m:ctrlPr>
                                          <a:rPr lang="en-US" altLang="zh-CN" sz="1600" b="0" i="1" smtClean="0">
                                            <a:latin typeface="Cambria Math" charset="0"/>
                                          </a:rPr>
                                        </m:ctrlPr>
                                      </m:sSubPr>
                                      <m:e>
                                        <m:r>
                                          <a:rPr lang="en-US" altLang="zh-CN" sz="1600" b="0" i="1" smtClean="0">
                                            <a:latin typeface="Cambria Math"/>
                                          </a:rPr>
                                          <m:t>𝑦</m:t>
                                        </m:r>
                                      </m:e>
                                      <m:sub>
                                        <m:r>
                                          <a:rPr lang="en-US" altLang="zh-CN" sz="1600" b="0" i="1" smtClean="0">
                                            <a:latin typeface="Cambria Math"/>
                                          </a:rPr>
                                          <m:t>𝑖</m:t>
                                        </m:r>
                                      </m:sub>
                                    </m:sSub>
                                  </m:e>
                                  <m:e>
                                    <m:sSub>
                                      <m:sSubPr>
                                        <m:ctrlPr>
                                          <a:rPr lang="en-US" altLang="zh-CN" sz="1600" b="0" i="1" smtClean="0">
                                            <a:latin typeface="Cambria Math" charset="0"/>
                                          </a:rPr>
                                        </m:ctrlPr>
                                      </m:sSubPr>
                                      <m:e>
                                        <m:r>
                                          <a:rPr lang="en-US" altLang="zh-CN" sz="1600" b="0" i="1" smtClean="0">
                                            <a:latin typeface="Cambria Math"/>
                                          </a:rPr>
                                          <m:t>𝑥</m:t>
                                        </m:r>
                                      </m:e>
                                      <m:sub>
                                        <m:r>
                                          <a:rPr lang="en-US" altLang="zh-CN" sz="1600" b="0" i="1" smtClean="0">
                                            <a:latin typeface="Cambria Math"/>
                                          </a:rPr>
                                          <m:t>𝑖</m:t>
                                        </m:r>
                                      </m:sub>
                                    </m:sSub>
                                  </m:e>
                                </m:d>
                              </m:oMath>
                            </m:oMathPara>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xmlns="" val="10004"/>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1740123630"/>
                  </p:ext>
                </p:extLst>
              </p:nvPr>
            </p:nvGraphicFramePr>
            <p:xfrm>
              <a:off x="3182587" y="1730063"/>
              <a:ext cx="5759526" cy="3397874"/>
            </p:xfrm>
            <a:graphic>
              <a:graphicData uri="http://schemas.openxmlformats.org/drawingml/2006/table">
                <a:tbl>
                  <a:tblPr firstRow="1" bandRow="1">
                    <a:tableStyleId>{5C22544A-7EE6-4342-B048-85BDC9FD1C3A}</a:tableStyleId>
                  </a:tblPr>
                  <a:tblGrid>
                    <a:gridCol w="1505330">
                      <a:extLst>
                        <a:ext uri="{9D8B030D-6E8A-4147-A177-3AD203B41FA5}">
                          <a16:colId xmlns:a16="http://schemas.microsoft.com/office/drawing/2014/main" val="20000"/>
                        </a:ext>
                      </a:extLst>
                    </a:gridCol>
                    <a:gridCol w="4254196">
                      <a:extLst>
                        <a:ext uri="{9D8B030D-6E8A-4147-A177-3AD203B41FA5}">
                          <a16:colId xmlns:a16="http://schemas.microsoft.com/office/drawing/2014/main" val="20001"/>
                        </a:ext>
                      </a:extLst>
                    </a:gridCol>
                  </a:tblGrid>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损失函数名称</a:t>
                          </a:r>
                        </a:p>
                      </a:txBody>
                      <a:tcPr marT="60960" marB="60960" anchor="ctr"/>
                    </a:tc>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损失函数定义</a:t>
                          </a:r>
                        </a:p>
                      </a:txBody>
                      <a:tcPr marT="60960" marB="60960" anchor="ctr"/>
                    </a:tc>
                    <a:extLst>
                      <a:ext uri="{0D108BD9-81ED-4DB2-BD59-A6C34878D82A}">
                        <a16:rowId xmlns:a16="http://schemas.microsoft.com/office/drawing/2014/main" val="10000"/>
                      </a:ext>
                    </a:extLst>
                  </a:tr>
                  <a:tr h="815199">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a:t>
                          </a:r>
                        </a:p>
                      </a:txBody>
                      <a:tcPr marT="60960" marB="60960" anchor="ctr"/>
                    </a:tc>
                    <a:tc>
                      <a:txBody>
                        <a:bodyPr/>
                        <a:lstStyle/>
                        <a:p>
                          <a:endParaRPr lang="zh-CN"/>
                        </a:p>
                      </a:txBody>
                      <a:tcPr marT="60960" marB="60960" anchor="ctr">
                        <a:blipFill>
                          <a:blip r:embed="rId4"/>
                          <a:stretch>
                            <a:fillRect l="-35530" t="-66418" r="-716" b="-252985"/>
                          </a:stretch>
                        </a:blipFill>
                      </a:tcPr>
                    </a:tc>
                    <a:extLst>
                      <a:ext uri="{0D108BD9-81ED-4DB2-BD59-A6C34878D82A}">
                        <a16:rowId xmlns:a16="http://schemas.microsoft.com/office/drawing/2014/main" val="10001"/>
                      </a:ext>
                    </a:extLst>
                  </a:tr>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平方损失函数</a:t>
                          </a:r>
                        </a:p>
                      </a:txBody>
                      <a:tcPr marT="60960" marB="60960" anchor="ctr"/>
                    </a:tc>
                    <a:tc>
                      <a:txBody>
                        <a:bodyPr/>
                        <a:lstStyle/>
                        <a:p>
                          <a:endParaRPr lang="zh-CN"/>
                        </a:p>
                      </a:txBody>
                      <a:tcPr marT="60960" marB="60960" anchor="ctr">
                        <a:blipFill>
                          <a:blip r:embed="rId4"/>
                          <a:stretch>
                            <a:fillRect l="-35530" t="-253409" r="-716" b="-285227"/>
                          </a:stretch>
                        </a:blipFill>
                      </a:tcPr>
                    </a:tc>
                    <a:extLst>
                      <a:ext uri="{0D108BD9-81ED-4DB2-BD59-A6C34878D82A}">
                        <a16:rowId xmlns:a16="http://schemas.microsoft.com/office/drawing/2014/main" val="10002"/>
                      </a:ext>
                    </a:extLst>
                  </a:tr>
                  <a:tr h="484210">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绝对损失函数</a:t>
                          </a:r>
                        </a:p>
                      </a:txBody>
                      <a:tcPr marT="60960" marB="60960" anchor="ctr"/>
                    </a:tc>
                    <a:tc>
                      <a:txBody>
                        <a:bodyPr/>
                        <a:lstStyle/>
                        <a:p>
                          <a:endParaRPr lang="zh-CN"/>
                        </a:p>
                      </a:txBody>
                      <a:tcPr marT="60960" marB="60960" anchor="ctr">
                        <a:blipFill>
                          <a:blip r:embed="rId4"/>
                          <a:stretch>
                            <a:fillRect l="-35530" t="-388750" r="-716" b="-213750"/>
                          </a:stretch>
                        </a:blipFill>
                      </a:tcPr>
                    </a:tc>
                    <a:extLst>
                      <a:ext uri="{0D108BD9-81ED-4DB2-BD59-A6C34878D82A}">
                        <a16:rowId xmlns:a16="http://schemas.microsoft.com/office/drawing/2014/main" val="10003"/>
                      </a:ext>
                    </a:extLst>
                  </a:tr>
                  <a:tr h="102669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对数损失函数</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对数似然损失函数</a:t>
                          </a:r>
                        </a:p>
                      </a:txBody>
                      <a:tcPr marT="60960" marB="60960" anchor="ctr"/>
                    </a:tc>
                    <a:tc>
                      <a:txBody>
                        <a:bodyPr/>
                        <a:lstStyle/>
                        <a:p>
                          <a:endParaRPr lang="zh-CN"/>
                        </a:p>
                      </a:txBody>
                      <a:tcPr marT="60960" marB="60960" anchor="ctr">
                        <a:blipFill>
                          <a:blip r:embed="rId4"/>
                          <a:stretch>
                            <a:fillRect l="-35530" t="-231361" r="-716" b="-1183"/>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98425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78878" y="16464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训练数据与测试数据</a:t>
            </a:r>
          </a:p>
        </p:txBody>
      </p:sp>
      <p:sp>
        <p:nvSpPr>
          <p:cNvPr id="2" name="流程图: 磁盘 1"/>
          <p:cNvSpPr/>
          <p:nvPr/>
        </p:nvSpPr>
        <p:spPr>
          <a:xfrm>
            <a:off x="1070392" y="3198421"/>
            <a:ext cx="964856" cy="144932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 name="流程图: 磁盘 4"/>
          <p:cNvSpPr/>
          <p:nvPr/>
        </p:nvSpPr>
        <p:spPr>
          <a:xfrm>
            <a:off x="3847621" y="3246585"/>
            <a:ext cx="845125" cy="1352999"/>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9" name="TextBox 8"/>
              <p:cNvSpPr txBox="1"/>
              <p:nvPr/>
            </p:nvSpPr>
            <p:spPr>
              <a:xfrm>
                <a:off x="740879" y="1795041"/>
                <a:ext cx="19356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从训练数据集学习</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得到映射函数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40879" y="1795041"/>
                <a:ext cx="1935656" cy="646331"/>
              </a:xfrm>
              <a:prstGeom prst="rect">
                <a:avLst/>
              </a:prstGeom>
              <a:blipFill>
                <a:blip r:embed="rId2"/>
                <a:stretch>
                  <a:fillRect l="-1262" r="-5678"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bwMode="auto">
              <a:xfrm>
                <a:off x="740879" y="5014439"/>
                <a:ext cx="1745674" cy="85502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3" name="圆角矩形 12"/>
              <p:cNvSpPr>
                <a:spLocks noRot="1" noChangeAspect="1" noMove="1" noResize="1" noEditPoints="1" noAdjustHandles="1" noChangeArrowheads="1" noChangeShapeType="1" noTextEdit="1"/>
              </p:cNvSpPr>
              <p:nvPr/>
            </p:nvSpPr>
            <p:spPr bwMode="auto">
              <a:xfrm>
                <a:off x="740879" y="5014439"/>
                <a:ext cx="1745674" cy="855025"/>
              </a:xfrm>
              <a:prstGeom prst="roundRect">
                <a:avLst/>
              </a:prstGeom>
              <a:blipFill>
                <a:blip r:embed="rId3"/>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253854" y="1757887"/>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在测试数据集</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测试映射函数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53854" y="1757887"/>
                <a:ext cx="2297891" cy="646331"/>
              </a:xfrm>
              <a:prstGeom prst="rect">
                <a:avLst/>
              </a:prstGeom>
              <a:blipFill>
                <a:blip r:embed="rId4"/>
                <a:stretch>
                  <a:fillRect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50756" y="1795040"/>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未知数据集</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上测试映射函数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050756" y="1795040"/>
                <a:ext cx="2297891" cy="646331"/>
              </a:xfrm>
              <a:prstGeom prst="rect">
                <a:avLst/>
              </a:prstGeom>
              <a:blipFill>
                <a:blip r:embed="rId5"/>
                <a:stretch>
                  <a:fillRect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p:cNvSpPr/>
              <p:nvPr/>
            </p:nvSpPr>
            <p:spPr bwMode="auto">
              <a:xfrm>
                <a:off x="3448915" y="5014437"/>
                <a:ext cx="1907768" cy="85502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测试数据集</a:t>
                </a: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charset="0"/>
                              <a:ea typeface="微软雅黑" pitchFamily="34" charset="-122"/>
                              <a:cs typeface="Times New Roman" pitchFamily="18" charset="0"/>
                            </a:rPr>
                          </m:ctrlPr>
                        </m:dPr>
                        <m:e>
                          <m:sSup>
                            <m:sSupPr>
                              <m:ctrlPr>
                                <a:rPr lang="en-US" altLang="zh-CN" sz="1400" b="1" i="1" kern="0">
                                  <a:solidFill>
                                    <a:srgbClr val="0070C0"/>
                                  </a:solidFill>
                                  <a:latin typeface="Cambria Math" charset="0"/>
                                  <a:ea typeface="微软雅黑" pitchFamily="34" charset="-122"/>
                                  <a:cs typeface="Times New Roman" pitchFamily="18" charset="0"/>
                                </a:rPr>
                              </m:ctrlPr>
                            </m:sSupPr>
                            <m:e>
                              <m:sSub>
                                <m:sSubPr>
                                  <m:ctrlPr>
                                    <a:rPr lang="en-US" altLang="zh-CN" sz="1400" b="1" i="1" kern="0">
                                      <a:solidFill>
                                        <a:srgbClr val="0070C0"/>
                                      </a:solidFill>
                                      <a:latin typeface="Cambria Math"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charset="0"/>
                                  <a:ea typeface="微软雅黑" pitchFamily="34" charset="-122"/>
                                  <a:cs typeface="Times New Roman" pitchFamily="18" charset="0"/>
                                </a:rPr>
                              </m:ctrlPr>
                            </m:sSupPr>
                            <m:e>
                              <m:sSub>
                                <m:sSubPr>
                                  <m:ctrlPr>
                                    <a:rPr lang="en-US" altLang="zh-CN" sz="1400" b="1" i="1" kern="0">
                                      <a:solidFill>
                                        <a:srgbClr val="0070C0"/>
                                      </a:solidFill>
                                      <a:latin typeface="Cambria Math"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𝒎</m:t>
                      </m:r>
                    </m:oMath>
                  </m:oMathPara>
                </a14:m>
                <a:endParaRPr lang="en-US" altLang="zh-CN" sz="1400" b="1" kern="0" dirty="0">
                  <a:solidFill>
                    <a:srgbClr val="0070C0"/>
                  </a:solidFill>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2" name="圆角矩形 11"/>
              <p:cNvSpPr>
                <a:spLocks noRot="1" noChangeAspect="1" noMove="1" noResize="1" noEditPoints="1" noAdjustHandles="1" noChangeArrowheads="1" noChangeShapeType="1" noTextEdit="1"/>
              </p:cNvSpPr>
              <p:nvPr/>
            </p:nvSpPr>
            <p:spPr bwMode="auto">
              <a:xfrm>
                <a:off x="3448915" y="5014437"/>
                <a:ext cx="1907768" cy="855027"/>
              </a:xfrm>
              <a:prstGeom prst="roundRect">
                <a:avLst/>
              </a:prstGeom>
              <a:blipFill>
                <a:blip r:embed="rId6"/>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16" name="流程图: 磁盘 15"/>
          <p:cNvSpPr/>
          <p:nvPr/>
        </p:nvSpPr>
        <p:spPr>
          <a:xfrm>
            <a:off x="6299066" y="3246585"/>
            <a:ext cx="1959429" cy="1670852"/>
          </a:xfrm>
          <a:prstGeom prst="flowChartMagneticDisk">
            <a:avLst/>
          </a:prstGeom>
          <a:gradFill>
            <a:gsLst>
              <a:gs pos="0">
                <a:srgbClr val="FFEFD1"/>
              </a:gs>
              <a:gs pos="64999">
                <a:srgbClr val="F0EBD5"/>
              </a:gs>
              <a:gs pos="100000">
                <a:srgbClr val="D1C39F"/>
              </a:gs>
            </a:gsLst>
            <a:lin ang="5400000" scaled="0"/>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Tree>
    <p:extLst>
      <p:ext uri="{BB962C8B-B14F-4D97-AF65-F5344CB8AC3E}">
        <p14:creationId xmlns:p14="http://schemas.microsoft.com/office/powerpoint/2010/main" val="12005523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88031" y="18667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经验风险与期望风险</a:t>
            </a:r>
          </a:p>
        </p:txBody>
      </p:sp>
      <p:sp>
        <p:nvSpPr>
          <p:cNvPr id="2" name="流程图: 磁盘 1"/>
          <p:cNvSpPr/>
          <p:nvPr/>
        </p:nvSpPr>
        <p:spPr>
          <a:xfrm>
            <a:off x="2942085" y="3198421"/>
            <a:ext cx="964856" cy="144932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流程图: 磁盘 4"/>
          <p:cNvSpPr/>
          <p:nvPr/>
        </p:nvSpPr>
        <p:spPr>
          <a:xfrm>
            <a:off x="4821388" y="3325090"/>
            <a:ext cx="845125" cy="1352999"/>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圆角矩形 7"/>
              <p:cNvSpPr/>
              <p:nvPr/>
            </p:nvSpPr>
            <p:spPr bwMode="auto">
              <a:xfrm>
                <a:off x="4548263" y="5161808"/>
                <a:ext cx="1830503" cy="85502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测试数据集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charset="0"/>
                              <a:ea typeface="微软雅黑" pitchFamily="34" charset="-122"/>
                              <a:cs typeface="Times New Roman" pitchFamily="18" charset="0"/>
                            </a:rPr>
                          </m:ctrlPr>
                        </m:dPr>
                        <m:e>
                          <m:sSup>
                            <m:sSupPr>
                              <m:ctrlPr>
                                <a:rPr lang="en-US" altLang="zh-CN" sz="1400" b="1" i="1" kern="0">
                                  <a:solidFill>
                                    <a:srgbClr val="0070C0"/>
                                  </a:solidFill>
                                  <a:latin typeface="Cambria Math" charset="0"/>
                                  <a:ea typeface="微软雅黑" pitchFamily="34" charset="-122"/>
                                  <a:cs typeface="Times New Roman" pitchFamily="18" charset="0"/>
                                </a:rPr>
                              </m:ctrlPr>
                            </m:sSupPr>
                            <m:e>
                              <m:sSub>
                                <m:sSubPr>
                                  <m:ctrlPr>
                                    <a:rPr lang="en-US" altLang="zh-CN" sz="1400" b="1" i="1" kern="0">
                                      <a:solidFill>
                                        <a:srgbClr val="0070C0"/>
                                      </a:solidFill>
                                      <a:latin typeface="Cambria Math"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charset="0"/>
                                  <a:ea typeface="微软雅黑" pitchFamily="34" charset="-122"/>
                                  <a:cs typeface="Times New Roman" pitchFamily="18" charset="0"/>
                                </a:rPr>
                              </m:ctrlPr>
                            </m:sSupPr>
                            <m:e>
                              <m:sSub>
                                <m:sSubPr>
                                  <m:ctrlPr>
                                    <a:rPr lang="en-US" altLang="zh-CN" sz="1400" b="1" i="1" kern="0">
                                      <a:solidFill>
                                        <a:srgbClr val="0070C0"/>
                                      </a:solidFill>
                                      <a:latin typeface="Cambria Math"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𝒎</m:t>
                      </m:r>
                    </m:oMath>
                  </m:oMathPara>
                </a14:m>
                <a:endParaRPr lang="en-US" altLang="zh-CN" sz="14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圆角矩形 7"/>
              <p:cNvSpPr>
                <a:spLocks noRot="1" noChangeAspect="1" noMove="1" noResize="1" noEditPoints="1" noAdjustHandles="1" noChangeArrowheads="1" noChangeShapeType="1" noTextEdit="1"/>
              </p:cNvSpPr>
              <p:nvPr/>
            </p:nvSpPr>
            <p:spPr bwMode="auto">
              <a:xfrm>
                <a:off x="4548263" y="5161808"/>
                <a:ext cx="1830503" cy="855027"/>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07677" y="1803647"/>
                <a:ext cx="149926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从训练数据集学</m:t>
                      </m:r>
                    </m:oMath>
                  </m:oMathPara>
                </a14:m>
                <a:endParaRPr lang="en-US" altLang="zh-CN" b="1" i="1" dirty="0">
                  <a:latin typeface="Times New Roman" panose="02020603050405020304" pitchFamily="18" charset="0"/>
                  <a:ea typeface="楷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习得到映射函数</m:t>
                      </m:r>
                      <m:r>
                        <a:rPr lang="en-US" altLang="zh-CN" b="1" i="1" smtClean="0">
                          <a:latin typeface="Cambria Math"/>
                          <a:ea typeface="黑体" pitchFamily="49" charset="-122"/>
                        </a:rPr>
                        <m:t>𝒇</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07677" y="1803647"/>
                <a:ext cx="1499264" cy="646331"/>
              </a:xfrm>
              <a:prstGeom prst="rect">
                <a:avLst/>
              </a:prstGeom>
              <a:blipFill>
                <a:blip r:embed="rId3"/>
                <a:stretch>
                  <a:fillRect l="-1626" r="-29268"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bwMode="auto">
              <a:xfrm>
                <a:off x="2612571" y="5193476"/>
                <a:ext cx="1745674" cy="85502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圆角矩形 12"/>
              <p:cNvSpPr>
                <a:spLocks noRot="1" noChangeAspect="1" noMove="1" noResize="1" noEditPoints="1" noAdjustHandles="1" noChangeArrowheads="1" noChangeShapeType="1" noTextEdit="1"/>
              </p:cNvSpPr>
              <p:nvPr/>
            </p:nvSpPr>
            <p:spPr bwMode="auto">
              <a:xfrm>
                <a:off x="2612571" y="5193476"/>
                <a:ext cx="1745674" cy="855025"/>
              </a:xfrm>
              <a:prstGeom prst="roundRect">
                <a:avLst/>
              </a:prstGeom>
              <a:blipFill>
                <a:blip r:embed="rId4"/>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314568" y="1814972"/>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在测试数据集</m:t>
                      </m:r>
                    </m:oMath>
                  </m:oMathPara>
                </a14:m>
                <a:endParaRPr lang="en-US" altLang="zh-CN" b="1" i="1" dirty="0">
                  <a:latin typeface="Times New Roman" panose="02020603050405020304" pitchFamily="18" charset="0"/>
                  <a:ea typeface="楷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测试映射函数</m:t>
                      </m:r>
                      <m:r>
                        <a:rPr lang="en-US" altLang="zh-CN" b="1" i="1" smtClean="0">
                          <a:latin typeface="Cambria Math"/>
                          <a:ea typeface="黑体" pitchFamily="49" charset="-122"/>
                        </a:rPr>
                        <m:t>𝒇</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314568" y="1814972"/>
                <a:ext cx="2297891" cy="646331"/>
              </a:xfrm>
              <a:prstGeom prst="rect">
                <a:avLst/>
              </a:prstGeom>
              <a:blipFill>
                <a:blip r:embed="rId5"/>
                <a:stretch>
                  <a:fillRect b="-7547"/>
                </a:stretch>
              </a:blipFill>
            </p:spPr>
            <p:txBody>
              <a:bodyPr/>
              <a:lstStyle/>
              <a:p>
                <a:r>
                  <a:rPr lang="zh-CN" altLang="en-US">
                    <a:noFill/>
                  </a:rPr>
                  <a:t> </a:t>
                </a:r>
              </a:p>
            </p:txBody>
          </p:sp>
        </mc:Fallback>
      </mc:AlternateContent>
      <p:sp>
        <p:nvSpPr>
          <p:cNvPr id="4" name="矩形 3"/>
          <p:cNvSpPr/>
          <p:nvPr/>
        </p:nvSpPr>
        <p:spPr>
          <a:xfrm>
            <a:off x="100917" y="2852231"/>
            <a:ext cx="2683821" cy="1938992"/>
          </a:xfrm>
          <a:prstGeom prst="rect">
            <a:avLst/>
          </a:prstGeom>
          <a:solidFill>
            <a:schemeClr val="bg2">
              <a:lumMod val="90000"/>
            </a:schemeClr>
          </a:solidFill>
        </p:spPr>
        <p:txBody>
          <a:bodyPr wrap="square">
            <a:spAutoFit/>
          </a:bodyPr>
          <a:lstStyle/>
          <a:p>
            <a:pPr algn="just">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经验风险</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(empirical risk )</a:t>
            </a: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训练集中数据产生的损失。经验风险越小说明学习模型对训练数据拟合程度越好。</a:t>
            </a:r>
          </a:p>
        </p:txBody>
      </p:sp>
      <p:sp>
        <p:nvSpPr>
          <p:cNvPr id="15" name="矩形 14"/>
          <p:cNvSpPr/>
          <p:nvPr/>
        </p:nvSpPr>
        <p:spPr>
          <a:xfrm>
            <a:off x="6258307" y="2844977"/>
            <a:ext cx="2731312" cy="1938992"/>
          </a:xfrm>
          <a:prstGeom prst="rect">
            <a:avLst/>
          </a:prstGeom>
          <a:solidFill>
            <a:schemeClr val="bg2">
              <a:lumMod val="90000"/>
            </a:schemeClr>
          </a:solidFill>
        </p:spPr>
        <p:txBody>
          <a:bodyPr wrap="square">
            <a:spAutoFit/>
          </a:bodyPr>
          <a:lstStyle/>
          <a:p>
            <a:pP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期望风险</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(expected risk):</a:t>
            </a:r>
          </a:p>
          <a:p>
            <a:pPr marL="285750" indent="-285750">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当测试集中存在无穷多数据时产生的损失。期望风险越小，学习所得模型越好。</a:t>
            </a:r>
          </a:p>
        </p:txBody>
      </p:sp>
    </p:spTree>
    <p:extLst>
      <p:ext uri="{BB962C8B-B14F-4D97-AF65-F5344CB8AC3E}">
        <p14:creationId xmlns:p14="http://schemas.microsoft.com/office/powerpoint/2010/main" val="20737937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磁盘 1"/>
          <p:cNvSpPr/>
          <p:nvPr/>
        </p:nvSpPr>
        <p:spPr>
          <a:xfrm>
            <a:off x="1662527" y="4491139"/>
            <a:ext cx="421591" cy="54966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流程图: 磁盘 4"/>
          <p:cNvSpPr/>
          <p:nvPr/>
        </p:nvSpPr>
        <p:spPr>
          <a:xfrm>
            <a:off x="6317671" y="2791316"/>
            <a:ext cx="439387" cy="51800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圆角矩形 9"/>
              <p:cNvSpPr/>
              <p:nvPr/>
            </p:nvSpPr>
            <p:spPr bwMode="auto">
              <a:xfrm>
                <a:off x="985656" y="5104141"/>
                <a:ext cx="1597230" cy="91836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0" name="圆角矩形 9"/>
              <p:cNvSpPr>
                <a:spLocks noRot="1" noChangeAspect="1" noMove="1" noResize="1" noEditPoints="1" noAdjustHandles="1" noChangeArrowheads="1" noChangeShapeType="1" noTextEdit="1"/>
              </p:cNvSpPr>
              <p:nvPr/>
            </p:nvSpPr>
            <p:spPr bwMode="auto">
              <a:xfrm>
                <a:off x="985656" y="5104141"/>
                <a:ext cx="1597230" cy="918363"/>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p:cNvSpPr/>
              <p:nvPr/>
            </p:nvSpPr>
            <p:spPr bwMode="auto">
              <a:xfrm>
                <a:off x="5142020" y="3409973"/>
                <a:ext cx="2873830" cy="82336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测试数据集数据无穷多</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charset="0"/>
                              <a:ea typeface="微软雅黑" pitchFamily="34" charset="-122"/>
                              <a:cs typeface="Times New Roman" pitchFamily="18" charset="0"/>
                            </a:rPr>
                          </m:ctrlPr>
                        </m:dPr>
                        <m:e>
                          <m:sSup>
                            <m:sSupPr>
                              <m:ctrlPr>
                                <a:rPr lang="en-US" altLang="zh-CN" sz="1400" b="1" i="1" kern="0" smtClean="0">
                                  <a:solidFill>
                                    <a:srgbClr val="0070C0"/>
                                  </a:solidFill>
                                  <a:latin typeface="Cambria Math" charset="0"/>
                                  <a:ea typeface="微软雅黑" pitchFamily="34" charset="-122"/>
                                  <a:cs typeface="Times New Roman" pitchFamily="18" charset="0"/>
                                </a:rPr>
                              </m:ctrlPr>
                            </m:sSupPr>
                            <m:e>
                              <m:sSub>
                                <m:sSubPr>
                                  <m:ctrlPr>
                                    <a:rPr lang="en-US" altLang="zh-CN" sz="1400" b="1" i="1" kern="0" smtClean="0">
                                      <a:solidFill>
                                        <a:srgbClr val="0070C0"/>
                                      </a:solidFill>
                                      <a:latin typeface="Cambria Math"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charset="0"/>
                                  <a:ea typeface="微软雅黑" pitchFamily="34" charset="-122"/>
                                  <a:cs typeface="Times New Roman" pitchFamily="18" charset="0"/>
                                </a:rPr>
                              </m:ctrlPr>
                            </m:sSupPr>
                            <m:e>
                              <m:sSub>
                                <m:sSubPr>
                                  <m:ctrlPr>
                                    <a:rPr lang="en-US" altLang="zh-CN" sz="1400" b="1" i="1" kern="0">
                                      <a:solidFill>
                                        <a:srgbClr val="0070C0"/>
                                      </a:solidFill>
                                      <a:latin typeface="Cambria Math"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oMath>
                  </m:oMathPara>
                </a14:m>
                <a:endParaRPr lang="en-US" altLang="zh-CN" sz="14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圆角矩形 10"/>
              <p:cNvSpPr>
                <a:spLocks noRot="1" noChangeAspect="1" noMove="1" noResize="1" noEditPoints="1" noAdjustHandles="1" noChangeArrowheads="1" noChangeShapeType="1" noTextEdit="1"/>
              </p:cNvSpPr>
              <p:nvPr/>
            </p:nvSpPr>
            <p:spPr bwMode="auto">
              <a:xfrm>
                <a:off x="5142020" y="3409973"/>
                <a:ext cx="2873830" cy="823360"/>
              </a:xfrm>
              <a:prstGeom prst="roundRect">
                <a:avLst/>
              </a:prstGeom>
              <a:blipFill>
                <a:blip r:embed="rId3"/>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4" name="矩形 3"/>
          <p:cNvSpPr/>
          <p:nvPr/>
        </p:nvSpPr>
        <p:spPr>
          <a:xfrm>
            <a:off x="296884" y="1145571"/>
            <a:ext cx="3657599" cy="584775"/>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映射函数训练目标：经验风险最小化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(empirical risk minimization,  ERM)</a:t>
            </a: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539422" y="2055246"/>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charset="0"/>
                              <a:ea typeface="黑体" pitchFamily="49" charset="-122"/>
                            </a:rPr>
                          </m:ctrlPr>
                        </m:funcPr>
                        <m:fName>
                          <m:limLow>
                            <m:limLowPr>
                              <m:ctrlPr>
                                <a:rPr lang="en-US" altLang="zh-CN" b="1" i="1" smtClean="0">
                                  <a:latin typeface="Cambria Math"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a:latin typeface="Cambria Math" charset="0"/>
                                    </a:rPr>
                                  </m:ctrlPr>
                                </m:dPr>
                                <m:e>
                                  <m:sSub>
                                    <m:sSubPr>
                                      <m:ctrlPr>
                                        <a:rPr lang="en-US" altLang="zh-CN" b="1" i="1">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a:latin typeface="Cambria Math"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39422" y="2055246"/>
                <a:ext cx="3082552" cy="848566"/>
              </a:xfrm>
              <a:prstGeom prst="rect">
                <a:avLst/>
              </a:prstGeom>
              <a:blipFill>
                <a:blip r:embed="rId4"/>
                <a:stretch>
                  <a:fillRect/>
                </a:stretch>
              </a:blipFill>
            </p:spPr>
            <p:txBody>
              <a:bodyPr/>
              <a:lstStyle/>
              <a:p>
                <a:r>
                  <a:rPr lang="zh-CN" altLang="en-US">
                    <a:noFill/>
                  </a:rPr>
                  <a:t> </a:t>
                </a:r>
              </a:p>
            </p:txBody>
          </p:sp>
        </mc:Fallback>
      </mc:AlternateContent>
      <p:sp>
        <p:nvSpPr>
          <p:cNvPr id="14" name="椭圆 13"/>
          <p:cNvSpPr/>
          <p:nvPr/>
        </p:nvSpPr>
        <p:spPr>
          <a:xfrm>
            <a:off x="403761" y="3186667"/>
            <a:ext cx="3218213" cy="1215127"/>
          </a:xfrm>
          <a:prstGeom prst="ellipse">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选取一个使得训练集所有数据损失平均值最小的映射函数。这样的考虑是否够？</a:t>
            </a:r>
          </a:p>
        </p:txBody>
      </p:sp>
      <p:sp>
        <p:nvSpPr>
          <p:cNvPr id="22" name="矩形 21"/>
          <p:cNvSpPr/>
          <p:nvPr/>
        </p:nvSpPr>
        <p:spPr>
          <a:xfrm>
            <a:off x="4690747" y="1114195"/>
            <a:ext cx="3657599" cy="584775"/>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映射函数训练目标：期望风险最小化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(expected risk minimization)</a:t>
            </a: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p:cNvSpPr txBox="1"/>
              <p:nvPr/>
            </p:nvSpPr>
            <p:spPr>
              <a:xfrm>
                <a:off x="4847642" y="1823491"/>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charset="0"/>
                              <a:ea typeface="黑体" pitchFamily="49" charset="-122"/>
                            </a:rPr>
                          </m:ctrlPr>
                        </m:funcPr>
                        <m:fName>
                          <m:limLow>
                            <m:limLowPr>
                              <m:ctrlPr>
                                <a:rPr lang="en-US" altLang="zh-CN" b="1" i="1" smtClean="0">
                                  <a:latin typeface="Cambria Math"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nary>
                            <m:naryPr>
                              <m:ctrlPr>
                                <a:rPr lang="en-US" altLang="zh-CN" b="1" i="1">
                                  <a:latin typeface="Cambria Math"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a:latin typeface="Cambria Math"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a:latin typeface="Cambria Math"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a:latin typeface="Cambria Math"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fName>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847642" y="1823491"/>
                <a:ext cx="3082552" cy="770339"/>
              </a:xfrm>
              <a:prstGeom prst="rect">
                <a:avLst/>
              </a:prstGeom>
              <a:blipFill>
                <a:blip r:embed="rId5"/>
                <a:stretch>
                  <a:fillRect r="-16996"/>
                </a:stretch>
              </a:blipFill>
            </p:spPr>
            <p:txBody>
              <a:bodyPr/>
              <a:lstStyle/>
              <a:p>
                <a:r>
                  <a:rPr lang="zh-CN" altLang="en-US">
                    <a:noFill/>
                  </a:rPr>
                  <a:t> </a:t>
                </a:r>
              </a:p>
            </p:txBody>
          </p:sp>
        </mc:Fallback>
      </mc:AlternateContent>
      <p:sp>
        <p:nvSpPr>
          <p:cNvPr id="19" name="矩形 18"/>
          <p:cNvSpPr/>
          <p:nvPr/>
        </p:nvSpPr>
        <p:spPr>
          <a:xfrm>
            <a:off x="2826327" y="4605363"/>
            <a:ext cx="6115792" cy="1569660"/>
          </a:xfrm>
          <a:prstGeom prst="rect">
            <a:avLst/>
          </a:prstGeom>
        </p:spPr>
        <p:txBody>
          <a:bodyPr wrap="square">
            <a:spAutoFit/>
          </a:bodyPr>
          <a:lstStyle/>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期望风险是模型关于联合分布期望损失，经验风险是模型关于训练样本集平均损失。</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根据大数定律，当样本容量趋于无穷时，经验风险趋于期望风险。所以在实践中很自然用经验风险来估计期望风险。</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由于现实中训练样本数目有限，用经验风险估计期望风险并不理想，要对经验风险进行一定的约束。</a:t>
            </a:r>
          </a:p>
        </p:txBody>
      </p:sp>
      <p:sp>
        <p:nvSpPr>
          <p:cNvPr id="15" name="标题 1"/>
          <p:cNvSpPr>
            <a:spLocks noGrp="1"/>
          </p:cNvSpPr>
          <p:nvPr>
            <p:ph type="title"/>
          </p:nvPr>
        </p:nvSpPr>
        <p:spPr>
          <a:xfrm>
            <a:off x="675405" y="19769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经验风险与期望风险</a:t>
            </a:r>
          </a:p>
        </p:txBody>
      </p:sp>
    </p:spTree>
    <p:extLst>
      <p:ext uri="{BB962C8B-B14F-4D97-AF65-F5344CB8AC3E}">
        <p14:creationId xmlns:p14="http://schemas.microsoft.com/office/powerpoint/2010/main" val="5927721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89866" y="109558"/>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en-US" altLang="zh-CN" sz="2400" dirty="0">
                <a:latin typeface="Times New Roman" panose="02020603050405020304" pitchFamily="18" charset="0"/>
                <a:cs typeface="Times New Roman" panose="02020603050405020304" pitchFamily="18" charset="0"/>
              </a:rPr>
              <a:t>:</a:t>
            </a:r>
            <a:r>
              <a:rPr lang="zh-CN" altLang="en-US" sz="2400" kern="0" dirty="0">
                <a:solidFill>
                  <a:srgbClr val="0070C0"/>
                </a:solidFill>
                <a:latin typeface="Times New Roman" pitchFamily="18" charset="0"/>
                <a:cs typeface="Times New Roman" pitchFamily="18" charset="0"/>
              </a:rPr>
              <a:t>“过学习</a:t>
            </a:r>
            <a:r>
              <a:rPr lang="en-US" altLang="zh-CN" sz="1800" kern="0" dirty="0">
                <a:solidFill>
                  <a:srgbClr val="0070C0"/>
                </a:solidFill>
                <a:latin typeface="Times New Roman" pitchFamily="18" charset="0"/>
                <a:cs typeface="Times New Roman" pitchFamily="18" charset="0"/>
              </a:rPr>
              <a:t>(over-fitting)</a:t>
            </a:r>
            <a:r>
              <a:rPr lang="zh-CN" altLang="en-US" sz="2400" kern="0" dirty="0">
                <a:solidFill>
                  <a:srgbClr val="0070C0"/>
                </a:solidFill>
                <a:latin typeface="Times New Roman" pitchFamily="18" charset="0"/>
                <a:cs typeface="Times New Roman" pitchFamily="18" charset="0"/>
              </a:rPr>
              <a:t>”与“欠学习</a:t>
            </a:r>
            <a:r>
              <a:rPr lang="en-US" altLang="zh-CN" sz="1800" kern="0" dirty="0">
                <a:solidFill>
                  <a:srgbClr val="0070C0"/>
                </a:solidFill>
                <a:latin typeface="Times New Roman" pitchFamily="18" charset="0"/>
                <a:cs typeface="Times New Roman" pitchFamily="18" charset="0"/>
              </a:rPr>
              <a:t>(under-fitting)</a:t>
            </a:r>
            <a:r>
              <a:rPr lang="zh-CN" altLang="en-US" sz="2400" kern="0" dirty="0">
                <a:solidFill>
                  <a:srgbClr val="0070C0"/>
                </a:solidFill>
                <a:latin typeface="Times New Roman" pitchFamily="18" charset="0"/>
                <a:cs typeface="Times New Roman" pitchFamily="18" charset="0"/>
              </a:rPr>
              <a:t>”</a:t>
            </a:r>
          </a:p>
        </p:txBody>
      </p:sp>
      <p:graphicFrame>
        <p:nvGraphicFramePr>
          <p:cNvPr id="12" name="表格 11"/>
          <p:cNvGraphicFramePr>
            <a:graphicFrameLocks noGrp="1"/>
          </p:cNvGraphicFramePr>
          <p:nvPr>
            <p:extLst/>
          </p:nvPr>
        </p:nvGraphicFramePr>
        <p:xfrm>
          <a:off x="3877525" y="1115538"/>
          <a:ext cx="5034655" cy="4538567"/>
        </p:xfrm>
        <a:graphic>
          <a:graphicData uri="http://schemas.openxmlformats.org/drawingml/2006/table">
            <a:tbl>
              <a:tblPr firstRow="1" bandRow="1">
                <a:tableStyleId>{5C22544A-7EE6-4342-B048-85BDC9FD1C3A}</a:tableStyleId>
              </a:tblPr>
              <a:tblGrid>
                <a:gridCol w="1824773">
                  <a:extLst>
                    <a:ext uri="{9D8B030D-6E8A-4147-A177-3AD203B41FA5}">
                      <a16:colId xmlns:a16="http://schemas.microsoft.com/office/drawing/2014/main" xmlns="" val="20000"/>
                    </a:ext>
                  </a:extLst>
                </a:gridCol>
                <a:gridCol w="1715933">
                  <a:extLst>
                    <a:ext uri="{9D8B030D-6E8A-4147-A177-3AD203B41FA5}">
                      <a16:colId xmlns:a16="http://schemas.microsoft.com/office/drawing/2014/main" xmlns="" val="20001"/>
                    </a:ext>
                  </a:extLst>
                </a:gridCol>
                <a:gridCol w="1493949">
                  <a:extLst>
                    <a:ext uri="{9D8B030D-6E8A-4147-A177-3AD203B41FA5}">
                      <a16:colId xmlns:a16="http://schemas.microsoft.com/office/drawing/2014/main" xmlns="" val="20002"/>
                    </a:ext>
                  </a:extLst>
                </a:gridCol>
              </a:tblGrid>
              <a:tr h="1150513">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经验风险小（训练集上表现好）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期望风险小（测试集上表现好</a:t>
                      </a:r>
                      <a:r>
                        <a:rPr lang="en-US" altLang="zh-CN"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泛化能力强</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150513">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经验风险小（训练集上表现好）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期望风险大（测试集上表现不好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过学习（模型过于复杂）</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1150513">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经验风险大（训练集上表现不好）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期望风险大（测试集上表现不好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欠学习</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1087028">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经验风险大（训练集上表现不好）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期望风险小（测试集上表现好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“神仙算法”或“黄粱美梦”</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bl>
          </a:graphicData>
        </a:graphic>
      </p:graphicFrame>
      <mc:AlternateContent xmlns:mc="http://schemas.openxmlformats.org/markup-compatibility/2006" xmlns:a14="http://schemas.microsoft.com/office/drawing/2010/main">
        <mc:Choice Requires="a14">
          <p:sp>
            <p:nvSpPr>
              <p:cNvPr id="15" name="TextBox 14"/>
              <p:cNvSpPr txBox="1"/>
              <p:nvPr/>
            </p:nvSpPr>
            <p:spPr>
              <a:xfrm>
                <a:off x="52538" y="2067483"/>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charset="0"/>
                              <a:ea typeface="黑体" pitchFamily="49" charset="-122"/>
                            </a:rPr>
                          </m:ctrlPr>
                        </m:funcPr>
                        <m:fName>
                          <m:limLow>
                            <m:limLowPr>
                              <m:ctrlPr>
                                <a:rPr lang="en-US" altLang="zh-CN" b="1" i="1" smtClean="0">
                                  <a:latin typeface="Cambria Math"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a:latin typeface="Cambria Math" charset="0"/>
                                    </a:rPr>
                                  </m:ctrlPr>
                                </m:dPr>
                                <m:e>
                                  <m:sSub>
                                    <m:sSubPr>
                                      <m:ctrlPr>
                                        <a:rPr lang="en-US" altLang="zh-CN" b="1" i="1">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a:latin typeface="Cambria Math"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2538" y="2067483"/>
                <a:ext cx="3082552" cy="84856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00454" y="4310442"/>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charset="0"/>
                              <a:ea typeface="黑体" pitchFamily="49" charset="-122"/>
                            </a:rPr>
                          </m:ctrlPr>
                        </m:funcPr>
                        <m:fName>
                          <m:limLow>
                            <m:limLowPr>
                              <m:ctrlPr>
                                <a:rPr lang="en-US" altLang="zh-CN" b="1" i="1" smtClean="0">
                                  <a:latin typeface="Cambria Math"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nary>
                            <m:naryPr>
                              <m:ctrlPr>
                                <a:rPr lang="en-US" altLang="zh-CN" b="1" i="1" smtClean="0">
                                  <a:latin typeface="Cambria Math"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smtClean="0">
                                      <a:latin typeface="Cambria Math"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smtClean="0">
                                          <a:latin typeface="Cambria Math"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smtClean="0">
                                      <a:latin typeface="Cambria Math"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00454" y="4310442"/>
                <a:ext cx="3082552" cy="770339"/>
              </a:xfrm>
              <a:prstGeom prst="rect">
                <a:avLst/>
              </a:prstGeom>
              <a:blipFill>
                <a:blip r:embed="rId3"/>
                <a:stretch>
                  <a:fillRect r="-16996"/>
                </a:stretch>
              </a:blipFill>
            </p:spPr>
            <p:txBody>
              <a:bodyPr/>
              <a:lstStyle/>
              <a:p>
                <a:r>
                  <a:rPr lang="zh-CN" altLang="en-US">
                    <a:noFill/>
                  </a:rPr>
                  <a:t> </a:t>
                </a:r>
              </a:p>
            </p:txBody>
          </p:sp>
        </mc:Fallback>
      </mc:AlternateContent>
      <p:sp>
        <p:nvSpPr>
          <p:cNvPr id="3" name="矩形 2"/>
          <p:cNvSpPr/>
          <p:nvPr/>
        </p:nvSpPr>
        <p:spPr>
          <a:xfrm>
            <a:off x="52538" y="1330228"/>
            <a:ext cx="1800493"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经验风险最小化</a:t>
            </a:r>
          </a:p>
        </p:txBody>
      </p:sp>
      <p:sp>
        <p:nvSpPr>
          <p:cNvPr id="7" name="矩形 6"/>
          <p:cNvSpPr/>
          <p:nvPr/>
        </p:nvSpPr>
        <p:spPr>
          <a:xfrm>
            <a:off x="52538" y="3690270"/>
            <a:ext cx="1800493"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期望风险最小化</a:t>
            </a:r>
          </a:p>
        </p:txBody>
      </p:sp>
      <p:sp>
        <p:nvSpPr>
          <p:cNvPr id="2" name="矩形 1"/>
          <p:cNvSpPr/>
          <p:nvPr/>
        </p:nvSpPr>
        <p:spPr>
          <a:xfrm>
            <a:off x="4169884" y="5771917"/>
            <a:ext cx="4572000" cy="584775"/>
          </a:xfrm>
          <a:prstGeom prst="rect">
            <a:avLst/>
          </a:prstGeom>
        </p:spPr>
        <p:txBody>
          <a:bodyPr>
            <a:spAutoFit/>
          </a:bodyPr>
          <a:lstStyle/>
          <a:p>
            <a:pPr algn="ctr"/>
            <a:r>
              <a:rPr lang="zh-CN" altLang="zh-CN" sz="1600" b="1" dirty="0"/>
              <a:t>表</a:t>
            </a:r>
            <a:r>
              <a:rPr lang="en-US" altLang="zh-CN" sz="1600" b="1" dirty="0"/>
              <a:t>4.3  </a:t>
            </a:r>
            <a:r>
              <a:rPr lang="zh-CN" altLang="zh-CN" sz="1600" b="1" dirty="0"/>
              <a:t>模型泛化能力与经验风险、期望风险</a:t>
            </a:r>
            <a:endParaRPr lang="en-US" altLang="zh-CN" sz="1600" b="1" dirty="0"/>
          </a:p>
          <a:p>
            <a:pPr algn="ctr"/>
            <a:r>
              <a:rPr lang="zh-CN" altLang="zh-CN" sz="1600" b="1" dirty="0"/>
              <a:t>的关系</a:t>
            </a:r>
            <a:endParaRPr lang="zh-CN" altLang="zh-CN" sz="1600" dirty="0"/>
          </a:p>
        </p:txBody>
      </p:sp>
    </p:spTree>
    <p:extLst>
      <p:ext uri="{BB962C8B-B14F-4D97-AF65-F5344CB8AC3E}">
        <p14:creationId xmlns:p14="http://schemas.microsoft.com/office/powerpoint/2010/main" val="5453235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形标注 4"/>
          <p:cNvSpPr/>
          <p:nvPr/>
        </p:nvSpPr>
        <p:spPr>
          <a:xfrm>
            <a:off x="5446575" y="3490336"/>
            <a:ext cx="3358985" cy="1845659"/>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标题 1"/>
          <p:cNvSpPr>
            <a:spLocks noGrp="1"/>
          </p:cNvSpPr>
          <p:nvPr>
            <p:ph type="title"/>
          </p:nvPr>
        </p:nvSpPr>
        <p:spPr>
          <a:xfrm>
            <a:off x="538845"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结构风险最小</a:t>
            </a:r>
          </a:p>
        </p:txBody>
      </p:sp>
      <mc:AlternateContent xmlns:mc="http://schemas.openxmlformats.org/markup-compatibility/2006" xmlns:a14="http://schemas.microsoft.com/office/drawing/2010/main">
        <mc:Choice Requires="a14">
          <p:sp>
            <p:nvSpPr>
              <p:cNvPr id="15" name="TextBox 14"/>
              <p:cNvSpPr txBox="1"/>
              <p:nvPr/>
            </p:nvSpPr>
            <p:spPr>
              <a:xfrm>
                <a:off x="88163" y="2526650"/>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charset="0"/>
                              <a:ea typeface="黑体" pitchFamily="49" charset="-122"/>
                            </a:rPr>
                          </m:ctrlPr>
                        </m:funcPr>
                        <m:fName>
                          <m:limLow>
                            <m:limLowPr>
                              <m:ctrlPr>
                                <a:rPr lang="en-US" altLang="zh-CN" b="1" i="1" smtClean="0">
                                  <a:latin typeface="Cambria Math"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smtClean="0">
                                      <a:latin typeface="Cambria Math" charset="0"/>
                                    </a:rPr>
                                  </m:ctrlPr>
                                </m:dPr>
                                <m:e>
                                  <m:sSub>
                                    <m:sSubPr>
                                      <m:ctrlPr>
                                        <a:rPr lang="en-US" altLang="zh-CN" b="1" i="1" smtClean="0">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8163" y="2526650"/>
                <a:ext cx="3082552" cy="84856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8163" y="4705214"/>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charset="0"/>
                              <a:ea typeface="黑体" pitchFamily="49" charset="-122"/>
                            </a:rPr>
                          </m:ctrlPr>
                        </m:funcPr>
                        <m:fName>
                          <m:limLow>
                            <m:limLowPr>
                              <m:ctrlPr>
                                <a:rPr lang="en-US" altLang="zh-CN" b="1" i="1" smtClean="0">
                                  <a:latin typeface="Cambria Math"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nary>
                            <m:naryPr>
                              <m:ctrlPr>
                                <a:rPr lang="en-US" altLang="zh-CN" b="1" i="1" smtClean="0">
                                  <a:latin typeface="Cambria Math"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smtClean="0">
                                      <a:latin typeface="Cambria Math"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smtClean="0">
                                          <a:latin typeface="Cambria Math"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smtClean="0">
                                      <a:latin typeface="Cambria Math"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8163" y="4705214"/>
                <a:ext cx="3082552" cy="770339"/>
              </a:xfrm>
              <a:prstGeom prst="rect">
                <a:avLst/>
              </a:prstGeom>
              <a:blipFill>
                <a:blip r:embed="rId3"/>
                <a:stretch>
                  <a:fillRect r="-16996"/>
                </a:stretch>
              </a:blipFill>
            </p:spPr>
            <p:txBody>
              <a:bodyPr/>
              <a:lstStyle/>
              <a:p>
                <a:r>
                  <a:rPr lang="zh-CN" altLang="en-US">
                    <a:noFill/>
                  </a:rPr>
                  <a:t> </a:t>
                </a:r>
              </a:p>
            </p:txBody>
          </p:sp>
        </mc:Fallback>
      </mc:AlternateContent>
      <p:sp>
        <p:nvSpPr>
          <p:cNvPr id="3" name="矩形 2"/>
          <p:cNvSpPr/>
          <p:nvPr/>
        </p:nvSpPr>
        <p:spPr>
          <a:xfrm>
            <a:off x="88164" y="1789395"/>
            <a:ext cx="3877985"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经验风险最小化：仅反映了局部数据</a:t>
            </a:r>
          </a:p>
        </p:txBody>
      </p:sp>
      <p:sp>
        <p:nvSpPr>
          <p:cNvPr id="7" name="矩形 6"/>
          <p:cNvSpPr/>
          <p:nvPr/>
        </p:nvSpPr>
        <p:spPr>
          <a:xfrm>
            <a:off x="88164" y="4149437"/>
            <a:ext cx="3877985"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期望风险最小化：无法得到全量数据</a:t>
            </a:r>
          </a:p>
        </p:txBody>
      </p:sp>
      <p:sp>
        <p:nvSpPr>
          <p:cNvPr id="2" name="矩形 1"/>
          <p:cNvSpPr/>
          <p:nvPr/>
        </p:nvSpPr>
        <p:spPr>
          <a:xfrm>
            <a:off x="4132614" y="1281564"/>
            <a:ext cx="4886696" cy="1754326"/>
          </a:xfrm>
          <a:prstGeom prst="rect">
            <a:avLst/>
          </a:prstGeom>
        </p:spPr>
        <p:txBody>
          <a:bodyPr wrap="square">
            <a:spAutoFit/>
          </a:bodyPr>
          <a:lstStyle/>
          <a:p>
            <a:pPr algn="just">
              <a:lnSpc>
                <a:spcPct val="150000"/>
              </a:lnSpc>
            </a:pP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结构风险最小化</a:t>
            </a:r>
            <a:r>
              <a:rPr lang="en-US" altLang="zh-CN"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(structural risk minimization)</a:t>
            </a:r>
            <a:r>
              <a:rPr lang="zh-CN" altLang="en-US"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为了防止过拟合，在经验风险上加上表示模型复杂度的正则化项</a:t>
            </a:r>
            <a:r>
              <a:rPr lang="en-US" altLang="zh-CN" b="1">
                <a:latin typeface="Times New Roman" panose="02020603050405020304" pitchFamily="18" charset="0"/>
                <a:ea typeface="楷体" panose="02010609060101010101" pitchFamily="49" charset="-122"/>
                <a:cs typeface="Times New Roman" panose="02020603050405020304" pitchFamily="18" charset="0"/>
              </a:rPr>
              <a:t>(regulatizer)</a:t>
            </a:r>
            <a:r>
              <a:rPr lang="zh-CN" altLang="en-US" b="1">
                <a:latin typeface="Times New Roman" panose="02020603050405020304" pitchFamily="18" charset="0"/>
                <a:ea typeface="楷体" panose="02010609060101010101" pitchFamily="49" charset="-122"/>
                <a:cs typeface="Times New Roman" panose="02020603050405020304" pitchFamily="18" charset="0"/>
              </a:rPr>
              <a:t>或</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惩罚项</a:t>
            </a:r>
            <a:r>
              <a:rPr lang="en-US" altLang="zh-CN" b="1">
                <a:latin typeface="Times New Roman" panose="02020603050405020304" pitchFamily="18" charset="0"/>
                <a:ea typeface="楷体" panose="02010609060101010101" pitchFamily="49" charset="-122"/>
                <a:cs typeface="Times New Roman" panose="02020603050405020304" pitchFamily="18" charset="0"/>
              </a:rPr>
              <a:t>(penalty term )</a:t>
            </a:r>
            <a:r>
              <a:rPr lang="zh-CN" altLang="en-US" b="1">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1" name="TextBox 10"/>
              <p:cNvSpPr txBox="1"/>
              <p:nvPr/>
            </p:nvSpPr>
            <p:spPr>
              <a:xfrm>
                <a:off x="4080688" y="3856648"/>
                <a:ext cx="4833257"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charset="0"/>
                              <a:ea typeface="黑体" pitchFamily="49" charset="-122"/>
                            </a:rPr>
                          </m:ctrlPr>
                        </m:funcPr>
                        <m:fName>
                          <m:limLow>
                            <m:limLowPr>
                              <m:ctrlPr>
                                <a:rPr lang="en-US" altLang="zh-CN" b="1" i="1" smtClean="0">
                                  <a:latin typeface="Cambria Math"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smtClean="0">
                                      <a:latin typeface="Cambria Math" charset="0"/>
                                    </a:rPr>
                                  </m:ctrlPr>
                                </m:dPr>
                                <m:e>
                                  <m:sSub>
                                    <m:sSubPr>
                                      <m:ctrlPr>
                                        <a:rPr lang="en-US" altLang="zh-CN" b="1" i="1" smtClean="0">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      +      </m:t>
                              </m:r>
                              <m:r>
                                <a:rPr lang="zh-CN" altLang="en-US" b="1" i="1" smtClean="0">
                                  <a:latin typeface="Cambria Math"/>
                                </a:rPr>
                                <m:t>𝝀</m:t>
                              </m:r>
                              <m:r>
                                <a:rPr lang="en-US" altLang="zh-CN" b="1" i="1" smtClean="0">
                                  <a:latin typeface="Cambria Math"/>
                                </a:rPr>
                                <m:t> </m:t>
                              </m:r>
                              <m:r>
                                <a:rPr lang="en-US" altLang="zh-CN" b="1" i="1" smtClean="0">
                                  <a:latin typeface="Cambria Math"/>
                                </a:rPr>
                                <m:t>𝑱</m:t>
                              </m:r>
                              <m:r>
                                <a:rPr lang="en-US" altLang="zh-CN" b="1" i="1" smtClean="0">
                                  <a:latin typeface="Cambria Math"/>
                                </a:rPr>
                                <m:t>(</m:t>
                              </m:r>
                              <m:r>
                                <a:rPr lang="en-US" altLang="zh-CN" b="1" i="1" smtClean="0">
                                  <a:latin typeface="Cambria Math"/>
                                </a:rPr>
                                <m:t>𝒇</m:t>
                              </m:r>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080688" y="3856648"/>
                <a:ext cx="4833257" cy="848566"/>
              </a:xfrm>
              <a:prstGeom prst="rect">
                <a:avLst/>
              </a:prstGeom>
              <a:blipFill>
                <a:blip r:embed="rId4"/>
                <a:stretch>
                  <a:fillRect/>
                </a:stretch>
              </a:blipFill>
            </p:spPr>
            <p:txBody>
              <a:bodyPr/>
              <a:lstStyle/>
              <a:p>
                <a:r>
                  <a:rPr lang="zh-CN" altLang="en-US">
                    <a:noFill/>
                  </a:rPr>
                  <a:t> </a:t>
                </a:r>
              </a:p>
            </p:txBody>
          </p:sp>
        </mc:Fallback>
      </mc:AlternateContent>
      <p:sp>
        <p:nvSpPr>
          <p:cNvPr id="4" name="矩形 3"/>
          <p:cNvSpPr/>
          <p:nvPr/>
        </p:nvSpPr>
        <p:spPr>
          <a:xfrm>
            <a:off x="7523225" y="4489677"/>
            <a:ext cx="1210588"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模型复杂度</a:t>
            </a:r>
          </a:p>
        </p:txBody>
      </p:sp>
      <p:sp>
        <p:nvSpPr>
          <p:cNvPr id="13" name="矩形 12"/>
          <p:cNvSpPr/>
          <p:nvPr/>
        </p:nvSpPr>
        <p:spPr>
          <a:xfrm>
            <a:off x="5757229" y="4489677"/>
            <a:ext cx="1005403"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经验风险</a:t>
            </a:r>
          </a:p>
        </p:txBody>
      </p:sp>
      <p:sp>
        <p:nvSpPr>
          <p:cNvPr id="8" name="矩形 7"/>
          <p:cNvSpPr/>
          <p:nvPr/>
        </p:nvSpPr>
        <p:spPr>
          <a:xfrm>
            <a:off x="5047019" y="5589527"/>
            <a:ext cx="3758540" cy="646331"/>
          </a:xfrm>
          <a:prstGeom prst="rect">
            <a:avLst/>
          </a:prstGeom>
        </p:spPr>
        <p:txBody>
          <a:bodyPr wrap="square">
            <a:spAutoFit/>
          </a:bodyPr>
          <a:lstStyle/>
          <a:p>
            <a:pPr algn="ctr"/>
            <a:r>
              <a:rPr lang="zh-CN" altLang="en-US" b="1" dirty="0">
                <a:solidFill>
                  <a:srgbClr val="4F80BD"/>
                </a:solidFill>
                <a:latin typeface="Times New Roman" panose="02020603050405020304" pitchFamily="18" charset="0"/>
                <a:ea typeface="楷体" panose="02010609060101010101" pitchFamily="49" charset="-122"/>
                <a:cs typeface="Times New Roman" panose="02020603050405020304" pitchFamily="18" charset="0"/>
              </a:rPr>
              <a:t>在最小化经验风险与降低模型复杂度之间寻找平衡</a:t>
            </a:r>
          </a:p>
        </p:txBody>
      </p:sp>
    </p:spTree>
    <p:extLst>
      <p:ext uri="{BB962C8B-B14F-4D97-AF65-F5344CB8AC3E}">
        <p14:creationId xmlns:p14="http://schemas.microsoft.com/office/powerpoint/2010/main" val="1941006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935" y="199077"/>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273132" y="1375167"/>
                <a:ext cx="8692738" cy="3477875"/>
              </a:xfrm>
              <a:prstGeom prst="rect">
                <a:avLst/>
              </a:prstGeom>
            </p:spPr>
            <p:txBody>
              <a:bodyPr wrap="square">
                <a:spAutoFit/>
              </a:bodyPr>
              <a:lstStyle/>
              <a:p>
                <a:pPr>
                  <a:lnSpc>
                    <a:spcPct val="15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逻辑等价：</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给定命题</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和命题</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，如果</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在所有情况下都具有同样真假结果，那么</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在逻辑上等价，一般用</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来表示，即</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r>
                      <a:rPr lang="en-US" altLang="zh-CN" sz="2000">
                        <a:latin typeface="Cambria Math"/>
                        <a:ea typeface="黑体" panose="02010609060101010101" pitchFamily="49" charset="-122"/>
                        <a:cs typeface="Times New Roman" panose="02020603050405020304" pitchFamily="18" charset="0"/>
                      </a:rPr>
                      <m:t>≡</m:t>
                    </m:r>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逻辑等价为命题进行形式转换带来了可能，基于这些转换不再需要逐一列出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的真值表来判断两者是否在逻辑上等价，而是可直接根据已有逻辑等价公式来判断</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在逻辑上是否等价</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a:latin typeface="黑体" panose="02010609060101010101" pitchFamily="49" charset="-122"/>
                    <a:ea typeface="黑体" panose="02010609060101010101" pitchFamily="49" charset="-122"/>
                  </a:rPr>
                  <a:t> </a:t>
                </a:r>
                <a:endParaRPr lang="zh-CN" altLang="zh-CN" sz="2000" dirty="0">
                  <a:latin typeface="黑体" panose="02010609060101010101" pitchFamily="49" charset="-122"/>
                  <a:ea typeface="黑体" panose="02010609060101010101" pitchFamily="49" charset="-122"/>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73132" y="1031375"/>
                <a:ext cx="8692738" cy="3477875"/>
              </a:xfrm>
              <a:prstGeom prst="rect">
                <a:avLst/>
              </a:prstGeom>
              <a:blipFill rotWithShape="1">
                <a:blip r:embed="rId2"/>
                <a:stretch>
                  <a:fillRect l="-771" r="-3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4013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68681" y="14260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监督学习两种方法：</a:t>
            </a:r>
            <a:r>
              <a:rPr lang="zh-CN" altLang="en-US" sz="2400" kern="0" dirty="0">
                <a:solidFill>
                  <a:srgbClr val="0070C0"/>
                </a:solidFill>
                <a:latin typeface="Times New Roman" pitchFamily="18" charset="0"/>
                <a:cs typeface="Times New Roman" pitchFamily="18" charset="0"/>
              </a:rPr>
              <a:t>判别模型与生成模型</a:t>
            </a:r>
          </a:p>
        </p:txBody>
      </p:sp>
      <p:sp>
        <p:nvSpPr>
          <p:cNvPr id="9" name="矩形 8"/>
          <p:cNvSpPr/>
          <p:nvPr/>
        </p:nvSpPr>
        <p:spPr>
          <a:xfrm>
            <a:off x="320634" y="1161580"/>
            <a:ext cx="8383980" cy="1289071"/>
          </a:xfrm>
          <a:prstGeom prst="rect">
            <a:avLst/>
          </a:prstGeom>
        </p:spPr>
        <p:txBody>
          <a:bodyPr wrap="square">
            <a:spAutoFit/>
          </a:bodyPr>
          <a:lstStyle/>
          <a:p>
            <a:pPr algn="just">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监督学习方法又可以分为生成方法</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(generative approach)</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和判别方法</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(discriminative approach)</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。所学到的模型分别称为生成模型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(generative model)</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和判别模型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(discriminative model).</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378120" y="3035648"/>
                <a:ext cx="5314209" cy="2585323"/>
              </a:xfrm>
              <a:prstGeom prst="rect">
                <a:avLst/>
              </a:prstGeom>
              <a:ln>
                <a:solidFill>
                  <a:srgbClr val="C00000"/>
                </a:solidFill>
              </a:ln>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判别方法直接学习判别函数</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𝒇</m:t>
                    </m:r>
                    <m:r>
                      <a:rPr lang="en-US" altLang="zh-CN" b="1" i="1" smtClean="0">
                        <a:latin typeface="Cambria Math"/>
                        <a:ea typeface="黑体" panose="02010609060101010101" pitchFamily="49" charset="-122"/>
                        <a:cs typeface="Times New Roman" panose="02020603050405020304" pitchFamily="18" charset="0"/>
                      </a:rPr>
                      <m:t>(</m:t>
                    </m:r>
                    <m:r>
                      <a:rPr lang="en-US" altLang="zh-CN" b="1" i="1" smtClean="0">
                        <a:latin typeface="Cambria Math"/>
                        <a:ea typeface="黑体" panose="02010609060101010101" pitchFamily="49" charset="-122"/>
                        <a:cs typeface="Times New Roman" panose="02020603050405020304" pitchFamily="18" charset="0"/>
                      </a:rPr>
                      <m:t>𝑿</m:t>
                    </m:r>
                    <m:r>
                      <a:rPr lang="en-US" altLang="zh-CN" b="1" i="1" smtClean="0">
                        <a:latin typeface="Cambria Math"/>
                        <a:ea typeface="黑体" panose="02010609060101010101" pitchFamily="49" charset="-122"/>
                        <a:cs typeface="Times New Roman" panose="02020603050405020304" pitchFamily="18" charset="0"/>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或者条件概率分布</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𝑷</m:t>
                    </m:r>
                    <m:r>
                      <a:rPr lang="en-US" altLang="zh-CN" b="1" i="1">
                        <a:latin typeface="Cambria Math"/>
                        <a:ea typeface="黑体" panose="02010609060101010101" pitchFamily="49" charset="-122"/>
                        <a:cs typeface="Times New Roman" panose="02020603050405020304" pitchFamily="18" charset="0"/>
                      </a:rPr>
                      <m:t>(</m:t>
                    </m:r>
                    <m:r>
                      <a:rPr lang="en-US" altLang="zh-CN" b="1" i="1" smtClean="0">
                        <a:latin typeface="Cambria Math"/>
                        <a:ea typeface="黑体" panose="02010609060101010101" pitchFamily="49" charset="-122"/>
                        <a:cs typeface="Times New Roman" panose="02020603050405020304" pitchFamily="18" charset="0"/>
                      </a:rPr>
                      <m:t>𝒀</m:t>
                    </m:r>
                    <m:r>
                      <a:rPr lang="en-US" altLang="zh-CN" b="1" i="1" smtClean="0">
                        <a:latin typeface="Cambria Math"/>
                        <a:ea typeface="黑体" panose="02010609060101010101" pitchFamily="49" charset="-122"/>
                        <a:cs typeface="Times New Roman" panose="02020603050405020304" pitchFamily="18" charset="0"/>
                      </a:rPr>
                      <m:t>|</m:t>
                    </m:r>
                    <m:r>
                      <a:rPr lang="en-US" altLang="zh-CN" b="1" i="1">
                        <a:latin typeface="Cambria Math"/>
                        <a:ea typeface="黑体" panose="02010609060101010101" pitchFamily="49" charset="-122"/>
                        <a:cs typeface="Times New Roman" panose="02020603050405020304" pitchFamily="18" charset="0"/>
                      </a:rPr>
                      <m:t>𝑿</m:t>
                    </m:r>
                    <m:r>
                      <a:rPr lang="en-US" altLang="zh-CN" b="1" i="1">
                        <a:latin typeface="Cambria Math"/>
                        <a:ea typeface="黑体" panose="02010609060101010101" pitchFamily="49" charset="-122"/>
                        <a:cs typeface="Times New Roman" panose="02020603050405020304" pitchFamily="18" charset="0"/>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作为预测的模型，即判别模型。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判别模型关心在给定输入数据下，预测该数据的输出是什么。</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典型判别模型包括回归模型、神经网络、支持向量机和</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等。</a:t>
                </a:r>
              </a:p>
            </p:txBody>
          </p:sp>
        </mc:Choice>
        <mc:Fallback xmlns="">
          <p:sp>
            <p:nvSpPr>
              <p:cNvPr id="10" name="矩形 9"/>
              <p:cNvSpPr>
                <a:spLocks noRot="1" noChangeAspect="1" noMove="1" noResize="1" noEditPoints="1" noAdjustHandles="1" noChangeArrowheads="1" noChangeShapeType="1" noTextEdit="1"/>
              </p:cNvSpPr>
              <p:nvPr/>
            </p:nvSpPr>
            <p:spPr>
              <a:xfrm>
                <a:off x="378120" y="3035648"/>
                <a:ext cx="5314209" cy="2585323"/>
              </a:xfrm>
              <a:prstGeom prst="rect">
                <a:avLst/>
              </a:prstGeom>
              <a:blipFill>
                <a:blip r:embed="rId2"/>
                <a:stretch>
                  <a:fillRect l="-572" r="-686" b="-704"/>
                </a:stretch>
              </a:blipFill>
              <a:ln>
                <a:solidFill>
                  <a:srgbClr val="C00000"/>
                </a:solidFill>
              </a:ln>
            </p:spPr>
            <p:txBody>
              <a:bodyPr/>
              <a:lstStyle/>
              <a:p>
                <a:r>
                  <a:rPr lang="zh-CN" altLang="en-US">
                    <a:noFill/>
                  </a:rPr>
                  <a:t> </a:t>
                </a:r>
              </a:p>
            </p:txBody>
          </p:sp>
        </mc:Fallback>
      </mc:AlternateContent>
      <p:grpSp>
        <p:nvGrpSpPr>
          <p:cNvPr id="19" name="组合 18"/>
          <p:cNvGrpSpPr/>
          <p:nvPr/>
        </p:nvGrpSpPr>
        <p:grpSpPr>
          <a:xfrm>
            <a:off x="5887860" y="3035648"/>
            <a:ext cx="2728660" cy="1029709"/>
            <a:chOff x="5887859" y="2276736"/>
            <a:chExt cx="2728660" cy="772282"/>
          </a:xfrm>
        </p:grpSpPr>
        <mc:AlternateContent xmlns:mc="http://schemas.openxmlformats.org/markup-compatibility/2006" xmlns:a14="http://schemas.microsoft.com/office/drawing/2010/main">
          <mc:Choice Requires="a14">
            <p:sp>
              <p:nvSpPr>
                <p:cNvPr id="12" name="TextBox 11"/>
                <p:cNvSpPr txBox="1"/>
                <p:nvPr/>
              </p:nvSpPr>
              <p:spPr>
                <a:xfrm>
                  <a:off x="5887859" y="2524378"/>
                  <a:ext cx="143661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黑体" pitchFamily="49" charset="-122"/>
                          </a:rPr>
                          <m:t>𝒇</m:t>
                        </m:r>
                        <m:r>
                          <a:rPr lang="en-US" altLang="zh-CN" b="1" i="1" smtClean="0">
                            <a:latin typeface="Cambria Math"/>
                            <a:ea typeface="黑体" pitchFamily="49" charset="-122"/>
                          </a:rPr>
                          <m:t>(                 )</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887859" y="2524378"/>
                  <a:ext cx="1436612" cy="276999"/>
                </a:xfrm>
                <a:prstGeom prst="rect">
                  <a:avLst/>
                </a:prstGeom>
                <a:blipFill>
                  <a:blip r:embed="rId3"/>
                  <a:stretch>
                    <a:fillRect b="-14754"/>
                  </a:stretch>
                </a:blipFill>
              </p:spPr>
              <p:txBody>
                <a:bodyPr/>
                <a:lstStyle/>
                <a:p>
                  <a:r>
                    <a:rPr lang="zh-CN" altLang="en-US">
                      <a:noFill/>
                    </a:rPr>
                    <a:t> </a:t>
                  </a:r>
                </a:p>
              </p:txBody>
            </p:sp>
          </mc:Fallback>
        </mc:AlternateContent>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095" y="2276736"/>
              <a:ext cx="654142" cy="772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箭头连接符 16"/>
            <p:cNvCxnSpPr>
              <a:cxnSpLocks/>
              <a:stCxn id="12" idx="3"/>
              <a:endCxn id="18" idx="1"/>
            </p:cNvCxnSpPr>
            <p:nvPr/>
          </p:nvCxnSpPr>
          <p:spPr>
            <a:xfrm>
              <a:off x="7324471" y="2662877"/>
              <a:ext cx="5944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918892" y="2512835"/>
              <a:ext cx="697627" cy="300083"/>
            </a:xfrm>
            <a:prstGeom prst="rect">
              <a:avLst/>
            </a:prstGeom>
          </p:spPr>
          <p:txBody>
            <a:bodyPr wrap="none">
              <a:spAutoFit/>
            </a:bodyPr>
            <a:lstStyle/>
            <a:p>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人脸</a:t>
              </a:r>
            </a:p>
          </p:txBody>
        </p:sp>
      </p:grpSp>
      <p:grpSp>
        <p:nvGrpSpPr>
          <p:cNvPr id="28" name="组合 27"/>
          <p:cNvGrpSpPr/>
          <p:nvPr/>
        </p:nvGrpSpPr>
        <p:grpSpPr>
          <a:xfrm>
            <a:off x="5887860" y="4710744"/>
            <a:ext cx="2816754" cy="884275"/>
            <a:chOff x="5946665" y="2384479"/>
            <a:chExt cx="2816754" cy="663206"/>
          </a:xfrm>
        </p:grpSpPr>
        <mc:AlternateContent xmlns:mc="http://schemas.openxmlformats.org/markup-compatibility/2006" xmlns:a14="http://schemas.microsoft.com/office/drawing/2010/main">
          <mc:Choice Requires="a14">
            <p:sp>
              <p:nvSpPr>
                <p:cNvPr id="29" name="TextBox 28"/>
                <p:cNvSpPr txBox="1"/>
                <p:nvPr/>
              </p:nvSpPr>
              <p:spPr>
                <a:xfrm>
                  <a:off x="5946665" y="2560003"/>
                  <a:ext cx="215475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黑体" pitchFamily="49" charset="-122"/>
                          </a:rPr>
                          <m:t>𝑷</m:t>
                        </m:r>
                        <m:r>
                          <a:rPr lang="en-US" altLang="zh-CN" b="1" i="1" smtClean="0">
                            <a:latin typeface="Cambria Math"/>
                            <a:ea typeface="黑体" pitchFamily="49" charset="-122"/>
                          </a:rPr>
                          <m:t>(  </m:t>
                        </m:r>
                        <m:r>
                          <a:rPr lang="zh-CN" altLang="en-US" b="1" i="1">
                            <a:latin typeface="Cambria Math"/>
                            <a:ea typeface="黑体" pitchFamily="49" charset="-122"/>
                          </a:rPr>
                          <m:t>人脸</m:t>
                        </m:r>
                        <m:r>
                          <a:rPr lang="en-US" altLang="zh-CN" b="1" i="1" smtClean="0">
                            <a:latin typeface="Cambria Math"/>
                            <a:ea typeface="黑体" pitchFamily="49" charset="-122"/>
                          </a:rPr>
                          <m:t> |                )</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946665" y="2560003"/>
                  <a:ext cx="2154756" cy="276999"/>
                </a:xfrm>
                <a:prstGeom prst="rect">
                  <a:avLst/>
                </a:prstGeom>
                <a:blipFill>
                  <a:blip r:embed="rId5"/>
                  <a:stretch>
                    <a:fillRect b="-14754"/>
                  </a:stretch>
                </a:blipFill>
              </p:spPr>
              <p:txBody>
                <a:bodyPr/>
                <a:lstStyle/>
                <a:p>
                  <a:r>
                    <a:rPr lang="zh-CN" altLang="en-US">
                      <a:noFill/>
                    </a:rPr>
                    <a:t> </a:t>
                  </a:r>
                </a:p>
              </p:txBody>
            </p:sp>
          </mc:Fallback>
        </mc:AlternateContent>
        <p:pic>
          <p:nvPicPr>
            <p:cNvPr id="3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5389" y="2384479"/>
              <a:ext cx="561752" cy="663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矩形 31"/>
            <p:cNvSpPr/>
            <p:nvPr/>
          </p:nvSpPr>
          <p:spPr>
            <a:xfrm>
              <a:off x="7985642" y="2568190"/>
              <a:ext cx="777777" cy="300082"/>
            </a:xfrm>
            <a:prstGeom prst="rect">
              <a:avLst/>
            </a:prstGeom>
          </p:spPr>
          <p:txBody>
            <a:bodyPr wrap="none">
              <a:spAutoFit/>
            </a:bodyPr>
            <a:lstStyle/>
            <a:p>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=0.99</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745841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矩形 9"/>
              <p:cNvSpPr/>
              <p:nvPr/>
            </p:nvSpPr>
            <p:spPr>
              <a:xfrm>
                <a:off x="174703" y="1729866"/>
                <a:ext cx="5979251" cy="3597844"/>
              </a:xfrm>
              <a:prstGeom prst="rect">
                <a:avLst/>
              </a:prstGeom>
              <a:ln>
                <a:solidFill>
                  <a:srgbClr val="C00000"/>
                </a:solidFill>
              </a:ln>
            </p:spPr>
            <p:txBody>
              <a:bodyPr wrap="square">
                <a:spAutoFit/>
              </a:bodyPr>
              <a:lstStyle/>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生成模型从数据中学习联合概率分布</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b="0" i="1" smtClean="0">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（通过似然概率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和类概率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的乘积来求取）</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d>
                      <m:dPr>
                        <m:ctrlPr>
                          <a:rPr lang="en-US" altLang="zh-CN" sz="2000" i="1">
                            <a:latin typeface="Cambria Math" charset="0"/>
                            <a:ea typeface="黑体" panose="02010609060101010101" pitchFamily="49" charset="-122"/>
                            <a:cs typeface="Times New Roman" panose="02020603050405020304" pitchFamily="18" charset="0"/>
                          </a:rPr>
                        </m:ctrlPr>
                      </m:dPr>
                      <m:e>
                        <m:r>
                          <a:rPr lang="en-US" altLang="zh-CN" sz="2000" i="1">
                            <a:latin typeface="Cambria Math"/>
                            <a:ea typeface="黑体" panose="02010609060101010101" pitchFamily="49" charset="-122"/>
                            <a:cs typeface="Times New Roman" panose="02020603050405020304" pitchFamily="18" charset="0"/>
                          </a:rPr>
                          <m:t>𝑌</m:t>
                        </m:r>
                      </m:e>
                      <m:e>
                        <m:r>
                          <a:rPr lang="en-US" altLang="zh-CN" sz="2000" i="1">
                            <a:latin typeface="Cambria Math"/>
                            <a:ea typeface="黑体" panose="02010609060101010101" pitchFamily="49" charset="-122"/>
                            <a:cs typeface="Times New Roman" panose="02020603050405020304" pitchFamily="18" charset="0"/>
                          </a:rPr>
                          <m:t>𝑋</m:t>
                        </m:r>
                      </m:e>
                    </m:d>
                    <m:r>
                      <a:rPr lang="en-US" altLang="zh-CN" sz="2000" b="0" i="1" smtClean="0">
                        <a:latin typeface="Cambria Math"/>
                        <a:ea typeface="黑体" panose="02010609060101010101" pitchFamily="49" charset="-122"/>
                        <a:cs typeface="Times New Roman" panose="02020603050405020304" pitchFamily="18" charset="0"/>
                      </a:rPr>
                      <m:t>=</m:t>
                    </m:r>
                    <m:f>
                      <m:fPr>
                        <m:ctrlPr>
                          <a:rPr lang="en-US" altLang="zh-CN" sz="2000" b="0" i="1" smtClean="0">
                            <a:latin typeface="Cambria Math" charset="0"/>
                            <a:ea typeface="黑体" panose="02010609060101010101" pitchFamily="49" charset="-122"/>
                            <a:cs typeface="Times New Roman" panose="02020603050405020304" pitchFamily="18" charset="0"/>
                          </a:rPr>
                        </m:ctrlPr>
                      </m:fPr>
                      <m:num>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b="0" i="1" smtClean="0">
                            <a:latin typeface="Cambria Math"/>
                            <a:ea typeface="黑体" panose="02010609060101010101" pitchFamily="49" charset="-122"/>
                            <a:cs typeface="Times New Roman" panose="02020603050405020304" pitchFamily="18" charset="0"/>
                          </a:rPr>
                          <m:t>)</m:t>
                        </m:r>
                      </m:num>
                      <m:den>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den>
                    </m:f>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或者 </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d>
                      <m:dPr>
                        <m:ctrlPr>
                          <a:rPr lang="en-US" altLang="zh-CN" sz="2000" i="1">
                            <a:latin typeface="Cambria Math" charset="0"/>
                            <a:ea typeface="黑体" panose="02010609060101010101" pitchFamily="49" charset="-122"/>
                            <a:cs typeface="Times New Roman" panose="02020603050405020304" pitchFamily="18" charset="0"/>
                          </a:rPr>
                        </m:ctrlPr>
                      </m:dPr>
                      <m:e>
                        <m:r>
                          <a:rPr lang="en-US" altLang="zh-CN" sz="2000" i="1">
                            <a:latin typeface="Cambria Math"/>
                            <a:ea typeface="黑体" panose="02010609060101010101" pitchFamily="49" charset="-122"/>
                            <a:cs typeface="Times New Roman" panose="02020603050405020304" pitchFamily="18" charset="0"/>
                          </a:rPr>
                          <m:t>𝑌</m:t>
                        </m:r>
                      </m:e>
                      <m:e>
                        <m:r>
                          <a:rPr lang="en-US" altLang="zh-CN" sz="2000" i="1">
                            <a:latin typeface="Cambria Math"/>
                            <a:ea typeface="黑体" panose="02010609060101010101" pitchFamily="49" charset="-122"/>
                            <a:cs typeface="Times New Roman" panose="02020603050405020304" pitchFamily="18" charset="0"/>
                          </a:rPr>
                          <m:t>𝑋</m:t>
                        </m:r>
                      </m:e>
                    </m:d>
                    <m:r>
                      <a:rPr lang="en-US" altLang="zh-CN" sz="2000" i="1">
                        <a:latin typeface="Cambria Math"/>
                        <a:ea typeface="黑体" panose="02010609060101010101" pitchFamily="49" charset="-122"/>
                        <a:cs typeface="Times New Roman" panose="02020603050405020304" pitchFamily="18" charset="0"/>
                      </a:rPr>
                      <m:t>=</m:t>
                    </m:r>
                    <m:f>
                      <m:fPr>
                        <m:ctrlPr>
                          <a:rPr lang="en-US" altLang="zh-CN" sz="2000" i="1">
                            <a:latin typeface="Cambria Math" charset="0"/>
                            <a:ea typeface="黑体" panose="02010609060101010101" pitchFamily="49" charset="-122"/>
                            <a:cs typeface="Times New Roman" panose="02020603050405020304" pitchFamily="18" charset="0"/>
                          </a:rPr>
                        </m:ctrlPr>
                      </m:fPr>
                      <m:num>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r>
                          <a:rPr lang="en-US" altLang="zh-CN" sz="2000" i="1" smtClean="0">
                            <a:latin typeface="Cambria Math"/>
                            <a:ea typeface="Cambria Math"/>
                            <a:cs typeface="Times New Roman" panose="02020603050405020304" pitchFamily="18" charset="0"/>
                          </a:rPr>
                          <m:t>×</m:t>
                        </m:r>
                        <m:r>
                          <a:rPr lang="en-US" altLang="zh-CN" sz="2000" b="0" i="1" smtClean="0">
                            <a:latin typeface="Cambria Math"/>
                            <a:ea typeface="Cambria Math"/>
                            <a:cs typeface="Times New Roman" panose="02020603050405020304" pitchFamily="18" charset="0"/>
                          </a:rPr>
                          <m:t>𝑃</m:t>
                        </m:r>
                        <m:r>
                          <a:rPr lang="en-US" altLang="zh-CN" sz="2000" b="0" i="1" smtClean="0">
                            <a:latin typeface="Cambria Math"/>
                            <a:ea typeface="Cambria Math"/>
                            <a:cs typeface="Times New Roman" panose="02020603050405020304" pitchFamily="18" charset="0"/>
                          </a:rPr>
                          <m:t>(</m:t>
                        </m:r>
                        <m:r>
                          <a:rPr lang="en-US" altLang="zh-CN" sz="2000" b="0" i="1" smtClean="0">
                            <a:latin typeface="Cambria Math"/>
                            <a:ea typeface="Cambria Math"/>
                            <a:cs typeface="Times New Roman" panose="02020603050405020304" pitchFamily="18" charset="0"/>
                          </a:rPr>
                          <m:t>𝑌</m:t>
                        </m:r>
                        <m:r>
                          <a:rPr lang="en-US" altLang="zh-CN" sz="2000" b="0" i="1" smtClean="0">
                            <a:latin typeface="Cambria Math"/>
                            <a:ea typeface="Cambria Math"/>
                            <a:cs typeface="Times New Roman" panose="02020603050405020304" pitchFamily="18" charset="0"/>
                          </a:rPr>
                          <m:t>)</m:t>
                        </m:r>
                      </m:num>
                      <m:den>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𝑋</m:t>
                        </m:r>
                        <m:r>
                          <a:rPr lang="en-US" altLang="zh-CN" sz="2000" i="1">
                            <a:latin typeface="Cambria Math"/>
                            <a:ea typeface="黑体" panose="02010609060101010101" pitchFamily="49" charset="-122"/>
                            <a:cs typeface="Times New Roman" panose="02020603050405020304" pitchFamily="18" charset="0"/>
                          </a:rPr>
                          <m:t>)</m:t>
                        </m:r>
                      </m:den>
                    </m:f>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典型方法为贝叶斯方法、隐马尔可夫链</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授之于鱼、不如授之于“渔”</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ea typeface="黑体" panose="02010609060101010101" pitchFamily="49" charset="-122"/>
                    <a:cs typeface="Times New Roman" panose="02020603050405020304" pitchFamily="18" charset="0"/>
                  </a:rPr>
                  <a:t>联合分布概率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或似然概率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求取很困难</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74703" y="1729866"/>
                <a:ext cx="5979251" cy="3597844"/>
              </a:xfrm>
              <a:prstGeom prst="rect">
                <a:avLst/>
              </a:prstGeom>
              <a:blipFill>
                <a:blip r:embed="rId2"/>
                <a:stretch>
                  <a:fillRect l="-814" r="-509"/>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6153954" y="4820957"/>
                <a:ext cx="2724207"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anose="02010609060101010101" pitchFamily="49" charset="-122"/>
                          <a:cs typeface="Times New Roman" panose="02020603050405020304" pitchFamily="18" charset="0"/>
                        </a:rPr>
                        <m:t>𝑃</m:t>
                      </m:r>
                      <m:d>
                        <m:dPr>
                          <m:ctrlPr>
                            <a:rPr lang="en-US" altLang="zh-CN" i="1">
                              <a:latin typeface="Cambria Math" charset="0"/>
                              <a:ea typeface="黑体" panose="02010609060101010101" pitchFamily="49" charset="-122"/>
                              <a:cs typeface="Times New Roman" panose="02020603050405020304" pitchFamily="18" charset="0"/>
                            </a:rPr>
                          </m:ctrlPr>
                        </m:dPr>
                        <m:e>
                          <m:r>
                            <a:rPr lang="en-US" altLang="zh-CN" i="1">
                              <a:latin typeface="Cambria Math"/>
                              <a:ea typeface="黑体" panose="02010609060101010101" pitchFamily="49" charset="-122"/>
                              <a:cs typeface="Times New Roman" panose="02020603050405020304" pitchFamily="18" charset="0"/>
                            </a:rPr>
                            <m:t>𝑌</m:t>
                          </m:r>
                        </m:e>
                        <m:e>
                          <m:r>
                            <a:rPr lang="en-US" altLang="zh-CN" i="1">
                              <a:latin typeface="Cambria Math"/>
                              <a:ea typeface="黑体" panose="02010609060101010101" pitchFamily="49" charset="-122"/>
                              <a:cs typeface="Times New Roman" panose="02020603050405020304" pitchFamily="18" charset="0"/>
                            </a:rPr>
                            <m:t>𝑋</m:t>
                          </m:r>
                        </m:e>
                      </m:d>
                      <m:r>
                        <a:rPr lang="en-US" altLang="zh-CN" i="1">
                          <a:latin typeface="Cambria Math"/>
                          <a:ea typeface="黑体" panose="02010609060101010101" pitchFamily="49" charset="-122"/>
                          <a:cs typeface="Times New Roman" panose="02020603050405020304" pitchFamily="18" charset="0"/>
                        </a:rPr>
                        <m:t>=</m:t>
                      </m:r>
                      <m:f>
                        <m:fPr>
                          <m:ctrlPr>
                            <a:rPr lang="en-US" altLang="zh-CN" i="1">
                              <a:latin typeface="Cambria Math" charset="0"/>
                              <a:ea typeface="黑体" panose="02010609060101010101" pitchFamily="49" charset="-122"/>
                              <a:cs typeface="Times New Roman" panose="02020603050405020304" pitchFamily="18" charset="0"/>
                            </a:rPr>
                          </m:ctrlPr>
                        </m:fPr>
                        <m:num>
                          <m:r>
                            <a:rPr lang="en-US" altLang="zh-CN" i="1">
                              <a:latin typeface="Cambria Math"/>
                              <a:ea typeface="黑体" panose="02010609060101010101" pitchFamily="49" charset="-122"/>
                              <a:cs typeface="Times New Roman" panose="02020603050405020304" pitchFamily="18" charset="0"/>
                            </a:rPr>
                            <m:t>𝑃</m:t>
                          </m:r>
                          <m:r>
                            <a:rPr lang="en-US" altLang="zh-CN" i="1">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𝑋</m:t>
                          </m:r>
                          <m:r>
                            <a:rPr lang="en-US" altLang="zh-CN" i="1">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𝑌</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𝑃</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𝑌</m:t>
                          </m:r>
                          <m:r>
                            <a:rPr lang="en-US" altLang="zh-CN" i="1">
                              <a:latin typeface="Cambria Math"/>
                              <a:ea typeface="Cambria Math"/>
                              <a:cs typeface="Times New Roman" panose="02020603050405020304" pitchFamily="18" charset="0"/>
                            </a:rPr>
                            <m:t>)</m:t>
                          </m:r>
                        </m:num>
                        <m:den>
                          <m:r>
                            <a:rPr lang="en-US" altLang="zh-CN" i="1">
                              <a:latin typeface="Cambria Math"/>
                              <a:ea typeface="黑体" panose="02010609060101010101" pitchFamily="49" charset="-122"/>
                              <a:cs typeface="Times New Roman" panose="02020603050405020304" pitchFamily="18" charset="0"/>
                            </a:rPr>
                            <m:t>𝑃</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𝑋</m:t>
                          </m:r>
                          <m:r>
                            <a:rPr lang="en-US" altLang="zh-CN" i="1">
                              <a:latin typeface="Cambria Math"/>
                              <a:ea typeface="黑体" panose="02010609060101010101" pitchFamily="49" charset="-122"/>
                              <a:cs typeface="Times New Roman" panose="02020603050405020304" pitchFamily="18" charset="0"/>
                            </a:rPr>
                            <m:t>)</m:t>
                          </m:r>
                        </m:den>
                      </m:f>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153954" y="4820957"/>
                <a:ext cx="2724207" cy="6690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椭圆形标注 2"/>
              <p:cNvSpPr/>
              <p:nvPr/>
            </p:nvSpPr>
            <p:spPr>
              <a:xfrm>
                <a:off x="6242994" y="1919289"/>
                <a:ext cx="2630359" cy="1931720"/>
              </a:xfrm>
              <a:prstGeom prst="wedgeEllipseCallout">
                <a:avLst>
                  <a:gd name="adj1" fmla="val 3572"/>
                  <a:gd name="adj2" fmla="val 1007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ea typeface="黑体" pitchFamily="49" charset="-122"/>
                  </a:rPr>
                  <a:t>似然概率：计算导致样本</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𝑋</m:t>
                    </m:r>
                  </m:oMath>
                </a14:m>
                <a:r>
                  <a:rPr lang="zh-CN" altLang="en-US" dirty="0">
                    <a:ea typeface="黑体" pitchFamily="49" charset="-122"/>
                  </a:rPr>
                  <a:t>出现的模型参数值</a:t>
                </a:r>
              </a:p>
            </p:txBody>
          </p:sp>
        </mc:Choice>
        <mc:Fallback xmlns="">
          <p:sp>
            <p:nvSpPr>
              <p:cNvPr id="3" name="椭圆形标注 2"/>
              <p:cNvSpPr>
                <a:spLocks noRot="1" noChangeAspect="1" noMove="1" noResize="1" noEditPoints="1" noAdjustHandles="1" noChangeArrowheads="1" noChangeShapeType="1" noTextEdit="1"/>
              </p:cNvSpPr>
              <p:nvPr/>
            </p:nvSpPr>
            <p:spPr>
              <a:xfrm>
                <a:off x="6242994" y="1919289"/>
                <a:ext cx="2630359" cy="1931720"/>
              </a:xfrm>
              <a:prstGeom prst="wedgeEllipseCallout">
                <a:avLst>
                  <a:gd name="adj1" fmla="val 3572"/>
                  <a:gd name="adj2" fmla="val 100754"/>
                </a:avLst>
              </a:prstGeom>
              <a:blipFill>
                <a:blip r:embed="rId4"/>
                <a:stretch>
                  <a:fillRect/>
                </a:stretch>
              </a:blipFill>
            </p:spPr>
            <p:txBody>
              <a:bodyPr/>
              <a:lstStyle/>
              <a:p>
                <a:r>
                  <a:rPr lang="zh-CN" altLang="en-US">
                    <a:noFill/>
                  </a:rPr>
                  <a:t> </a:t>
                </a:r>
              </a:p>
            </p:txBody>
          </p:sp>
        </mc:Fallback>
      </mc:AlternateContent>
      <p:sp>
        <p:nvSpPr>
          <p:cNvPr id="8" name="标题 1"/>
          <p:cNvSpPr>
            <a:spLocks noGrp="1"/>
          </p:cNvSpPr>
          <p:nvPr>
            <p:ph type="title"/>
          </p:nvPr>
        </p:nvSpPr>
        <p:spPr>
          <a:xfrm>
            <a:off x="668681"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监督学习两种方法：</a:t>
            </a:r>
            <a:r>
              <a:rPr lang="zh-CN" altLang="en-US" sz="2400" kern="0" dirty="0">
                <a:solidFill>
                  <a:srgbClr val="0070C0"/>
                </a:solidFill>
                <a:latin typeface="Times New Roman" pitchFamily="18" charset="0"/>
                <a:cs typeface="Times New Roman" pitchFamily="18" charset="0"/>
              </a:rPr>
              <a:t>判别模型与生成模型</a:t>
            </a:r>
          </a:p>
        </p:txBody>
      </p:sp>
    </p:spTree>
    <p:extLst>
      <p:ext uri="{BB962C8B-B14F-4D97-AF65-F5344CB8AC3E}">
        <p14:creationId xmlns:p14="http://schemas.microsoft.com/office/powerpoint/2010/main" val="1552523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38175"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 </a:t>
            </a:r>
            <a:endParaRPr lang="zh-CN" altLang="en-US" sz="2400" kern="0" dirty="0">
              <a:solidFill>
                <a:srgbClr val="0070C0"/>
              </a:solidFill>
              <a:latin typeface="Times New Roman" pitchFamily="18" charset="0"/>
              <a:cs typeface="Times New Roman" pitchFamily="18" charset="0"/>
            </a:endParaRPr>
          </a:p>
        </p:txBody>
      </p:sp>
      <p:sp>
        <p:nvSpPr>
          <p:cNvPr id="7" name="流程图: 磁盘 6"/>
          <p:cNvSpPr/>
          <p:nvPr/>
        </p:nvSpPr>
        <p:spPr>
          <a:xfrm>
            <a:off x="2018850" y="3401492"/>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 name="圆角矩形 7"/>
              <p:cNvSpPr/>
              <p:nvPr/>
            </p:nvSpPr>
            <p:spPr bwMode="auto">
              <a:xfrm>
                <a:off x="1211287" y="4953206"/>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mc:Choice>
        <mc:Fallback xmlns="">
          <p:sp>
            <p:nvSpPr>
              <p:cNvPr id="8" name="圆角矩形 7"/>
              <p:cNvSpPr>
                <a:spLocks noRot="1" noChangeAspect="1" noMove="1" noResize="1" noEditPoints="1" noAdjustHandles="1" noChangeArrowheads="1" noChangeShapeType="1" noTextEdit="1"/>
              </p:cNvSpPr>
              <p:nvPr/>
            </p:nvSpPr>
            <p:spPr bwMode="auto">
              <a:xfrm>
                <a:off x="1211287" y="3714904"/>
                <a:ext cx="2529444" cy="855022"/>
              </a:xfrm>
              <a:prstGeom prst="roundRect">
                <a:avLst/>
              </a:prstGeom>
              <a:blipFill rotWithShape="1">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28155" y="2048713"/>
                <a:ext cx="3075709" cy="553998"/>
              </a:xfrm>
              <a:prstGeom prst="rect">
                <a:avLst/>
              </a:prstGeom>
              <a:noFill/>
            </p:spPr>
            <p:txBody>
              <a:bodyPr wrap="square" rtlCol="0">
                <a:spAutoFit/>
              </a:bodyPr>
              <a:lstStyle/>
              <a:p>
                <a:pPr algn="ctr">
                  <a:lnSpc>
                    <a:spcPct val="150000"/>
                  </a:lnSpc>
                </a:pPr>
                <a:r>
                  <a:rPr lang="zh-CN" altLang="en-US" sz="2000" dirty="0">
                    <a:ea typeface="黑体" pitchFamily="49" charset="-122"/>
                  </a:rPr>
                  <a:t>训练</a:t>
                </a:r>
                <a14:m>
                  <m:oMath xmlns:m="http://schemas.openxmlformats.org/officeDocument/2006/math">
                    <m:r>
                      <a:rPr lang="zh-CN" altLang="en-US" sz="2000" i="1">
                        <a:latin typeface="Cambria Math"/>
                        <a:ea typeface="黑体" pitchFamily="49" charset="-122"/>
                      </a:rPr>
                      <m:t>映射函数</m:t>
                    </m:r>
                    <m:r>
                      <a:rPr lang="en-US" altLang="zh-CN" sz="2000" b="0" i="1" smtClean="0">
                        <a:latin typeface="Cambria Math"/>
                        <a:ea typeface="黑体" pitchFamily="49" charset="-122"/>
                      </a:rPr>
                      <m:t>𝑓</m:t>
                    </m:r>
                  </m:oMath>
                </a14:m>
                <a:endParaRPr lang="en-US" altLang="zh-CN" sz="2000" dirty="0">
                  <a:ea typeface="黑体" pitchFamily="49"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28154" y="1536535"/>
                <a:ext cx="3075709" cy="553998"/>
              </a:xfrm>
              <a:prstGeom prst="rect">
                <a:avLst/>
              </a:prstGeom>
              <a:blipFill rotWithShape="1">
                <a:blip r:embed="rId3"/>
                <a:stretch>
                  <a:fillRect b="-5495"/>
                </a:stretch>
              </a:blipFill>
            </p:spPr>
            <p:txBody>
              <a:bodyPr/>
              <a:lstStyle/>
              <a:p>
                <a:r>
                  <a:rPr lang="zh-CN" altLang="en-US">
                    <a:noFill/>
                  </a:rPr>
                  <a:t> </a:t>
                </a:r>
              </a:p>
            </p:txBody>
          </p:sp>
        </mc:Fallback>
      </mc:AlternateContent>
      <p:sp>
        <p:nvSpPr>
          <p:cNvPr id="12" name="上箭头 11"/>
          <p:cNvSpPr/>
          <p:nvPr/>
        </p:nvSpPr>
        <p:spPr>
          <a:xfrm>
            <a:off x="2363202" y="2827836"/>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 name="右箭头 3"/>
          <p:cNvSpPr/>
          <p:nvPr/>
        </p:nvSpPr>
        <p:spPr>
          <a:xfrm>
            <a:off x="3990109" y="2192920"/>
            <a:ext cx="1401288" cy="47134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 name="矩形 4"/>
          <p:cNvSpPr/>
          <p:nvPr/>
        </p:nvSpPr>
        <p:spPr>
          <a:xfrm>
            <a:off x="5700156" y="1200130"/>
            <a:ext cx="1555668" cy="40566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200000"/>
              </a:lnSpc>
              <a:buFont typeface="Wingdings" panose="05000000000000000000" pitchFamily="2" charset="2"/>
              <a:buChar char="l"/>
            </a:pPr>
            <a:r>
              <a:rPr lang="zh-CN" altLang="en-US" sz="2400" dirty="0">
                <a:ea typeface="黑体" pitchFamily="49" charset="-122"/>
              </a:rPr>
              <a:t>分类</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zh-CN" altLang="en-US" sz="2400" dirty="0">
                <a:ea typeface="黑体" pitchFamily="49" charset="-122"/>
              </a:rPr>
              <a:t>识别</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zh-CN" altLang="en-US" sz="2400" dirty="0">
                <a:ea typeface="黑体" pitchFamily="49" charset="-122"/>
              </a:rPr>
              <a:t>推荐</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en-US" altLang="zh-CN" sz="2400" dirty="0">
                <a:ea typeface="黑体" pitchFamily="49" charset="-122"/>
              </a:rPr>
              <a:t>…</a:t>
            </a:r>
            <a:endParaRPr lang="zh-CN" altLang="en-US" sz="2400" dirty="0">
              <a:ea typeface="黑体" pitchFamily="49" charset="-122"/>
            </a:endParaRPr>
          </a:p>
        </p:txBody>
      </p:sp>
    </p:spTree>
    <p:extLst>
      <p:ext uri="{BB962C8B-B14F-4D97-AF65-F5344CB8AC3E}">
        <p14:creationId xmlns:p14="http://schemas.microsoft.com/office/powerpoint/2010/main" val="13364223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chemeClr val="bg1">
                    <a:lumMod val="65000"/>
                  </a:schemeClr>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xmlns="" id="{2DC4A378-730D-4661-9E80-0245237989B6}"/>
              </a:ext>
            </a:extLst>
          </p:cNvPr>
          <p:cNvSpPr>
            <a:spLocks noChangeArrowheads="1"/>
          </p:cNvSpPr>
          <p:nvPr/>
        </p:nvSpPr>
        <p:spPr bwMode="auto">
          <a:xfrm>
            <a:off x="233846" y="579450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chemeClr val="bg1">
                    <a:lumMod val="65000"/>
                  </a:schemeClr>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7191741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463137" y="153625"/>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p:sp>
        <p:nvSpPr>
          <p:cNvPr id="4" name="矩形 3"/>
          <p:cNvSpPr/>
          <p:nvPr/>
        </p:nvSpPr>
        <p:spPr>
          <a:xfrm>
            <a:off x="339190" y="1536174"/>
            <a:ext cx="8514608" cy="3785652"/>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在现实生活中，往往需要分析若干变量之间的关系，如碳排放量与气候变暖之间的关系、某一商品广告投入量与该商品销售量之间的关系等，这种分析不同变量之间存在关系的研究叫回归分析，刻画不同变量之间关系的模型被称为回归模型。</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如果这个模型是线性的，则称为线性回归模型。</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一旦确定了回归模型，就可以进行预测等分析工作，如从碳排放量预测气候变化程度、从广告投入量预测商品销售量等</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9183871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42505" y="4310249"/>
                <a:ext cx="5240641" cy="1477328"/>
              </a:xfrm>
              <a:prstGeom prst="rect">
                <a:avLst/>
              </a:prstGeom>
            </p:spPr>
            <p:txBody>
              <a:bodyPr wrap="square">
                <a:spAutoFit/>
              </a:bodyPr>
              <a:lstStyle/>
              <a:p>
                <a:pPr marL="285750" indent="-285750" algn="just">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父母平均身高每增加一个单位</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其成年子女平均身高只增加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0.516</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个单位，它反映了这种</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衰退</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(regression)”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效应（</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回归</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到正常人平均身高）。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虽然</a:t>
                </a:r>
                <a14:m>
                  <m:oMath xmlns:m="http://schemas.openxmlformats.org/officeDocument/2006/math">
                    <m:r>
                      <a:rPr lang="en-US" altLang="zh-CN" b="1" i="1">
                        <a:latin typeface="Cambria Math"/>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𝐲</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之间并不总是具有</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衰退</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（回归）关系，但是</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线性回归</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这一名称就保留了下来了。 </a:t>
                </a:r>
              </a:p>
            </p:txBody>
          </p:sp>
        </mc:Choice>
        <mc:Fallback xmlns="">
          <p:sp>
            <p:nvSpPr>
              <p:cNvPr id="2" name="矩形 1"/>
              <p:cNvSpPr>
                <a:spLocks noRot="1" noChangeAspect="1" noMove="1" noResize="1" noEditPoints="1" noAdjustHandles="1" noChangeArrowheads="1" noChangeShapeType="1" noTextEdit="1"/>
              </p:cNvSpPr>
              <p:nvPr/>
            </p:nvSpPr>
            <p:spPr>
              <a:xfrm>
                <a:off x="142505" y="4310249"/>
                <a:ext cx="5240641" cy="1477328"/>
              </a:xfrm>
              <a:prstGeom prst="rect">
                <a:avLst/>
              </a:prstGeom>
              <a:blipFill>
                <a:blip r:embed="rId2"/>
                <a:stretch>
                  <a:fillRect l="-698" t="-2893" r="-5349" b="-6198"/>
                </a:stretch>
              </a:blipFill>
            </p:spPr>
            <p:txBody>
              <a:bodyPr/>
              <a:lstStyle/>
              <a:p>
                <a:r>
                  <a:rPr lang="zh-CN" altLang="en-US">
                    <a:noFill/>
                  </a:rPr>
                  <a:t> </a:t>
                </a:r>
              </a:p>
            </p:txBody>
          </p:sp>
        </mc:Fallback>
      </mc:AlternateContent>
      <p:pic>
        <p:nvPicPr>
          <p:cNvPr id="1026" name="Picture 2" descr="Francis Galton 1850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72" y="1662545"/>
            <a:ext cx="1461107" cy="2647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985165" y="4512817"/>
            <a:ext cx="2398815" cy="1200329"/>
          </a:xfrm>
          <a:prstGeom prst="rect">
            <a:avLst/>
          </a:prstGeom>
        </p:spPr>
        <p:txBody>
          <a:bodyPr wrap="square">
            <a:spAutoFit/>
          </a:bodyPr>
          <a:lstStyle/>
          <a:p>
            <a:pPr algn="ctr"/>
            <a:r>
              <a:rPr lang="zh-CN" altLang="zh-CN" b="1" dirty="0">
                <a:latin typeface="Times New Roman" panose="02020603050405020304" pitchFamily="18" charset="0"/>
                <a:ea typeface="楷体" panose="02010609060101010101" pitchFamily="49" charset="-122"/>
                <a:cs typeface="Times New Roman" panose="02020603050405020304" pitchFamily="18" charset="0"/>
              </a:rPr>
              <a:t>英国著名生物学家兼统计学家高尔顿</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Sir Francis Galton (1822-1911)</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5" name="组合 14"/>
          <p:cNvGrpSpPr/>
          <p:nvPr/>
        </p:nvGrpSpPr>
        <p:grpSpPr>
          <a:xfrm>
            <a:off x="380011" y="1662546"/>
            <a:ext cx="5003135" cy="2454233"/>
            <a:chOff x="380010" y="1246909"/>
            <a:chExt cx="5003135" cy="1840675"/>
          </a:xfrm>
        </p:grpSpPr>
        <p:sp>
          <p:nvSpPr>
            <p:cNvPr id="13" name="圆角矩形 12"/>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1072279" y="1433071"/>
                  <a:ext cx="3930884"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𝐲</m:t>
                        </m:r>
                        <m:r>
                          <a:rPr lang="en-US" altLang="zh-CN" sz="2400" b="1" smtClean="0">
                            <a:latin typeface="Cambria Math"/>
                          </a:rPr>
                          <m:t>=</m:t>
                        </m:r>
                        <m:r>
                          <a:rPr lang="en-US" altLang="zh-CN" sz="2400" b="1" i="1" smtClean="0">
                            <a:latin typeface="Cambria Math"/>
                          </a:rPr>
                          <m:t>𝟑</m:t>
                        </m:r>
                        <m:r>
                          <a:rPr lang="en-US" altLang="zh-CN" sz="2400" b="1" i="1">
                            <a:latin typeface="Cambria Math"/>
                          </a:rPr>
                          <m:t>𝟑</m:t>
                        </m:r>
                        <m:r>
                          <a:rPr lang="en-US" altLang="zh-CN" sz="2400" b="1">
                            <a:latin typeface="Cambria Math"/>
                          </a:rPr>
                          <m:t>.</m:t>
                        </m:r>
                        <m:r>
                          <a:rPr lang="en-US" altLang="zh-CN" sz="2400" b="1" i="1">
                            <a:latin typeface="Cambria Math"/>
                          </a:rPr>
                          <m:t>𝟕</m:t>
                        </m:r>
                        <m:r>
                          <a:rPr lang="en-US" altLang="zh-CN" sz="2400" b="1" i="1" smtClean="0">
                            <a:latin typeface="Cambria Math"/>
                          </a:rPr>
                          <m:t>𝟑</m:t>
                        </m:r>
                        <m:r>
                          <a:rPr lang="en-US" altLang="zh-CN" sz="2400" b="1" i="1" smtClean="0">
                            <a:latin typeface="Cambria Math"/>
                          </a:rPr>
                          <m:t>(英寸)</m:t>
                        </m:r>
                        <m:r>
                          <a:rPr lang="en-US" altLang="zh-CN" sz="2400" b="1">
                            <a:latin typeface="Cambria Math"/>
                          </a:rPr>
                          <m:t>+</m:t>
                        </m:r>
                        <m:r>
                          <a:rPr lang="en-US" altLang="zh-CN" sz="2400" b="1" i="1">
                            <a:latin typeface="Cambria Math"/>
                          </a:rPr>
                          <m:t>𝟎</m:t>
                        </m:r>
                        <m:r>
                          <a:rPr lang="en-US" altLang="zh-CN" sz="2400" b="1">
                            <a:latin typeface="Cambria Math"/>
                          </a:rPr>
                          <m:t>.</m:t>
                        </m:r>
                        <m:r>
                          <a:rPr lang="en-US" altLang="zh-CN" sz="2400" b="1" i="1">
                            <a:latin typeface="Cambria Math"/>
                          </a:rPr>
                          <m:t>𝟓𝟏𝟔𝐱</m:t>
                        </m:r>
                      </m:oMath>
                    </m:oMathPara>
                  </a14:m>
                  <a:endParaRPr lang="zh-CN" altLang="en-US" sz="2400" b="1" dirty="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072279" y="1433071"/>
                  <a:ext cx="3930884" cy="346249"/>
                </a:xfrm>
                <a:prstGeom prst="rect">
                  <a:avLst/>
                </a:prstGeom>
                <a:blipFill rotWithShape="1">
                  <a:blip r:embed="rId4"/>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23573" y="2350142"/>
                  <a:ext cx="1851789" cy="276999"/>
                </a:xfrm>
                <a:prstGeom prst="rect">
                  <a:avLst/>
                </a:prstGeom>
                <a:solidFill>
                  <a:srgbClr val="FFFF00"/>
                </a:solidFill>
              </p:spPr>
              <p:txBody>
                <a:bodyPr wrap="none">
                  <a:spAutoFit/>
                </a:bodyPr>
                <a:lstStyle/>
                <a:p>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子女平均身高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23573" y="2350142"/>
                  <a:ext cx="1851789" cy="276999"/>
                </a:xfrm>
                <a:prstGeom prst="rect">
                  <a:avLst/>
                </a:prstGeom>
                <a:blipFill>
                  <a:blip r:embed="rId5"/>
                  <a:stretch>
                    <a:fillRect t="-11475" r="-2640"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064863" y="2350142"/>
                  <a:ext cx="1815895" cy="276999"/>
                </a:xfrm>
                <a:prstGeom prst="rect">
                  <a:avLst/>
                </a:prstGeom>
                <a:solidFill>
                  <a:srgbClr val="FFFF00"/>
                </a:solidFill>
              </p:spPr>
              <p:txBody>
                <a:bodyPr wrap="square">
                  <a:spAutoFit/>
                </a:bodyPr>
                <a:lstStyle/>
                <a:p>
                  <a14:m>
                    <m:oMath xmlns:m="http://schemas.openxmlformats.org/officeDocument/2006/math">
                      <m:r>
                        <a:rPr lang="en-US" altLang="zh-CN" b="1" i="1">
                          <a:latin typeface="Cambria Math"/>
                        </a:rPr>
                        <m:t>𝒙</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6"/>
                  <a:stretch>
                    <a:fillRect t="-13333" b="-26667"/>
                  </a:stretch>
                </a:blipFill>
              </p:spPr>
              <p:txBody>
                <a:bodyPr/>
                <a:lstStyle/>
                <a:p>
                  <a:r>
                    <a:rPr lang="zh-CN" altLang="en-US">
                      <a:noFill/>
                    </a:rPr>
                    <a:t> </a:t>
                  </a:r>
                </a:p>
              </p:txBody>
            </p:sp>
          </mc:Fallback>
        </mc:AlternateContent>
        <p:cxnSp>
          <p:nvCxnSpPr>
            <p:cNvPr id="10" name="直接箭头连接符 9"/>
            <p:cNvCxnSpPr>
              <a:cxnSpLocks/>
              <a:stCxn id="7" idx="0"/>
            </p:cNvCxnSpPr>
            <p:nvPr/>
          </p:nvCxnSpPr>
          <p:spPr>
            <a:xfrm flipH="1" flipV="1">
              <a:off x="1358721" y="1843187"/>
              <a:ext cx="290747" cy="506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cxnSpLocks/>
            </p:cNvCxnSpPr>
            <p:nvPr/>
          </p:nvCxnSpPr>
          <p:spPr>
            <a:xfrm flipV="1">
              <a:off x="3866809" y="1779320"/>
              <a:ext cx="640796" cy="519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6" name="标题 1"/>
          <p:cNvSpPr>
            <a:spLocks noGrp="1"/>
          </p:cNvSpPr>
          <p:nvPr>
            <p:ph type="title"/>
          </p:nvPr>
        </p:nvSpPr>
        <p:spPr>
          <a:xfrm>
            <a:off x="723574" y="20870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13674052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504" y="4595257"/>
            <a:ext cx="9001496" cy="1477328"/>
          </a:xfrm>
          <a:prstGeom prst="rect">
            <a:avLst/>
          </a:prstGeom>
        </p:spPr>
        <p:txBody>
          <a:bodyPr wrap="square">
            <a:spAutoFit/>
          </a:bodyPr>
          <a:lstStyle/>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给出任意一对父母平均身高，则可根据上述方程，计算得到其子女平均身高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从父母平均身高来预测其子女平均身高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如何求取上述线性方程（预测方程）的参数？</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5" name="组合 14"/>
          <p:cNvGrpSpPr/>
          <p:nvPr/>
        </p:nvGrpSpPr>
        <p:grpSpPr>
          <a:xfrm>
            <a:off x="1975430" y="2370910"/>
            <a:ext cx="5003135" cy="1935869"/>
            <a:chOff x="380010" y="1246909"/>
            <a:chExt cx="5003135" cy="1840675"/>
          </a:xfrm>
        </p:grpSpPr>
        <p:sp>
          <p:nvSpPr>
            <p:cNvPr id="16" name="圆角矩形 15"/>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p:cNvSpPr/>
                <p:nvPr/>
              </p:nvSpPr>
              <p:spPr>
                <a:xfrm>
                  <a:off x="723573" y="2350142"/>
                  <a:ext cx="1851789" cy="351171"/>
                </a:xfrm>
                <a:prstGeom prst="rect">
                  <a:avLst/>
                </a:prstGeom>
                <a:solidFill>
                  <a:srgbClr val="FFFF00"/>
                </a:solidFill>
              </p:spPr>
              <p:txBody>
                <a:bodyPr wrap="none">
                  <a:spAutoFit/>
                </a:bodyPr>
                <a:lstStyle/>
                <a:p>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子女平均身高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723573" y="2350142"/>
                  <a:ext cx="1851789" cy="351171"/>
                </a:xfrm>
                <a:prstGeom prst="rect">
                  <a:avLst/>
                </a:prstGeom>
                <a:blipFill>
                  <a:blip r:embed="rId2"/>
                  <a:stretch>
                    <a:fillRect t="-11475" r="-2632"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064863" y="2350142"/>
                  <a:ext cx="1815895" cy="351171"/>
                </a:xfrm>
                <a:prstGeom prst="rect">
                  <a:avLst/>
                </a:prstGeom>
                <a:solidFill>
                  <a:srgbClr val="FFFF00"/>
                </a:solidFill>
              </p:spPr>
              <p:txBody>
                <a:bodyPr wrap="square">
                  <a:spAutoFit/>
                </a:bodyPr>
                <a:lstStyle/>
                <a:p>
                  <a14:m>
                    <m:oMath xmlns:m="http://schemas.openxmlformats.org/officeDocument/2006/math">
                      <m:r>
                        <a:rPr lang="en-US" altLang="zh-CN" b="1" i="1">
                          <a:latin typeface="Cambria Math"/>
                        </a:rPr>
                        <m:t>𝒙</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4"/>
                  <a:stretch>
                    <a:fillRect t="-16667" b="-58333"/>
                  </a:stretch>
                </a:blipFill>
              </p:spPr>
              <p:txBody>
                <a:bodyPr/>
                <a:lstStyle/>
                <a:p>
                  <a:r>
                    <a:rPr lang="zh-CN" altLang="en-US">
                      <a:noFill/>
                    </a:rPr>
                    <a:t> </a:t>
                  </a:r>
                </a:p>
              </p:txBody>
            </p:sp>
          </mc:Fallback>
        </mc:AlternateContent>
        <p:cxnSp>
          <p:nvCxnSpPr>
            <p:cNvPr id="20" name="直接箭头连接符 19"/>
            <p:cNvCxnSpPr>
              <a:stCxn id="18" idx="0"/>
            </p:cNvCxnSpPr>
            <p:nvPr/>
          </p:nvCxnSpPr>
          <p:spPr>
            <a:xfrm flipH="1" flipV="1">
              <a:off x="1302161" y="2070888"/>
              <a:ext cx="347307" cy="279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866810" y="2070887"/>
              <a:ext cx="499184" cy="2277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9" name="流程图: 资料带 8"/>
          <p:cNvSpPr/>
          <p:nvPr/>
        </p:nvSpPr>
        <p:spPr>
          <a:xfrm>
            <a:off x="3467595" y="1004412"/>
            <a:ext cx="2921330" cy="1072896"/>
          </a:xfrm>
          <a:prstGeom prst="flowChartPunchedTape">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defRPr/>
            </a:pPr>
            <a:r>
              <a:rPr lang="zh-CN" altLang="en-US" sz="20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该回归模型中两个参数</a:t>
            </a:r>
          </a:p>
        </p:txBody>
      </p:sp>
      <p:cxnSp>
        <p:nvCxnSpPr>
          <p:cNvPr id="1024" name="直接箭头连接符 1023"/>
          <p:cNvCxnSpPr/>
          <p:nvPr/>
        </p:nvCxnSpPr>
        <p:spPr>
          <a:xfrm flipH="1">
            <a:off x="3871356" y="2077308"/>
            <a:ext cx="463138" cy="6144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695907" y="2121728"/>
            <a:ext cx="700424" cy="61996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32" name="直接箭头连接符 1031"/>
          <p:cNvCxnSpPr/>
          <p:nvPr/>
        </p:nvCxnSpPr>
        <p:spPr>
          <a:xfrm flipH="1">
            <a:off x="6476178" y="1540860"/>
            <a:ext cx="5023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33" name="矩形 1032"/>
          <p:cNvSpPr/>
          <p:nvPr/>
        </p:nvSpPr>
        <p:spPr>
          <a:xfrm>
            <a:off x="6978565" y="1007504"/>
            <a:ext cx="1797301" cy="923330"/>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需要从标注数据中学习得到</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监督学习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标题 1"/>
          <p:cNvSpPr>
            <a:spLocks noGrp="1"/>
          </p:cNvSpPr>
          <p:nvPr>
            <p:ph type="title"/>
          </p:nvPr>
        </p:nvSpPr>
        <p:spPr>
          <a:xfrm>
            <a:off x="690715" y="131591"/>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3" name="矩形 22"/>
              <p:cNvSpPr/>
              <p:nvPr/>
            </p:nvSpPr>
            <p:spPr>
              <a:xfrm>
                <a:off x="2513829" y="2710022"/>
                <a:ext cx="39308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𝐲</m:t>
                      </m:r>
                      <m:r>
                        <a:rPr lang="en-US" altLang="zh-CN" sz="2400" b="1" smtClean="0">
                          <a:latin typeface="Cambria Math"/>
                        </a:rPr>
                        <m:t>=</m:t>
                      </m:r>
                      <m:r>
                        <a:rPr lang="en-US" altLang="zh-CN" sz="2400" b="1" i="1" smtClean="0">
                          <a:latin typeface="Cambria Math"/>
                        </a:rPr>
                        <m:t>𝟑</m:t>
                      </m:r>
                      <m:r>
                        <a:rPr lang="en-US" altLang="zh-CN" sz="2400" b="1" i="1">
                          <a:latin typeface="Cambria Math"/>
                        </a:rPr>
                        <m:t>𝟑</m:t>
                      </m:r>
                      <m:r>
                        <a:rPr lang="en-US" altLang="zh-CN" sz="2400" b="1">
                          <a:latin typeface="Cambria Math"/>
                        </a:rPr>
                        <m:t>.</m:t>
                      </m:r>
                      <m:r>
                        <a:rPr lang="en-US" altLang="zh-CN" sz="2400" b="1" i="1">
                          <a:latin typeface="Cambria Math"/>
                        </a:rPr>
                        <m:t>𝟕</m:t>
                      </m:r>
                      <m:r>
                        <a:rPr lang="en-US" altLang="zh-CN" sz="2400" b="1" i="1" smtClean="0">
                          <a:latin typeface="Cambria Math"/>
                        </a:rPr>
                        <m:t>𝟑</m:t>
                      </m:r>
                      <m:r>
                        <a:rPr lang="en-US" altLang="zh-CN" sz="2400" b="1" i="1" smtClean="0">
                          <a:latin typeface="Cambria Math"/>
                        </a:rPr>
                        <m:t>(英寸)</m:t>
                      </m:r>
                      <m:r>
                        <a:rPr lang="en-US" altLang="zh-CN" sz="2400" b="1">
                          <a:latin typeface="Cambria Math"/>
                        </a:rPr>
                        <m:t>+</m:t>
                      </m:r>
                      <m:r>
                        <a:rPr lang="en-US" altLang="zh-CN" sz="2400" b="1" i="1">
                          <a:latin typeface="Cambria Math"/>
                        </a:rPr>
                        <m:t>𝟎</m:t>
                      </m:r>
                      <m:r>
                        <a:rPr lang="en-US" altLang="zh-CN" sz="2400" b="1">
                          <a:latin typeface="Cambria Math"/>
                        </a:rPr>
                        <m:t>.</m:t>
                      </m:r>
                      <m:r>
                        <a:rPr lang="en-US" altLang="zh-CN" sz="2400" b="1" i="1">
                          <a:latin typeface="Cambria Math"/>
                        </a:rPr>
                        <m:t>𝟓𝟏𝟔𝐱</m:t>
                      </m:r>
                    </m:oMath>
                  </m:oMathPara>
                </a14:m>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2513829" y="2710022"/>
                <a:ext cx="3930884" cy="461665"/>
              </a:xfrm>
              <a:prstGeom prst="rect">
                <a:avLst/>
              </a:prstGeom>
              <a:blipFill>
                <a:blip r:embed="rId5"/>
                <a:stretch>
                  <a:fillRect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78999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一元线性回归模型例子</a:t>
            </a:r>
          </a:p>
        </p:txBody>
      </p:sp>
      <mc:AlternateContent xmlns:mc="http://schemas.openxmlformats.org/markup-compatibility/2006" xmlns:a14="http://schemas.microsoft.com/office/drawing/2010/main">
        <mc:Choice Requires="a14">
          <p:sp>
            <p:nvSpPr>
              <p:cNvPr id="7" name="矩形 6"/>
              <p:cNvSpPr/>
              <p:nvPr/>
            </p:nvSpPr>
            <p:spPr>
              <a:xfrm>
                <a:off x="498764" y="2018567"/>
                <a:ext cx="8193974"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下</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表给出了芒提兹尼欧（</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Montesinho</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）地区发生森林火灾的部分历史数据</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表中列举了每次发生森林火灾时的气温温度取值</a:t>
                </a:r>
                <a14:m>
                  <m:oMath xmlns:m="http://schemas.openxmlformats.org/officeDocument/2006/math">
                    <m:r>
                      <a:rPr lang="en-US" altLang="zh-CN" b="1" i="1">
                        <a:latin typeface="Cambria Math"/>
                      </a:rPr>
                      <m:t>𝐱</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和受到火灾影响的森林面积</a:t>
                </a:r>
                <a14:m>
                  <m:oMath xmlns:m="http://schemas.openxmlformats.org/officeDocument/2006/math">
                    <m:r>
                      <a:rPr lang="en-US" altLang="zh-CN" b="1" i="1">
                        <a:latin typeface="Cambria Math"/>
                      </a:rPr>
                      <m:t>𝐲</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7" name="矩形 6"/>
              <p:cNvSpPr>
                <a:spLocks noRot="1" noChangeAspect="1" noMove="1" noResize="1" noEditPoints="1" noAdjustHandles="1" noChangeArrowheads="1" noChangeShapeType="1" noTextEdit="1"/>
              </p:cNvSpPr>
              <p:nvPr/>
            </p:nvSpPr>
            <p:spPr>
              <a:xfrm>
                <a:off x="498764" y="2018567"/>
                <a:ext cx="8193974" cy="646331"/>
              </a:xfrm>
              <a:prstGeom prst="rect">
                <a:avLst/>
              </a:prstGeom>
              <a:blipFill>
                <a:blip r:embed="rId2"/>
                <a:stretch>
                  <a:fillRect l="-670" t="-6604"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98764" y="4468525"/>
                <a:ext cx="8193974" cy="923330"/>
              </a:xfrm>
              <a:prstGeom prst="rect">
                <a:avLst/>
              </a:prstGeom>
            </p:spPr>
            <p:txBody>
              <a:bodyPr wrap="square">
                <a:spAutoFit/>
              </a:bodyPr>
              <a:lstStyle/>
              <a:p>
                <a:r>
                  <a:rPr lang="zh-CN" altLang="zh-CN" b="1" dirty="0">
                    <a:latin typeface="Times New Roman" panose="02020603050405020304" pitchFamily="18" charset="0"/>
                    <a:ea typeface="楷体" panose="02010609060101010101" pitchFamily="49" charset="-122"/>
                    <a:cs typeface="Times New Roman" panose="02020603050405020304" pitchFamily="18" charset="0"/>
                  </a:rPr>
                  <a:t>可否对气温温度与火灾所影响的森林面积之间关系进行建模呢？初步观察之后，可以使用简单的线性模型构建两者之间关系，即气温温度</a:t>
                </a:r>
                <a14:m>
                  <m:oMath xmlns:m="http://schemas.openxmlformats.org/officeDocument/2006/math">
                    <m:r>
                      <a:rPr lang="en-US" altLang="zh-CN" b="1" i="1">
                        <a:latin typeface="Cambria Math"/>
                      </a:rPr>
                      <m:t>𝐱</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与火灾所影响的森林面积</a:t>
                </a:r>
                <a14:m>
                  <m:oMath xmlns:m="http://schemas.openxmlformats.org/officeDocument/2006/math">
                    <m:r>
                      <a:rPr lang="en-US" altLang="zh-CN" b="1" i="1">
                        <a:latin typeface="Cambria Math"/>
                      </a:rPr>
                      <m:t>𝒚</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之间存在</a:t>
                </a:r>
                <a14:m>
                  <m:oMath xmlns:m="http://schemas.openxmlformats.org/officeDocument/2006/math">
                    <m:r>
                      <a:rPr lang="en-US" altLang="zh-CN" b="1" i="1">
                        <a:latin typeface="Cambria Math"/>
                      </a:rPr>
                      <m:t>𝒚</m:t>
                    </m:r>
                    <m:r>
                      <a:rPr lang="en-US" altLang="zh-CN" b="1" i="1">
                        <a:latin typeface="Cambria Math"/>
                      </a:rPr>
                      <m:t>=</m:t>
                    </m:r>
                    <m:r>
                      <a:rPr lang="en-US" altLang="zh-CN" b="1" i="1">
                        <a:latin typeface="Cambria Math"/>
                      </a:rPr>
                      <m:t>𝒂𝒙</m:t>
                    </m:r>
                    <m:r>
                      <a:rPr lang="en-US" altLang="zh-CN" b="1" i="1">
                        <a:latin typeface="Cambria Math"/>
                      </a:rPr>
                      <m:t>+</m:t>
                    </m:r>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形式的关系。</a:t>
                </a:r>
              </a:p>
            </p:txBody>
          </p:sp>
        </mc:Choice>
        <mc:Fallback xmlns="">
          <p:sp>
            <p:nvSpPr>
              <p:cNvPr id="10" name="矩形 9"/>
              <p:cNvSpPr>
                <a:spLocks noRot="1" noChangeAspect="1" noMove="1" noResize="1" noEditPoints="1" noAdjustHandles="1" noChangeArrowheads="1" noChangeShapeType="1" noTextEdit="1"/>
              </p:cNvSpPr>
              <p:nvPr/>
            </p:nvSpPr>
            <p:spPr>
              <a:xfrm>
                <a:off x="498764" y="4468525"/>
                <a:ext cx="8193974" cy="923330"/>
              </a:xfrm>
              <a:prstGeom prst="rect">
                <a:avLst/>
              </a:prstGeom>
              <a:blipFill rotWithShape="1">
                <a:blip r:embed="rId3"/>
                <a:stretch>
                  <a:fillRect l="-670" t="-3311" r="-1190" b="-8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nvPr>
            </p:nvGraphicFramePr>
            <p:xfrm>
              <a:off x="723765" y="3147204"/>
              <a:ext cx="7601642" cy="724408"/>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xmlns="" val="20000"/>
                        </a:ext>
                      </a:extLst>
                    </a:gridCol>
                    <a:gridCol w="739456">
                      <a:extLst>
                        <a:ext uri="{9D8B030D-6E8A-4147-A177-3AD203B41FA5}">
                          <a16:colId xmlns:a16="http://schemas.microsoft.com/office/drawing/2014/main" xmlns="" val="20001"/>
                        </a:ext>
                      </a:extLst>
                    </a:gridCol>
                    <a:gridCol w="739456">
                      <a:extLst>
                        <a:ext uri="{9D8B030D-6E8A-4147-A177-3AD203B41FA5}">
                          <a16:colId xmlns:a16="http://schemas.microsoft.com/office/drawing/2014/main" xmlns="" val="20002"/>
                        </a:ext>
                      </a:extLst>
                    </a:gridCol>
                    <a:gridCol w="739456">
                      <a:extLst>
                        <a:ext uri="{9D8B030D-6E8A-4147-A177-3AD203B41FA5}">
                          <a16:colId xmlns:a16="http://schemas.microsoft.com/office/drawing/2014/main" xmlns="" val="20003"/>
                        </a:ext>
                      </a:extLst>
                    </a:gridCol>
                    <a:gridCol w="740372">
                      <a:extLst>
                        <a:ext uri="{9D8B030D-6E8A-4147-A177-3AD203B41FA5}">
                          <a16:colId xmlns:a16="http://schemas.microsoft.com/office/drawing/2014/main" xmlns="" val="20004"/>
                        </a:ext>
                      </a:extLst>
                    </a:gridCol>
                    <a:gridCol w="739456">
                      <a:extLst>
                        <a:ext uri="{9D8B030D-6E8A-4147-A177-3AD203B41FA5}">
                          <a16:colId xmlns:a16="http://schemas.microsoft.com/office/drawing/2014/main" xmlns="" val="20005"/>
                        </a:ext>
                      </a:extLst>
                    </a:gridCol>
                    <a:gridCol w="739456">
                      <a:extLst>
                        <a:ext uri="{9D8B030D-6E8A-4147-A177-3AD203B41FA5}">
                          <a16:colId xmlns:a16="http://schemas.microsoft.com/office/drawing/2014/main" xmlns="" val="20006"/>
                        </a:ext>
                      </a:extLst>
                    </a:gridCol>
                    <a:gridCol w="739456">
                      <a:extLst>
                        <a:ext uri="{9D8B030D-6E8A-4147-A177-3AD203B41FA5}">
                          <a16:colId xmlns:a16="http://schemas.microsoft.com/office/drawing/2014/main" xmlns="" val="20007"/>
                        </a:ext>
                      </a:extLst>
                    </a:gridCol>
                    <a:gridCol w="740372">
                      <a:extLst>
                        <a:ext uri="{9D8B030D-6E8A-4147-A177-3AD203B41FA5}">
                          <a16:colId xmlns:a16="http://schemas.microsoft.com/office/drawing/2014/main" xmlns="" val="20008"/>
                        </a:ext>
                      </a:extLst>
                    </a:gridCol>
                  </a:tblGrid>
                  <a:tr h="0">
                    <a:tc>
                      <a:txBody>
                        <a:bodyPr/>
                        <a:lstStyle/>
                        <a:p>
                          <a:pPr algn="ctr">
                            <a:lnSpc>
                              <a:spcPct val="150000"/>
                            </a:lnSpc>
                            <a:spcAft>
                              <a:spcPts val="0"/>
                            </a:spcAft>
                          </a:pPr>
                          <a:r>
                            <a:rPr lang="zh-CN"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气温温度</a:t>
                          </a:r>
                          <a14:m>
                            <m:oMath xmlns:m="http://schemas.openxmlformats.org/officeDocument/2006/math">
                              <m:r>
                                <a:rPr lang="en-US" sz="1800" b="1" i="1" kern="0" smtClean="0">
                                  <a:solidFill>
                                    <a:schemeClr val="tx1"/>
                                  </a:solidFill>
                                  <a:effectLst/>
                                  <a:latin typeface="Cambria Math"/>
                                </a:rPr>
                                <m:t>𝒙</m:t>
                              </m:r>
                            </m:oMath>
                          </a14:m>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0">
                    <a:tc>
                      <a:txBody>
                        <a:bodyPr/>
                        <a:lstStyle/>
                        <a:p>
                          <a:pPr algn="ctr">
                            <a:lnSpc>
                              <a:spcPct val="150000"/>
                            </a:lnSpc>
                            <a:spcAft>
                              <a:spcPts val="0"/>
                            </a:spcAft>
                          </a:pPr>
                          <a:r>
                            <a:rPr lang="zh-CN"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火灾影响面积</a:t>
                          </a:r>
                          <a14:m>
                            <m:oMath xmlns:m="http://schemas.openxmlformats.org/officeDocument/2006/math">
                              <m:r>
                                <a:rPr lang="en-US" sz="1800" b="1" i="1" kern="0" smtClean="0">
                                  <a:solidFill>
                                    <a:schemeClr val="tx1"/>
                                  </a:solidFill>
                                  <a:effectLst/>
                                  <a:latin typeface="Cambria Math"/>
                                </a:rPr>
                                <m:t>𝒚</m:t>
                              </m:r>
                            </m:oMath>
                          </a14:m>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141346498"/>
                  </p:ext>
                </p:extLst>
              </p:nvPr>
            </p:nvGraphicFramePr>
            <p:xfrm>
              <a:off x="723765" y="3147204"/>
              <a:ext cx="7601642" cy="724408"/>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362204">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2" t="-1667" r="-352899" b="-138333"/>
                          </a:stretch>
                        </a:blip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2204">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2" t="-101667" r="-352899" b="-38333"/>
                          </a:stretch>
                        </a:blip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Fallback>
      </mc:AlternateContent>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20920455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66" y="4901469"/>
            <a:ext cx="3843814" cy="830997"/>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a:latin typeface="Times New Roman" panose="02020603050405020304" pitchFamily="18" charset="0"/>
                <a:ea typeface="楷体" panose="02010609060101010101" pitchFamily="49" charset="-122"/>
                <a:cs typeface="Times New Roman" panose="02020603050405020304" pitchFamily="18" charset="0"/>
              </a:rPr>
              <a:t>4.2 </a:t>
            </a:r>
            <a:r>
              <a:rPr lang="zh-CN" altLang="zh-CN" sz="1600" b="1">
                <a:latin typeface="Times New Roman" panose="02020603050405020304" pitchFamily="18" charset="0"/>
                <a:ea typeface="楷体" panose="02010609060101010101" pitchFamily="49" charset="-122"/>
                <a:cs typeface="Times New Roman" panose="02020603050405020304" pitchFamily="18" charset="0"/>
              </a:rPr>
              <a:t>气温</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温度取值和受到火灾影响森林</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面积之间的一元线性回归模型（实线为最佳回归模型）</a:t>
            </a:r>
          </a:p>
        </p:txBody>
      </p:sp>
      <mc:AlternateContent xmlns:mc="http://schemas.openxmlformats.org/markup-compatibility/2006" xmlns:a14="http://schemas.microsoft.com/office/drawing/2010/main">
        <mc:Choice Requires="a14">
          <p:sp>
            <p:nvSpPr>
              <p:cNvPr id="4" name="矩形 3"/>
              <p:cNvSpPr/>
              <p:nvPr/>
            </p:nvSpPr>
            <p:spPr>
              <a:xfrm>
                <a:off x="5195455" y="2492799"/>
                <a:ext cx="2951018" cy="369332"/>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a:t>
                </a:r>
                <a14:m>
                  <m:oMath xmlns:m="http://schemas.openxmlformats.org/officeDocument/2006/math">
                    <m:r>
                      <a:rPr lang="en-US" altLang="zh-CN" b="1" i="1">
                        <a:latin typeface="Cambria Math"/>
                      </a:rPr>
                      <m:t>𝒚</m:t>
                    </m:r>
                    <m:r>
                      <a:rPr lang="en-US" altLang="zh-CN" b="1" i="1">
                        <a:latin typeface="Cambria Math"/>
                      </a:rPr>
                      <m:t>=</m:t>
                    </m:r>
                    <m:r>
                      <a:rPr lang="en-US" altLang="zh-CN" b="1" i="1">
                        <a:latin typeface="Cambria Math"/>
                      </a:rPr>
                      <m:t>𝒂𝒙</m:t>
                    </m:r>
                    <m:r>
                      <a:rPr lang="en-US" altLang="zh-CN" b="1" i="1">
                        <a:latin typeface="Cambria Math"/>
                      </a:rPr>
                      <m:t>+</m:t>
                    </m:r>
                    <m:r>
                      <a:rPr lang="en-US" altLang="zh-CN" b="1" i="1">
                        <a:latin typeface="Cambria Math"/>
                      </a:rPr>
                      <m:t>𝒃</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5195455" y="2492799"/>
                <a:ext cx="2951018" cy="369332"/>
              </a:xfrm>
              <a:prstGeom prst="rect">
                <a:avLst/>
              </a:prstGeom>
              <a:blipFill>
                <a:blip r:embed="rId2"/>
                <a:stretch>
                  <a:fillRect l="-1653" t="-1311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416338" y="3101210"/>
                <a:ext cx="4509252" cy="1868460"/>
              </a:xfrm>
              <a:prstGeom prst="rect">
                <a:avLst/>
              </a:prstGeom>
            </p:spPr>
            <p:txBody>
              <a:bodyPr wrap="square">
                <a:spAutoFit/>
              </a:bodyPr>
              <a:lstStyle/>
              <a:p>
                <a:pPr algn="just"/>
                <a:r>
                  <a:rPr lang="zh-CN" altLang="en-US" b="1" dirty="0">
                    <a:latin typeface="Times New Roman" panose="02020603050405020304" pitchFamily="18" charset="0"/>
                    <a:ea typeface="楷体" panose="02010609060101010101" pitchFamily="49" charset="-122"/>
                    <a:cs typeface="Times New Roman" panose="02020603050405020304" pitchFamily="18" charset="0"/>
                  </a:rPr>
                  <a:t>求取：</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最佳回归模型是最小化残差平方和的均值，即要求</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组</a:t>
                </a:r>
                <a14:m>
                  <m:oMath xmlns:m="http://schemas.openxmlformats.org/officeDocument/2006/math">
                    <m:r>
                      <a:rPr lang="en-US" altLang="zh-CN" b="1">
                        <a:latin typeface="Cambria Math"/>
                      </a:rPr>
                      <m:t>(</m:t>
                    </m:r>
                    <m:r>
                      <a:rPr lang="en-US" altLang="zh-CN" b="1" i="1">
                        <a:latin typeface="Cambria Math"/>
                      </a:rPr>
                      <m:t>𝒙</m:t>
                    </m:r>
                    <m:r>
                      <a:rPr lang="en-US" altLang="zh-CN" b="1" i="1">
                        <a:latin typeface="Cambria Math"/>
                      </a:rPr>
                      <m:t>,</m:t>
                    </m:r>
                    <m:r>
                      <a:rPr lang="en-US" altLang="zh-CN" b="1" i="1">
                        <a:latin typeface="Cambria Math"/>
                      </a:rPr>
                      <m:t>𝒚</m:t>
                    </m:r>
                    <m:r>
                      <a:rPr lang="en-US" altLang="zh-CN" b="1" i="1">
                        <a:latin typeface="Cambria Math"/>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数据得到的残差平均值</a:t>
                </a:r>
                <a14:m>
                  <m:oMath xmlns:m="http://schemas.openxmlformats.org/officeDocument/2006/math">
                    <m:f>
                      <m:fPr>
                        <m:ctrlPr>
                          <a:rPr lang="zh-CN" altLang="zh-CN" b="1" i="1">
                            <a:latin typeface="Cambria Math" charset="0"/>
                          </a:rPr>
                        </m:ctrlPr>
                      </m:fPr>
                      <m:num>
                        <m:r>
                          <a:rPr lang="en-US" altLang="zh-CN" b="1" i="1">
                            <a:latin typeface="Cambria Math"/>
                          </a:rPr>
                          <m:t>𝟏</m:t>
                        </m:r>
                      </m:num>
                      <m:den>
                        <m:r>
                          <a:rPr lang="en-US" altLang="zh-CN" b="1" i="1">
                            <a:latin typeface="Cambria Math"/>
                          </a:rPr>
                          <m:t>𝑵</m:t>
                        </m:r>
                      </m:den>
                    </m:f>
                    <m:nary>
                      <m:naryPr>
                        <m:chr m:val="∑"/>
                        <m:limLoc m:val="undOvr"/>
                        <m:subHide m:val="on"/>
                        <m:supHide m:val="on"/>
                        <m:ctrlPr>
                          <a:rPr lang="zh-CN" altLang="zh-CN" b="1" i="1">
                            <a:latin typeface="Cambria Math" charset="0"/>
                          </a:rPr>
                        </m:ctrlPr>
                      </m:naryPr>
                      <m:sub/>
                      <m:sup/>
                      <m:e>
                        <m:sSup>
                          <m:sSupPr>
                            <m:ctrlPr>
                              <a:rPr lang="zh-CN" altLang="zh-CN" b="1" i="1">
                                <a:latin typeface="Cambria Math" charset="0"/>
                              </a:rPr>
                            </m:ctrlPr>
                          </m:sSupPr>
                          <m:e>
                            <m:r>
                              <a:rPr lang="en-US" altLang="zh-CN" b="1">
                                <a:latin typeface="Cambria Math"/>
                              </a:rPr>
                              <m:t>(</m:t>
                            </m:r>
                            <m:r>
                              <a:rPr lang="en-US" altLang="zh-CN" b="1" i="1">
                                <a:latin typeface="Cambria Math"/>
                              </a:rPr>
                              <m:t>𝒚</m:t>
                            </m:r>
                            <m:r>
                              <a:rPr lang="en-US" altLang="zh-CN" b="1" i="1">
                                <a:latin typeface="Cambria Math"/>
                              </a:rPr>
                              <m:t>−</m:t>
                            </m:r>
                            <m:acc>
                              <m:accPr>
                                <m:chr m:val="̃"/>
                                <m:ctrlPr>
                                  <a:rPr lang="zh-CN" altLang="zh-CN" b="1" i="1">
                                    <a:latin typeface="Cambria Math" charset="0"/>
                                  </a:rPr>
                                </m:ctrlPr>
                              </m:accPr>
                              <m:e>
                                <m:r>
                                  <a:rPr lang="en-US" altLang="zh-CN" b="1" i="1">
                                    <a:latin typeface="Cambria Math"/>
                                  </a:rPr>
                                  <m:t>𝒚</m:t>
                                </m:r>
                              </m:e>
                            </m:acc>
                            <m:r>
                              <a:rPr lang="en-US" altLang="zh-CN" b="1">
                                <a:latin typeface="Cambria Math"/>
                              </a:rPr>
                              <m:t>)</m:t>
                            </m:r>
                          </m:e>
                          <m:sup>
                            <m:r>
                              <a:rPr lang="en-US" altLang="zh-CN" b="1" i="1">
                                <a:latin typeface="Cambria Math"/>
                              </a:rPr>
                              <m:t>𝟐</m:t>
                            </m:r>
                          </m:sup>
                        </m:sSup>
                      </m:e>
                    </m:nary>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最小。残差平均值最小只与参数</a:t>
                </a:r>
                <a14:m>
                  <m:oMath xmlns:m="http://schemas.openxmlformats.org/officeDocument/2006/math">
                    <m:r>
                      <a:rPr lang="en-US" altLang="zh-CN" b="1" i="1">
                        <a:latin typeface="Cambria Math"/>
                      </a:rPr>
                      <m:t>𝒂</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有关，最优解即是使得残差最小所对应的</a:t>
                </a:r>
                <a14:m>
                  <m:oMath xmlns:m="http://schemas.openxmlformats.org/officeDocument/2006/math">
                    <m:r>
                      <a:rPr lang="en-US" altLang="zh-CN" b="1" i="1">
                        <a:latin typeface="Cambria Math"/>
                      </a:rPr>
                      <m:t>𝒂</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的值。</a:t>
                </a:r>
              </a:p>
              <a:p>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416338" y="3101210"/>
                <a:ext cx="4509252" cy="1868460"/>
              </a:xfrm>
              <a:prstGeom prst="rect">
                <a:avLst/>
              </a:prstGeom>
              <a:blipFill>
                <a:blip r:embed="rId3"/>
                <a:stretch>
                  <a:fillRect l="-1081" t="-1961" r="-1216"/>
                </a:stretch>
              </a:blipFill>
            </p:spPr>
            <p:txBody>
              <a:bodyPr/>
              <a:lstStyle/>
              <a:p>
                <a:r>
                  <a:rPr lang="zh-CN" altLang="en-US">
                    <a:noFill/>
                  </a:rPr>
                  <a:t> </a:t>
                </a:r>
              </a:p>
            </p:txBody>
          </p:sp>
        </mc:Fallback>
      </mc:AlternateContent>
      <p:graphicFrame>
        <p:nvGraphicFramePr>
          <p:cNvPr id="14" name="图表 13"/>
          <p:cNvGraphicFramePr/>
          <p:nvPr>
            <p:extLst/>
          </p:nvPr>
        </p:nvGraphicFramePr>
        <p:xfrm>
          <a:off x="267417" y="1999383"/>
          <a:ext cx="3895408"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8" name="矩形 7">
            <a:extLst>
              <a:ext uri="{FF2B5EF4-FFF2-40B4-BE49-F238E27FC236}">
                <a16:creationId xmlns:a16="http://schemas.microsoft.com/office/drawing/2014/main" xmlns="" id="{443EF53D-84E2-4A7D-89E3-E4AD22A8FF9C}"/>
              </a:ext>
            </a:extLst>
          </p:cNvPr>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一元线性回归模型例子</a:t>
            </a:r>
          </a:p>
        </p:txBody>
      </p:sp>
      <p:sp>
        <p:nvSpPr>
          <p:cNvPr id="16" name="标题 1">
            <a:extLst>
              <a:ext uri="{FF2B5EF4-FFF2-40B4-BE49-F238E27FC236}">
                <a16:creationId xmlns:a16="http://schemas.microsoft.com/office/drawing/2014/main" xmlns="" id="{FA10091E-2060-491C-AF2A-75C9166328A2}"/>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2593023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矩形 12"/>
              <p:cNvSpPr/>
              <p:nvPr/>
            </p:nvSpPr>
            <p:spPr>
              <a:xfrm>
                <a:off x="1543826" y="1545600"/>
                <a:ext cx="6157357"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a:latin typeface="Cambria Math"/>
                      </a:rPr>
                      <m:t>=</m:t>
                    </m:r>
                    <m:r>
                      <a:rPr lang="en-US" altLang="zh-CN" b="1" i="1">
                        <a:latin typeface="Cambria Math"/>
                      </a:rPr>
                      <m:t>𝒂</m:t>
                    </m:r>
                    <m:sSub>
                      <m:sSubPr>
                        <m:ctrlPr>
                          <a:rPr lang="en-US" altLang="zh-CN" b="1" i="1" smtClean="0">
                            <a:latin typeface="Cambria Math" charset="0"/>
                          </a:rPr>
                        </m:ctrlPr>
                      </m:sSubPr>
                      <m:e>
                        <m:r>
                          <a:rPr lang="en-US" altLang="zh-CN" b="1" i="1" smtClean="0">
                            <a:latin typeface="Cambria Math"/>
                          </a:rPr>
                          <m:t>𝒙</m:t>
                        </m:r>
                      </m:e>
                      <m:sub>
                        <m:r>
                          <a:rPr lang="en-US" altLang="zh-CN" b="1" i="1" smtClean="0">
                            <a:latin typeface="Cambria Math"/>
                          </a:rPr>
                          <m:t>𝒊</m:t>
                        </m:r>
                      </m:sub>
                    </m:sSub>
                    <m:r>
                      <a:rPr lang="en-US" altLang="zh-CN" b="1" i="1">
                        <a:latin typeface="Cambria Math"/>
                      </a:rPr>
                      <m:t>+</m:t>
                    </m:r>
                    <m:r>
                      <a:rPr lang="en-US" altLang="zh-CN" b="1" i="1">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543826" y="1545600"/>
                <a:ext cx="6157357" cy="369332"/>
              </a:xfrm>
              <a:prstGeom prst="rect">
                <a:avLst/>
              </a:prstGeom>
              <a:blipFill>
                <a:blip r:embed="rId2"/>
                <a:stretch>
                  <a:fillRect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48145" y="2098358"/>
                <a:ext cx="8051470" cy="134863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记在当前参数下第</a:t>
                </a:r>
                <a14:m>
                  <m:oMath xmlns:m="http://schemas.openxmlformats.org/officeDocument/2006/math">
                    <m:r>
                      <a:rPr lang="en-US" altLang="zh-CN" b="1" i="1" smtClean="0">
                        <a:latin typeface="Cambria Math"/>
                        <a:ea typeface="黑体" panose="02010609060101010101" pitchFamily="49" charset="-122"/>
                      </a:rPr>
                      <m:t>𝒊</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个训练样本</a:t>
                </a:r>
                <a14:m>
                  <m:oMath xmlns:m="http://schemas.openxmlformats.org/officeDocument/2006/math">
                    <m:sSub>
                      <m:sSubPr>
                        <m:ctrlPr>
                          <a:rPr lang="en-US" altLang="zh-CN" b="1" i="1">
                            <a:latin typeface="Cambria Math" charset="0"/>
                          </a:rPr>
                        </m:ctrlPr>
                      </m:sSubPr>
                      <m:e>
                        <m:r>
                          <a:rPr lang="en-US" altLang="zh-CN" b="1" i="1">
                            <a:latin typeface="Cambria Math"/>
                          </a:rPr>
                          <m:t>𝒙</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的预测值为</a:t>
                </a:r>
                <a14:m>
                  <m:oMath xmlns:m="http://schemas.openxmlformats.org/officeDocument/2006/math">
                    <m:sSub>
                      <m:sSubPr>
                        <m:ctrlPr>
                          <a:rPr lang="en-US" altLang="zh-CN" b="1" i="1">
                            <a:latin typeface="Cambria Math" charset="0"/>
                          </a:rPr>
                        </m:ctrlPr>
                      </m:sSubPr>
                      <m:e>
                        <m:acc>
                          <m:accPr>
                            <m:chr m:val="̂"/>
                            <m:ctrlPr>
                              <a:rPr lang="en-US" altLang="zh-CN" b="1" i="1" smtClean="0">
                                <a:latin typeface="Cambria Math" charset="0"/>
                              </a:rPr>
                            </m:ctrlPr>
                          </m:accPr>
                          <m:e>
                            <m:r>
                              <a:rPr lang="en-US" altLang="zh-CN" b="1" i="1" smtClean="0">
                                <a:latin typeface="Cambria Math"/>
                              </a:rPr>
                              <m:t>𝒚</m:t>
                            </m:r>
                          </m:e>
                        </m:acc>
                      </m:e>
                      <m:sub>
                        <m:r>
                          <a:rPr lang="en-US" altLang="zh-CN" b="1" i="1">
                            <a:latin typeface="Cambria Math"/>
                          </a:rPr>
                          <m:t>𝒊</m:t>
                        </m:r>
                      </m:sub>
                    </m:sSub>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14:m>
                  <m:oMath xmlns:m="http://schemas.openxmlformats.org/officeDocument/2006/math">
                    <m:sSub>
                      <m:sSubPr>
                        <m:ctrlPr>
                          <a:rPr lang="en-US" altLang="zh-CN" b="1" i="1">
                            <a:latin typeface="Cambria Math" charset="0"/>
                          </a:rPr>
                        </m:ctrlPr>
                      </m:sSubPr>
                      <m:e>
                        <m:r>
                          <a:rPr lang="en-US" altLang="zh-CN" b="1" i="1">
                            <a:latin typeface="Cambria Math"/>
                          </a:rPr>
                          <m:t>𝒙</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的标注值（实际值）</a:t>
                </a:r>
                <a14:m>
                  <m:oMath xmlns:m="http://schemas.openxmlformats.org/officeDocument/2006/math">
                    <m:sSub>
                      <m:sSubPr>
                        <m:ctrlPr>
                          <a:rPr lang="en-US" altLang="zh-CN" b="1" i="1">
                            <a:latin typeface="Cambria Math" charset="0"/>
                          </a:rPr>
                        </m:ctrlPr>
                      </m:sSubPr>
                      <m:e>
                        <m:r>
                          <a:rPr lang="en-US" altLang="zh-CN" b="1" i="1" smtClean="0">
                            <a:latin typeface="Cambria Math"/>
                          </a:rPr>
                          <m:t>𝒚</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与预测值</a:t>
                </a:r>
                <a14:m>
                  <m:oMath xmlns:m="http://schemas.openxmlformats.org/officeDocument/2006/math">
                    <m:sSub>
                      <m:sSubPr>
                        <m:ctrlPr>
                          <a:rPr lang="en-US" altLang="zh-CN" b="1" i="1">
                            <a:latin typeface="Cambria Math" charset="0"/>
                          </a:rPr>
                        </m:ctrlPr>
                      </m:sSubPr>
                      <m:e>
                        <m:acc>
                          <m:accPr>
                            <m:chr m:val="̂"/>
                            <m:ctrlPr>
                              <a:rPr lang="en-US" altLang="zh-CN" b="1" i="1">
                                <a:latin typeface="Cambria Math" charset="0"/>
                              </a:rPr>
                            </m:ctrlPr>
                          </m:accPr>
                          <m:e>
                            <m:r>
                              <a:rPr lang="en-US" altLang="zh-CN" b="1" i="1">
                                <a:latin typeface="Cambria Math"/>
                              </a:rPr>
                              <m:t>𝒚</m:t>
                            </m:r>
                          </m:e>
                        </m:acc>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之差记为</a:t>
                </a:r>
                <a14:m>
                  <m:oMath xmlns:m="http://schemas.openxmlformats.org/officeDocument/2006/math">
                    <m:sSup>
                      <m:sSupPr>
                        <m:ctrlPr>
                          <a:rPr lang="en-US" altLang="zh-CN" b="1" i="1" smtClean="0">
                            <a:latin typeface="Cambria Math" charset="0"/>
                          </a:rPr>
                        </m:ctrlPr>
                      </m:sSupPr>
                      <m:e>
                        <m:r>
                          <a:rPr lang="en-US" altLang="zh-CN" b="1" i="1" smtClean="0">
                            <a:latin typeface="Cambria Math"/>
                          </a:rPr>
                          <m:t>(</m:t>
                        </m:r>
                        <m:sSub>
                          <m:sSubPr>
                            <m:ctrlPr>
                              <a:rPr lang="en-US" altLang="zh-CN" b="1" i="1">
                                <a:latin typeface="Cambria Math" charset="0"/>
                              </a:rPr>
                            </m:ctrlPr>
                          </m:sSubPr>
                          <m:e>
                            <m:r>
                              <a:rPr lang="en-US" altLang="zh-CN" b="1" i="1">
                                <a:latin typeface="Cambria Math"/>
                              </a:rPr>
                              <m:t>𝒚</m:t>
                            </m:r>
                          </m:e>
                          <m:sub>
                            <m:r>
                              <a:rPr lang="en-US" altLang="zh-CN" b="1" i="1">
                                <a:latin typeface="Cambria Math"/>
                              </a:rPr>
                              <m:t>𝒊</m:t>
                            </m:r>
                          </m:sub>
                        </m:sSub>
                        <m:r>
                          <a:rPr lang="en-US" altLang="zh-CN" b="1" i="1" smtClean="0">
                            <a:latin typeface="Cambria Math"/>
                          </a:rPr>
                          <m:t>−</m:t>
                        </m:r>
                        <m:sSub>
                          <m:sSubPr>
                            <m:ctrlPr>
                              <a:rPr lang="en-US" altLang="zh-CN" b="1" i="1">
                                <a:latin typeface="Cambria Math" charset="0"/>
                              </a:rPr>
                            </m:ctrlPr>
                          </m:sSubPr>
                          <m:e>
                            <m:acc>
                              <m:accPr>
                                <m:chr m:val="̂"/>
                                <m:ctrlPr>
                                  <a:rPr lang="en-US" altLang="zh-CN" b="1" i="1">
                                    <a:latin typeface="Cambria Math" charset="0"/>
                                  </a:rPr>
                                </m:ctrlPr>
                              </m:accPr>
                              <m:e>
                                <m:r>
                                  <a:rPr lang="en-US" altLang="zh-CN" b="1" i="1">
                                    <a:latin typeface="Cambria Math"/>
                                  </a:rPr>
                                  <m:t>𝒚</m:t>
                                </m:r>
                              </m:e>
                            </m:acc>
                          </m:e>
                          <m:sub>
                            <m:r>
                              <a:rPr lang="en-US" altLang="zh-CN" b="1" i="1">
                                <a:latin typeface="Cambria Math"/>
                              </a:rPr>
                              <m:t>𝒊</m:t>
                            </m:r>
                          </m:sub>
                        </m:sSub>
                        <m:r>
                          <a:rPr lang="en-US" altLang="zh-CN" b="1" i="1" smtClean="0">
                            <a:latin typeface="Cambria Math"/>
                          </a:rPr>
                          <m:t>)</m:t>
                        </m:r>
                      </m:e>
                      <m:sup>
                        <m:r>
                          <a:rPr lang="en-US" altLang="zh-CN" b="1" i="1" smtClean="0">
                            <a:latin typeface="Cambria Math"/>
                          </a:rPr>
                          <m:t>𝟐</m:t>
                        </m:r>
                      </m:sup>
                    </m:sSup>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训练集中</a:t>
                </a:r>
                <a14:m>
                  <m:oMath xmlns:m="http://schemas.openxmlformats.org/officeDocument/2006/math">
                    <m:r>
                      <a:rPr lang="en-US" altLang="zh-CN" b="1" i="1">
                        <a:latin typeface="Cambria Math"/>
                        <a:ea typeface="Cambria Math"/>
                      </a:rPr>
                      <m:t>𝒏</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个样本所产生误差总和为：</a:t>
                </a:r>
                <a14:m>
                  <m:oMath xmlns:m="http://schemas.openxmlformats.org/officeDocument/2006/math">
                    <m:r>
                      <a:rPr lang="en-US" altLang="zh-CN" b="1" i="1" dirty="0" smtClean="0">
                        <a:latin typeface="Cambria Math"/>
                        <a:ea typeface="黑体" panose="02010609060101010101" pitchFamily="49" charset="-122"/>
                      </a:rPr>
                      <m:t>𝑳</m:t>
                    </m:r>
                    <m:r>
                      <a:rPr lang="en-US" altLang="zh-CN" b="1" i="1" dirty="0" smtClean="0">
                        <a:latin typeface="Cambria Math"/>
                        <a:ea typeface="黑体" panose="02010609060101010101" pitchFamily="49" charset="-122"/>
                      </a:rPr>
                      <m:t>(</m:t>
                    </m:r>
                    <m:r>
                      <a:rPr lang="en-US" altLang="zh-CN" b="1" i="1" dirty="0" smtClean="0">
                        <a:latin typeface="Cambria Math"/>
                        <a:ea typeface="黑体" panose="02010609060101010101" pitchFamily="49" charset="-122"/>
                      </a:rPr>
                      <m:t>𝒂</m:t>
                    </m:r>
                    <m:r>
                      <a:rPr lang="en-US" altLang="zh-CN" b="1" i="1" dirty="0" smtClean="0">
                        <a:latin typeface="Cambria Math"/>
                        <a:ea typeface="黑体" panose="02010609060101010101" pitchFamily="49" charset="-122"/>
                      </a:rPr>
                      <m:t>,</m:t>
                    </m:r>
                    <m:r>
                      <a:rPr lang="en-US" altLang="zh-CN" b="1" i="1" dirty="0" smtClean="0">
                        <a:latin typeface="Cambria Math"/>
                        <a:ea typeface="黑体" panose="02010609060101010101" pitchFamily="49" charset="-122"/>
                      </a:rPr>
                      <m:t>𝒃</m:t>
                    </m:r>
                    <m:r>
                      <a:rPr lang="en-US" altLang="zh-CN" b="1" i="1" dirty="0" smtClean="0">
                        <a:latin typeface="Cambria Math"/>
                        <a:ea typeface="黑体" panose="02010609060101010101" pitchFamily="49" charset="-122"/>
                      </a:rPr>
                      <m:t>)=</m:t>
                    </m:r>
                    <m:nary>
                      <m:naryPr>
                        <m:chr m:val="∑"/>
                        <m:ctrlPr>
                          <a:rPr lang="en-US" altLang="zh-CN" b="1" i="1" smtClean="0">
                            <a:latin typeface="Cambria Math" charset="0"/>
                            <a:ea typeface="黑体" panose="02010609060101010101" pitchFamily="49" charset="-122"/>
                          </a:rPr>
                        </m:ctrlPr>
                      </m:naryPr>
                      <m:sub>
                        <m:r>
                          <m:rPr>
                            <m:brk m:alnAt="23"/>
                          </m:rPr>
                          <a:rPr lang="en-US" altLang="zh-CN" b="1" i="1" smtClean="0">
                            <a:latin typeface="Cambria Math"/>
                            <a:ea typeface="黑体" panose="02010609060101010101" pitchFamily="49" charset="-122"/>
                          </a:rPr>
                          <m:t>𝒊</m:t>
                        </m:r>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𝟏</m:t>
                        </m:r>
                      </m:sub>
                      <m:sup>
                        <m:r>
                          <a:rPr lang="en-US" altLang="zh-CN" b="1" i="1" smtClean="0">
                            <a:latin typeface="Cambria Math"/>
                            <a:ea typeface="黑体" panose="02010609060101010101" pitchFamily="49" charset="-122"/>
                          </a:rPr>
                          <m:t>𝒏</m:t>
                        </m:r>
                      </m:sup>
                      <m:e>
                        <m:sSup>
                          <m:sSupPr>
                            <m:ctrlPr>
                              <a:rPr lang="en-US" altLang="zh-CN" b="1" i="1" smtClean="0">
                                <a:latin typeface="Cambria Math" charset="0"/>
                                <a:ea typeface="黑体" panose="02010609060101010101" pitchFamily="49" charset="-122"/>
                              </a:rPr>
                            </m:ctrlPr>
                          </m:sSupPr>
                          <m:e>
                            <m:r>
                              <a:rPr lang="en-US" altLang="zh-CN" b="1" i="1" smtClean="0">
                                <a:latin typeface="Cambria Math"/>
                                <a:ea typeface="黑体" panose="02010609060101010101" pitchFamily="49" charset="-122"/>
                              </a:rPr>
                              <m:t>(</m:t>
                            </m:r>
                            <m:sSub>
                              <m:sSubPr>
                                <m:ctrlPr>
                                  <a:rPr lang="en-US" altLang="zh-CN" b="1" i="1" smtClean="0">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𝒚</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𝒂</m:t>
                            </m:r>
                            <m:r>
                              <a:rPr lang="en-US" altLang="zh-CN" b="1" i="1" smtClean="0">
                                <a:latin typeface="Cambria Math"/>
                                <a:ea typeface="Cambria Math"/>
                              </a:rPr>
                              <m:t>×</m:t>
                            </m:r>
                            <m:sSub>
                              <m:sSubPr>
                                <m:ctrlPr>
                                  <a:rPr lang="en-US" altLang="zh-CN" b="1" i="1" smtClean="0">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𝒃</m:t>
                            </m:r>
                            <m:r>
                              <a:rPr lang="en-US" altLang="zh-CN" b="1" i="1" smtClean="0">
                                <a:latin typeface="Cambria Math"/>
                                <a:ea typeface="黑体" panose="02010609060101010101" pitchFamily="49" charset="-122"/>
                              </a:rPr>
                              <m:t> )</m:t>
                            </m:r>
                          </m:e>
                          <m:sup>
                            <m:r>
                              <a:rPr lang="en-US" altLang="zh-CN" b="1" i="1" smtClean="0">
                                <a:latin typeface="Cambria Math"/>
                                <a:ea typeface="黑体" panose="02010609060101010101" pitchFamily="49" charset="-122"/>
                              </a:rPr>
                              <m:t>𝟐</m:t>
                            </m:r>
                          </m:sup>
                        </m:sSup>
                      </m:e>
                    </m:nary>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48145" y="2098358"/>
                <a:ext cx="8051470" cy="1348639"/>
              </a:xfrm>
              <a:prstGeom prst="rect">
                <a:avLst/>
              </a:prstGeom>
              <a:blipFill>
                <a:blip r:embed="rId3"/>
                <a:stretch>
                  <a:fillRect l="-530" b="-479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56033" y="4095671"/>
                <a:ext cx="7332944" cy="1477328"/>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目标：寻找一组</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，使得误差总和</a:t>
                </a:r>
                <a14:m>
                  <m:oMath xmlns:m="http://schemas.openxmlformats.org/officeDocument/2006/math">
                    <m:r>
                      <a:rPr lang="en-US" altLang="zh-CN" b="1" i="1" dirty="0">
                        <a:latin typeface="Cambria Math"/>
                        <a:ea typeface="黑体" panose="02010609060101010101" pitchFamily="49" charset="-122"/>
                      </a:rPr>
                      <m:t>𝑳</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𝒂</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𝒃</m:t>
                    </m:r>
                    <m:r>
                      <a:rPr lang="en-US" altLang="zh-CN" b="1" i="1" dirty="0">
                        <a:latin typeface="Cambria Math"/>
                        <a:ea typeface="黑体" panose="02010609060101010101" pitchFamily="49" charset="-122"/>
                      </a:rPr>
                      <m:t>)</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值最小。在线性回归中，解决如此目标的方法叫最小二乘法。</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一般而言，要使函数具有最小值，可对</a:t>
                </a:r>
                <a14:m>
                  <m:oMath xmlns:m="http://schemas.openxmlformats.org/officeDocument/2006/math">
                    <m:r>
                      <a:rPr lang="en-US" altLang="zh-CN" b="1" i="1" dirty="0">
                        <a:latin typeface="Cambria Math"/>
                        <a:ea typeface="黑体" panose="02010609060101010101" pitchFamily="49" charset="-122"/>
                      </a:rPr>
                      <m:t>𝑳</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𝒂</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𝒃</m:t>
                    </m:r>
                    <m:r>
                      <a:rPr lang="en-US" altLang="zh-CN" b="1" i="1" dirty="0">
                        <a:latin typeface="Cambria Math"/>
                        <a:ea typeface="黑体" panose="02010609060101010101" pitchFamily="49" charset="-122"/>
                      </a:rPr>
                      <m:t>)</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 参数</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分别求导，令其导数值为零，再求取参数</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的取值。</a:t>
                </a:r>
              </a:p>
            </p:txBody>
          </p:sp>
        </mc:Choice>
        <mc:Fallback xmlns="">
          <p:sp>
            <p:nvSpPr>
              <p:cNvPr id="15" name="矩形 14"/>
              <p:cNvSpPr>
                <a:spLocks noRot="1" noChangeAspect="1" noMove="1" noResize="1" noEditPoints="1" noAdjustHandles="1" noChangeArrowheads="1" noChangeShapeType="1" noTextEdit="1"/>
              </p:cNvSpPr>
              <p:nvPr/>
            </p:nvSpPr>
            <p:spPr>
              <a:xfrm>
                <a:off x="956033" y="4095671"/>
                <a:ext cx="7332944" cy="1477328"/>
              </a:xfrm>
              <a:prstGeom prst="rect">
                <a:avLst/>
              </a:prstGeom>
              <a:blipFill>
                <a:blip r:embed="rId4"/>
                <a:stretch>
                  <a:fillRect l="-748" t="-3306" b="-4959"/>
                </a:stretch>
              </a:blipFill>
            </p:spPr>
            <p:txBody>
              <a:bodyPr/>
              <a:lstStyle/>
              <a:p>
                <a:r>
                  <a:rPr lang="zh-CN" altLang="en-US">
                    <a:noFill/>
                  </a:rPr>
                  <a:t> </a:t>
                </a:r>
              </a:p>
            </p:txBody>
          </p:sp>
        </mc:Fallback>
      </mc:AlternateContent>
      <p:sp>
        <p:nvSpPr>
          <p:cNvPr id="11" name="标题 1">
            <a:extLst>
              <a:ext uri="{FF2B5EF4-FFF2-40B4-BE49-F238E27FC236}">
                <a16:creationId xmlns:a16="http://schemas.microsoft.com/office/drawing/2014/main" xmlns="" id="{9C7ADBC3-4547-44B8-9B10-9883D6D64457}"/>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849587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784" y="181654"/>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1608314719"/>
                  </p:ext>
                </p:extLst>
              </p:nvPr>
            </p:nvGraphicFramePr>
            <p:xfrm>
              <a:off x="97797" y="1420645"/>
              <a:ext cx="8869705" cy="4597974"/>
            </p:xfrm>
            <a:graphic>
              <a:graphicData uri="http://schemas.openxmlformats.org/drawingml/2006/table">
                <a:tbl>
                  <a:tblPr firstRow="1" bandRow="1">
                    <a:tableStyleId>{5C22544A-7EE6-4342-B048-85BDC9FD1C3A}</a:tableStyleId>
                  </a:tblPr>
                  <a:tblGrid>
                    <a:gridCol w="3870981">
                      <a:extLst>
                        <a:ext uri="{9D8B030D-6E8A-4147-A177-3AD203B41FA5}">
                          <a16:colId xmlns:a16="http://schemas.microsoft.com/office/drawing/2014/main" xmlns="" val="20000"/>
                        </a:ext>
                      </a:extLst>
                    </a:gridCol>
                    <a:gridCol w="4998724">
                      <a:extLst>
                        <a:ext uri="{9D8B030D-6E8A-4147-A177-3AD203B41FA5}">
                          <a16:colId xmlns:a16="http://schemas.microsoft.com/office/drawing/2014/main" xmlns="" val="20001"/>
                        </a:ext>
                      </a:extLst>
                    </a:gridCol>
                  </a:tblGrid>
                  <a:tr h="562627">
                    <a:tc>
                      <a:txBody>
                        <a:bodyPr/>
                        <a:lstStyle/>
                        <a:p>
                          <a:pPr algn="ctr"/>
                          <a14:m>
                            <m:oMath xmlns:m="http://schemas.openxmlformats.org/officeDocument/2006/math">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的交互律</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solidFill>
                                    <a:schemeClr val="tx1"/>
                                  </a:solidFill>
                                  <a:latin typeface="Cambria Math"/>
                                  <a:ea typeface="Cambria Math"/>
                                  <a:cs typeface="Times New Roman" panose="02020603050405020304" pitchFamily="18" charset="0"/>
                                </a:rPr>
                                <m:t>¬</m:t>
                              </m:r>
                              <m:r>
                                <m:rPr>
                                  <m:sty m:val="p"/>
                                </m:rPr>
                                <a:rPr lang="zh-CN" altLang="en-US" sz="1600" b="0" i="0" smtClean="0">
                                  <a:solidFill>
                                    <a:schemeClr val="tx1"/>
                                  </a:solidFill>
                                  <a:latin typeface="Cambria Math"/>
                                  <a:ea typeface="黑体" panose="02010609060101010101" pitchFamily="49" charset="-122"/>
                                  <a:cs typeface="Times New Roman" panose="02020603050405020304" pitchFamily="18" charset="0"/>
                                </a:rPr>
                                <m:t>α</m:t>
                              </m:r>
                              <m:r>
                                <a:rPr lang="zh-CN" altLang="en-US" sz="1600" b="0" i="0" smtClean="0">
                                  <a:solidFill>
                                    <a:schemeClr val="tx1"/>
                                  </a:solidFill>
                                  <a:latin typeface="Cambria Math"/>
                                  <a:ea typeface="黑体" panose="02010609060101010101" pitchFamily="49" charset="-122"/>
                                  <a:cs typeface="Times New Roman" panose="02020603050405020304" pitchFamily="18" charset="0"/>
                                </a:rPr>
                                <m:t>∨</m:t>
                              </m:r>
                              <m:r>
                                <m:rPr>
                                  <m:sty m:val="p"/>
                                </m:rPr>
                                <a:rPr lang="zh-CN" altLang="en-US" sz="1600" b="0" i="0" smtClean="0">
                                  <a:solidFill>
                                    <a:schemeClr val="tx1"/>
                                  </a:solidFill>
                                  <a:latin typeface="Cambria Math"/>
                                  <a:ea typeface="黑体" panose="02010609060101010101" pitchFamily="49" charset="-122"/>
                                  <a:cs typeface="Times New Roman" panose="02020603050405020304" pitchFamily="18" charset="0"/>
                                </a:rPr>
                                <m:t>β</m:t>
                              </m:r>
                              <m:r>
                                <a:rPr lang="zh-CN" altLang="en-US" sz="1600" b="0" i="0" smtClean="0">
                                  <a:solidFill>
                                    <a:schemeClr val="tx1"/>
                                  </a:solidFill>
                                  <a:latin typeface="Cambria Math"/>
                                  <a:ea typeface="黑体" panose="02010609060101010101" pitchFamily="49" charset="-122"/>
                                  <a:cs typeface="Times New Roman" panose="02020603050405020304" pitchFamily="18" charset="0"/>
                                </a:rPr>
                                <m:t> </m:t>
                              </m:r>
                            </m:oMath>
                          </a14:m>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蕴涵消除</a:t>
                          </a:r>
                          <a:r>
                            <a:rPr lang="en-US" altLang="zh-CN"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74168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的交互律</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m:t>
                              </m:r>
                              <m:r>
                                <a:rPr lang="zh-CN" altLang="en-US" sz="1600" i="1" smtClean="0">
                                  <a:latin typeface="Cambria Math"/>
                                  <a:ea typeface="黑体" panose="02010609060101010101" pitchFamily="49" charset="-122"/>
                                  <a:cs typeface="Times New Roman" panose="02020603050405020304" pitchFamily="18" charset="0"/>
                                </a:rPr>
                                <m:t>𝛼</m:t>
                              </m:r>
                              <m:r>
                                <a:rPr lang="zh-CN" altLang="en-US" sz="1600" i="1" smtClean="0">
                                  <a:latin typeface="Cambria Math"/>
                                  <a:ea typeface="黑体" panose="02010609060101010101" pitchFamily="49" charset="-122"/>
                                  <a:cs typeface="Times New Roman" panose="02020603050405020304" pitchFamily="18" charset="0"/>
                                </a:rPr>
                                <m:t>⟺</m:t>
                              </m:r>
                              <m:r>
                                <a:rPr lang="zh-CN" altLang="en-US" sz="1600" i="1" smtClean="0">
                                  <a:latin typeface="Cambria Math"/>
                                  <a:ea typeface="黑体" panose="02010609060101010101" pitchFamily="49" charset="-122"/>
                                  <a:cs typeface="Times New Roman" panose="02020603050405020304" pitchFamily="18" charset="0"/>
                                </a:rPr>
                                <m:t>𝛽</m:t>
                              </m:r>
                              <m:r>
                                <a:rPr lang="en-US" altLang="zh-CN" sz="1600" b="0" i="1" smtClean="0">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𝛼</m:t>
                              </m:r>
                              <m:r>
                                <a:rPr lang="zh-CN" altLang="en-US" sz="1600" i="1" smtClean="0">
                                  <a:latin typeface="Cambria Math"/>
                                  <a:ea typeface="黑体" panose="02010609060101010101" pitchFamily="49" charset="-122"/>
                                  <a:cs typeface="Times New Roman" panose="02020603050405020304" pitchFamily="18" charset="0"/>
                                </a:rPr>
                                <m:t>⇒</m:t>
                              </m:r>
                              <m:r>
                                <a:rPr lang="zh-CN" altLang="en-US" sz="1600" i="1" smtClean="0">
                                  <a:latin typeface="Cambria Math"/>
                                  <a:ea typeface="黑体" panose="02010609060101010101" pitchFamily="49" charset="-122"/>
                                  <a:cs typeface="Times New Roman" panose="02020603050405020304" pitchFamily="18" charset="0"/>
                                </a:rPr>
                                <m:t>𝛽</m:t>
                              </m:r>
                              <m:r>
                                <a:rPr lang="en-US" altLang="zh-CN" sz="1600" b="0" i="1" smtClean="0">
                                  <a:latin typeface="Cambria Math"/>
                                  <a:ea typeface="黑体" panose="02010609060101010101" pitchFamily="49" charset="-122"/>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m:t>
                              </m:r>
                              <m:r>
                                <a:rPr lang="zh-CN" altLang="en-US" sz="1600" i="1" smtClean="0">
                                  <a:latin typeface="Cambria Math"/>
                                  <a:ea typeface="黑体" panose="02010609060101010101" pitchFamily="49" charset="-122"/>
                                  <a:cs typeface="Times New Roman" panose="02020603050405020304" pitchFamily="18" charset="0"/>
                                </a:rPr>
                                <m:t>𝛽</m:t>
                              </m:r>
                              <m:r>
                                <a:rPr lang="zh-CN" altLang="en-US" sz="1600" i="1" smtClean="0">
                                  <a:latin typeface="Cambria Math"/>
                                  <a:ea typeface="黑体" panose="02010609060101010101" pitchFamily="49" charset="-122"/>
                                  <a:cs typeface="Times New Roman" panose="02020603050405020304" pitchFamily="18" charset="0"/>
                                </a:rPr>
                                <m:t>⇒</m:t>
                              </m:r>
                              <m:r>
                                <a:rPr lang="zh-CN" altLang="en-US" sz="1600" i="1" smtClean="0">
                                  <a:latin typeface="Cambria Math"/>
                                  <a:ea typeface="黑体" panose="02010609060101010101" pitchFamily="49" charset="-122"/>
                                  <a:cs typeface="Times New Roman" panose="02020603050405020304" pitchFamily="18" charset="0"/>
                                </a:rPr>
                                <m:t>𝛼</m:t>
                              </m:r>
                              <m:r>
                                <a:rPr lang="en-US" altLang="zh-CN" sz="1600" b="0" i="1" smtClean="0">
                                  <a:latin typeface="Cambria Math"/>
                                  <a:ea typeface="黑体" panose="02010609060101010101" pitchFamily="49" charset="-122"/>
                                  <a:cs typeface="Times New Roman" panose="02020603050405020304" pitchFamily="18" charset="0"/>
                                </a:rPr>
                                <m:t>)</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双向消除</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803753">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𝛾</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𝛾</m:t>
                              </m:r>
                              <m:r>
                                <a:rPr lang="en-US" altLang="zh-CN" sz="1600" b="0" i="1" smtClean="0">
                                  <a:solidFill>
                                    <a:schemeClr val="tx1"/>
                                  </a:solidFill>
                                  <a:latin typeface="Cambria Math"/>
                                  <a:ea typeface="Cambria Math"/>
                                  <a:cs typeface="Times New Roman" panose="02020603050405020304" pitchFamily="18" charset="0"/>
                                </a:rPr>
                                <m:t>)</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600" b="0" i="1" smtClean="0">
                                  <a:solidFill>
                                    <a:schemeClr val="tx1"/>
                                  </a:solidFill>
                                  <a:latin typeface="Cambria Math"/>
                                  <a:ea typeface="Cambria Math"/>
                                  <a:cs typeface="Times New Roman" panose="02020603050405020304" pitchFamily="18" charset="0"/>
                                </a:rPr>
                                <m:t>∧</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的结合律</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altLang="zh-CN" sz="1600" b="0" i="1" smtClean="0">
                                  <a:latin typeface="Cambria Math"/>
                                  <a:ea typeface="Cambria Math"/>
                                  <a:cs typeface="Times New Roman" panose="02020603050405020304" pitchFamily="18" charset="0"/>
                                </a:rPr>
                                <m:t>¬</m:t>
                              </m:r>
                              <m:d>
                                <m:dPr>
                                  <m:ctrlPr>
                                    <a:rPr lang="en-US" altLang="zh-CN" sz="1600" b="0" i="1" smtClean="0">
                                      <a:latin typeface="Cambria Math" charset="0"/>
                                      <a:ea typeface="Cambria Math"/>
                                      <a:cs typeface="Times New Roman" panose="02020603050405020304" pitchFamily="18" charset="0"/>
                                    </a:rPr>
                                  </m:ctrlPr>
                                </m:dPr>
                                <m:e>
                                  <m:r>
                                    <a:rPr lang="zh-CN" altLang="en-US" sz="1600" b="0" i="1" smtClean="0">
                                      <a:latin typeface="Cambria Math"/>
                                      <a:ea typeface="Cambria Math"/>
                                      <a:cs typeface="Times New Roman" panose="02020603050405020304" pitchFamily="18" charset="0"/>
                                    </a:rPr>
                                    <m:t>𝛼</m:t>
                                  </m:r>
                                  <m:r>
                                    <a:rPr lang="zh-CN" altLang="en-US" sz="1600" b="0" i="1" smtClean="0">
                                      <a:latin typeface="Cambria Math"/>
                                      <a:ea typeface="Cambria Math"/>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𝛽</m:t>
                                  </m:r>
                                </m:e>
                              </m:d>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𝛼</m:t>
                              </m:r>
                              <m:r>
                                <a:rPr lang="zh-CN" altLang="en-US" sz="1600" b="0" i="1" smtClean="0">
                                  <a:latin typeface="Cambria Math"/>
                                  <a:ea typeface="Cambria Math"/>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𝛽</m:t>
                              </m:r>
                              <m:r>
                                <a:rPr lang="en-US" altLang="zh-CN" sz="1600" b="0" i="1" smtClean="0">
                                  <a:latin typeface="Cambria Math"/>
                                  <a:ea typeface="Cambria Math"/>
                                  <a:cs typeface="Times New Roman" panose="02020603050405020304" pitchFamily="18" charset="0"/>
                                </a:rPr>
                                <m:t>)</m:t>
                              </m:r>
                            </m:oMath>
                          </a14:m>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(De Morgan)</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74168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𝛾</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𝛾</m:t>
                              </m:r>
                              <m:r>
                                <a:rPr lang="en-US" altLang="zh-CN" sz="1600" b="0" i="1" smtClean="0">
                                  <a:solidFill>
                                    <a:schemeClr val="tx1"/>
                                  </a:solidFill>
                                  <a:latin typeface="Cambria Math"/>
                                  <a:ea typeface="Cambria Math"/>
                                  <a:cs typeface="Times New Roman" panose="02020603050405020304" pitchFamily="18" charset="0"/>
                                </a:rPr>
                                <m:t>)</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600" b="0" i="1" smtClean="0">
                                  <a:solidFill>
                                    <a:schemeClr val="tx1"/>
                                  </a:solidFill>
                                  <a:latin typeface="Cambria Math"/>
                                  <a:ea typeface="Cambria Math"/>
                                  <a:cs typeface="Times New Roman" panose="02020603050405020304" pitchFamily="18" charset="0"/>
                                </a:rPr>
                                <m:t>∨</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的结合律</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altLang="zh-CN" sz="1600" b="0" i="1" smtClean="0">
                                  <a:latin typeface="Cambria Math"/>
                                  <a:ea typeface="Cambria Math"/>
                                  <a:cs typeface="Times New Roman" panose="02020603050405020304" pitchFamily="18" charset="0"/>
                                </a:rPr>
                                <m:t>¬</m:t>
                              </m:r>
                              <m:d>
                                <m:dPr>
                                  <m:ctrlPr>
                                    <a:rPr lang="en-US" altLang="zh-CN" sz="1600" b="0" i="1" smtClean="0">
                                      <a:latin typeface="Cambria Math" charset="0"/>
                                      <a:ea typeface="Cambria Math"/>
                                      <a:cs typeface="Times New Roman" panose="02020603050405020304" pitchFamily="18" charset="0"/>
                                    </a:rPr>
                                  </m:ctrlPr>
                                </m:dPr>
                                <m:e>
                                  <m:r>
                                    <a:rPr lang="zh-CN" altLang="en-US" sz="1600" b="0" i="1" smtClean="0">
                                      <a:latin typeface="Cambria Math"/>
                                      <a:ea typeface="Cambria Math"/>
                                      <a:cs typeface="Times New Roman" panose="02020603050405020304" pitchFamily="18" charset="0"/>
                                    </a:rPr>
                                    <m:t>𝛼</m:t>
                                  </m:r>
                                  <m:r>
                                    <a:rPr lang="zh-CN" altLang="en-US" sz="1600" b="0" i="1" smtClean="0">
                                      <a:latin typeface="Cambria Math"/>
                                      <a:ea typeface="Cambria Math"/>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𝛽</m:t>
                                  </m:r>
                                </m:e>
                              </m:d>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𝛼</m:t>
                              </m:r>
                              <m:r>
                                <a:rPr lang="zh-CN" altLang="en-US" sz="1600" b="0" i="1" smtClean="0">
                                  <a:latin typeface="Cambria Math"/>
                                  <a:ea typeface="Cambria Math"/>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𝛽</m:t>
                              </m:r>
                              <m:r>
                                <a:rPr lang="en-US" altLang="zh-CN" sz="1600" b="0" i="1" smtClean="0">
                                  <a:latin typeface="Cambria Math"/>
                                  <a:ea typeface="Cambria Math"/>
                                  <a:cs typeface="Times New Roman" panose="02020603050405020304" pitchFamily="18" charset="0"/>
                                </a:rPr>
                                <m:t>)</m:t>
                              </m:r>
                            </m:oMath>
                          </a14:m>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(De Morgan)</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874117">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b="0" i="1" smtClean="0">
                                  <a:latin typeface="Cambria Math"/>
                                  <a:ea typeface="Cambria Math"/>
                                  <a:cs typeface="Times New Roman" panose="02020603050405020304" pitchFamily="18" charset="0"/>
                                </a:rPr>
                                <m:t>¬</m:t>
                              </m:r>
                              <m:d>
                                <m:dPr>
                                  <m:ctrlPr>
                                    <a:rPr lang="en-US" altLang="zh-CN" sz="1600" b="0" i="1" smtClean="0">
                                      <a:latin typeface="Cambria Math" charset="0"/>
                                      <a:ea typeface="Cambria Math"/>
                                      <a:cs typeface="Times New Roman" panose="02020603050405020304" pitchFamily="18" charset="0"/>
                                    </a:rPr>
                                  </m:ctrlPr>
                                </m:dPr>
                                <m:e>
                                  <m:r>
                                    <a:rPr lang="en-US" altLang="zh-CN" sz="1600" b="0" i="1" smtClean="0">
                                      <a:latin typeface="Cambria Math"/>
                                      <a:ea typeface="Cambria Math"/>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𝛼</m:t>
                                  </m:r>
                                </m:e>
                              </m:d>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𝛼</m:t>
                              </m:r>
                            </m:oMath>
                          </a14:m>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双重否定</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d>
                                <m:dPr>
                                  <m:ctrlPr>
                                    <a:rPr lang="en-US" altLang="zh-CN" sz="1600" b="0" i="1" smtClean="0">
                                      <a:solidFill>
                                        <a:schemeClr val="tx1"/>
                                      </a:solidFill>
                                      <a:latin typeface="Cambria Math" charset="0"/>
                                      <a:ea typeface="黑体" panose="02010609060101010101" pitchFamily="49" charset="-122"/>
                                      <a:cs typeface="Times New Roman" panose="02020603050405020304" pitchFamily="18" charset="0"/>
                                    </a:rPr>
                                  </m:ctrlPr>
                                </m:dPr>
                                <m:e>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𝛾</m:t>
                                  </m:r>
                                </m:e>
                              </m:d>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𝛼</m:t>
                              </m:r>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𝛾</m:t>
                              </m:r>
                              <m:r>
                                <a:rPr lang="en-US" altLang="zh-CN" sz="1600" b="0" i="1" smtClean="0">
                                  <a:solidFill>
                                    <a:schemeClr val="tx1"/>
                                  </a:solidFill>
                                  <a:latin typeface="Cambria Math"/>
                                  <a:ea typeface="Cambria Math"/>
                                  <a:cs typeface="Times New Roman" panose="02020603050405020304" pitchFamily="18" charset="0"/>
                                </a:rPr>
                                <m:t>)</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对</m:t>
                              </m:r>
                              <m:r>
                                <a:rPr lang="en-US" altLang="zh-CN" sz="1600" b="0" i="1" smtClean="0">
                                  <a:solidFill>
                                    <a:schemeClr val="tx1"/>
                                  </a:solidFill>
                                  <a:latin typeface="Cambria Math"/>
                                  <a:ea typeface="Cambria Math"/>
                                  <a:cs typeface="Times New Roman" panose="02020603050405020304" pitchFamily="18" charset="0"/>
                                </a:rPr>
                                <m:t> ∨</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的分配律</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874117">
                    <a:tc>
                      <a:txBody>
                        <a:bodyPr/>
                        <a:lstStyle/>
                        <a:p>
                          <a:pPr algn="ctr"/>
                          <a14:m>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m:t>
                              </m:r>
                              <m:r>
                                <a:rPr lang="zh-CN" altLang="en-US" sz="1600" i="1" smtClean="0">
                                  <a:latin typeface="Cambria Math"/>
                                  <a:ea typeface="黑体" panose="02010609060101010101" pitchFamily="49" charset="-122"/>
                                  <a:cs typeface="Times New Roman" panose="02020603050405020304" pitchFamily="18" charset="0"/>
                                </a:rPr>
                                <m:t>𝛼</m:t>
                              </m:r>
                              <m:r>
                                <a:rPr lang="zh-CN" altLang="en-US" sz="1600" i="1" smtClean="0">
                                  <a:latin typeface="Cambria Math"/>
                                  <a:ea typeface="黑体" panose="02010609060101010101" pitchFamily="49" charset="-122"/>
                                  <a:cs typeface="Times New Roman" panose="02020603050405020304" pitchFamily="18" charset="0"/>
                                </a:rPr>
                                <m:t>⇒</m:t>
                              </m:r>
                              <m:r>
                                <a:rPr lang="zh-CN" altLang="en-US" sz="1600" i="1" smtClean="0">
                                  <a:latin typeface="Cambria Math"/>
                                  <a:ea typeface="黑体" panose="02010609060101010101" pitchFamily="49" charset="-122"/>
                                  <a:cs typeface="Times New Roman" panose="02020603050405020304" pitchFamily="18" charset="0"/>
                                </a:rPr>
                                <m:t>𝛽</m:t>
                              </m:r>
                              <m:r>
                                <a:rPr lang="en-US" altLang="zh-CN" sz="1600" b="0" i="1" smtClean="0">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m:t>
                              </m:r>
                              <m:r>
                                <a:rPr lang="zh-CN" altLang="en-US" sz="1600" i="1" smtClean="0">
                                  <a:latin typeface="Cambria Math"/>
                                  <a:ea typeface="黑体" panose="02010609060101010101" pitchFamily="49" charset="-122"/>
                                  <a:cs typeface="Times New Roman" panose="02020603050405020304" pitchFamily="18" charset="0"/>
                                </a:rPr>
                                <m:t>𝛽</m:t>
                              </m:r>
                              <m:r>
                                <a:rPr lang="zh-CN" altLang="en-US" sz="1600" i="1" smtClean="0">
                                  <a:latin typeface="Cambria Math"/>
                                  <a:ea typeface="黑体" panose="02010609060101010101" pitchFamily="49" charset="-122"/>
                                  <a:cs typeface="Times New Roman" panose="02020603050405020304" pitchFamily="18" charset="0"/>
                                </a:rPr>
                                <m:t>⇒¬</m:t>
                              </m:r>
                              <m:r>
                                <a:rPr lang="zh-CN" altLang="en-US" sz="1600" i="1" smtClean="0">
                                  <a:latin typeface="Cambria Math"/>
                                  <a:ea typeface="黑体" panose="02010609060101010101" pitchFamily="49" charset="-122"/>
                                  <a:cs typeface="Times New Roman" panose="02020603050405020304" pitchFamily="18" charset="0"/>
                                </a:rPr>
                                <m:t>𝛼</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逆否命题</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d>
                                <m:dPr>
                                  <m:ctrlPr>
                                    <a:rPr lang="en-US" altLang="zh-CN" sz="1600" b="0" i="1" smtClean="0">
                                      <a:solidFill>
                                        <a:schemeClr val="tx1"/>
                                      </a:solidFill>
                                      <a:latin typeface="Cambria Math" charset="0"/>
                                      <a:ea typeface="黑体" panose="02010609060101010101" pitchFamily="49" charset="-122"/>
                                      <a:cs typeface="Times New Roman" panose="02020603050405020304" pitchFamily="18" charset="0"/>
                                    </a:rPr>
                                  </m:ctrlPr>
                                </m:dPr>
                                <m:e>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𝛾</m:t>
                                  </m:r>
                                </m:e>
                              </m:d>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6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𝛼</m:t>
                              </m:r>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𝛾</m:t>
                              </m:r>
                              <m:r>
                                <a:rPr lang="en-US" altLang="zh-CN" sz="1600" b="0" i="1" smtClean="0">
                                  <a:solidFill>
                                    <a:schemeClr val="tx1"/>
                                  </a:solidFill>
                                  <a:latin typeface="Cambria Math"/>
                                  <a:ea typeface="Cambria Math"/>
                                  <a:cs typeface="Times New Roman" panose="02020603050405020304" pitchFamily="18" charset="0"/>
                                </a:rPr>
                                <m:t>)</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600" b="0" i="1" smtClean="0">
                                  <a:solidFill>
                                    <a:schemeClr val="tx1"/>
                                  </a:solidFill>
                                  <a:latin typeface="Cambria Math"/>
                                  <a:ea typeface="Cambria Math"/>
                                  <a:cs typeface="Times New Roman" panose="02020603050405020304" pitchFamily="18" charset="0"/>
                                </a:rPr>
                                <m:t>∨</m:t>
                              </m:r>
                              <m:r>
                                <a:rPr lang="zh-CN" altLang="en-US" sz="1600" b="0" i="1" smtClean="0">
                                  <a:solidFill>
                                    <a:schemeClr val="tx1"/>
                                  </a:solidFill>
                                  <a:latin typeface="Cambria Math"/>
                                  <a:ea typeface="Cambria Math"/>
                                  <a:cs typeface="Times New Roman" panose="02020603050405020304" pitchFamily="18" charset="0"/>
                                </a:rPr>
                                <m:t>对</m:t>
                              </m:r>
                              <m:r>
                                <a:rPr lang="en-US" altLang="zh-CN" sz="1600" b="0" i="1" smtClean="0">
                                  <a:solidFill>
                                    <a:schemeClr val="tx1"/>
                                  </a:solidFill>
                                  <a:latin typeface="Cambria Math"/>
                                  <a:ea typeface="Cambria Math"/>
                                  <a:cs typeface="Times New Roman" panose="02020603050405020304" pitchFamily="18" charset="0"/>
                                </a:rPr>
                                <m:t>∧</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的分配律</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tabLst/>
                            <a:defRPr/>
                          </a:pP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1608314719"/>
                  </p:ext>
                </p:extLst>
              </p:nvPr>
            </p:nvGraphicFramePr>
            <p:xfrm>
              <a:off x="97797" y="1420645"/>
              <a:ext cx="8869705" cy="4597974"/>
            </p:xfrm>
            <a:graphic>
              <a:graphicData uri="http://schemas.openxmlformats.org/drawingml/2006/table">
                <a:tbl>
                  <a:tblPr firstRow="1" bandRow="1">
                    <a:tableStyleId>{5C22544A-7EE6-4342-B048-85BDC9FD1C3A}</a:tableStyleId>
                  </a:tblPr>
                  <a:tblGrid>
                    <a:gridCol w="3870981">
                      <a:extLst>
                        <a:ext uri="{9D8B030D-6E8A-4147-A177-3AD203B41FA5}">
                          <a16:colId xmlns:a16="http://schemas.microsoft.com/office/drawing/2014/main" val="20000"/>
                        </a:ext>
                      </a:extLst>
                    </a:gridCol>
                    <a:gridCol w="4998724">
                      <a:extLst>
                        <a:ext uri="{9D8B030D-6E8A-4147-A177-3AD203B41FA5}">
                          <a16:colId xmlns:a16="http://schemas.microsoft.com/office/drawing/2014/main" val="20001"/>
                        </a:ext>
                      </a:extLst>
                    </a:gridCol>
                  </a:tblGrid>
                  <a:tr h="562627">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7" t="-4348" r="-129606" b="-722826"/>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7467" t="-4348" r="-244" b="-722826"/>
                          </a:stretch>
                        </a:blipFill>
                      </a:tcPr>
                    </a:tc>
                    <a:extLst>
                      <a:ext uri="{0D108BD9-81ED-4DB2-BD59-A6C34878D82A}">
                        <a16:rowId xmlns:a16="http://schemas.microsoft.com/office/drawing/2014/main" val="10000"/>
                      </a:ext>
                    </a:extLst>
                  </a:tr>
                  <a:tr h="74168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7" t="-78689" r="-129606" b="-445082"/>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7467" t="-78689" r="-244" b="-445082"/>
                          </a:stretch>
                        </a:blipFill>
                      </a:tcPr>
                    </a:tc>
                    <a:extLst>
                      <a:ext uri="{0D108BD9-81ED-4DB2-BD59-A6C34878D82A}">
                        <a16:rowId xmlns:a16="http://schemas.microsoft.com/office/drawing/2014/main" val="10001"/>
                      </a:ext>
                    </a:extLst>
                  </a:tr>
                  <a:tr h="803753">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7" t="-165152" r="-129606" b="-311364"/>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7467" t="-165152" r="-244" b="-311364"/>
                          </a:stretch>
                        </a:blipFill>
                      </a:tcPr>
                    </a:tc>
                    <a:extLst>
                      <a:ext uri="{0D108BD9-81ED-4DB2-BD59-A6C34878D82A}">
                        <a16:rowId xmlns:a16="http://schemas.microsoft.com/office/drawing/2014/main" val="10002"/>
                      </a:ext>
                    </a:extLst>
                  </a:tr>
                  <a:tr h="74168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7" t="-286885" r="-129606" b="-236885"/>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7467" t="-286885" r="-244" b="-236885"/>
                          </a:stretch>
                        </a:blipFill>
                      </a:tcPr>
                    </a:tc>
                    <a:extLst>
                      <a:ext uri="{0D108BD9-81ED-4DB2-BD59-A6C34878D82A}">
                        <a16:rowId xmlns:a16="http://schemas.microsoft.com/office/drawing/2014/main" val="10003"/>
                      </a:ext>
                    </a:extLst>
                  </a:tr>
                  <a:tr h="874117">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7" t="-330070" r="-129606" b="-10209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7467" t="-330070" r="-244" b="-102098"/>
                          </a:stretch>
                        </a:blipFill>
                      </a:tcPr>
                    </a:tc>
                    <a:extLst>
                      <a:ext uri="{0D108BD9-81ED-4DB2-BD59-A6C34878D82A}">
                        <a16:rowId xmlns:a16="http://schemas.microsoft.com/office/drawing/2014/main" val="10004"/>
                      </a:ext>
                    </a:extLst>
                  </a:tr>
                  <a:tr h="874117">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7" t="-427083" r="-129606" b="-1389"/>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7467" t="-427083" r="-244" b="-1389"/>
                          </a:stretch>
                        </a:blipFill>
                      </a:tcPr>
                    </a:tc>
                    <a:extLst>
                      <a:ext uri="{0D108BD9-81ED-4DB2-BD59-A6C34878D82A}">
                        <a16:rowId xmlns:a16="http://schemas.microsoft.com/office/drawing/2014/main" val="10005"/>
                      </a:ext>
                    </a:extLst>
                  </a:tr>
                </a:tbl>
              </a:graphicData>
            </a:graphic>
          </p:graphicFrame>
        </mc:Fallback>
      </mc:AlternateContent>
      <p:sp>
        <p:nvSpPr>
          <p:cNvPr id="3" name="矩形 2"/>
          <p:cNvSpPr/>
          <p:nvPr/>
        </p:nvSpPr>
        <p:spPr>
          <a:xfrm>
            <a:off x="3444780" y="839381"/>
            <a:ext cx="2390398"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逻辑等价的例子</a:t>
            </a:r>
            <a:endParaRPr lang="zh-CN" altLang="en-US" dirty="0"/>
          </a:p>
        </p:txBody>
      </p:sp>
    </p:spTree>
    <p:extLst>
      <p:ext uri="{BB962C8B-B14F-4D97-AF65-F5344CB8AC3E}">
        <p14:creationId xmlns:p14="http://schemas.microsoft.com/office/powerpoint/2010/main" val="16771073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4493763" y="5299854"/>
            <a:ext cx="2435140" cy="957348"/>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032" t="-13333" r="-516"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48411" y="558089"/>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charset="0"/>
                              <a:ea typeface="黑体" panose="02010609060101010101" pitchFamily="49" charset="-122"/>
                            </a:rPr>
                          </m:ctrlPr>
                        </m:funcPr>
                        <m:fName>
                          <m:limLow>
                            <m:limLowPr>
                              <m:ctrlPr>
                                <a:rPr lang="en-US" altLang="zh-CN" b="0" i="1" dirty="0" smtClean="0">
                                  <a:latin typeface="Cambria Math"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48411" y="558089"/>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662965" y="2028957"/>
                <a:ext cx="4240776"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charset="0"/>
                            </a:rPr>
                          </m:ctrlPr>
                        </m:fPr>
                        <m:num>
                          <m:r>
                            <a:rPr lang="zh-CN" altLang="en-US" b="1" i="1" smtClean="0">
                              <a:latin typeface="Cambria Math"/>
                            </a:rPr>
                            <m:t>𝝏</m:t>
                          </m:r>
                          <m:r>
                            <a:rPr lang="en-US" altLang="zh-CN" b="1" i="1" smtClean="0">
                              <a:latin typeface="Cambria Math"/>
                            </a:rPr>
                            <m:t>𝑳</m:t>
                          </m:r>
                          <m:r>
                            <a:rPr lang="en-US" altLang="zh-CN" b="1" i="1" smtClean="0">
                              <a:latin typeface="Cambria Math"/>
                            </a:rPr>
                            <m:t>(</m:t>
                          </m:r>
                          <m:r>
                            <a:rPr lang="en-US" altLang="zh-CN" b="1" i="1" smtClean="0">
                              <a:latin typeface="Cambria Math"/>
                            </a:rPr>
                            <m:t>𝒂</m:t>
                          </m:r>
                          <m:r>
                            <a:rPr lang="en-US" altLang="zh-CN" b="1" i="1" smtClean="0">
                              <a:latin typeface="Cambria Math"/>
                            </a:rPr>
                            <m:t>,</m:t>
                          </m:r>
                          <m:r>
                            <a:rPr lang="en-US" altLang="zh-CN" b="1" i="1" smtClean="0">
                              <a:latin typeface="Cambria Math"/>
                            </a:rPr>
                            <m:t>𝒃</m:t>
                          </m:r>
                          <m:r>
                            <a:rPr lang="en-US" altLang="zh-CN" b="1" i="1" smtClean="0">
                              <a:latin typeface="Cambria Math"/>
                            </a:rPr>
                            <m:t>)</m:t>
                          </m:r>
                        </m:num>
                        <m:den>
                          <m:r>
                            <a:rPr lang="zh-CN" altLang="en-US" b="1" i="1" smtClean="0">
                              <a:latin typeface="Cambria Math"/>
                            </a:rPr>
                            <m:t>𝝏</m:t>
                          </m:r>
                          <m:r>
                            <a:rPr lang="en-US" altLang="zh-CN" b="1" i="1" smtClean="0">
                              <a:latin typeface="Cambria Math"/>
                            </a:rPr>
                            <m:t>𝒃</m:t>
                          </m:r>
                        </m:den>
                      </m:f>
                      <m:r>
                        <a:rPr lang="en-US" altLang="zh-CN" b="1" i="1" smtClean="0">
                          <a:latin typeface="Cambria Math"/>
                        </a:rPr>
                        <m:t>=</m:t>
                      </m:r>
                      <m:nary>
                        <m:naryPr>
                          <m:chr m:val="∑"/>
                          <m:ctrlPr>
                            <a:rPr lang="en-US" altLang="zh-CN" b="1" i="1" smtClean="0">
                              <a:latin typeface="Cambria Math"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𝟐</m:t>
                          </m:r>
                          <m:d>
                            <m:dPr>
                              <m:ctrlPr>
                                <a:rPr lang="en-US" altLang="zh-CN" b="1" i="1" smtClean="0">
                                  <a:latin typeface="Cambria Math" charset="0"/>
                                </a:rPr>
                              </m:ctrlPr>
                            </m:dPr>
                            <m:e>
                              <m:sSub>
                                <m:sSubPr>
                                  <m:ctrlPr>
                                    <a:rPr lang="en-US" altLang="zh-CN" b="1" i="1" smtClean="0">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662965" y="2028957"/>
                <a:ext cx="4240776"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363190" y="2876177"/>
                <a:ext cx="269407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a:latin typeface="Cambria Math" charset="0"/>
                                </a:rPr>
                              </m:ctrlPr>
                            </m:dPr>
                            <m:e>
                              <m:sSub>
                                <m:sSubPr>
                                  <m:ctrlPr>
                                    <a:rPr lang="en-US" altLang="zh-CN" b="1" i="1">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a:latin typeface="Cambria Math"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363190" y="2876177"/>
                <a:ext cx="2694071"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949253" y="4003303"/>
                <a:ext cx="342144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smtClean="0">
                                  <a:latin typeface="Cambria Math" charset="0"/>
                                </a:rPr>
                              </m:ctrlPr>
                            </m:dPr>
                            <m:e>
                              <m:sSub>
                                <m:sSubPr>
                                  <m:ctrlPr>
                                    <a:rPr lang="en-US" altLang="zh-CN" b="1" i="1">
                                      <a:latin typeface="Cambria Math" charset="0"/>
                                    </a:rPr>
                                  </m:ctrlPr>
                                </m:sSubPr>
                                <m:e>
                                  <m:r>
                                    <a:rPr lang="en-US" altLang="zh-CN" b="1" i="1" smtClean="0">
                                      <a:latin typeface="Cambria Math"/>
                                    </a:rPr>
                                    <m:t>𝒚</m:t>
                                  </m:r>
                                </m:e>
                                <m:sub>
                                  <m:r>
                                    <a:rPr lang="en-US" altLang="zh-CN" b="1" i="1" smtClean="0">
                                      <a:latin typeface="Cambria Math"/>
                                    </a:rPr>
                                    <m:t>𝒊</m:t>
                                  </m:r>
                                </m:sub>
                              </m:sSub>
                            </m:e>
                          </m:d>
                          <m:r>
                            <a:rPr lang="en-US" altLang="zh-CN" b="1" i="1" smtClean="0">
                              <a:latin typeface="Cambria Math"/>
                            </a:rPr>
                            <m:t>−</m:t>
                          </m:r>
                          <m:r>
                            <a:rPr lang="en-US" altLang="zh-CN" b="1" i="1" smtClean="0">
                              <a:latin typeface="Cambria Math"/>
                            </a:rPr>
                            <m:t>𝒂</m:t>
                          </m:r>
                          <m:nary>
                            <m:naryPr>
                              <m:chr m:val="∑"/>
                              <m:ctrlPr>
                                <a:rPr lang="en-US" altLang="zh-CN" b="1" i="1" smtClean="0">
                                  <a:latin typeface="Cambria Math"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nary>
                                <m:naryPr>
                                  <m:chr m:val="∑"/>
                                  <m:ctrlPr>
                                    <a:rPr lang="en-US" altLang="zh-CN" b="1" i="1" smtClean="0">
                                      <a:latin typeface="Cambria Math"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𝒃</m:t>
                                  </m:r>
                                </m:e>
                              </m:nary>
                            </m:e>
                          </m:nary>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1949253" y="4003303"/>
                <a:ext cx="3421449"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057261" y="5520370"/>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𝒃</m:t>
                      </m:r>
                      <m:r>
                        <a:rPr lang="en-US" altLang="zh-CN" b="1" i="1" smtClean="0">
                          <a:latin typeface="Cambria Math"/>
                        </a:rPr>
                        <m:t>=</m:t>
                      </m:r>
                      <m:acc>
                        <m:accPr>
                          <m:chr m:val="̅"/>
                          <m:ctrlPr>
                            <a:rPr lang="zh-CN" altLang="zh-CN" b="1" i="1">
                              <a:latin typeface="Cambria Math" charset="0"/>
                            </a:rPr>
                          </m:ctrlPr>
                        </m:accPr>
                        <m:e>
                          <m:r>
                            <a:rPr lang="en-US" altLang="zh-CN" b="1" i="1" smtClean="0">
                              <a:latin typeface="Cambria Math"/>
                            </a:rPr>
                            <m:t>𝒚</m:t>
                          </m:r>
                        </m:e>
                      </m:acc>
                      <m:r>
                        <a:rPr lang="en-US" altLang="zh-CN" b="1" i="1" smtClean="0">
                          <a:latin typeface="Cambria Math"/>
                        </a:rPr>
                        <m:t>−</m:t>
                      </m:r>
                      <m:r>
                        <a:rPr lang="en-US" altLang="zh-CN" b="1" i="1" smtClean="0">
                          <a:latin typeface="Cambria Math"/>
                        </a:rPr>
                        <m:t>𝒂</m:t>
                      </m:r>
                      <m:acc>
                        <m:accPr>
                          <m:chr m:val="̅"/>
                          <m:ctrlPr>
                            <a:rPr lang="zh-CN" altLang="zh-CN" b="1" i="1">
                              <a:latin typeface="Cambria Math" charset="0"/>
                            </a:rPr>
                          </m:ctrlPr>
                        </m:accPr>
                        <m:e>
                          <m:r>
                            <a:rPr lang="en-US" altLang="zh-CN" b="1" i="1" smtClean="0">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5057261" y="5520370"/>
                <a:ext cx="1372492" cy="369332"/>
              </a:xfrm>
              <a:prstGeom prst="rect">
                <a:avLst/>
              </a:prstGeom>
              <a:blipFill>
                <a:blip r:embed="rId7"/>
                <a:stretch>
                  <a:fillRect r="-22222"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99499" y="5489592"/>
                <a:ext cx="2751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ea typeface="Cambria Math"/>
                        </a:rPr>
                        <m:t>→</m:t>
                      </m:r>
                      <m:r>
                        <a:rPr lang="en-US" altLang="zh-CN" sz="2000" b="1" i="1" smtClean="0">
                          <a:latin typeface="Cambria Math"/>
                          <a:ea typeface="Cambria Math"/>
                        </a:rPr>
                        <m:t>𝒏</m:t>
                      </m:r>
                      <m:acc>
                        <m:accPr>
                          <m:chr m:val="̅"/>
                          <m:ctrlPr>
                            <a:rPr lang="en-US" altLang="zh-CN" sz="2000" b="1" i="1" smtClean="0">
                              <a:latin typeface="Cambria Math" charset="0"/>
                              <a:ea typeface="Cambria Math"/>
                            </a:rPr>
                          </m:ctrlPr>
                        </m:accPr>
                        <m:e>
                          <m:r>
                            <a:rPr lang="en-US" altLang="zh-CN" sz="2000" b="1" i="1" smtClean="0">
                              <a:latin typeface="Cambria Math"/>
                              <a:ea typeface="Cambria Math"/>
                            </a:rPr>
                            <m:t>𝒚</m:t>
                          </m:r>
                        </m:e>
                      </m:acc>
                      <m:r>
                        <a:rPr lang="en-US" altLang="zh-CN" sz="2000" b="1" i="1" smtClean="0">
                          <a:latin typeface="Cambria Math"/>
                          <a:ea typeface="Cambria Math"/>
                        </a:rPr>
                        <m:t>−</m:t>
                      </m:r>
                      <m:r>
                        <a:rPr lang="en-US" altLang="zh-CN" sz="2000" b="1" i="1" smtClean="0">
                          <a:latin typeface="Cambria Math"/>
                          <a:ea typeface="Cambria Math"/>
                        </a:rPr>
                        <m:t>𝒂𝒏</m:t>
                      </m:r>
                      <m:acc>
                        <m:accPr>
                          <m:chr m:val="̅"/>
                          <m:ctrlPr>
                            <a:rPr lang="en-US" altLang="zh-CN" sz="2000" b="1" i="1" smtClean="0">
                              <a:latin typeface="Cambria Math" charset="0"/>
                              <a:ea typeface="Cambria Math"/>
                            </a:rPr>
                          </m:ctrlPr>
                        </m:accPr>
                        <m:e>
                          <m:r>
                            <a:rPr lang="en-US" altLang="zh-CN" sz="2000" b="1" i="1" smtClean="0">
                              <a:latin typeface="Cambria Math"/>
                              <a:ea typeface="Cambria Math"/>
                            </a:rPr>
                            <m:t>𝒙</m:t>
                          </m:r>
                        </m:e>
                      </m:acc>
                      <m:r>
                        <a:rPr lang="en-US" altLang="zh-CN" sz="2000" b="1" i="1" smtClean="0">
                          <a:latin typeface="Cambria Math"/>
                          <a:ea typeface="Cambria Math"/>
                        </a:rPr>
                        <m:t>−</m:t>
                      </m:r>
                      <m:r>
                        <a:rPr lang="en-US" altLang="zh-CN" sz="2000" b="1" i="1" smtClean="0">
                          <a:latin typeface="Cambria Math"/>
                          <a:ea typeface="Cambria Math"/>
                        </a:rPr>
                        <m:t>𝒏𝒃</m:t>
                      </m:r>
                      <m:r>
                        <a:rPr lang="en-US" altLang="zh-CN" sz="2000" b="1" i="1" smtClean="0">
                          <a:latin typeface="Cambria Math"/>
                          <a:ea typeface="Cambria Math"/>
                        </a:rPr>
                        <m:t>=</m:t>
                      </m:r>
                      <m:r>
                        <a:rPr lang="en-US" altLang="zh-CN" sz="2000" b="1" i="1" smtClean="0">
                          <a:latin typeface="Cambria Math"/>
                          <a:ea typeface="Cambria Math"/>
                        </a:rPr>
                        <m:t>𝟎</m:t>
                      </m:r>
                    </m:oMath>
                  </m:oMathPara>
                </a14:m>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99499" y="5489592"/>
                <a:ext cx="2751971" cy="400110"/>
              </a:xfrm>
              <a:prstGeom prst="rect">
                <a:avLst/>
              </a:prstGeom>
              <a:blipFill>
                <a:blip r:embed="rId10"/>
                <a:stretch>
                  <a:fillRect b="-10769"/>
                </a:stretch>
              </a:blipFill>
            </p:spPr>
            <p:txBody>
              <a:bodyPr/>
              <a:lstStyle/>
              <a:p>
                <a:r>
                  <a:rPr lang="zh-CN" altLang="en-US">
                    <a:noFill/>
                  </a:rPr>
                  <a:t> </a:t>
                </a:r>
              </a:p>
            </p:txBody>
          </p:sp>
        </mc:Fallback>
      </mc:AlternateContent>
      <p:sp>
        <p:nvSpPr>
          <p:cNvPr id="5" name="右箭头 4"/>
          <p:cNvSpPr/>
          <p:nvPr/>
        </p:nvSpPr>
        <p:spPr>
          <a:xfrm>
            <a:off x="3511312" y="5421142"/>
            <a:ext cx="437773" cy="53500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标题 1">
            <a:extLst>
              <a:ext uri="{FF2B5EF4-FFF2-40B4-BE49-F238E27FC236}">
                <a16:creationId xmlns:a16="http://schemas.microsoft.com/office/drawing/2014/main" xmlns="" id="{17882032-99F4-448E-AFC1-8E1C4A5710E4}"/>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
        <p:nvSpPr>
          <p:cNvPr id="4" name="矩形 3">
            <a:extLst>
              <a:ext uri="{FF2B5EF4-FFF2-40B4-BE49-F238E27FC236}">
                <a16:creationId xmlns:a16="http://schemas.microsoft.com/office/drawing/2014/main" xmlns="" id="{F723A8E8-0792-4C25-BE80-CD1DB5F9F63D}"/>
              </a:ext>
            </a:extLst>
          </p:cNvPr>
          <p:cNvSpPr/>
          <p:nvPr/>
        </p:nvSpPr>
        <p:spPr>
          <a:xfrm>
            <a:off x="3270351" y="1673423"/>
            <a:ext cx="1223412" cy="369332"/>
          </a:xfrm>
          <a:prstGeom prst="rect">
            <a:avLst/>
          </a:prstGeom>
        </p:spPr>
        <p:txBody>
          <a:bodyPr wrap="none">
            <a:spAutoFit/>
          </a:bodyPr>
          <a:lstStyle/>
          <a:p>
            <a:r>
              <a:rPr lang="zh-CN" altLang="en-US" dirty="0"/>
              <a:t>对b求偏导</a:t>
            </a:r>
          </a:p>
        </p:txBody>
      </p:sp>
    </p:spTree>
    <p:extLst>
      <p:ext uri="{BB962C8B-B14F-4D97-AF65-F5344CB8AC3E}">
        <p14:creationId xmlns:p14="http://schemas.microsoft.com/office/powerpoint/2010/main" val="4000242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i="1" smtClean="0">
                            <a:latin typeface="Cambria Math"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smtClean="0">
                            <a:latin typeface="Cambria Math"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𝑏</m:t>
                    </m:r>
                    <m:r>
                      <a:rPr lang="en-US" altLang="zh-CN" b="0" i="1" smtClean="0">
                        <a:latin typeface="Cambria Math"/>
                      </a:rPr>
                      <m:t> (1≤</m:t>
                    </m:r>
                    <m:r>
                      <a:rPr lang="en-US" altLang="zh-CN" b="0" i="1" smtClean="0">
                        <a:latin typeface="Cambria Math"/>
                        <a:ea typeface="Cambria Math"/>
                      </a:rPr>
                      <m:t>𝑖</m:t>
                    </m:r>
                    <m:r>
                      <a:rPr lang="en-US" altLang="zh-CN" b="0" i="1" smtClean="0">
                        <a:latin typeface="Cambria Math"/>
                        <a:ea typeface="Cambria Math"/>
                      </a:rPr>
                      <m:t>≤</m:t>
                    </m:r>
                    <m:r>
                      <a:rPr lang="en-US" altLang="zh-CN" b="0" i="1" smtClean="0">
                        <a:latin typeface="Cambria Math"/>
                        <a:ea typeface="Cambria Math"/>
                      </a:rPr>
                      <m:t>𝑛</m:t>
                    </m:r>
                    <m:r>
                      <a:rPr lang="en-US" altLang="zh-CN" b="0" i="1" smtClean="0">
                        <a:latin typeface="Cambria Math"/>
                        <a:ea typeface="Cambria Math"/>
                      </a:rPr>
                      <m:t>)</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29"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68180" y="546947"/>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charset="0"/>
                              <a:ea typeface="黑体" panose="02010609060101010101" pitchFamily="49" charset="-122"/>
                            </a:rPr>
                          </m:ctrlPr>
                        </m:funcPr>
                        <m:fName>
                          <m:limLow>
                            <m:limLowPr>
                              <m:ctrlPr>
                                <a:rPr lang="en-US" altLang="zh-CN" b="0" i="1" dirty="0" smtClean="0">
                                  <a:latin typeface="Cambria Math"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68180" y="546947"/>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6234" y="1701183"/>
                <a:ext cx="4307268"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charset="0"/>
                            </a:rPr>
                          </m:ctrlPr>
                        </m:fPr>
                        <m:num>
                          <m:r>
                            <a:rPr lang="zh-CN" altLang="en-US" b="0" i="1" smtClean="0">
                              <a:latin typeface="Cambria Math"/>
                            </a:rPr>
                            <m:t>𝜕</m:t>
                          </m:r>
                          <m:r>
                            <a:rPr lang="en-US" altLang="zh-CN" b="0" i="1" smtClean="0">
                              <a:latin typeface="Cambria Math"/>
                            </a:rPr>
                            <m:t>𝐿</m:t>
                          </m:r>
                          <m:r>
                            <a:rPr lang="en-US" altLang="zh-CN" b="0" i="1" smtClean="0">
                              <a:latin typeface="Cambria Math"/>
                            </a:rPr>
                            <m:t>(</m:t>
                          </m:r>
                          <m:r>
                            <a:rPr lang="en-US" altLang="zh-CN" b="0" i="1" smtClean="0">
                              <a:latin typeface="Cambria Math"/>
                            </a:rPr>
                            <m:t>𝑎</m:t>
                          </m:r>
                          <m:r>
                            <a:rPr lang="en-US" altLang="zh-CN" b="0" i="1" smtClean="0">
                              <a:latin typeface="Cambria Math"/>
                            </a:rPr>
                            <m:t>,</m:t>
                          </m:r>
                          <m:r>
                            <a:rPr lang="en-US" altLang="zh-CN" b="0" i="1" smtClean="0">
                              <a:latin typeface="Cambria Math"/>
                            </a:rPr>
                            <m:t>𝑏</m:t>
                          </m:r>
                          <m:r>
                            <a:rPr lang="en-US" altLang="zh-CN" b="0" i="1" smtClean="0">
                              <a:latin typeface="Cambria Math"/>
                            </a:rPr>
                            <m:t>)</m:t>
                          </m:r>
                        </m:num>
                        <m:den>
                          <m:r>
                            <a:rPr lang="zh-CN" altLang="en-US" b="0" i="1" smtClean="0">
                              <a:latin typeface="Cambria Math"/>
                            </a:rPr>
                            <m:t>𝜕</m:t>
                          </m:r>
                          <m:r>
                            <a:rPr lang="en-US" altLang="zh-CN" b="0" i="1" smtClean="0">
                              <a:latin typeface="Cambria Math"/>
                            </a:rPr>
                            <m:t>𝑎</m:t>
                          </m:r>
                        </m:den>
                      </m:f>
                      <m:r>
                        <a:rPr lang="en-US" altLang="zh-CN" b="0" i="1" smtClean="0">
                          <a:latin typeface="Cambria Math"/>
                        </a:rPr>
                        <m:t>=</m:t>
                      </m:r>
                      <m:nary>
                        <m:naryPr>
                          <m:chr m:val="∑"/>
                          <m:ctrlPr>
                            <a:rPr lang="en-US" altLang="zh-CN" i="1" smtClean="0">
                              <a:latin typeface="Cambria Math"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r>
                            <a:rPr lang="en-US" altLang="zh-CN" b="0" i="1" smtClean="0">
                              <a:latin typeface="Cambria Math"/>
                            </a:rPr>
                            <m:t>2</m:t>
                          </m:r>
                          <m:d>
                            <m:dPr>
                              <m:ctrlPr>
                                <a:rPr lang="en-US" altLang="zh-CN" i="1" smtClean="0">
                                  <a:latin typeface="Cambria Math" charset="0"/>
                                </a:rPr>
                              </m:ctrlPr>
                            </m:dPr>
                            <m:e>
                              <m:sSub>
                                <m:sSubPr>
                                  <m:ctrlPr>
                                    <a:rPr lang="en-US" altLang="zh-CN" i="1" smtClean="0">
                                      <a:latin typeface="Cambria Math"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smtClean="0">
                                      <a:latin typeface="Cambria Math"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𝑏</m:t>
                              </m:r>
                            </m:e>
                          </m:d>
                          <m:d>
                            <m:dPr>
                              <m:ctrlPr>
                                <a:rPr lang="en-US" altLang="zh-CN" i="1" smtClean="0">
                                  <a:latin typeface="Cambria Math" charset="0"/>
                                </a:rPr>
                              </m:ctrlPr>
                            </m:dPr>
                            <m:e>
                              <m:r>
                                <a:rPr lang="en-US" altLang="zh-CN" b="0" i="1" smtClean="0">
                                  <a:latin typeface="Cambria Math"/>
                                </a:rPr>
                                <m:t>−</m:t>
                              </m:r>
                              <m:sSub>
                                <m:sSubPr>
                                  <m:ctrlPr>
                                    <a:rPr lang="en-US" altLang="zh-CN" i="1" smtClean="0">
                                      <a:latin typeface="Cambria Math" charset="0"/>
                                    </a:rPr>
                                  </m:ctrlPr>
                                </m:sSubPr>
                                <m:e>
                                  <m:r>
                                    <a:rPr lang="en-US" altLang="zh-CN" b="0" i="1" smtClean="0">
                                      <a:latin typeface="Cambria Math"/>
                                    </a:rPr>
                                    <m:t>𝑥</m:t>
                                  </m:r>
                                </m:e>
                                <m:sub>
                                  <m:r>
                                    <a:rPr lang="en-US" altLang="zh-CN" b="0" i="1" smtClean="0">
                                      <a:latin typeface="Cambria Math"/>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86234" y="1701183"/>
                <a:ext cx="4307268"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3264" y="2596082"/>
                <a:ext cx="4203865" cy="806375"/>
              </a:xfrm>
              <a:prstGeom prst="rect">
                <a:avLst/>
              </a:prstGeom>
            </p:spPr>
            <p:txBody>
              <a:bodyPr wrap="squar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将</a:t>
                </a:r>
                <a14:m>
                  <m:oMath xmlns:m="http://schemas.openxmlformats.org/officeDocument/2006/math">
                    <m:r>
                      <a:rPr lang="en-US" altLang="zh-CN" b="0" i="1" smtClean="0">
                        <a:latin typeface="Cambria Math"/>
                        <a:ea typeface="黑体" panose="02010609060101010101" pitchFamily="49" charset="-122"/>
                      </a:rPr>
                      <m:t>𝑏</m:t>
                    </m:r>
                    <m:r>
                      <a:rPr lang="en-US" altLang="zh-CN" b="0" i="1" smtClean="0">
                        <a:latin typeface="Cambria Math"/>
                        <a:ea typeface="黑体" panose="02010609060101010101" pitchFamily="49" charset="-122"/>
                      </a:rPr>
                      <m:t>=</m:t>
                    </m:r>
                    <m:acc>
                      <m:accPr>
                        <m:chr m:val="̅"/>
                        <m:ctrlPr>
                          <a:rPr lang="en-US" altLang="zh-CN" i="1" smtClean="0">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smtClean="0">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𝑥</m:t>
                        </m:r>
                      </m:e>
                    </m:acc>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acc>
                      <m:accPr>
                        <m:chr m:val="̅"/>
                        <m:ctrlPr>
                          <a:rPr lang="en-US" altLang="zh-CN" i="1">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f>
                      <m:fPr>
                        <m:ctrlPr>
                          <a:rPr lang="en-US" altLang="zh-CN" i="1" smtClean="0">
                            <a:latin typeface="Cambria Math" charset="0"/>
                            <a:ea typeface="黑体" panose="02010609060101010101" pitchFamily="49" charset="-122"/>
                          </a:rPr>
                        </m:ctrlPr>
                      </m:fPr>
                      <m:num>
                        <m:nary>
                          <m:naryPr>
                            <m:chr m:val="∑"/>
                            <m:limLoc m:val="subSup"/>
                            <m:ctrlPr>
                              <a:rPr lang="en-US" altLang="zh-CN" i="1" smtClean="0">
                                <a:latin typeface="Cambria Math" charset="0"/>
                                <a:ea typeface="黑体" panose="02010609060101010101" pitchFamily="49" charset="-122"/>
                              </a:rPr>
                            </m:ctrlPr>
                          </m:naryPr>
                          <m:sub>
                            <m:r>
                              <m:rPr>
                                <m:brk m:alnAt="25"/>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smtClean="0">
                                    <a:latin typeface="Cambria Math" charset="0"/>
                                    <a:ea typeface="黑体" panose="02010609060101010101" pitchFamily="49" charset="-122"/>
                                  </a:rPr>
                                </m:ctrlPr>
                              </m:sSubPr>
                              <m:e>
                                <m:r>
                                  <a:rPr lang="en-US" altLang="zh-CN" b="0" i="1" smtClean="0">
                                    <a:latin typeface="Cambria Math"/>
                                    <a:ea typeface="黑体" panose="02010609060101010101" pitchFamily="49" charset="-122"/>
                                  </a:rPr>
                                  <m:t>𝑦</m:t>
                                </m:r>
                              </m:e>
                              <m:sub>
                                <m:r>
                                  <a:rPr lang="en-US" altLang="zh-CN" b="0" i="1" smtClean="0">
                                    <a:latin typeface="Cambria Math"/>
                                    <a:ea typeface="黑体" panose="02010609060101010101" pitchFamily="49" charset="-122"/>
                                  </a:rPr>
                                  <m:t>𝑖</m:t>
                                </m:r>
                              </m:sub>
                            </m:sSub>
                          </m:e>
                        </m:nary>
                      </m:num>
                      <m:den>
                        <m:r>
                          <a:rPr lang="en-US" altLang="zh-CN" b="0" i="1" smtClean="0">
                            <a:latin typeface="Cambria Math"/>
                            <a:ea typeface="黑体" panose="02010609060101010101" pitchFamily="49" charset="-122"/>
                          </a:rPr>
                          <m:t>𝑛</m:t>
                        </m:r>
                      </m:den>
                    </m:f>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acc>
                      <m:accPr>
                        <m:chr m:val="̅"/>
                        <m:ctrlPr>
                          <a:rPr lang="en-US" altLang="zh-CN" i="1">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𝑥</m:t>
                        </m:r>
                      </m:e>
                    </m:acc>
                    <m:r>
                      <a:rPr lang="en-US" altLang="zh-CN" b="0" i="1" smtClean="0">
                        <a:latin typeface="Cambria Math"/>
                        <a:ea typeface="黑体" panose="02010609060101010101" pitchFamily="49" charset="-122"/>
                      </a:rPr>
                      <m:t>=</m:t>
                    </m:r>
                    <m:f>
                      <m:fPr>
                        <m:ctrlPr>
                          <a:rPr lang="en-US" altLang="zh-CN" i="1">
                            <a:latin typeface="Cambria Math" charset="0"/>
                            <a:ea typeface="黑体" panose="02010609060101010101" pitchFamily="49" charset="-122"/>
                          </a:rPr>
                        </m:ctrlPr>
                      </m:fPr>
                      <m:num>
                        <m:nary>
                          <m:naryPr>
                            <m:chr m:val="∑"/>
                            <m:limLoc m:val="subSup"/>
                            <m:ctrlPr>
                              <a:rPr lang="en-US" altLang="zh-CN" i="1">
                                <a:latin typeface="Cambria Math" charset="0"/>
                                <a:ea typeface="黑体" panose="02010609060101010101" pitchFamily="49" charset="-122"/>
                              </a:rPr>
                            </m:ctrlPr>
                          </m:naryPr>
                          <m:sub>
                            <m:r>
                              <m:rPr>
                                <m:brk m:alnAt="25"/>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a:latin typeface="Cambria Math"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nary>
                      </m:num>
                      <m:den>
                        <m:r>
                          <a:rPr lang="en-US" altLang="zh-CN" b="0" i="1" smtClean="0">
                            <a:latin typeface="Cambria Math"/>
                            <a:ea typeface="黑体" panose="02010609060101010101" pitchFamily="49" charset="-122"/>
                          </a:rPr>
                          <m:t>𝑛</m:t>
                        </m:r>
                      </m:den>
                    </m:f>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代入上式</a:t>
                </a:r>
              </a:p>
            </p:txBody>
          </p:sp>
        </mc:Choice>
        <mc:Fallback xmlns="">
          <p:sp>
            <p:nvSpPr>
              <p:cNvPr id="4" name="矩形 3"/>
              <p:cNvSpPr>
                <a:spLocks noRot="1" noChangeAspect="1" noMove="1" noResize="1" noEditPoints="1" noAdjustHandles="1" noChangeArrowheads="1" noChangeShapeType="1" noTextEdit="1"/>
              </p:cNvSpPr>
              <p:nvPr/>
            </p:nvSpPr>
            <p:spPr>
              <a:xfrm>
                <a:off x="93264" y="2596082"/>
                <a:ext cx="4203865" cy="806375"/>
              </a:xfrm>
              <a:prstGeom prst="rect">
                <a:avLst/>
              </a:prstGeom>
              <a:blipFill>
                <a:blip r:embed="rId5"/>
                <a:stretch>
                  <a:fillRect l="-1159" b="-9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97339" y="3523584"/>
                <a:ext cx="3625223"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charset="0"/>
                                </a:rPr>
                              </m:ctrlPr>
                            </m:dPr>
                            <m:e>
                              <m:sSub>
                                <m:sSubPr>
                                  <m:ctrlPr>
                                    <a:rPr lang="en-US" altLang="zh-CN" i="1">
                                      <a:latin typeface="Cambria Math"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a:latin typeface="Cambria Math"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𝑥</m:t>
                                  </m:r>
                                </m:e>
                              </m:acc>
                            </m:e>
                          </m:d>
                          <m:d>
                            <m:dPr>
                              <m:ctrlPr>
                                <a:rPr lang="en-US" altLang="zh-CN" i="1">
                                  <a:latin typeface="Cambria Math" charset="0"/>
                                </a:rPr>
                              </m:ctrlPr>
                            </m:dPr>
                            <m:e>
                              <m:sSub>
                                <m:sSubPr>
                                  <m:ctrlPr>
                                    <a:rPr lang="en-US" altLang="zh-CN" i="1">
                                      <a:latin typeface="Cambria Math" charset="0"/>
                                    </a:rPr>
                                  </m:ctrlPr>
                                </m:sSubPr>
                                <m:e>
                                  <m:r>
                                    <a:rPr lang="en-US" altLang="zh-CN" b="0" i="1" smtClean="0">
                                      <a:latin typeface="Cambria Math"/>
                                    </a:rPr>
                                    <m:t>𝑥</m:t>
                                  </m:r>
                                </m:e>
                                <m:sub>
                                  <m:r>
                                    <a:rPr lang="en-US" altLang="zh-CN" b="0" i="1" smtClean="0">
                                      <a:latin typeface="Cambria Math"/>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97339" y="3523584"/>
                <a:ext cx="3625223"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7340" y="4826090"/>
                <a:ext cx="402110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charset="0"/>
                                </a:rPr>
                              </m:ctrlPr>
                            </m:dPr>
                            <m:e>
                              <m:sSub>
                                <m:sSubPr>
                                  <m:ctrlPr>
                                    <a:rPr lang="en-US" altLang="zh-CN" i="1">
                                      <a:latin typeface="Cambria Math" charset="0"/>
                                    </a:rPr>
                                  </m:ctrlPr>
                                </m:sSubPr>
                                <m:e>
                                  <m:r>
                                    <a:rPr lang="en-US" altLang="zh-CN" b="0" i="1" smtClean="0">
                                      <a:latin typeface="Cambria Math"/>
                                    </a:rPr>
                                    <m:t>𝑦</m:t>
                                  </m:r>
                                </m:e>
                                <m:sub>
                                  <m:r>
                                    <a:rPr lang="en-US" altLang="zh-CN" b="0" i="1" smtClean="0">
                                      <a:latin typeface="Cambria Math"/>
                                    </a:rPr>
                                    <m:t>𝑖</m:t>
                                  </m:r>
                                </m:sub>
                              </m:sSub>
                              <m:sSub>
                                <m:sSubPr>
                                  <m:ctrlPr>
                                    <a:rPr lang="en-US" altLang="zh-CN" i="1" smtClean="0">
                                      <a:latin typeface="Cambria Math"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a:latin typeface="Cambria Math" charset="0"/>
                                    </a:rPr>
                                  </m:ctrlPr>
                                </m:sSubPr>
                                <m:e>
                                  <m:r>
                                    <a:rPr lang="en-US" altLang="zh-CN" b="0" i="1" smtClean="0">
                                      <a:latin typeface="Cambria Math"/>
                                    </a:rPr>
                                    <m:t>𝑥</m:t>
                                  </m:r>
                                </m:e>
                                <m:sub>
                                  <m:r>
                                    <a:rPr lang="en-US" altLang="zh-CN" b="0" i="1" smtClean="0">
                                      <a:latin typeface="Cambria Math"/>
                                    </a:rPr>
                                    <m:t>𝑖</m:t>
                                  </m:r>
                                </m:sub>
                              </m:sSub>
                              <m:sSub>
                                <m:sSubPr>
                                  <m:ctrlPr>
                                    <a:rPr lang="en-US" altLang="zh-CN" i="1" smtClean="0">
                                      <a:latin typeface="Cambria Math"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𝑦</m:t>
                                  </m:r>
                                </m:e>
                              </m:acc>
                              <m:sSub>
                                <m:sSubPr>
                                  <m:ctrlPr>
                                    <a:rPr lang="en-US" altLang="zh-CN" i="1" smtClean="0">
                                      <a:latin typeface="Cambria Math"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𝑥</m:t>
                                  </m:r>
                                </m:e>
                              </m:acc>
                              <m:sSub>
                                <m:sSubPr>
                                  <m:ctrlPr>
                                    <a:rPr lang="en-US" altLang="zh-CN" i="1" smtClean="0">
                                      <a:latin typeface="Cambria Math"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97340" y="4826090"/>
                <a:ext cx="4021101" cy="84856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572000" y="2431356"/>
                <a:ext cx="442403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charset="0"/>
                                </a:rPr>
                              </m:ctrlPr>
                            </m:dPr>
                            <m:e>
                              <m:sSub>
                                <m:sSubPr>
                                  <m:ctrlPr>
                                    <a:rPr lang="en-US" altLang="zh-CN" i="1">
                                      <a:latin typeface="Cambria Math" charset="0"/>
                                    </a:rPr>
                                  </m:ctrlPr>
                                </m:sSubPr>
                                <m:e>
                                  <m:r>
                                    <a:rPr lang="en-US" altLang="zh-CN" b="0" i="1" smtClean="0">
                                      <a:latin typeface="Cambria Math"/>
                                    </a:rPr>
                                    <m:t>𝑦</m:t>
                                  </m:r>
                                </m:e>
                                <m:sub>
                                  <m:r>
                                    <a:rPr lang="en-US" altLang="zh-CN" b="0" i="1" smtClean="0">
                                      <a:latin typeface="Cambria Math"/>
                                    </a:rPr>
                                    <m:t>𝑖</m:t>
                                  </m:r>
                                </m:sub>
                              </m:sSub>
                              <m:sSub>
                                <m:sSubPr>
                                  <m:ctrlPr>
                                    <a:rPr lang="en-US" altLang="zh-CN" i="1">
                                      <a:latin typeface="Cambria Math"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𝑦</m:t>
                                  </m:r>
                                </m:e>
                              </m:acc>
                              <m:sSub>
                                <m:sSubPr>
                                  <m:ctrlPr>
                                    <a:rPr lang="en-US" altLang="zh-CN" i="1">
                                      <a:latin typeface="Cambria Math"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d>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nary>
                            <m:naryPr>
                              <m:chr m:val="∑"/>
                              <m:ctrlPr>
                                <a:rPr lang="en-US" altLang="zh-CN" i="1" smtClean="0">
                                  <a:latin typeface="Cambria Math" charset="0"/>
                                  <a:ea typeface="黑体" panose="02010609060101010101" pitchFamily="49" charset="-122"/>
                                </a:rPr>
                              </m:ctrlPr>
                            </m:naryPr>
                            <m:sub>
                              <m:r>
                                <m:rPr>
                                  <m:brk m:alnAt="23"/>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r>
                                <a:rPr lang="en-US" altLang="zh-CN" b="0" i="1" smtClean="0">
                                  <a:latin typeface="Cambria Math"/>
                                  <a:ea typeface="黑体" panose="02010609060101010101" pitchFamily="49" charset="-122"/>
                                </a:rPr>
                                <m:t>(</m:t>
                              </m:r>
                              <m:sSub>
                                <m:sSubPr>
                                  <m:ctrlPr>
                                    <a:rPr lang="en-US" altLang="zh-CN" i="1" smtClean="0">
                                      <a:latin typeface="Cambria Math"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sSub>
                                <m:sSubPr>
                                  <m:ctrlPr>
                                    <a:rPr lang="en-US" altLang="zh-CN" i="1" smtClean="0">
                                      <a:latin typeface="Cambria Math"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acc>
                                <m:accPr>
                                  <m:chr m:val="̅"/>
                                  <m:ctrlPr>
                                    <a:rPr lang="en-US" altLang="zh-CN" i="1">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𝑥</m:t>
                                  </m:r>
                                </m:e>
                              </m:acc>
                              <m:sSub>
                                <m:sSubPr>
                                  <m:ctrlPr>
                                    <a:rPr lang="en-US" altLang="zh-CN" i="1" smtClean="0">
                                      <a:latin typeface="Cambria Math"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e>
                          </m:nary>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572000" y="2431356"/>
                <a:ext cx="4424032" cy="848566"/>
              </a:xfrm>
              <a:prstGeom prst="rect">
                <a:avLst/>
              </a:prstGeom>
              <a:blipFill>
                <a:blip r:embed="rId8"/>
                <a:stretch>
                  <a:fillRect/>
                </a:stretch>
              </a:blipFill>
            </p:spPr>
            <p:txBody>
              <a:bodyPr/>
              <a:lstStyle/>
              <a:p>
                <a:r>
                  <a:rPr lang="zh-CN" altLang="en-US">
                    <a:noFill/>
                  </a:rPr>
                  <a:t> </a:t>
                </a:r>
              </a:p>
            </p:txBody>
          </p:sp>
        </mc:Fallback>
      </mc:AlternateContent>
      <p:grpSp>
        <p:nvGrpSpPr>
          <p:cNvPr id="11" name="组合 10"/>
          <p:cNvGrpSpPr/>
          <p:nvPr/>
        </p:nvGrpSpPr>
        <p:grpSpPr>
          <a:xfrm>
            <a:off x="4844335" y="4772774"/>
            <a:ext cx="2712573" cy="1377537"/>
            <a:chOff x="4863884" y="3942610"/>
            <a:chExt cx="2712573" cy="1033153"/>
          </a:xfrm>
        </p:grpSpPr>
        <p:sp>
          <p:nvSpPr>
            <p:cNvPr id="10" name="椭圆形标注 9"/>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4863884" y="4142426"/>
                  <a:ext cx="2330831" cy="524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𝑎</m:t>
                        </m:r>
                        <m:r>
                          <a:rPr lang="en-US" altLang="zh-CN" b="0" i="1" smtClean="0">
                            <a:latin typeface="Cambria Math"/>
                            <a:ea typeface="Cambria Math"/>
                          </a:rPr>
                          <m:t>=</m:t>
                        </m:r>
                        <m:f>
                          <m:fPr>
                            <m:ctrlPr>
                              <a:rPr lang="en-US" altLang="zh-CN" i="1" smtClean="0">
                                <a:latin typeface="Cambria Math" charset="0"/>
                                <a:ea typeface="Cambria Math"/>
                              </a:rPr>
                            </m:ctrlPr>
                          </m:fPr>
                          <m:num>
                            <m:nary>
                              <m:naryPr>
                                <m:chr m:val="∑"/>
                                <m:ctrlPr>
                                  <a:rPr lang="en-US" altLang="zh-CN" i="1" smtClean="0">
                                    <a:latin typeface="Cambria Math" charset="0"/>
                                    <a:ea typeface="Cambria Math"/>
                                  </a:rPr>
                                </m:ctrlPr>
                              </m:naryPr>
                              <m:sub>
                                <m:r>
                                  <m:rPr>
                                    <m:brk m:alnAt="23"/>
                                  </m:rPr>
                                  <a:rPr lang="en-US" altLang="zh-CN" b="0" i="1" smtClean="0">
                                    <a:latin typeface="Cambria Math"/>
                                    <a:ea typeface="Cambria Math"/>
                                  </a:rPr>
                                  <m:t>𝑖</m:t>
                                </m:r>
                                <m:r>
                                  <a:rPr lang="en-US" altLang="zh-CN" b="0" i="1" smtClean="0">
                                    <a:latin typeface="Cambria Math"/>
                                    <a:ea typeface="Cambria Math"/>
                                  </a:rPr>
                                  <m:t>=1</m:t>
                                </m:r>
                              </m:sub>
                              <m:sup>
                                <m:r>
                                  <a:rPr lang="en-US" altLang="zh-CN" b="0" i="1" smtClean="0">
                                    <a:latin typeface="Cambria Math"/>
                                    <a:ea typeface="Cambria Math"/>
                                  </a:rPr>
                                  <m:t>𝑛</m:t>
                                </m:r>
                              </m:sup>
                              <m:e>
                                <m:sSub>
                                  <m:sSubPr>
                                    <m:ctrlPr>
                                      <a:rPr lang="en-US" altLang="zh-CN" i="1" smtClean="0">
                                        <a:latin typeface="Cambria Math"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sSub>
                                  <m:sSubPr>
                                    <m:ctrlPr>
                                      <a:rPr lang="en-US" altLang="zh-CN" i="1" smtClean="0">
                                        <a:latin typeface="Cambria Math" charset="0"/>
                                        <a:ea typeface="Cambria Math"/>
                                      </a:rPr>
                                    </m:ctrlPr>
                                  </m:sSubPr>
                                  <m:e>
                                    <m:r>
                                      <a:rPr lang="en-US" altLang="zh-CN" b="0" i="1" smtClean="0">
                                        <a:latin typeface="Cambria Math"/>
                                        <a:ea typeface="Cambria Math"/>
                                      </a:rPr>
                                      <m:t>𝑦</m:t>
                                    </m:r>
                                  </m:e>
                                  <m:sub>
                                    <m:r>
                                      <a:rPr lang="en-US" altLang="zh-CN" b="0" i="1" smtClean="0">
                                        <a:latin typeface="Cambria Math"/>
                                        <a:ea typeface="Cambria Math"/>
                                      </a:rPr>
                                      <m:t>𝑖</m:t>
                                    </m:r>
                                  </m:sub>
                                </m:sSub>
                                <m:r>
                                  <a:rPr lang="en-US" altLang="zh-CN" b="0" i="1" smtClean="0">
                                    <a:latin typeface="Cambria Math"/>
                                    <a:ea typeface="Cambria Math"/>
                                  </a:rPr>
                                  <m:t>−</m:t>
                                </m:r>
                                <m:r>
                                  <a:rPr lang="en-US" altLang="zh-CN" b="0" i="1" smtClean="0">
                                    <a:latin typeface="Cambria Math"/>
                                    <a:ea typeface="Cambria Math"/>
                                  </a:rPr>
                                  <m:t>𝑛</m:t>
                                </m:r>
                                <m:acc>
                                  <m:accPr>
                                    <m:chr m:val="̅"/>
                                    <m:ctrlPr>
                                      <a:rPr lang="en-US" altLang="zh-CN" i="1" smtClean="0">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𝑥</m:t>
                                    </m:r>
                                  </m:e>
                                </m:acc>
                              </m:e>
                            </m:nary>
                            <m:acc>
                              <m:accPr>
                                <m:chr m:val="̅"/>
                                <m:ctrlPr>
                                  <a:rPr lang="en-US" altLang="zh-CN" i="1">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𝑦</m:t>
                                </m:r>
                              </m:e>
                            </m:acc>
                          </m:num>
                          <m:den>
                            <m:nary>
                              <m:naryPr>
                                <m:chr m:val="∑"/>
                                <m:ctrlPr>
                                  <a:rPr lang="en-US" altLang="zh-CN" i="1" smtClean="0">
                                    <a:latin typeface="Cambria Math" charset="0"/>
                                    <a:ea typeface="Cambria Math"/>
                                  </a:rPr>
                                </m:ctrlPr>
                              </m:naryPr>
                              <m:sub>
                                <m:r>
                                  <m:rPr>
                                    <m:brk m:alnAt="23"/>
                                  </m:rPr>
                                  <a:rPr lang="en-US" altLang="zh-CN" b="0" i="1" smtClean="0">
                                    <a:latin typeface="Cambria Math"/>
                                    <a:ea typeface="Cambria Math"/>
                                  </a:rPr>
                                  <m:t>𝑖</m:t>
                                </m:r>
                                <m:r>
                                  <a:rPr lang="en-US" altLang="zh-CN" b="0" i="1" smtClean="0">
                                    <a:latin typeface="Cambria Math"/>
                                    <a:ea typeface="Cambria Math"/>
                                  </a:rPr>
                                  <m:t>=1</m:t>
                                </m:r>
                              </m:sub>
                              <m:sup>
                                <m:r>
                                  <a:rPr lang="en-US" altLang="zh-CN" b="0" i="1" smtClean="0">
                                    <a:latin typeface="Cambria Math"/>
                                    <a:ea typeface="Cambria Math"/>
                                  </a:rPr>
                                  <m:t>𝑛</m:t>
                                </m:r>
                              </m:sup>
                              <m:e>
                                <m:sSub>
                                  <m:sSubPr>
                                    <m:ctrlPr>
                                      <a:rPr lang="en-US" altLang="zh-CN" i="1" smtClean="0">
                                        <a:latin typeface="Cambria Math"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sSub>
                                  <m:sSubPr>
                                    <m:ctrlPr>
                                      <a:rPr lang="en-US" altLang="zh-CN" i="1" smtClean="0">
                                        <a:latin typeface="Cambria Math"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r>
                                  <a:rPr lang="en-US" altLang="zh-CN" b="0" i="1" smtClean="0">
                                    <a:latin typeface="Cambria Math"/>
                                    <a:ea typeface="Cambria Math"/>
                                  </a:rPr>
                                  <m:t>−</m:t>
                                </m:r>
                                <m:r>
                                  <a:rPr lang="en-US" altLang="zh-CN" b="0" i="1" smtClean="0">
                                    <a:latin typeface="Cambria Math"/>
                                    <a:ea typeface="Cambria Math"/>
                                  </a:rPr>
                                  <m:t>𝑛</m:t>
                                </m:r>
                                <m:sSup>
                                  <m:sSupPr>
                                    <m:ctrlPr>
                                      <a:rPr lang="en-US" altLang="zh-CN" i="1" smtClean="0">
                                        <a:latin typeface="Cambria Math" charset="0"/>
                                        <a:ea typeface="Cambria Math"/>
                                      </a:rPr>
                                    </m:ctrlPr>
                                  </m:sSupPr>
                                  <m:e>
                                    <m:acc>
                                      <m:accPr>
                                        <m:chr m:val="̅"/>
                                        <m:ctrlPr>
                                          <a:rPr lang="en-US" altLang="zh-CN" i="1" smtClean="0">
                                            <a:latin typeface="Cambria Math" charset="0"/>
                                            <a:ea typeface="Cambria Math"/>
                                          </a:rPr>
                                        </m:ctrlPr>
                                      </m:accPr>
                                      <m:e>
                                        <m:r>
                                          <a:rPr lang="en-US" altLang="zh-CN" b="0" i="1" smtClean="0">
                                            <a:latin typeface="Cambria Math"/>
                                            <a:ea typeface="Cambria Math"/>
                                          </a:rPr>
                                          <m:t>𝑥</m:t>
                                        </m:r>
                                      </m:e>
                                    </m:acc>
                                  </m:e>
                                  <m:sup>
                                    <m:r>
                                      <a:rPr lang="en-US" altLang="zh-CN" b="0" i="1" smtClean="0">
                                        <a:latin typeface="Cambria Math"/>
                                        <a:ea typeface="Cambria Math"/>
                                      </a:rPr>
                                      <m:t>2</m:t>
                                    </m:r>
                                  </m:sup>
                                </m:sSup>
                              </m:e>
                            </m:nary>
                          </m:den>
                        </m:f>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4863884" y="4142426"/>
                  <a:ext cx="2330831" cy="524951"/>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矩形 14"/>
              <p:cNvSpPr/>
              <p:nvPr/>
            </p:nvSpPr>
            <p:spPr>
              <a:xfrm>
                <a:off x="4572000" y="3783060"/>
                <a:ext cx="4589077"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sSub>
                            <m:sSubPr>
                              <m:ctrlPr>
                                <a:rPr lang="en-US" altLang="zh-CN" i="1" smtClean="0">
                                  <a:latin typeface="Cambria Math" charset="0"/>
                                </a:rPr>
                              </m:ctrlPr>
                            </m:sSubPr>
                            <m:e>
                              <m:r>
                                <a:rPr lang="en-US" altLang="zh-CN" b="0" i="1" smtClean="0">
                                  <a:latin typeface="Cambria Math"/>
                                </a:rPr>
                                <m:t>𝑥</m:t>
                              </m:r>
                            </m:e>
                            <m:sub>
                              <m:r>
                                <a:rPr lang="en-US" altLang="zh-CN" b="0" i="1" smtClean="0">
                                  <a:latin typeface="Cambria Math"/>
                                </a:rPr>
                                <m:t>𝑖</m:t>
                              </m:r>
                            </m:sub>
                          </m:sSub>
                          <m:sSub>
                            <m:sSubPr>
                              <m:ctrlPr>
                                <a:rPr lang="en-US" altLang="zh-CN" i="1" smtClean="0">
                                  <a:latin typeface="Cambria Math"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𝑛</m:t>
                          </m:r>
                          <m:acc>
                            <m:accPr>
                              <m:chr m:val="̅"/>
                              <m:ctrlPr>
                                <a:rPr lang="en-US" altLang="zh-CN" i="1" smtClean="0">
                                  <a:latin typeface="Cambria Math" charset="0"/>
                                  <a:ea typeface="Cambria Math"/>
                                </a:rPr>
                              </m:ctrlPr>
                            </m:accPr>
                            <m:e>
                              <m:r>
                                <a:rPr lang="en-US" altLang="zh-CN" b="0" i="1" smtClean="0">
                                  <a:latin typeface="Cambria Math"/>
                                  <a:ea typeface="Cambria Math"/>
                                </a:rPr>
                                <m:t>𝑥</m:t>
                              </m:r>
                            </m:e>
                          </m:acc>
                          <m:acc>
                            <m:accPr>
                              <m:chr m:val="̅"/>
                              <m:ctrlPr>
                                <a:rPr lang="en-US" altLang="zh-CN" i="1">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Cambria Math"/>
                            </a:rPr>
                            <m:t>)</m:t>
                          </m:r>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r>
                            <a:rPr lang="en-US" altLang="zh-CN" b="0" i="1" smtClean="0">
                              <a:latin typeface="Cambria Math"/>
                              <a:ea typeface="黑体" panose="02010609060101010101" pitchFamily="49" charset="-122"/>
                            </a:rPr>
                            <m:t>(</m:t>
                          </m:r>
                          <m:nary>
                            <m:naryPr>
                              <m:chr m:val="∑"/>
                              <m:ctrlPr>
                                <a:rPr lang="en-US" altLang="zh-CN" i="1" smtClean="0">
                                  <a:latin typeface="Cambria Math" charset="0"/>
                                  <a:ea typeface="黑体" panose="02010609060101010101" pitchFamily="49" charset="-122"/>
                                </a:rPr>
                              </m:ctrlPr>
                            </m:naryPr>
                            <m:sub>
                              <m:r>
                                <m:rPr>
                                  <m:brk m:alnAt="23"/>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smtClean="0">
                                      <a:latin typeface="Cambria Math"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sSub>
                                <m:sSubPr>
                                  <m:ctrlPr>
                                    <a:rPr lang="en-US" altLang="zh-CN" i="1" smtClean="0">
                                      <a:latin typeface="Cambria Math"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𝑛</m:t>
                              </m:r>
                              <m:sSup>
                                <m:sSupPr>
                                  <m:ctrlPr>
                                    <a:rPr lang="en-US" altLang="zh-CN" i="1" smtClean="0">
                                      <a:latin typeface="Cambria Math" charset="0"/>
                                      <a:ea typeface="黑体" panose="02010609060101010101" pitchFamily="49" charset="-122"/>
                                    </a:rPr>
                                  </m:ctrlPr>
                                </m:sSupPr>
                                <m:e>
                                  <m:acc>
                                    <m:accPr>
                                      <m:chr m:val="̅"/>
                                      <m:ctrlPr>
                                        <a:rPr lang="en-US" altLang="zh-CN" i="1" smtClean="0">
                                          <a:latin typeface="Cambria Math" charset="0"/>
                                          <a:ea typeface="黑体" panose="02010609060101010101" pitchFamily="49" charset="-122"/>
                                        </a:rPr>
                                      </m:ctrlPr>
                                    </m:accPr>
                                    <m:e>
                                      <m:r>
                                        <a:rPr lang="en-US" altLang="zh-CN" b="0" i="1" smtClean="0">
                                          <a:latin typeface="Cambria Math"/>
                                          <a:ea typeface="黑体" panose="02010609060101010101" pitchFamily="49" charset="-122"/>
                                        </a:rPr>
                                        <m:t>𝑥</m:t>
                                      </m:r>
                                    </m:e>
                                  </m:acc>
                                </m:e>
                                <m:sup>
                                  <m:r>
                                    <a:rPr lang="en-US" altLang="zh-CN" b="0" i="1" smtClean="0">
                                      <a:latin typeface="Cambria Math"/>
                                      <a:ea typeface="黑体" panose="02010609060101010101" pitchFamily="49" charset="-122"/>
                                    </a:rPr>
                                    <m:t>2</m:t>
                                  </m:r>
                                </m:sup>
                              </m:sSup>
                            </m:e>
                          </m:nary>
                          <m:r>
                            <a:rPr lang="en-US" altLang="zh-CN" b="0" i="1" smtClean="0">
                              <a:latin typeface="Cambria Math"/>
                              <a:ea typeface="黑体" panose="02010609060101010101" pitchFamily="49" charset="-122"/>
                            </a:rPr>
                            <m:t>)</m:t>
                          </m:r>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4572000" y="3783060"/>
                <a:ext cx="4589077" cy="848566"/>
              </a:xfrm>
              <a:prstGeom prst="rect">
                <a:avLst/>
              </a:prstGeom>
              <a:blipFill>
                <a:blip r:embed="rId10"/>
                <a:stretch>
                  <a:fillRect/>
                </a:stretch>
              </a:blipFill>
            </p:spPr>
            <p:txBody>
              <a:bodyPr/>
              <a:lstStyle/>
              <a:p>
                <a:r>
                  <a:rPr lang="zh-CN" altLang="en-US">
                    <a:noFill/>
                  </a:rPr>
                  <a:t> </a:t>
                </a:r>
              </a:p>
            </p:txBody>
          </p:sp>
        </mc:Fallback>
      </mc:AlternateContent>
      <p:sp>
        <p:nvSpPr>
          <p:cNvPr id="18" name="减号 17"/>
          <p:cNvSpPr/>
          <p:nvPr/>
        </p:nvSpPr>
        <p:spPr>
          <a:xfrm rot="5400000">
            <a:off x="2185262" y="4285235"/>
            <a:ext cx="4591108" cy="182368"/>
          </a:xfrm>
          <a:prstGeom prst="mathMinus">
            <a:avLst>
              <a:gd name="adj1" fmla="val 100000"/>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右弧形箭头 18"/>
          <p:cNvSpPr/>
          <p:nvPr/>
        </p:nvSpPr>
        <p:spPr>
          <a:xfrm>
            <a:off x="7556908" y="4694767"/>
            <a:ext cx="391885" cy="1012771"/>
          </a:xfrm>
          <a:prstGeom prst="curved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标题 1">
            <a:extLst>
              <a:ext uri="{FF2B5EF4-FFF2-40B4-BE49-F238E27FC236}">
                <a16:creationId xmlns:a16="http://schemas.microsoft.com/office/drawing/2014/main" xmlns="" id="{085FBD5D-61BF-4202-B542-606E255C15B6}"/>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15845445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4092909" y="5188795"/>
            <a:ext cx="1321196" cy="957348"/>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032" t="-13333" r="-516"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48411" y="558089"/>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charset="0"/>
                              <a:ea typeface="黑体" panose="02010609060101010101" pitchFamily="49" charset="-122"/>
                            </a:rPr>
                          </m:ctrlPr>
                        </m:funcPr>
                        <m:fName>
                          <m:limLow>
                            <m:limLowPr>
                              <m:ctrlPr>
                                <a:rPr lang="en-US" altLang="zh-CN" b="0" i="1" dirty="0" smtClean="0">
                                  <a:latin typeface="Cambria Math"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48411" y="558089"/>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6234" y="1891183"/>
                <a:ext cx="4240776"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charset="0"/>
                            </a:rPr>
                          </m:ctrlPr>
                        </m:fPr>
                        <m:num>
                          <m:r>
                            <a:rPr lang="zh-CN" altLang="en-US" b="1" i="1" smtClean="0">
                              <a:latin typeface="Cambria Math"/>
                            </a:rPr>
                            <m:t>𝝏</m:t>
                          </m:r>
                          <m:r>
                            <a:rPr lang="en-US" altLang="zh-CN" b="1" i="1" smtClean="0">
                              <a:latin typeface="Cambria Math"/>
                            </a:rPr>
                            <m:t>𝑳</m:t>
                          </m:r>
                          <m:r>
                            <a:rPr lang="en-US" altLang="zh-CN" b="1" i="1" smtClean="0">
                              <a:latin typeface="Cambria Math"/>
                            </a:rPr>
                            <m:t>(</m:t>
                          </m:r>
                          <m:r>
                            <a:rPr lang="en-US" altLang="zh-CN" b="1" i="1" smtClean="0">
                              <a:latin typeface="Cambria Math"/>
                            </a:rPr>
                            <m:t>𝒂</m:t>
                          </m:r>
                          <m:r>
                            <a:rPr lang="en-US" altLang="zh-CN" b="1" i="1" smtClean="0">
                              <a:latin typeface="Cambria Math"/>
                            </a:rPr>
                            <m:t>,</m:t>
                          </m:r>
                          <m:r>
                            <a:rPr lang="en-US" altLang="zh-CN" b="1" i="1" smtClean="0">
                              <a:latin typeface="Cambria Math"/>
                            </a:rPr>
                            <m:t>𝒃</m:t>
                          </m:r>
                          <m:r>
                            <a:rPr lang="en-US" altLang="zh-CN" b="1" i="1" smtClean="0">
                              <a:latin typeface="Cambria Math"/>
                            </a:rPr>
                            <m:t>)</m:t>
                          </m:r>
                        </m:num>
                        <m:den>
                          <m:r>
                            <a:rPr lang="zh-CN" altLang="en-US" b="1" i="1" smtClean="0">
                              <a:latin typeface="Cambria Math"/>
                            </a:rPr>
                            <m:t>𝝏</m:t>
                          </m:r>
                          <m:r>
                            <a:rPr lang="en-US" altLang="zh-CN" b="1" i="1" smtClean="0">
                              <a:latin typeface="Cambria Math"/>
                            </a:rPr>
                            <m:t>𝒃</m:t>
                          </m:r>
                        </m:den>
                      </m:f>
                      <m:r>
                        <a:rPr lang="en-US" altLang="zh-CN" b="1" i="1" smtClean="0">
                          <a:latin typeface="Cambria Math"/>
                        </a:rPr>
                        <m:t>=</m:t>
                      </m:r>
                      <m:nary>
                        <m:naryPr>
                          <m:chr m:val="∑"/>
                          <m:ctrlPr>
                            <a:rPr lang="en-US" altLang="zh-CN" b="1" i="1" smtClean="0">
                              <a:latin typeface="Cambria Math"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𝟐</m:t>
                          </m:r>
                          <m:d>
                            <m:dPr>
                              <m:ctrlPr>
                                <a:rPr lang="en-US" altLang="zh-CN" b="1" i="1" smtClean="0">
                                  <a:latin typeface="Cambria Math" charset="0"/>
                                </a:rPr>
                              </m:ctrlPr>
                            </m:dPr>
                            <m:e>
                              <m:sSub>
                                <m:sSubPr>
                                  <m:ctrlPr>
                                    <a:rPr lang="en-US" altLang="zh-CN" b="1" i="1" smtClean="0">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86234" y="1891183"/>
                <a:ext cx="4240776"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36574" y="3010784"/>
                <a:ext cx="269407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a:latin typeface="Cambria Math" charset="0"/>
                                </a:rPr>
                              </m:ctrlPr>
                            </m:dPr>
                            <m:e>
                              <m:sSub>
                                <m:sSubPr>
                                  <m:ctrlPr>
                                    <a:rPr lang="en-US" altLang="zh-CN" b="1" i="1">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a:latin typeface="Cambria Math"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736574" y="3010784"/>
                <a:ext cx="2694071"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36573" y="4196656"/>
                <a:ext cx="342144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smtClean="0">
                                  <a:latin typeface="Cambria Math" charset="0"/>
                                </a:rPr>
                              </m:ctrlPr>
                            </m:dPr>
                            <m:e>
                              <m:sSub>
                                <m:sSubPr>
                                  <m:ctrlPr>
                                    <a:rPr lang="en-US" altLang="zh-CN" b="1" i="1">
                                      <a:latin typeface="Cambria Math" charset="0"/>
                                    </a:rPr>
                                  </m:ctrlPr>
                                </m:sSubPr>
                                <m:e>
                                  <m:r>
                                    <a:rPr lang="en-US" altLang="zh-CN" b="1" i="1" smtClean="0">
                                      <a:latin typeface="Cambria Math"/>
                                    </a:rPr>
                                    <m:t>𝒚</m:t>
                                  </m:r>
                                </m:e>
                                <m:sub>
                                  <m:r>
                                    <a:rPr lang="en-US" altLang="zh-CN" b="1" i="1" smtClean="0">
                                      <a:latin typeface="Cambria Math"/>
                                    </a:rPr>
                                    <m:t>𝒊</m:t>
                                  </m:r>
                                </m:sub>
                              </m:sSub>
                            </m:e>
                          </m:d>
                          <m:r>
                            <a:rPr lang="en-US" altLang="zh-CN" b="1" i="1" smtClean="0">
                              <a:latin typeface="Cambria Math"/>
                            </a:rPr>
                            <m:t>−</m:t>
                          </m:r>
                          <m:r>
                            <a:rPr lang="en-US" altLang="zh-CN" b="1" i="1" smtClean="0">
                              <a:latin typeface="Cambria Math"/>
                            </a:rPr>
                            <m:t>𝒂</m:t>
                          </m:r>
                          <m:nary>
                            <m:naryPr>
                              <m:chr m:val="∑"/>
                              <m:ctrlPr>
                                <a:rPr lang="en-US" altLang="zh-CN" b="1" i="1" smtClean="0">
                                  <a:latin typeface="Cambria Math"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nary>
                                <m:naryPr>
                                  <m:chr m:val="∑"/>
                                  <m:ctrlPr>
                                    <a:rPr lang="en-US" altLang="zh-CN" b="1" i="1" smtClean="0">
                                      <a:latin typeface="Cambria Math"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𝒃</m:t>
                                  </m:r>
                                </m:e>
                              </m:nary>
                            </m:e>
                          </m:nary>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736573" y="4196656"/>
                <a:ext cx="3421449"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092908" y="5409196"/>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𝒃</m:t>
                      </m:r>
                      <m:r>
                        <a:rPr lang="en-US" altLang="zh-CN" b="1" i="1" smtClean="0">
                          <a:latin typeface="Cambria Math"/>
                        </a:rPr>
                        <m:t>=</m:t>
                      </m:r>
                      <m:acc>
                        <m:accPr>
                          <m:chr m:val="̅"/>
                          <m:ctrlPr>
                            <a:rPr lang="zh-CN" altLang="zh-CN" b="1" i="1">
                              <a:latin typeface="Cambria Math" charset="0"/>
                            </a:rPr>
                          </m:ctrlPr>
                        </m:accPr>
                        <m:e>
                          <m:r>
                            <a:rPr lang="en-US" altLang="zh-CN" b="1" i="1" smtClean="0">
                              <a:latin typeface="Cambria Math"/>
                            </a:rPr>
                            <m:t>𝒚</m:t>
                          </m:r>
                        </m:e>
                      </m:acc>
                      <m:r>
                        <a:rPr lang="en-US" altLang="zh-CN" b="1" i="1" smtClean="0">
                          <a:latin typeface="Cambria Math"/>
                        </a:rPr>
                        <m:t>−</m:t>
                      </m:r>
                      <m:r>
                        <a:rPr lang="en-US" altLang="zh-CN" b="1" i="1" smtClean="0">
                          <a:latin typeface="Cambria Math"/>
                        </a:rPr>
                        <m:t>𝒂</m:t>
                      </m:r>
                      <m:acc>
                        <m:accPr>
                          <m:chr m:val="̅"/>
                          <m:ctrlPr>
                            <a:rPr lang="zh-CN" altLang="zh-CN" b="1" i="1">
                              <a:latin typeface="Cambria Math" charset="0"/>
                            </a:rPr>
                          </m:ctrlPr>
                        </m:accPr>
                        <m:e>
                          <m:r>
                            <a:rPr lang="en-US" altLang="zh-CN" b="1" i="1" smtClean="0">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4092908" y="5409196"/>
                <a:ext cx="1372492" cy="369332"/>
              </a:xfrm>
              <a:prstGeom prst="rect">
                <a:avLst/>
              </a:prstGeom>
              <a:blipFill>
                <a:blip r:embed="rId7"/>
                <a:stretch>
                  <a:fillRect r="-22124"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416356" y="2145790"/>
                <a:ext cx="4632641" cy="2169825"/>
              </a:xfrm>
              <a:prstGeom prst="rect">
                <a:avLst/>
              </a:prstGeom>
              <a:ln w="31750">
                <a:solidFill>
                  <a:srgbClr val="FF0000"/>
                </a:solidFill>
              </a:ln>
            </p:spPr>
            <p:txBody>
              <a:bodyPr wrap="square">
                <a:spAutoFit/>
              </a:bodyPr>
              <a:lstStyle/>
              <a:p>
                <a:pPr lvl="0">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可以看出：只要给出了训练样本</a:t>
                </a:r>
                <a14:m>
                  <m:oMath xmlns:m="http://schemas.openxmlformats.org/officeDocument/2006/math">
                    <m:d>
                      <m:dPr>
                        <m:ctrlPr>
                          <a:rPr lang="en-US" altLang="zh-CN" b="1" i="1" kern="0">
                            <a:solidFill>
                              <a:srgbClr val="0070C0"/>
                            </a:solidFill>
                            <a:latin typeface="Cambria Math" charset="0"/>
                            <a:ea typeface="微软雅黑" pitchFamily="34" charset="-122"/>
                            <a:cs typeface="Times New Roman" pitchFamily="18" charset="0"/>
                          </a:rPr>
                        </m:ctrlPr>
                      </m:dPr>
                      <m:e>
                        <m:sSub>
                          <m:sSubPr>
                            <m:ctrlPr>
                              <a:rPr lang="en-US" altLang="zh-CN" b="1" i="1" kern="0">
                                <a:solidFill>
                                  <a:srgbClr val="0070C0"/>
                                </a:solidFill>
                                <a:latin typeface="Cambria Math"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a:solidFill>
                                  <a:srgbClr val="0070C0"/>
                                </a:solidFill>
                                <a:latin typeface="Cambria Math"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𝒚</m:t>
                            </m:r>
                          </m:e>
                          <m:sub>
                            <m:r>
                              <a:rPr lang="en-US" altLang="zh-CN" b="1" i="1" kern="0" smtClean="0">
                                <a:solidFill>
                                  <a:srgbClr val="0070C0"/>
                                </a:solidFill>
                                <a:latin typeface="Cambria Math"/>
                                <a:ea typeface="微软雅黑" pitchFamily="34" charset="-122"/>
                                <a:cs typeface="Times New Roman" pitchFamily="18" charset="0"/>
                              </a:rPr>
                              <m:t>𝒊</m:t>
                            </m:r>
                          </m:sub>
                        </m:sSub>
                      </m:e>
                    </m:d>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𝒊</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𝟏</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𝒏</m:t>
                    </m:r>
                    <m:r>
                      <a:rPr lang="en-US" altLang="zh-CN" b="1" i="1" kern="0" smtClean="0">
                        <a:solidFill>
                          <a:srgbClr val="0070C0"/>
                        </a:solidFill>
                        <a:latin typeface="Cambria Math"/>
                        <a:ea typeface="微软雅黑" pitchFamily="34" charset="-122"/>
                        <a:cs typeface="Times New Roman" pitchFamily="18" charset="0"/>
                      </a:rPr>
                      <m:t>)</m:t>
                    </m:r>
                  </m:oMath>
                </a14:m>
                <a:r>
                  <a:rPr lang="zh-CN" altLang="en-US"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我们就可以从训练样本出发，建立一个线性回归方程，使得对训练样本数据而言，该线性回归方程预测的结果与样本标注结果之间的差值和最小</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17" name="矩形 16"/>
              <p:cNvSpPr>
                <a:spLocks noRot="1" noChangeAspect="1" noMove="1" noResize="1" noEditPoints="1" noAdjustHandles="1" noChangeArrowheads="1" noChangeShapeType="1" noTextEdit="1"/>
              </p:cNvSpPr>
              <p:nvPr/>
            </p:nvSpPr>
            <p:spPr>
              <a:xfrm>
                <a:off x="4416356" y="2145790"/>
                <a:ext cx="4632641" cy="2169825"/>
              </a:xfrm>
              <a:prstGeom prst="rect">
                <a:avLst/>
              </a:prstGeom>
              <a:blipFill>
                <a:blip r:embed="rId8"/>
                <a:stretch>
                  <a:fillRect l="-784"/>
                </a:stretch>
              </a:blipFill>
              <a:ln w="31750">
                <a:solidFill>
                  <a:srgbClr val="FF0000"/>
                </a:solidFill>
              </a:ln>
            </p:spPr>
            <p:txBody>
              <a:bodyPr/>
              <a:lstStyle/>
              <a:p>
                <a:r>
                  <a:rPr lang="zh-CN" altLang="en-US">
                    <a:noFill/>
                  </a:rPr>
                  <a:t> </a:t>
                </a:r>
              </a:p>
            </p:txBody>
          </p:sp>
        </mc:Fallback>
      </mc:AlternateContent>
      <p:grpSp>
        <p:nvGrpSpPr>
          <p:cNvPr id="18" name="组合 17"/>
          <p:cNvGrpSpPr/>
          <p:nvPr/>
        </p:nvGrpSpPr>
        <p:grpSpPr>
          <a:xfrm>
            <a:off x="5806062" y="5188795"/>
            <a:ext cx="2408457" cy="1111116"/>
            <a:chOff x="4863884" y="3942610"/>
            <a:chExt cx="2712573" cy="1033153"/>
          </a:xfrm>
        </p:grpSpPr>
        <p:sp>
          <p:nvSpPr>
            <p:cNvPr id="19" name="椭圆形标注 18"/>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4863884" y="4083537"/>
                  <a:ext cx="2625145" cy="650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𝒂</m:t>
                        </m:r>
                        <m:r>
                          <a:rPr lang="en-US" altLang="zh-CN" b="1" i="1" smtClean="0">
                            <a:latin typeface="Cambria Math"/>
                            <a:ea typeface="Cambria Math"/>
                          </a:rPr>
                          <m:t>=</m:t>
                        </m:r>
                        <m:f>
                          <m:fPr>
                            <m:ctrlPr>
                              <a:rPr lang="en-US" altLang="zh-CN" b="1" i="1" smtClean="0">
                                <a:latin typeface="Cambria Math" charset="0"/>
                                <a:ea typeface="Cambria Math"/>
                              </a:rPr>
                            </m:ctrlPr>
                          </m:fPr>
                          <m:num>
                            <m:nary>
                              <m:naryPr>
                                <m:chr m:val="∑"/>
                                <m:ctrlPr>
                                  <a:rPr lang="en-US" altLang="zh-CN" b="1" i="1" smtClean="0">
                                    <a:latin typeface="Cambria Math"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𝟎</m:t>
                                </m:r>
                              </m:sub>
                              <m:sup>
                                <m:r>
                                  <a:rPr lang="en-US" altLang="zh-CN" b="1" i="1" smtClean="0">
                                    <a:latin typeface="Cambria Math"/>
                                    <a:ea typeface="Cambria Math"/>
                                  </a:rPr>
                                  <m:t>𝒏</m:t>
                                </m:r>
                              </m:sup>
                              <m:e>
                                <m:sSub>
                                  <m:sSubPr>
                                    <m:ctrlPr>
                                      <a:rPr lang="en-US" altLang="zh-CN" b="1" i="1" smtClean="0">
                                        <a:latin typeface="Cambria Math"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charset="0"/>
                                        <a:ea typeface="Cambria Math"/>
                                      </a:rPr>
                                    </m:ctrlPr>
                                  </m:sSubPr>
                                  <m:e>
                                    <m:r>
                                      <a:rPr lang="en-US" altLang="zh-CN" b="1" i="1" smtClean="0">
                                        <a:latin typeface="Cambria Math"/>
                                        <a:ea typeface="Cambria Math"/>
                                      </a:rPr>
                                      <m:t>𝒚</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acc>
                                  <m:accPr>
                                    <m:chr m:val="̅"/>
                                    <m:ctrlPr>
                                      <a:rPr lang="en-US" altLang="zh-CN" b="1" i="1" smtClean="0">
                                        <a:latin typeface="Cambria Math" charset="0"/>
                                        <a:ea typeface="黑体" panose="02010609060101010101" pitchFamily="49" charset="-122"/>
                                      </a:rPr>
                                    </m:ctrlPr>
                                  </m:accPr>
                                  <m:e>
                                    <m:r>
                                      <a:rPr lang="en-US" altLang="zh-CN" b="1" i="1" smtClean="0">
                                        <a:latin typeface="Cambria Math"/>
                                        <a:ea typeface="黑体" panose="02010609060101010101" pitchFamily="49" charset="-122"/>
                                      </a:rPr>
                                      <m:t>𝒙</m:t>
                                    </m:r>
                                  </m:e>
                                </m:acc>
                              </m:e>
                            </m:nary>
                            <m:acc>
                              <m:accPr>
                                <m:chr m:val="̅"/>
                                <m:ctrlPr>
                                  <a:rPr lang="en-US" altLang="zh-CN" b="1" i="1">
                                    <a:latin typeface="Cambria Math" charset="0"/>
                                    <a:ea typeface="黑体" panose="02010609060101010101" pitchFamily="49" charset="-122"/>
                                  </a:rPr>
                                </m:ctrlPr>
                              </m:accPr>
                              <m:e>
                                <m:r>
                                  <a:rPr lang="en-US" altLang="zh-CN" b="1" i="1" smtClean="0">
                                    <a:latin typeface="Cambria Math"/>
                                    <a:ea typeface="黑体" panose="02010609060101010101" pitchFamily="49" charset="-122"/>
                                  </a:rPr>
                                  <m:t>𝒚</m:t>
                                </m:r>
                              </m:e>
                            </m:acc>
                          </m:num>
                          <m:den>
                            <m:nary>
                              <m:naryPr>
                                <m:chr m:val="∑"/>
                                <m:ctrlPr>
                                  <a:rPr lang="en-US" altLang="zh-CN" b="1" i="1" smtClean="0">
                                    <a:latin typeface="Cambria Math"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𝟏</m:t>
                                </m:r>
                              </m:sub>
                              <m:sup>
                                <m:r>
                                  <a:rPr lang="en-US" altLang="zh-CN" b="1" i="1" smtClean="0">
                                    <a:latin typeface="Cambria Math"/>
                                    <a:ea typeface="Cambria Math"/>
                                  </a:rPr>
                                  <m:t>𝒏</m:t>
                                </m:r>
                              </m:sup>
                              <m:e>
                                <m:sSub>
                                  <m:sSubPr>
                                    <m:ctrlPr>
                                      <a:rPr lang="en-US" altLang="zh-CN" b="1" i="1" smtClean="0">
                                        <a:latin typeface="Cambria Math"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sSup>
                                  <m:sSupPr>
                                    <m:ctrlPr>
                                      <a:rPr lang="en-US" altLang="zh-CN" b="1" i="1" smtClean="0">
                                        <a:latin typeface="Cambria Math" charset="0"/>
                                        <a:ea typeface="Cambria Math"/>
                                      </a:rPr>
                                    </m:ctrlPr>
                                  </m:sSupPr>
                                  <m:e>
                                    <m:acc>
                                      <m:accPr>
                                        <m:chr m:val="̅"/>
                                        <m:ctrlPr>
                                          <a:rPr lang="en-US" altLang="zh-CN" b="1" i="1" smtClean="0">
                                            <a:latin typeface="Cambria Math" charset="0"/>
                                            <a:ea typeface="Cambria Math"/>
                                          </a:rPr>
                                        </m:ctrlPr>
                                      </m:accPr>
                                      <m:e>
                                        <m:r>
                                          <a:rPr lang="en-US" altLang="zh-CN" b="1" i="1" smtClean="0">
                                            <a:latin typeface="Cambria Math"/>
                                            <a:ea typeface="Cambria Math"/>
                                          </a:rPr>
                                          <m:t>𝒙</m:t>
                                        </m:r>
                                      </m:e>
                                    </m:acc>
                                  </m:e>
                                  <m:sup>
                                    <m:r>
                                      <a:rPr lang="en-US" altLang="zh-CN" b="1" i="1" smtClean="0">
                                        <a:latin typeface="Cambria Math"/>
                                        <a:ea typeface="Cambria Math"/>
                                      </a:rPr>
                                      <m:t>𝟐</m:t>
                                    </m:r>
                                  </m:sup>
                                </m:sSup>
                              </m:e>
                            </m:nary>
                          </m:den>
                        </m:f>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4863884" y="4083537"/>
                  <a:ext cx="2625145" cy="650823"/>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矩形 21"/>
              <p:cNvSpPr/>
              <p:nvPr/>
            </p:nvSpPr>
            <p:spPr>
              <a:xfrm>
                <a:off x="699499" y="5489592"/>
                <a:ext cx="2751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ea typeface="Cambria Math"/>
                        </a:rPr>
                        <m:t>→</m:t>
                      </m:r>
                      <m:r>
                        <a:rPr lang="en-US" altLang="zh-CN" sz="2000" b="1" i="1" smtClean="0">
                          <a:latin typeface="Cambria Math"/>
                          <a:ea typeface="Cambria Math"/>
                        </a:rPr>
                        <m:t>𝒏</m:t>
                      </m:r>
                      <m:acc>
                        <m:accPr>
                          <m:chr m:val="̅"/>
                          <m:ctrlPr>
                            <a:rPr lang="en-US" altLang="zh-CN" sz="2000" b="1" i="1" smtClean="0">
                              <a:latin typeface="Cambria Math" charset="0"/>
                              <a:ea typeface="Cambria Math"/>
                            </a:rPr>
                          </m:ctrlPr>
                        </m:accPr>
                        <m:e>
                          <m:r>
                            <a:rPr lang="en-US" altLang="zh-CN" sz="2000" b="1" i="1" smtClean="0">
                              <a:latin typeface="Cambria Math"/>
                              <a:ea typeface="Cambria Math"/>
                            </a:rPr>
                            <m:t>𝒚</m:t>
                          </m:r>
                        </m:e>
                      </m:acc>
                      <m:r>
                        <a:rPr lang="en-US" altLang="zh-CN" sz="2000" b="1" i="1" smtClean="0">
                          <a:latin typeface="Cambria Math"/>
                          <a:ea typeface="Cambria Math"/>
                        </a:rPr>
                        <m:t>−</m:t>
                      </m:r>
                      <m:r>
                        <a:rPr lang="en-US" altLang="zh-CN" sz="2000" b="1" i="1" smtClean="0">
                          <a:latin typeface="Cambria Math"/>
                          <a:ea typeface="Cambria Math"/>
                        </a:rPr>
                        <m:t>𝒂𝒏</m:t>
                      </m:r>
                      <m:acc>
                        <m:accPr>
                          <m:chr m:val="̅"/>
                          <m:ctrlPr>
                            <a:rPr lang="en-US" altLang="zh-CN" sz="2000" b="1" i="1" smtClean="0">
                              <a:latin typeface="Cambria Math" charset="0"/>
                              <a:ea typeface="Cambria Math"/>
                            </a:rPr>
                          </m:ctrlPr>
                        </m:accPr>
                        <m:e>
                          <m:r>
                            <a:rPr lang="en-US" altLang="zh-CN" sz="2000" b="1" i="1" smtClean="0">
                              <a:latin typeface="Cambria Math"/>
                              <a:ea typeface="Cambria Math"/>
                            </a:rPr>
                            <m:t>𝒙</m:t>
                          </m:r>
                        </m:e>
                      </m:acc>
                      <m:r>
                        <a:rPr lang="en-US" altLang="zh-CN" sz="2000" b="1" i="1" smtClean="0">
                          <a:latin typeface="Cambria Math"/>
                          <a:ea typeface="Cambria Math"/>
                        </a:rPr>
                        <m:t>−</m:t>
                      </m:r>
                      <m:r>
                        <a:rPr lang="en-US" altLang="zh-CN" sz="2000" b="1" i="1" smtClean="0">
                          <a:latin typeface="Cambria Math"/>
                          <a:ea typeface="Cambria Math"/>
                        </a:rPr>
                        <m:t>𝒏𝒃</m:t>
                      </m:r>
                      <m:r>
                        <a:rPr lang="en-US" altLang="zh-CN" sz="2000" b="1" i="1" smtClean="0">
                          <a:latin typeface="Cambria Math"/>
                          <a:ea typeface="Cambria Math"/>
                        </a:rPr>
                        <m:t>=</m:t>
                      </m:r>
                      <m:r>
                        <a:rPr lang="en-US" altLang="zh-CN" sz="2000" b="1" i="1" smtClean="0">
                          <a:latin typeface="Cambria Math"/>
                          <a:ea typeface="Cambria Math"/>
                        </a:rPr>
                        <m:t>𝟎</m:t>
                      </m:r>
                    </m:oMath>
                  </m:oMathPara>
                </a14:m>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99499" y="5489592"/>
                <a:ext cx="2751971" cy="400110"/>
              </a:xfrm>
              <a:prstGeom prst="rect">
                <a:avLst/>
              </a:prstGeom>
              <a:blipFill>
                <a:blip r:embed="rId10"/>
                <a:stretch>
                  <a:fillRect b="-10769"/>
                </a:stretch>
              </a:blipFill>
            </p:spPr>
            <p:txBody>
              <a:bodyPr/>
              <a:lstStyle/>
              <a:p>
                <a:r>
                  <a:rPr lang="zh-CN" altLang="en-US">
                    <a:noFill/>
                  </a:rPr>
                  <a:t> </a:t>
                </a:r>
              </a:p>
            </p:txBody>
          </p:sp>
        </mc:Fallback>
      </mc:AlternateContent>
      <p:sp>
        <p:nvSpPr>
          <p:cNvPr id="5" name="右箭头 4"/>
          <p:cNvSpPr/>
          <p:nvPr/>
        </p:nvSpPr>
        <p:spPr>
          <a:xfrm>
            <a:off x="3511312" y="5421142"/>
            <a:ext cx="437773" cy="53500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标题 1">
            <a:extLst>
              <a:ext uri="{FF2B5EF4-FFF2-40B4-BE49-F238E27FC236}">
                <a16:creationId xmlns:a16="http://schemas.microsoft.com/office/drawing/2014/main" xmlns="" id="{17882032-99F4-448E-AFC1-8E1C4A5710E4}"/>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4958647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1006903" y="2177153"/>
            <a:ext cx="2712573" cy="105472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67426" y="1233446"/>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charset="0"/>
                          </a:rPr>
                        </m:ctrlPr>
                      </m:sSubPr>
                      <m:e>
                        <m:r>
                          <a:rPr lang="en-US" altLang="zh-CN" b="1" i="1" smtClean="0">
                            <a:latin typeface="Cambria Math"/>
                          </a:rPr>
                          <m:t>𝒚</m:t>
                        </m:r>
                      </m:e>
                      <m:sub>
                        <m:r>
                          <a:rPr lang="en-US" altLang="zh-CN" b="1" i="1" smtClean="0">
                            <a:latin typeface="Cambria Math"/>
                          </a:rPr>
                          <m:t>𝒊</m:t>
                        </m:r>
                      </m:sub>
                    </m:sSub>
                    <m:r>
                      <a:rPr lang="en-US" altLang="zh-CN" b="1" i="1">
                        <a:latin typeface="Cambria Math"/>
                      </a:rPr>
                      <m:t>=</m:t>
                    </m:r>
                    <m:r>
                      <a:rPr lang="en-US" altLang="zh-CN" b="1" i="1">
                        <a:latin typeface="Cambria Math"/>
                      </a:rPr>
                      <m:t>𝒂</m:t>
                    </m:r>
                    <m:sSub>
                      <m:sSubPr>
                        <m:ctrlPr>
                          <a:rPr lang="en-US" altLang="zh-CN" b="1" i="1" smtClean="0">
                            <a:latin typeface="Cambria Math" charset="0"/>
                          </a:rPr>
                        </m:ctrlPr>
                      </m:sSubPr>
                      <m:e>
                        <m:r>
                          <a:rPr lang="en-US" altLang="zh-CN" b="1" i="1" smtClean="0">
                            <a:latin typeface="Cambria Math"/>
                          </a:rPr>
                          <m:t>𝒙</m:t>
                        </m:r>
                      </m:e>
                      <m:sub>
                        <m:r>
                          <a:rPr lang="en-US" altLang="zh-CN" b="1" i="1" smtClean="0">
                            <a:latin typeface="Cambria Math"/>
                          </a:rPr>
                          <m:t>𝒊</m:t>
                        </m:r>
                      </m:sub>
                    </m:sSub>
                    <m:r>
                      <a:rPr lang="en-US" altLang="zh-CN" b="1" i="1">
                        <a:latin typeface="Cambria Math"/>
                      </a:rPr>
                      <m:t>+</m:t>
                    </m:r>
                    <m:r>
                      <a:rPr lang="en-US" altLang="zh-CN" b="1" i="1">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67426" y="1233446"/>
                <a:ext cx="4726378" cy="369332"/>
              </a:xfrm>
              <a:prstGeom prst="rect">
                <a:avLst/>
              </a:prstGeom>
              <a:blipFill>
                <a:blip r:embed="rId2"/>
                <a:stretch>
                  <a:fillRect l="-1031" t="-11475" r="-387"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210425" y="620105"/>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charset="0"/>
                              <a:ea typeface="黑体" panose="02010609060101010101" pitchFamily="49" charset="-122"/>
                            </a:rPr>
                          </m:ctrlPr>
                        </m:funcPr>
                        <m:fName>
                          <m:limLow>
                            <m:limLowPr>
                              <m:ctrlPr>
                                <a:rPr lang="en-US" altLang="zh-CN" b="0" i="1" dirty="0" smtClean="0">
                                  <a:latin typeface="Cambria Math"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210425" y="620105"/>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563663" y="2596931"/>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𝒃</m:t>
                      </m:r>
                      <m:r>
                        <a:rPr lang="en-US" altLang="zh-CN" b="1" i="1">
                          <a:latin typeface="Cambria Math"/>
                        </a:rPr>
                        <m:t>=</m:t>
                      </m:r>
                      <m:acc>
                        <m:accPr>
                          <m:chr m:val="̅"/>
                          <m:ctrlPr>
                            <a:rPr lang="zh-CN" altLang="zh-CN" b="1" i="1">
                              <a:latin typeface="Cambria Math" charset="0"/>
                            </a:rPr>
                          </m:ctrlPr>
                        </m:accPr>
                        <m:e>
                          <m:r>
                            <a:rPr lang="en-US" altLang="zh-CN" b="1" i="1">
                              <a:latin typeface="Cambria Math"/>
                            </a:rPr>
                            <m:t>𝒚</m:t>
                          </m:r>
                        </m:e>
                      </m:acc>
                      <m:r>
                        <a:rPr lang="en-US" altLang="zh-CN" b="1" i="1">
                          <a:latin typeface="Cambria Math"/>
                        </a:rPr>
                        <m:t>−</m:t>
                      </m:r>
                      <m:r>
                        <a:rPr lang="en-US" altLang="zh-CN" b="1" i="1">
                          <a:latin typeface="Cambria Math"/>
                        </a:rPr>
                        <m:t>𝒂</m:t>
                      </m:r>
                      <m:acc>
                        <m:accPr>
                          <m:chr m:val="̅"/>
                          <m:ctrlPr>
                            <a:rPr lang="zh-CN" altLang="zh-CN" b="1" i="1">
                              <a:latin typeface="Cambria Math" charset="0"/>
                            </a:rPr>
                          </m:ctrlPr>
                        </m:accPr>
                        <m:e>
                          <m:r>
                            <a:rPr lang="en-US" altLang="zh-CN" b="1" i="1">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1563663" y="2596931"/>
                <a:ext cx="1372492" cy="369332"/>
              </a:xfrm>
              <a:prstGeom prst="rect">
                <a:avLst/>
              </a:prstGeom>
              <a:blipFill>
                <a:blip r:embed="rId4"/>
                <a:stretch>
                  <a:fillRect r="-22222" b="-8197"/>
                </a:stretch>
              </a:blipFill>
            </p:spPr>
            <p:txBody>
              <a:bodyPr/>
              <a:lstStyle/>
              <a:p>
                <a:r>
                  <a:rPr lang="zh-CN" altLang="en-US">
                    <a:noFill/>
                  </a:rPr>
                  <a:t> </a:t>
                </a:r>
              </a:p>
            </p:txBody>
          </p:sp>
        </mc:Fallback>
      </mc:AlternateContent>
      <p:grpSp>
        <p:nvGrpSpPr>
          <p:cNvPr id="18" name="组合 17"/>
          <p:cNvGrpSpPr/>
          <p:nvPr/>
        </p:nvGrpSpPr>
        <p:grpSpPr>
          <a:xfrm>
            <a:off x="4523076" y="1868389"/>
            <a:ext cx="2712573" cy="1377537"/>
            <a:chOff x="4863884" y="3942610"/>
            <a:chExt cx="2712573" cy="1033153"/>
          </a:xfrm>
        </p:grpSpPr>
        <p:sp>
          <p:nvSpPr>
            <p:cNvPr id="19" name="椭圆形标注 18"/>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4863884" y="4142426"/>
                  <a:ext cx="2330831" cy="524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𝒂</m:t>
                        </m:r>
                        <m:r>
                          <a:rPr lang="en-US" altLang="zh-CN" b="1" i="1" smtClean="0">
                            <a:latin typeface="Cambria Math"/>
                            <a:ea typeface="Cambria Math"/>
                          </a:rPr>
                          <m:t>=</m:t>
                        </m:r>
                        <m:f>
                          <m:fPr>
                            <m:ctrlPr>
                              <a:rPr lang="en-US" altLang="zh-CN" b="1" i="1" smtClean="0">
                                <a:latin typeface="Cambria Math" charset="0"/>
                                <a:ea typeface="Cambria Math"/>
                              </a:rPr>
                            </m:ctrlPr>
                          </m:fPr>
                          <m:num>
                            <m:nary>
                              <m:naryPr>
                                <m:chr m:val="∑"/>
                                <m:ctrlPr>
                                  <a:rPr lang="en-US" altLang="zh-CN" b="1" i="1" smtClean="0">
                                    <a:latin typeface="Cambria Math"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𝟎</m:t>
                                </m:r>
                              </m:sub>
                              <m:sup>
                                <m:r>
                                  <a:rPr lang="en-US" altLang="zh-CN" b="1" i="1" smtClean="0">
                                    <a:latin typeface="Cambria Math"/>
                                    <a:ea typeface="Cambria Math"/>
                                  </a:rPr>
                                  <m:t>𝒏</m:t>
                                </m:r>
                              </m:sup>
                              <m:e>
                                <m:sSub>
                                  <m:sSubPr>
                                    <m:ctrlPr>
                                      <a:rPr lang="en-US" altLang="zh-CN" b="1" i="1" smtClean="0">
                                        <a:latin typeface="Cambria Math"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charset="0"/>
                                        <a:ea typeface="Cambria Math"/>
                                      </a:rPr>
                                    </m:ctrlPr>
                                  </m:sSubPr>
                                  <m:e>
                                    <m:r>
                                      <a:rPr lang="en-US" altLang="zh-CN" b="1" i="1" smtClean="0">
                                        <a:latin typeface="Cambria Math"/>
                                        <a:ea typeface="Cambria Math"/>
                                      </a:rPr>
                                      <m:t>𝒚</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acc>
                                  <m:accPr>
                                    <m:chr m:val="̅"/>
                                    <m:ctrlPr>
                                      <a:rPr lang="en-US" altLang="zh-CN" b="1" i="1" smtClean="0">
                                        <a:latin typeface="Cambria Math" charset="0"/>
                                        <a:ea typeface="黑体" panose="02010609060101010101" pitchFamily="49" charset="-122"/>
                                      </a:rPr>
                                    </m:ctrlPr>
                                  </m:accPr>
                                  <m:e>
                                    <m:r>
                                      <a:rPr lang="en-US" altLang="zh-CN" b="1" i="1">
                                        <a:latin typeface="Cambria Math"/>
                                        <a:ea typeface="黑体" panose="02010609060101010101" pitchFamily="49" charset="-122"/>
                                      </a:rPr>
                                      <m:t>𝒙</m:t>
                                    </m:r>
                                  </m:e>
                                </m:acc>
                              </m:e>
                            </m:nary>
                            <m:acc>
                              <m:accPr>
                                <m:chr m:val="̅"/>
                                <m:ctrlPr>
                                  <a:rPr lang="en-US" altLang="zh-CN" b="1" i="1">
                                    <a:latin typeface="Cambria Math" charset="0"/>
                                    <a:ea typeface="黑体" panose="02010609060101010101" pitchFamily="49" charset="-122"/>
                                  </a:rPr>
                                </m:ctrlPr>
                              </m:accPr>
                              <m:e>
                                <m:r>
                                  <a:rPr lang="en-US" altLang="zh-CN" b="1" i="1">
                                    <a:latin typeface="Cambria Math"/>
                                    <a:ea typeface="黑体" panose="02010609060101010101" pitchFamily="49" charset="-122"/>
                                  </a:rPr>
                                  <m:t>𝒚</m:t>
                                </m:r>
                              </m:e>
                            </m:acc>
                          </m:num>
                          <m:den>
                            <m:nary>
                              <m:naryPr>
                                <m:chr m:val="∑"/>
                                <m:ctrlPr>
                                  <a:rPr lang="en-US" altLang="zh-CN" b="1" i="1" smtClean="0">
                                    <a:latin typeface="Cambria Math"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𝟏</m:t>
                                </m:r>
                              </m:sub>
                              <m:sup>
                                <m:r>
                                  <a:rPr lang="en-US" altLang="zh-CN" b="1" i="1" smtClean="0">
                                    <a:latin typeface="Cambria Math"/>
                                    <a:ea typeface="Cambria Math"/>
                                  </a:rPr>
                                  <m:t>𝒏</m:t>
                                </m:r>
                              </m:sup>
                              <m:e>
                                <m:sSub>
                                  <m:sSubPr>
                                    <m:ctrlPr>
                                      <a:rPr lang="en-US" altLang="zh-CN" b="1" i="1" smtClean="0">
                                        <a:latin typeface="Cambria Math"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sSup>
                                  <m:sSupPr>
                                    <m:ctrlPr>
                                      <a:rPr lang="en-US" altLang="zh-CN" b="1" i="1" smtClean="0">
                                        <a:latin typeface="Cambria Math" charset="0"/>
                                        <a:ea typeface="Cambria Math"/>
                                      </a:rPr>
                                    </m:ctrlPr>
                                  </m:sSupPr>
                                  <m:e>
                                    <m:acc>
                                      <m:accPr>
                                        <m:chr m:val="̅"/>
                                        <m:ctrlPr>
                                          <a:rPr lang="en-US" altLang="zh-CN" b="1" i="1" smtClean="0">
                                            <a:latin typeface="Cambria Math" charset="0"/>
                                            <a:ea typeface="Cambria Math"/>
                                          </a:rPr>
                                        </m:ctrlPr>
                                      </m:accPr>
                                      <m:e>
                                        <m:r>
                                          <a:rPr lang="en-US" altLang="zh-CN" b="1" i="1" smtClean="0">
                                            <a:latin typeface="Cambria Math"/>
                                            <a:ea typeface="Cambria Math"/>
                                          </a:rPr>
                                          <m:t>𝒙</m:t>
                                        </m:r>
                                      </m:e>
                                    </m:acc>
                                  </m:e>
                                  <m:sup>
                                    <m:r>
                                      <a:rPr lang="en-US" altLang="zh-CN" b="1" i="1" smtClean="0">
                                        <a:latin typeface="Cambria Math"/>
                                        <a:ea typeface="Cambria Math"/>
                                      </a:rPr>
                                      <m:t>𝟐</m:t>
                                    </m:r>
                                  </m:sup>
                                </m:sSup>
                              </m:e>
                            </m:nary>
                          </m:den>
                        </m:f>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4863884" y="4142426"/>
                  <a:ext cx="2330831" cy="524951"/>
                </a:xfrm>
                <a:prstGeom prst="rect">
                  <a:avLst/>
                </a:prstGeom>
                <a:blipFill>
                  <a:blip r:embed="rId5"/>
                  <a:stretch>
                    <a:fillRect/>
                  </a:stretch>
                </a:blipFill>
              </p:spPr>
              <p:txBody>
                <a:bodyPr/>
                <a:lstStyle/>
                <a:p>
                  <a:r>
                    <a:rPr lang="zh-CN" altLang="en-US">
                      <a:noFill/>
                    </a:rPr>
                    <a:t> </a:t>
                  </a:r>
                </a:p>
              </p:txBody>
            </p:sp>
          </mc:Fallback>
        </mc:AlternateContent>
      </p:grpSp>
      <p:sp>
        <p:nvSpPr>
          <p:cNvPr id="5" name="减号 4"/>
          <p:cNvSpPr/>
          <p:nvPr/>
        </p:nvSpPr>
        <p:spPr>
          <a:xfrm>
            <a:off x="451266" y="3467598"/>
            <a:ext cx="8324603" cy="380009"/>
          </a:xfrm>
          <a:prstGeom prst="mathMinus">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850586" y="4011273"/>
                <a:ext cx="7442828" cy="2149948"/>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b="1" i="1">
                          <a:latin typeface="Cambria Math"/>
                        </a:rPr>
                        <m:t>𝒂</m:t>
                      </m:r>
                      <m:r>
                        <a:rPr lang="en-US" altLang="zh-CN" b="1" i="1">
                          <a:latin typeface="Cambria Math"/>
                        </a:rPr>
                        <m:t>=</m:t>
                      </m:r>
                      <m:f>
                        <m:fPr>
                          <m:ctrlPr>
                            <a:rPr lang="zh-CN" altLang="zh-CN" b="1" i="1">
                              <a:latin typeface="Cambria Math" charset="0"/>
                            </a:rPr>
                          </m:ctrlPr>
                        </m:fPr>
                        <m:num>
                          <m:sSub>
                            <m:sSubPr>
                              <m:ctrlPr>
                                <a:rPr lang="zh-CN" altLang="zh-CN" b="1" i="1">
                                  <a:latin typeface="Cambria Math" charset="0"/>
                                </a:rPr>
                              </m:ctrlPr>
                            </m:sSubPr>
                            <m:e>
                              <m:r>
                                <a:rPr lang="en-US" altLang="zh-CN" b="1" i="1">
                                  <a:latin typeface="Cambria Math"/>
                                </a:rPr>
                                <m:t>𝒙</m:t>
                              </m:r>
                            </m:e>
                            <m:sub>
                              <m:r>
                                <a:rPr lang="en-US" altLang="zh-CN" b="1" i="1">
                                  <a:latin typeface="Cambria Math"/>
                                </a:rPr>
                                <m:t>𝟏</m:t>
                              </m:r>
                            </m:sub>
                          </m:sSub>
                          <m:sSub>
                            <m:sSubPr>
                              <m:ctrlPr>
                                <a:rPr lang="zh-CN" altLang="zh-CN" b="1" i="1">
                                  <a:latin typeface="Cambria Math" charset="0"/>
                                </a:rPr>
                              </m:ctrlPr>
                            </m:sSubPr>
                            <m:e>
                              <m:r>
                                <a:rPr lang="en-US" altLang="zh-CN" b="1" i="1">
                                  <a:latin typeface="Cambria Math"/>
                                </a:rPr>
                                <m:t>𝒚</m:t>
                              </m:r>
                            </m:e>
                            <m:sub>
                              <m:r>
                                <a:rPr lang="en-US" altLang="zh-CN" b="1" i="1">
                                  <a:latin typeface="Cambria Math"/>
                                </a:rPr>
                                <m:t>𝟏</m:t>
                              </m:r>
                            </m:sub>
                          </m:sSub>
                          <m:r>
                            <a:rPr lang="en-US" altLang="zh-CN" b="1" i="1">
                              <a:latin typeface="Cambria Math"/>
                            </a:rPr>
                            <m:t>+</m:t>
                          </m:r>
                          <m:sSub>
                            <m:sSubPr>
                              <m:ctrlPr>
                                <a:rPr lang="zh-CN" altLang="zh-CN" b="1" i="1">
                                  <a:latin typeface="Cambria Math" charset="0"/>
                                </a:rPr>
                              </m:ctrlPr>
                            </m:sSubPr>
                            <m:e>
                              <m:r>
                                <a:rPr lang="en-US" altLang="zh-CN" b="1" i="1">
                                  <a:latin typeface="Cambria Math"/>
                                </a:rPr>
                                <m:t>𝒙</m:t>
                              </m:r>
                            </m:e>
                            <m:sub>
                              <m:r>
                                <a:rPr lang="en-US" altLang="zh-CN" b="1" i="1">
                                  <a:latin typeface="Cambria Math"/>
                                </a:rPr>
                                <m:t>𝟐</m:t>
                              </m:r>
                            </m:sub>
                          </m:sSub>
                          <m:sSub>
                            <m:sSubPr>
                              <m:ctrlPr>
                                <a:rPr lang="zh-CN" altLang="zh-CN" b="1" i="1">
                                  <a:latin typeface="Cambria Math" charset="0"/>
                                </a:rPr>
                              </m:ctrlPr>
                            </m:sSubPr>
                            <m:e>
                              <m:r>
                                <a:rPr lang="en-US" altLang="zh-CN" b="1" i="1">
                                  <a:latin typeface="Cambria Math"/>
                                </a:rPr>
                                <m:t>𝒚</m:t>
                              </m:r>
                            </m:e>
                            <m:sub>
                              <m:r>
                                <a:rPr lang="en-US" altLang="zh-CN" b="1" i="1">
                                  <a:latin typeface="Cambria Math"/>
                                </a:rPr>
                                <m:t>𝟐</m:t>
                              </m:r>
                            </m:sub>
                          </m:sSub>
                          <m:r>
                            <a:rPr lang="en-US" altLang="zh-CN" b="1" i="1">
                              <a:latin typeface="Cambria Math"/>
                            </a:rPr>
                            <m:t>+…+</m:t>
                          </m:r>
                          <m:sSub>
                            <m:sSubPr>
                              <m:ctrlPr>
                                <a:rPr lang="zh-CN" altLang="zh-CN" b="1" i="1">
                                  <a:latin typeface="Cambria Math" charset="0"/>
                                </a:rPr>
                              </m:ctrlPr>
                            </m:sSubPr>
                            <m:e>
                              <m:r>
                                <a:rPr lang="en-US" altLang="zh-CN" b="1" i="1">
                                  <a:latin typeface="Cambria Math"/>
                                </a:rPr>
                                <m:t>𝒙</m:t>
                              </m:r>
                            </m:e>
                            <m:sub>
                              <m:r>
                                <a:rPr lang="en-US" altLang="zh-CN" b="1" i="1">
                                  <a:latin typeface="Cambria Math"/>
                                </a:rPr>
                                <m:t>𝟖</m:t>
                              </m:r>
                            </m:sub>
                          </m:sSub>
                          <m:sSub>
                            <m:sSubPr>
                              <m:ctrlPr>
                                <a:rPr lang="zh-CN" altLang="zh-CN" b="1" i="1">
                                  <a:latin typeface="Cambria Math" charset="0"/>
                                </a:rPr>
                              </m:ctrlPr>
                            </m:sSubPr>
                            <m:e>
                              <m:r>
                                <a:rPr lang="en-US" altLang="zh-CN" b="1" i="1">
                                  <a:latin typeface="Cambria Math"/>
                                </a:rPr>
                                <m:t>𝒚</m:t>
                              </m:r>
                            </m:e>
                            <m:sub>
                              <m:r>
                                <a:rPr lang="en-US" altLang="zh-CN" b="1" i="1">
                                  <a:latin typeface="Cambria Math"/>
                                </a:rPr>
                                <m:t>𝟖</m:t>
                              </m:r>
                            </m:sub>
                          </m:sSub>
                          <m:r>
                            <a:rPr lang="en-US" altLang="zh-CN" b="1" i="1">
                              <a:latin typeface="Cambria Math"/>
                            </a:rPr>
                            <m:t>−</m:t>
                          </m:r>
                          <m:r>
                            <a:rPr lang="en-US" altLang="zh-CN" b="1" i="1">
                              <a:latin typeface="Cambria Math"/>
                            </a:rPr>
                            <m:t>𝟖</m:t>
                          </m:r>
                          <m:acc>
                            <m:accPr>
                              <m:chr m:val="̅"/>
                              <m:ctrlPr>
                                <a:rPr lang="zh-CN" altLang="zh-CN" b="1" i="1">
                                  <a:latin typeface="Cambria Math" charset="0"/>
                                </a:rPr>
                              </m:ctrlPr>
                            </m:accPr>
                            <m:e>
                              <m:r>
                                <a:rPr lang="en-US" altLang="zh-CN" b="1" i="1">
                                  <a:latin typeface="Cambria Math"/>
                                </a:rPr>
                                <m:t>𝒙</m:t>
                              </m:r>
                            </m:e>
                          </m:acc>
                          <m:acc>
                            <m:accPr>
                              <m:chr m:val="̅"/>
                              <m:ctrlPr>
                                <a:rPr lang="zh-CN" altLang="zh-CN" b="1" i="1">
                                  <a:latin typeface="Cambria Math" charset="0"/>
                                </a:rPr>
                              </m:ctrlPr>
                            </m:accPr>
                            <m:e>
                              <m:r>
                                <a:rPr lang="en-US" altLang="zh-CN" b="1" i="1">
                                  <a:latin typeface="Cambria Math"/>
                                </a:rPr>
                                <m:t>𝒚</m:t>
                              </m:r>
                            </m:e>
                          </m:acc>
                        </m:num>
                        <m:den>
                          <m:sSubSup>
                            <m:sSubSupPr>
                              <m:ctrlPr>
                                <a:rPr lang="zh-CN" altLang="zh-CN" b="1" i="1">
                                  <a:latin typeface="Cambria Math" charset="0"/>
                                </a:rPr>
                              </m:ctrlPr>
                            </m:sSubSupPr>
                            <m:e>
                              <m:r>
                                <a:rPr lang="en-US" altLang="zh-CN" b="1" i="1">
                                  <a:latin typeface="Cambria Math"/>
                                </a:rPr>
                                <m:t>𝒙</m:t>
                              </m:r>
                            </m:e>
                            <m:sub>
                              <m:r>
                                <a:rPr lang="en-US" altLang="zh-CN" b="1" i="1">
                                  <a:latin typeface="Cambria Math"/>
                                </a:rPr>
                                <m:t>𝟏</m:t>
                              </m:r>
                            </m:sub>
                            <m:sup>
                              <m:r>
                                <a:rPr lang="en-US" altLang="zh-CN" b="1" i="1">
                                  <a:latin typeface="Cambria Math"/>
                                </a:rPr>
                                <m:t>𝟐</m:t>
                              </m:r>
                            </m:sup>
                          </m:sSubSup>
                          <m:r>
                            <a:rPr lang="en-US" altLang="zh-CN" b="1" i="1">
                              <a:latin typeface="Cambria Math"/>
                            </a:rPr>
                            <m:t>+</m:t>
                          </m:r>
                          <m:sSubSup>
                            <m:sSubSupPr>
                              <m:ctrlPr>
                                <a:rPr lang="zh-CN" altLang="zh-CN" b="1" i="1">
                                  <a:latin typeface="Cambria Math" charset="0"/>
                                </a:rPr>
                              </m:ctrlPr>
                            </m:sSubSupPr>
                            <m:e>
                              <m:r>
                                <a:rPr lang="en-US" altLang="zh-CN" b="1" i="1">
                                  <a:latin typeface="Cambria Math"/>
                                </a:rPr>
                                <m:t>𝒙</m:t>
                              </m:r>
                            </m:e>
                            <m:sub>
                              <m:r>
                                <a:rPr lang="en-US" altLang="zh-CN" b="1" i="1">
                                  <a:latin typeface="Cambria Math"/>
                                </a:rPr>
                                <m:t>𝟐</m:t>
                              </m:r>
                            </m:sub>
                            <m:sup>
                              <m:r>
                                <a:rPr lang="en-US" altLang="zh-CN" b="1" i="1">
                                  <a:latin typeface="Cambria Math"/>
                                </a:rPr>
                                <m:t>𝟐</m:t>
                              </m:r>
                            </m:sup>
                          </m:sSubSup>
                          <m:r>
                            <a:rPr lang="en-US" altLang="zh-CN" b="1" i="1">
                              <a:latin typeface="Cambria Math"/>
                            </a:rPr>
                            <m:t>+…+</m:t>
                          </m:r>
                          <m:sSubSup>
                            <m:sSubSupPr>
                              <m:ctrlPr>
                                <a:rPr lang="zh-CN" altLang="zh-CN" b="1" i="1">
                                  <a:latin typeface="Cambria Math" charset="0"/>
                                </a:rPr>
                              </m:ctrlPr>
                            </m:sSubSupPr>
                            <m:e>
                              <m:r>
                                <a:rPr lang="en-US" altLang="zh-CN" b="1" i="1">
                                  <a:latin typeface="Cambria Math"/>
                                </a:rPr>
                                <m:t>𝒙</m:t>
                              </m:r>
                            </m:e>
                            <m:sub>
                              <m:r>
                                <a:rPr lang="en-US" altLang="zh-CN" b="1" i="1">
                                  <a:latin typeface="Cambria Math"/>
                                </a:rPr>
                                <m:t>𝟖</m:t>
                              </m:r>
                            </m:sub>
                            <m:sup>
                              <m:r>
                                <a:rPr lang="en-US" altLang="zh-CN" b="1" i="1">
                                  <a:latin typeface="Cambria Math"/>
                                </a:rPr>
                                <m:t>𝟐</m:t>
                              </m:r>
                            </m:sup>
                          </m:sSubSup>
                          <m:r>
                            <a:rPr lang="en-US" altLang="zh-CN" b="1" i="1">
                              <a:latin typeface="Cambria Math"/>
                            </a:rPr>
                            <m:t>−</m:t>
                          </m:r>
                          <m:r>
                            <a:rPr lang="en-US" altLang="zh-CN" b="1" i="1">
                              <a:latin typeface="Cambria Math"/>
                            </a:rPr>
                            <m:t>𝟖</m:t>
                          </m:r>
                          <m:sSup>
                            <m:sSupPr>
                              <m:ctrlPr>
                                <a:rPr lang="zh-CN" altLang="zh-CN" b="1" i="1">
                                  <a:latin typeface="Cambria Math" charset="0"/>
                                </a:rPr>
                              </m:ctrlPr>
                            </m:sSupPr>
                            <m:e>
                              <m:acc>
                                <m:accPr>
                                  <m:chr m:val="̅"/>
                                  <m:ctrlPr>
                                    <a:rPr lang="zh-CN" altLang="zh-CN" b="1" i="1">
                                      <a:latin typeface="Cambria Math" charset="0"/>
                                    </a:rPr>
                                  </m:ctrlPr>
                                </m:accPr>
                                <m:e>
                                  <m:r>
                                    <a:rPr lang="en-US" altLang="zh-CN" b="1" i="1">
                                      <a:latin typeface="Cambria Math"/>
                                    </a:rPr>
                                    <m:t>𝒙</m:t>
                                  </m:r>
                                </m:e>
                              </m:acc>
                            </m:e>
                            <m:sup>
                              <m:r>
                                <a:rPr lang="en-US" altLang="zh-CN" b="1" i="1">
                                  <a:latin typeface="Cambria Math"/>
                                </a:rPr>
                                <m:t>𝟐</m:t>
                              </m:r>
                            </m:sup>
                          </m:sSup>
                        </m:den>
                      </m:f>
                      <m:r>
                        <a:rPr lang="en-US" altLang="zh-CN" b="1" i="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b="1" i="1">
                          <a:latin typeface="Cambria Math"/>
                        </a:rPr>
                        <m:t>𝒃</m:t>
                      </m:r>
                      <m:r>
                        <a:rPr lang="en-US" altLang="zh-CN" b="1" i="1">
                          <a:latin typeface="Cambria Math"/>
                        </a:rPr>
                        <m:t>=</m:t>
                      </m:r>
                      <m:acc>
                        <m:accPr>
                          <m:chr m:val="̅"/>
                          <m:ctrlPr>
                            <a:rPr lang="zh-CN" altLang="zh-CN" b="1" i="1">
                              <a:latin typeface="Cambria Math" charset="0"/>
                            </a:rPr>
                          </m:ctrlPr>
                        </m:accPr>
                        <m:e>
                          <m:r>
                            <a:rPr lang="en-US" altLang="zh-CN" b="1" i="1">
                              <a:latin typeface="Cambria Math"/>
                            </a:rPr>
                            <m:t>𝒚</m:t>
                          </m:r>
                        </m:e>
                      </m:acc>
                      <m:r>
                        <a:rPr lang="en-US" altLang="zh-CN" b="1" i="1">
                          <a:latin typeface="Cambria Math"/>
                        </a:rPr>
                        <m:t>−</m:t>
                      </m:r>
                      <m:r>
                        <a:rPr lang="en-US" altLang="zh-CN" b="1" i="1">
                          <a:latin typeface="Cambria Math"/>
                        </a:rPr>
                        <m:t>𝒂</m:t>
                      </m:r>
                      <m:acc>
                        <m:accPr>
                          <m:chr m:val="̅"/>
                          <m:ctrlPr>
                            <a:rPr lang="zh-CN" altLang="zh-CN" b="1" i="1">
                              <a:latin typeface="Cambria Math" charset="0"/>
                            </a:rPr>
                          </m:ctrlPr>
                        </m:accPr>
                        <m:e>
                          <m:r>
                            <a:rPr lang="en-US" altLang="zh-CN" b="1" i="1">
                              <a:latin typeface="Cambria Math"/>
                            </a:rPr>
                            <m:t>𝒙</m:t>
                          </m:r>
                        </m:e>
                      </m:acc>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即预测芒提兹尼欧地区火灾所影响森林面积与气温温度之间的一元线性回归模型为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zh-CN" altLang="zh-CN" b="1">
                        <a:latin typeface="Cambria Math"/>
                      </a:rPr>
                      <m:t>火灾所影响的森林面积</m:t>
                    </m:r>
                    <m:r>
                      <a:rPr lang="en-US" altLang="zh-CN" b="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r>
                      <a:rPr lang="en-US" altLang="zh-CN" b="1">
                        <a:latin typeface="Cambria Math"/>
                      </a:rPr>
                      <m:t>×</m:t>
                    </m:r>
                    <m:r>
                      <a:rPr lang="zh-CN" altLang="zh-CN" b="1">
                        <a:latin typeface="Cambria Math"/>
                      </a:rPr>
                      <m:t>气温温度</m:t>
                    </m:r>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r>
                      <a:rPr lang="en-US" altLang="zh-CN" b="1" i="1">
                        <a:latin typeface="Cambria Math"/>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a:rPr lang="en-US" altLang="zh-CN" b="1" i="1">
                        <a:latin typeface="Cambria Math"/>
                      </a:rPr>
                      <m:t>𝒚</m:t>
                    </m:r>
                    <m:r>
                      <a:rPr lang="en-US" altLang="zh-CN" b="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r>
                      <a:rPr lang="en-US" altLang="zh-CN" b="1" i="1">
                        <a:latin typeface="Cambria Math"/>
                      </a:rPr>
                      <m:t>𝒙</m:t>
                    </m:r>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oMath>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850586" y="4011273"/>
                <a:ext cx="7442828" cy="2149948"/>
              </a:xfrm>
              <a:prstGeom prst="rect">
                <a:avLst/>
              </a:prstGeom>
              <a:blipFill>
                <a:blip r:embed="rId6"/>
                <a:stretch>
                  <a:fillRect l="-738" r="-738" b="-1416"/>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xmlns="" id="{14303119-E813-4065-A4DC-72B987A178F9}"/>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17620675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多元线性回归模型例子</a:t>
            </a:r>
          </a:p>
        </p:txBody>
      </p:sp>
      <p:sp>
        <p:nvSpPr>
          <p:cNvPr id="7" name="矩形 6"/>
          <p:cNvSpPr/>
          <p:nvPr/>
        </p:nvSpPr>
        <p:spPr>
          <a:xfrm>
            <a:off x="498764" y="2018567"/>
            <a:ext cx="8193974"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接下来扩展到数据特征的维度是多维的情况，在上述数据中增加一个影响火灾影响面积的潜在因素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风力。</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475013" y="4056204"/>
                <a:ext cx="8193974" cy="946798"/>
              </a:xfrm>
              <a:prstGeom prst="rect">
                <a:avLst/>
              </a:prstGeom>
            </p:spPr>
            <p:txBody>
              <a:bodyPr wrap="square">
                <a:spAutoFit/>
              </a:bodyPr>
              <a:lstStyle/>
              <a:p>
                <a:pPr indent="266700">
                  <a:spcBef>
                    <a:spcPts val="1000"/>
                  </a:spcBef>
                  <a:spcAft>
                    <a:spcPts val="300"/>
                  </a:spcAft>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多维数据特征中线性回归的问题定义如下：</a:t>
                </a:r>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假设总共有</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𝒎</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个训练数据</a:t>
                </a:r>
                <a14:m>
                  <m:oMath xmlns:m="http://schemas.openxmlformats.org/officeDocument/2006/math">
                    <m:sSubSup>
                      <m:sSubSup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SupPr>
                      <m:e>
                        <m:d>
                          <m:dPr>
                            <m:begChr m:val="{"/>
                            <m:endChr m:val="}"/>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dPr>
                          <m:e>
                            <m:d>
                              <m:d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e>
                        </m:d>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up>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𝒎</m:t>
                        </m:r>
                      </m:sup>
                    </m:sSubSup>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𝟐</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p>
                    </m:sSup>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为数据特征的维度，线性回归就是要找到一组参数</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，使得线性函数：</a:t>
                </a:r>
                <a:endParaRPr lang="en-US"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475013" y="4056204"/>
                <a:ext cx="8193974" cy="946798"/>
              </a:xfrm>
              <a:prstGeom prst="rect">
                <a:avLst/>
              </a:prstGeom>
              <a:blipFill rotWithShape="1">
                <a:blip r:embed="rId2"/>
                <a:stretch>
                  <a:fillRect l="-670" t="-5769" r="-149" b="-9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nvPr>
            </p:nvGraphicFramePr>
            <p:xfrm>
              <a:off x="723765" y="3147204"/>
              <a:ext cx="7601642" cy="731520"/>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xmlns="" val="20000"/>
                        </a:ext>
                      </a:extLst>
                    </a:gridCol>
                    <a:gridCol w="739456">
                      <a:extLst>
                        <a:ext uri="{9D8B030D-6E8A-4147-A177-3AD203B41FA5}">
                          <a16:colId xmlns:a16="http://schemas.microsoft.com/office/drawing/2014/main" xmlns="" val="20001"/>
                        </a:ext>
                      </a:extLst>
                    </a:gridCol>
                    <a:gridCol w="739456">
                      <a:extLst>
                        <a:ext uri="{9D8B030D-6E8A-4147-A177-3AD203B41FA5}">
                          <a16:colId xmlns:a16="http://schemas.microsoft.com/office/drawing/2014/main" xmlns="" val="20002"/>
                        </a:ext>
                      </a:extLst>
                    </a:gridCol>
                    <a:gridCol w="739456">
                      <a:extLst>
                        <a:ext uri="{9D8B030D-6E8A-4147-A177-3AD203B41FA5}">
                          <a16:colId xmlns:a16="http://schemas.microsoft.com/office/drawing/2014/main" xmlns="" val="20003"/>
                        </a:ext>
                      </a:extLst>
                    </a:gridCol>
                    <a:gridCol w="740372">
                      <a:extLst>
                        <a:ext uri="{9D8B030D-6E8A-4147-A177-3AD203B41FA5}">
                          <a16:colId xmlns:a16="http://schemas.microsoft.com/office/drawing/2014/main" xmlns="" val="20004"/>
                        </a:ext>
                      </a:extLst>
                    </a:gridCol>
                    <a:gridCol w="739456">
                      <a:extLst>
                        <a:ext uri="{9D8B030D-6E8A-4147-A177-3AD203B41FA5}">
                          <a16:colId xmlns:a16="http://schemas.microsoft.com/office/drawing/2014/main" xmlns="" val="20005"/>
                        </a:ext>
                      </a:extLst>
                    </a:gridCol>
                    <a:gridCol w="739456">
                      <a:extLst>
                        <a:ext uri="{9D8B030D-6E8A-4147-A177-3AD203B41FA5}">
                          <a16:colId xmlns:a16="http://schemas.microsoft.com/office/drawing/2014/main" xmlns="" val="20006"/>
                        </a:ext>
                      </a:extLst>
                    </a:gridCol>
                    <a:gridCol w="739456">
                      <a:extLst>
                        <a:ext uri="{9D8B030D-6E8A-4147-A177-3AD203B41FA5}">
                          <a16:colId xmlns:a16="http://schemas.microsoft.com/office/drawing/2014/main" xmlns="" val="20007"/>
                        </a:ext>
                      </a:extLst>
                    </a:gridCol>
                    <a:gridCol w="740372">
                      <a:extLst>
                        <a:ext uri="{9D8B030D-6E8A-4147-A177-3AD203B41FA5}">
                          <a16:colId xmlns:a16="http://schemas.microsoft.com/office/drawing/2014/main" xmlns="" val="20008"/>
                        </a:ext>
                      </a:extLst>
                    </a:gridCol>
                  </a:tblGrid>
                  <a:tr h="181102">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气温</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81102">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风力</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𝒛</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5.8</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155128240"/>
                      </a:ext>
                    </a:extLst>
                  </a:tr>
                  <a:tr h="0">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火灾影响面积</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387117521"/>
                  </p:ext>
                </p:extLst>
              </p:nvPr>
            </p:nvGraphicFramePr>
            <p:xfrm>
              <a:off x="723765" y="3147204"/>
              <a:ext cx="7601642" cy="731520"/>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27500" r="-352899" b="-252500"/>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124390" r="-352899" b="-146341"/>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5.8</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5128240"/>
                      </a:ext>
                    </a:extLst>
                  </a:tr>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230000" r="-352899" b="-50000"/>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Fallback>
      </mc:AlternateContent>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0DCB99A8-B140-4075-8BE7-4465FAA851D6}"/>
                  </a:ext>
                </a:extLst>
              </p:cNvPr>
              <p:cNvSpPr txBox="1"/>
              <p:nvPr/>
            </p:nvSpPr>
            <p:spPr>
              <a:xfrm>
                <a:off x="2537138" y="5280001"/>
                <a:ext cx="4572000" cy="9025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sup>
                        <m:e>
                          <m:sSub>
                            <m:sSub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e>
                      </m:nary>
                      <m:sSub>
                        <m:sSub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𝑻</m:t>
                          </m:r>
                        </m:sup>
                      </m:sSup>
                      <m:sSub>
                        <m:sSubPr>
                          <m:ctrlPr>
                            <a:rPr lang="zh-CN" altLang="zh-CN"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0DCB99A8-B140-4075-8BE7-4465FAA851D6}"/>
                  </a:ext>
                </a:extLst>
              </p:cNvPr>
              <p:cNvSpPr txBox="1">
                <a:spLocks noRot="1" noChangeAspect="1" noMove="1" noResize="1" noEditPoints="1" noAdjustHandles="1" noChangeArrowheads="1" noChangeShapeType="1" noTextEdit="1"/>
              </p:cNvSpPr>
              <p:nvPr/>
            </p:nvSpPr>
            <p:spPr>
              <a:xfrm>
                <a:off x="2537138" y="5280001"/>
                <a:ext cx="4572000" cy="90255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05266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6709856E-D05B-4905-8017-346F10E0DF5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A89B01D4-E08B-401B-B2FB-ACEA9635E715}"/>
                  </a:ext>
                </a:extLst>
              </p:cNvPr>
              <p:cNvSpPr txBox="1"/>
              <p:nvPr/>
            </p:nvSpPr>
            <p:spPr>
              <a:xfrm>
                <a:off x="360129" y="1077439"/>
                <a:ext cx="8661521" cy="3365345"/>
              </a:xfrm>
              <a:prstGeom prst="rect">
                <a:avLst/>
              </a:prstGeom>
              <a:noFill/>
            </p:spPr>
            <p:txBody>
              <a:bodyPr wrap="square" rtlCol="0">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最小化均方误差函数：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den>
                      </m:f>
                      <m:nary>
                        <m:naryPr>
                          <m:chr m:val="∑"/>
                          <m:limLoc m:val="undOv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p>
                        <m:e>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为了方便，使用矩阵来表示所有的训练数据和数据标签。</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其中每一个数据</a:t>
                </a:r>
                <a14:m>
                  <m:oMath xmlns:m="http://schemas.openxmlformats.org/officeDocument/2006/math">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会扩展一个维度，其值为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，对应参数</a:t>
                </a:r>
                <a14:m>
                  <m:oMath xmlns:m="http://schemas.openxmlformats.org/officeDocument/2006/math">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。均方误差函数可以表示为：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dirty="0"/>
              </a:p>
            </p:txBody>
          </p:sp>
        </mc:Choice>
        <mc:Fallback xmlns="">
          <p:sp>
            <p:nvSpPr>
              <p:cNvPr id="7" name="文本框 6">
                <a:extLst>
                  <a:ext uri="{FF2B5EF4-FFF2-40B4-BE49-F238E27FC236}">
                    <a16:creationId xmlns:a16="http://schemas.microsoft.com/office/drawing/2014/main" xmlns="" xmlns:a14="http://schemas.microsoft.com/office/drawing/2010/main" id="{A89B01D4-E08B-401B-B2FB-ACEA9635E715}"/>
                  </a:ext>
                </a:extLst>
              </p:cNvPr>
              <p:cNvSpPr txBox="1">
                <a:spLocks noRot="1" noChangeAspect="1" noMove="1" noResize="1" noEditPoints="1" noAdjustHandles="1" noChangeArrowheads="1" noChangeShapeType="1" noTextEdit="1"/>
              </p:cNvSpPr>
              <p:nvPr/>
            </p:nvSpPr>
            <p:spPr>
              <a:xfrm>
                <a:off x="360129" y="1077439"/>
                <a:ext cx="8661521" cy="3365345"/>
              </a:xfrm>
              <a:prstGeom prst="rect">
                <a:avLst/>
              </a:prstGeom>
              <a:blipFill rotWithShape="1">
                <a:blip r:embed="rId2"/>
                <a:stretch>
                  <a:fillRect l="-563" t="-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xmlns="" id="{FDC67194-579A-4115-B43F-D1486005DD70}"/>
                  </a:ext>
                </a:extLst>
              </p:cNvPr>
              <p:cNvSpPr txBox="1"/>
              <p:nvPr/>
            </p:nvSpPr>
            <p:spPr>
              <a:xfrm>
                <a:off x="360129" y="4230136"/>
                <a:ext cx="8494096" cy="2164695"/>
              </a:xfrm>
              <a:prstGeom prst="rect">
                <a:avLst/>
              </a:prstGeom>
              <a:noFill/>
            </p:spPr>
            <p:txBody>
              <a:bodyPr wrap="square">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均方误差函数</a:t>
                </a:r>
                <a14:m>
                  <m:oMath xmlns:m="http://schemas.openxmlformats.org/officeDocument/2006/math">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对所有参数</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求导可得：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因为均方误差函数</a:t>
                </a:r>
                <a14:m>
                  <m:oMath xmlns:m="http://schemas.openxmlformats.org/officeDocument/2006/math">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是一个二次的凸函数，所以函数只存在一个极小值点，也同样是最小值点，所以令</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p>
                      </m:s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FDC67194-579A-4115-B43F-D1486005DD70}"/>
                  </a:ext>
                </a:extLst>
              </p:cNvPr>
              <p:cNvSpPr txBox="1">
                <a:spLocks noRot="1" noChangeAspect="1" noMove="1" noResize="1" noEditPoints="1" noAdjustHandles="1" noChangeArrowheads="1" noChangeShapeType="1" noTextEdit="1"/>
              </p:cNvSpPr>
              <p:nvPr/>
            </p:nvSpPr>
            <p:spPr>
              <a:xfrm>
                <a:off x="360129" y="4230136"/>
                <a:ext cx="8494096" cy="2164695"/>
              </a:xfrm>
              <a:prstGeom prst="rect">
                <a:avLst/>
              </a:prstGeom>
              <a:blipFill>
                <a:blip r:embed="rId3"/>
                <a:stretch>
                  <a:fillRect l="-574" t="-1408" r="-6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08993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6709856E-D05B-4905-8017-346F10E0DF5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B291950A-63B1-4D1E-B37D-CED83F252A34}"/>
                  </a:ext>
                </a:extLst>
              </p:cNvPr>
              <p:cNvSpPr txBox="1"/>
              <p:nvPr/>
            </p:nvSpPr>
            <p:spPr>
              <a:xfrm>
                <a:off x="386367" y="1129118"/>
                <a:ext cx="8371266" cy="2854692"/>
              </a:xfrm>
              <a:prstGeom prst="rect">
                <a:avLst/>
              </a:prstGeom>
              <a:noFill/>
            </p:spPr>
            <p:txBody>
              <a:bodyPr wrap="square">
                <a:spAutoFit/>
              </a:bodyPr>
              <a:lstStyle/>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对于上面的例子，转化为矩阵的表示形式为：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m>
                            <m:mPr>
                              <m:mcs>
                                <m:mc>
                                  <m:mcPr>
                                    <m:count m:val="8"/>
                                    <m:mcJc m:val="center"/>
                                  </m:mcPr>
                                </m:mc>
                              </m:mcs>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5.1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8.2</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11.5</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13.9</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15.1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16.2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19.6</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23.3</m:t>
                                </m:r>
                              </m:e>
                            </m:mr>
                            <m:m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4.5</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5.8</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6.3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7.2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6.3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8.5</m:t>
                                </m:r>
                              </m:e>
                            </m:mr>
                            <m:m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mr>
                          </m:m>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𝐲</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d>
                            <m:dPr>
                              <m:begChr m:val="["/>
                              <m:end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m>
                                <m:mPr>
                                  <m:mcs>
                                    <m:mc>
                                      <m:mcPr>
                                        <m:count m:val="8"/>
                                        <m:mcJc m:val="center"/>
                                      </m:mcPr>
                                    </m:mc>
                                  </m:mcs>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2.14</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4.62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8.24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11.24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13.99</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16.33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19.23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28.74</m:t>
                                    </m:r>
                                  </m:e>
                                </m:mr>
                              </m:m>
                            </m:e>
                          </m:d>
                        </m:e>
                        <m:sup>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T</m:t>
                          </m:r>
                        </m:sup>
                      </m:sSup>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其中矩阵</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多出一行全</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，是因为常数项</a:t>
                </a:r>
                <a14:m>
                  <m:oMath xmlns:m="http://schemas.openxmlformats.org/officeDocument/2006/math">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，可以看作是数值为全</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的特征的对应系数。计算可得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m>
                            <m:mPr>
                              <m:mcs>
                                <m:mc>
                                  <m:mcPr>
                                    <m:count m:val="3"/>
                                    <m:mcJc m:val="center"/>
                                  </m:mcPr>
                                </m:mc>
                              </m:mcs>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1.312</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0.626</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−9.103</m:t>
                                </m:r>
                              </m:e>
                            </m:mr>
                          </m:m>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𝟗</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𝟏𝟎𝟑</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𝟑𝟏𝟐</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𝟔𝟐𝟔</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𝒛</m:t>
                      </m:r>
                    </m:oMath>
                  </m:oMathPara>
                </a14:m>
                <a:endPar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B291950A-63B1-4D1E-B37D-CED83F252A34}"/>
                  </a:ext>
                </a:extLst>
              </p:cNvPr>
              <p:cNvSpPr txBox="1">
                <a:spLocks noRot="1" noChangeAspect="1" noMove="1" noResize="1" noEditPoints="1" noAdjustHandles="1" noChangeArrowheads="1" noChangeShapeType="1" noTextEdit="1"/>
              </p:cNvSpPr>
              <p:nvPr/>
            </p:nvSpPr>
            <p:spPr>
              <a:xfrm>
                <a:off x="386367" y="1129118"/>
                <a:ext cx="8371266" cy="2854692"/>
              </a:xfrm>
              <a:prstGeom prst="rect">
                <a:avLst/>
              </a:prstGeom>
              <a:blipFill>
                <a:blip r:embed="rId2"/>
                <a:stretch>
                  <a:fillRect l="-582" t="-85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xmlns="" id="{18AA71E7-3113-4808-BC65-67939B871696}"/>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1055" y="3496993"/>
            <a:ext cx="4560884" cy="3040840"/>
          </a:xfrm>
          <a:prstGeom prst="rect">
            <a:avLst/>
          </a:prstGeom>
          <a:noFill/>
          <a:ln>
            <a:noFill/>
          </a:ln>
        </p:spPr>
      </p:pic>
    </p:spTree>
    <p:extLst>
      <p:ext uri="{BB962C8B-B14F-4D97-AF65-F5344CB8AC3E}">
        <p14:creationId xmlns:p14="http://schemas.microsoft.com/office/powerpoint/2010/main" val="12510946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5290231" cy="461665"/>
          </a:xfrm>
          <a:prstGeom prst="rect">
            <a:avLst/>
          </a:prstGeom>
        </p:spPr>
        <p:txBody>
          <a:bodyPr wrap="none">
            <a:spAutoFit/>
          </a:bodyPr>
          <a:lstStyle/>
          <a:p>
            <a:r>
              <a:rPr lang="zh-CN" altLang="en-US" sz="2400" b="1" dirty="0">
                <a:latin typeface="+mn-ea"/>
                <a:cs typeface="Times New Roman" panose="02020603050405020304" pitchFamily="18" charset="0"/>
              </a:rPr>
              <a:t>逻辑斯蒂回归</a:t>
            </a:r>
            <a:r>
              <a:rPr lang="en-US" altLang="zh-CN" sz="2400" b="1" dirty="0">
                <a:latin typeface="+mn-ea"/>
                <a:cs typeface="Times New Roman" panose="02020603050405020304" pitchFamily="18" charset="0"/>
              </a:rPr>
              <a:t>/</a:t>
            </a:r>
            <a:r>
              <a:rPr lang="zh-CN" altLang="en-US" sz="2400" b="1" dirty="0">
                <a:latin typeface="+mn-ea"/>
                <a:cs typeface="Times New Roman" panose="02020603050405020304" pitchFamily="18" charset="0"/>
              </a:rPr>
              <a:t>对数几率回归模型例子</a:t>
            </a:r>
          </a:p>
        </p:txBody>
      </p:sp>
      <p:sp>
        <p:nvSpPr>
          <p:cNvPr id="7" name="矩形 6"/>
          <p:cNvSpPr/>
          <p:nvPr/>
        </p:nvSpPr>
        <p:spPr>
          <a:xfrm>
            <a:off x="498764" y="1864331"/>
            <a:ext cx="8193974" cy="1200329"/>
          </a:xfrm>
          <a:prstGeom prst="rect">
            <a:avLst/>
          </a:prstGeom>
        </p:spPr>
        <p:txBody>
          <a:bodyPr wrap="square">
            <a:spAutoFit/>
          </a:bodyPr>
          <a:lstStyle/>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线性回归一个明显的问题是对离群点（和大多数数据点距离较远的数据点，</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outlier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）非常敏感，导致模型建模不稳定，使结果有偏，为了缓解这个问题（特别是在二分类场景中）带来的影响，可考虑逻辑斯蒂回归</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(logistic regression)[Cox 1958]</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sp>
        <p:nvSpPr>
          <p:cNvPr id="14" name="文本框 13">
            <a:extLst>
              <a:ext uri="{FF2B5EF4-FFF2-40B4-BE49-F238E27FC236}">
                <a16:creationId xmlns:a16="http://schemas.microsoft.com/office/drawing/2014/main" xmlns="" id="{D9B8C57F-7E5E-44E5-B24B-589F81D27258}"/>
              </a:ext>
            </a:extLst>
          </p:cNvPr>
          <p:cNvSpPr txBox="1"/>
          <p:nvPr/>
        </p:nvSpPr>
        <p:spPr>
          <a:xfrm>
            <a:off x="1806766" y="5548855"/>
            <a:ext cx="5905041" cy="584775"/>
          </a:xfrm>
          <a:prstGeom prst="rect">
            <a:avLst/>
          </a:prstGeom>
          <a:noFill/>
        </p:spPr>
        <p:txBody>
          <a:bodyPr wrap="square">
            <a:spAutoFit/>
          </a:bodyPr>
          <a:lstStyle/>
          <a:p>
            <a:pPr algn="ct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4.4 </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用户对某件商品拒绝</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购买</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意愿（选择不购买商品的人数</a:t>
            </a:r>
            <a:r>
              <a:rPr lang="en-US" altLang="zh-CN" sz="1600" b="1" dirty="0">
                <a:solidFill>
                  <a:srgbClr val="000000"/>
                </a:solidFill>
                <a:effectLst/>
                <a:latin typeface="Times New Roman" panose="02020603050405020304" pitchFamily="18" charset="0"/>
                <a:ea typeface="华文楷体" panose="02010600040101010101" pitchFamily="2" charset="-122"/>
              </a:rPr>
              <a:t>/</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受调查的总人数）</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与</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商品价格</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之间</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关系</a:t>
            </a:r>
            <a:endParaRPr lang="zh-CN" altLang="en-US" sz="1600" b="1" dirty="0"/>
          </a:p>
        </p:txBody>
      </p:sp>
      <p:graphicFrame>
        <p:nvGraphicFramePr>
          <p:cNvPr id="15" name="图表 14">
            <a:extLst>
              <a:ext uri="{FF2B5EF4-FFF2-40B4-BE49-F238E27FC236}">
                <a16:creationId xmlns:a16="http://schemas.microsoft.com/office/drawing/2014/main" xmlns="" id="{2501A380-A4A4-4391-8AA1-28E5D0AC1637}"/>
              </a:ext>
            </a:extLst>
          </p:cNvPr>
          <p:cNvGraphicFramePr/>
          <p:nvPr>
            <p:extLst/>
          </p:nvPr>
        </p:nvGraphicFramePr>
        <p:xfrm>
          <a:off x="2610188" y="3154619"/>
          <a:ext cx="3971126" cy="22119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356636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6393" y="1013918"/>
            <a:ext cx="5290231" cy="461665"/>
          </a:xfrm>
          <a:prstGeom prst="rect">
            <a:avLst/>
          </a:prstGeom>
        </p:spPr>
        <p:txBody>
          <a:bodyPr wrap="none">
            <a:spAutoFit/>
          </a:bodyPr>
          <a:lstStyle/>
          <a:p>
            <a:r>
              <a:rPr lang="zh-CN" altLang="en-US" sz="2400" b="1" dirty="0">
                <a:latin typeface="+mn-ea"/>
                <a:cs typeface="Times New Roman" panose="02020603050405020304" pitchFamily="18" charset="0"/>
              </a:rPr>
              <a:t>逻辑斯蒂回归</a:t>
            </a:r>
            <a:r>
              <a:rPr lang="en-US" altLang="zh-CN" sz="2400" b="1" dirty="0">
                <a:latin typeface="+mn-ea"/>
                <a:cs typeface="Times New Roman" panose="02020603050405020304" pitchFamily="18" charset="0"/>
              </a:rPr>
              <a:t>/</a:t>
            </a:r>
            <a:r>
              <a:rPr lang="zh-CN" altLang="en-US" sz="2400" b="1" dirty="0">
                <a:latin typeface="+mn-ea"/>
                <a:cs typeface="Times New Roman" panose="02020603050405020304" pitchFamily="18" charset="0"/>
              </a:rPr>
              <a:t>对数几率回归模型例子</a:t>
            </a:r>
          </a:p>
        </p:txBody>
      </p:sp>
      <p:sp>
        <p:nvSpPr>
          <p:cNvPr id="7" name="矩形 6"/>
          <p:cNvSpPr/>
          <p:nvPr/>
        </p:nvSpPr>
        <p:spPr>
          <a:xfrm>
            <a:off x="498764" y="1706416"/>
            <a:ext cx="8193974" cy="1200329"/>
          </a:xfrm>
          <a:prstGeom prst="rect">
            <a:avLst/>
          </a:prstGeom>
        </p:spPr>
        <p:txBody>
          <a:bodyPr wrap="square">
            <a:spAutoFit/>
          </a:bodyPr>
          <a:lstStyle/>
          <a:p>
            <a:pPr algn="just">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线性回归一个明显的问题是对离群点（和大多数数据点距离较远的数据点，</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outlier</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）非常敏感，导致模型建模不稳定，使结果有偏，为了缓解这个问题（特别是在二分类场景中）带来的影响，可考虑逻辑斯蒂回归</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(logistic regression)[Cox 1958]</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sp>
        <p:nvSpPr>
          <p:cNvPr id="14" name="文本框 13">
            <a:extLst>
              <a:ext uri="{FF2B5EF4-FFF2-40B4-BE49-F238E27FC236}">
                <a16:creationId xmlns:a16="http://schemas.microsoft.com/office/drawing/2014/main" xmlns="" id="{D9B8C57F-7E5E-44E5-B24B-589F81D27258}"/>
              </a:ext>
            </a:extLst>
          </p:cNvPr>
          <p:cNvSpPr txBox="1"/>
          <p:nvPr/>
        </p:nvSpPr>
        <p:spPr>
          <a:xfrm>
            <a:off x="2137272" y="5548855"/>
            <a:ext cx="5244029" cy="584775"/>
          </a:xfrm>
          <a:prstGeom prst="rect">
            <a:avLst/>
          </a:prstGeom>
          <a:noFill/>
        </p:spPr>
        <p:txBody>
          <a:bodyPr wrap="square">
            <a:spAutoFit/>
          </a:bodyPr>
          <a:lstStyle/>
          <a:p>
            <a:pPr algn="ct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4.5 </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加入一个离群点，该点表示当商品价格为</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15</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时，用户拒绝意愿为</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（即用户不愿意购买该商品）</a:t>
            </a:r>
            <a:endParaRPr lang="zh-CN" altLang="en-US" sz="1600" b="1" dirty="0"/>
          </a:p>
        </p:txBody>
      </p:sp>
      <p:graphicFrame>
        <p:nvGraphicFramePr>
          <p:cNvPr id="8" name="图表 7">
            <a:extLst>
              <a:ext uri="{FF2B5EF4-FFF2-40B4-BE49-F238E27FC236}">
                <a16:creationId xmlns:a16="http://schemas.microsoft.com/office/drawing/2014/main" xmlns="" id="{D9921C76-5834-4237-AACA-33B358BC37C0}"/>
              </a:ext>
            </a:extLst>
          </p:cNvPr>
          <p:cNvGraphicFramePr/>
          <p:nvPr>
            <p:extLst/>
          </p:nvPr>
        </p:nvGraphicFramePr>
        <p:xfrm>
          <a:off x="2610000" y="3153600"/>
          <a:ext cx="4095482" cy="2328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8992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28F04F05-7F02-4AC8-B678-9AAC2D36166E}"/>
                  </a:ext>
                </a:extLst>
              </p:cNvPr>
              <p:cNvSpPr txBox="1"/>
              <p:nvPr/>
            </p:nvSpPr>
            <p:spPr>
              <a:xfrm>
                <a:off x="589209" y="3908742"/>
                <a:ext cx="7965582" cy="2066848"/>
              </a:xfrm>
              <a:prstGeom prst="rect">
                <a:avLst/>
              </a:prstGeom>
              <a:noFill/>
            </p:spPr>
            <p:txBody>
              <a:bodyPr wrap="square">
                <a:spAutoFit/>
              </a:bodyPr>
              <a:lstStyle/>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逻辑斯蒂回归</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(logistic regression)</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就是在回归模型中引入</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sigmoid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函数的一种非线性回归模型。</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Logistic</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回归模型可如下表示：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sup>
                        </m:sSup>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0,1</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sup>
                        </m:sSup>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是回归函数的参数。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xmlns:a14="http://schemas.microsoft.com/office/drawing/2010/main" xmlns="" id="{28F04F05-7F02-4AC8-B678-9AAC2D36166E}"/>
                  </a:ext>
                </a:extLst>
              </p:cNvPr>
              <p:cNvSpPr txBox="1">
                <a:spLocks noRot="1" noChangeAspect="1" noMove="1" noResize="1" noEditPoints="1" noAdjustHandles="1" noChangeArrowheads="1" noChangeShapeType="1" noTextEdit="1"/>
              </p:cNvSpPr>
              <p:nvPr/>
            </p:nvSpPr>
            <p:spPr>
              <a:xfrm>
                <a:off x="589209" y="3908742"/>
                <a:ext cx="7965582" cy="2066848"/>
              </a:xfrm>
              <a:prstGeom prst="rect">
                <a:avLst/>
              </a:prstGeom>
              <a:blipFill rotWithShape="1">
                <a:blip r:embed="rId2"/>
                <a:stretch>
                  <a:fillRect l="-689" t="-1770" b="-413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xmlns="" id="{8607F1BF-EFCA-4445-8813-E68DEC128120}"/>
              </a:ext>
            </a:extLst>
          </p:cNvPr>
          <p:cNvPicPr/>
          <p:nvPr/>
        </p:nvPicPr>
        <p:blipFill>
          <a:blip r:embed="rId3"/>
          <a:stretch>
            <a:fillRect/>
          </a:stretch>
        </p:blipFill>
        <p:spPr>
          <a:xfrm>
            <a:off x="2809802" y="1214328"/>
            <a:ext cx="3018121" cy="2134799"/>
          </a:xfrm>
          <a:prstGeom prst="rect">
            <a:avLst/>
          </a:prstGeom>
        </p:spPr>
      </p:pic>
      <p:sp>
        <p:nvSpPr>
          <p:cNvPr id="2" name="矩形 1"/>
          <p:cNvSpPr/>
          <p:nvPr/>
        </p:nvSpPr>
        <p:spPr>
          <a:xfrm>
            <a:off x="3274345" y="3437530"/>
            <a:ext cx="1930337" cy="338554"/>
          </a:xfrm>
          <a:prstGeom prst="rect">
            <a:avLst/>
          </a:prstGeom>
        </p:spPr>
        <p:txBody>
          <a:bodyPr wrap="none">
            <a:spAutoFit/>
          </a:bodyPr>
          <a:lstStyle/>
          <a:p>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4.6  Sigmoid</a:t>
            </a:r>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1600" dirty="0"/>
          </a:p>
        </p:txBody>
      </p:sp>
    </p:spTree>
    <p:extLst>
      <p:ext uri="{BB962C8B-B14F-4D97-AF65-F5344CB8AC3E}">
        <p14:creationId xmlns:p14="http://schemas.microsoft.com/office/powerpoint/2010/main" val="428245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151" y="232127"/>
            <a:ext cx="7507706" cy="657727"/>
          </a:xfrm>
        </p:spPr>
        <p:txBody>
          <a:bodyPr/>
          <a:lstStyle/>
          <a:p>
            <a:pPr marL="0" defTabSz="914400"/>
            <a:r>
              <a:rPr lang="zh-CN" altLang="en-US" sz="2400" dirty="0">
                <a:latin typeface="Times New Roman" panose="02020603050405020304" pitchFamily="18" charset="0"/>
                <a:cs typeface="Times New Roman" panose="02020603050405020304" pitchFamily="18" charset="0"/>
              </a:rPr>
              <a:t>命题逻辑：</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若干逻辑等价命题的解释 </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294650736"/>
                  </p:ext>
                </p:extLst>
              </p:nvPr>
            </p:nvGraphicFramePr>
            <p:xfrm>
              <a:off x="368134" y="1099637"/>
              <a:ext cx="8478982" cy="5508617"/>
            </p:xfrm>
            <a:graphic>
              <a:graphicData uri="http://schemas.openxmlformats.org/drawingml/2006/table">
                <a:tbl>
                  <a:tblPr firstRow="1" bandRow="1">
                    <a:tableStyleId>{5C22544A-7EE6-4342-B048-85BDC9FD1C3A}</a:tableStyleId>
                  </a:tblPr>
                  <a:tblGrid>
                    <a:gridCol w="2615467">
                      <a:extLst>
                        <a:ext uri="{9D8B030D-6E8A-4147-A177-3AD203B41FA5}">
                          <a16:colId xmlns:a16="http://schemas.microsoft.com/office/drawing/2014/main" xmlns="" val="20000"/>
                        </a:ext>
                      </a:extLst>
                    </a:gridCol>
                    <a:gridCol w="5863515">
                      <a:extLst>
                        <a:ext uri="{9D8B030D-6E8A-4147-A177-3AD203B41FA5}">
                          <a16:colId xmlns:a16="http://schemas.microsoft.com/office/drawing/2014/main" xmlns="" val="20001"/>
                        </a:ext>
                      </a:extLst>
                    </a:gridCol>
                  </a:tblGrid>
                  <a:tr h="613415">
                    <a:tc rowSpan="2">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oMath>
                          </a14:m>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逆否命题</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秋天天气变凉</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大雁南飞越冬</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大雁没有南飞越冬</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秋天天气没有变凉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350523">
                    <a:tc vMerge="1">
                      <a:txBody>
                        <a:bodyPr/>
                        <a:lstStyle/>
                        <a:p>
                          <a:endParaRPr lang="zh-CN" altLang="en-US"/>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𝑥</m:t>
                              </m:r>
                              <m:r>
                                <a:rPr lang="en-US" altLang="zh-CN" sz="1800" b="0" i="1" smtClean="0">
                                  <a:solidFill>
                                    <a:schemeClr val="tx1"/>
                                  </a:solidFill>
                                  <a:latin typeface="Cambria Math"/>
                                  <a:ea typeface="Cambria Math"/>
                                  <a:cs typeface="Times New Roman" panose="02020603050405020304" pitchFamily="18" charset="0"/>
                                </a:rPr>
                                <m:t>≥0⇒</m:t>
                              </m:r>
                              <m:sSup>
                                <m:sSupPr>
                                  <m:ctrlPr>
                                    <a:rPr lang="en-US" altLang="zh-CN" sz="1800" b="0" i="1" smtClean="0">
                                      <a:solidFill>
                                        <a:schemeClr val="tx1"/>
                                      </a:solidFill>
                                      <a:latin typeface="Cambria Math" charset="0"/>
                                      <a:ea typeface="Cambria Math"/>
                                      <a:cs typeface="Times New Roman" panose="02020603050405020304" pitchFamily="18" charset="0"/>
                                    </a:rPr>
                                  </m:ctrlPr>
                                </m:sSupPr>
                                <m:e>
                                  <m:r>
                                    <a:rPr lang="en-US" altLang="zh-CN" sz="1800" b="0" i="1" smtClean="0">
                                      <a:solidFill>
                                        <a:schemeClr val="tx1"/>
                                      </a:solidFill>
                                      <a:latin typeface="Cambria Math"/>
                                      <a:ea typeface="Cambria Math"/>
                                      <a:cs typeface="Times New Roman" panose="02020603050405020304" pitchFamily="18" charset="0"/>
                                    </a:rPr>
                                    <m:t>𝑥</m:t>
                                  </m:r>
                                </m:e>
                                <m:sup>
                                  <m:r>
                                    <a:rPr lang="en-US" altLang="zh-CN" sz="1800" b="0" i="1" smtClean="0">
                                      <a:solidFill>
                                        <a:schemeClr val="tx1"/>
                                      </a:solidFill>
                                      <a:latin typeface="Cambria Math"/>
                                      <a:ea typeface="Cambria Math"/>
                                      <a:cs typeface="Times New Roman" panose="02020603050405020304" pitchFamily="18" charset="0"/>
                                    </a:rPr>
                                    <m:t>2</m:t>
                                  </m:r>
                                </m:sup>
                              </m:sSup>
                              <m:r>
                                <a:rPr lang="en-US" altLang="zh-CN" sz="1800" b="0" i="1" smtClean="0">
                                  <a:solidFill>
                                    <a:schemeClr val="tx1"/>
                                  </a:solidFill>
                                  <a:latin typeface="Cambria Math"/>
                                  <a:ea typeface="Cambria Math"/>
                                  <a:cs typeface="Times New Roman" panose="02020603050405020304" pitchFamily="18" charset="0"/>
                                </a:rPr>
                                <m:t>≥0</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p>
                                <m:sSupPr>
                                  <m:ctrlPr>
                                    <a:rPr lang="en-US" altLang="zh-CN" sz="1800" b="0" i="1" smtClean="0">
                                      <a:solidFill>
                                        <a:schemeClr val="tx1"/>
                                      </a:solidFill>
                                      <a:latin typeface="Cambria Math" charset="0"/>
                                      <a:ea typeface="Cambria Math"/>
                                      <a:cs typeface="Times New Roman" panose="02020603050405020304" pitchFamily="18" charset="0"/>
                                    </a:rPr>
                                  </m:ctrlPr>
                                </m:sSupPr>
                                <m:e>
                                  <m:r>
                                    <a:rPr lang="en-US" altLang="zh-CN" sz="1800" b="0" i="1" smtClean="0">
                                      <a:solidFill>
                                        <a:schemeClr val="tx1"/>
                                      </a:solidFill>
                                      <a:latin typeface="Cambria Math"/>
                                      <a:ea typeface="Cambria Math"/>
                                      <a:cs typeface="Times New Roman" panose="02020603050405020304" pitchFamily="18" charset="0"/>
                                    </a:rPr>
                                    <m:t>𝑥</m:t>
                                  </m:r>
                                </m:e>
                                <m:sup>
                                  <m:r>
                                    <a:rPr lang="en-US" altLang="zh-CN" sz="1800" b="0" i="1" smtClean="0">
                                      <a:solidFill>
                                        <a:schemeClr val="tx1"/>
                                      </a:solidFill>
                                      <a:latin typeface="Cambria Math"/>
                                      <a:ea typeface="Cambria Math"/>
                                      <a:cs typeface="Times New Roman" panose="02020603050405020304" pitchFamily="18" charset="0"/>
                                    </a:rPr>
                                    <m:t>2</m:t>
                                  </m:r>
                                </m:sup>
                              </m:sSup>
                              <m:r>
                                <a:rPr lang="en-US" altLang="zh-CN" sz="1800" b="0" i="1" smtClean="0">
                                  <a:solidFill>
                                    <a:schemeClr val="tx1"/>
                                  </a:solidFill>
                                  <a:latin typeface="Cambria Math"/>
                                  <a:ea typeface="Cambria Math"/>
                                  <a:cs typeface="Times New Roman" panose="02020603050405020304" pitchFamily="18" charset="0"/>
                                </a:rPr>
                                <m:t>&lt;0</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1800" b="0" i="1" smtClean="0">
                                  <a:solidFill>
                                    <a:schemeClr val="tx1"/>
                                  </a:solidFill>
                                  <a:latin typeface="Cambria Math"/>
                                  <a:ea typeface="Cambria Math"/>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𝑥</m:t>
                              </m:r>
                              <m:r>
                                <a:rPr lang="en-US" altLang="zh-CN" sz="1800" b="0" i="1" smtClean="0">
                                  <a:solidFill>
                                    <a:schemeClr val="tx1"/>
                                  </a:solidFill>
                                  <a:latin typeface="Cambria Math"/>
                                  <a:ea typeface="Cambria Math"/>
                                  <a:cs typeface="Times New Roman" panose="02020603050405020304" pitchFamily="18" charset="0"/>
                                </a:rPr>
                                <m:t>&lt;0</m:t>
                              </m:r>
                            </m:oMath>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87630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α</m:t>
                              </m:r>
                              <m:r>
                                <a:rPr lang="zh-CN" altLang="en-US" sz="1800" b="0" i="0" smtClean="0">
                                  <a:solidFill>
                                    <a:schemeClr val="tx1"/>
                                  </a:solidFill>
                                  <a:latin typeface="Cambria Math"/>
                                  <a:ea typeface="黑体" panose="02010609060101010101" pitchFamily="49" charset="-122"/>
                                  <a:cs typeface="Times New Roman" panose="02020603050405020304" pitchFamily="18" charset="0"/>
                                </a:rPr>
                                <m:t>∨</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β</m:t>
                              </m:r>
                              <m:r>
                                <a:rPr lang="zh-CN" altLang="en-US" sz="1800" b="0" i="0" smtClean="0">
                                  <a:solidFill>
                                    <a:schemeClr val="tx1"/>
                                  </a:solidFill>
                                  <a:latin typeface="Cambria Math"/>
                                  <a:ea typeface="黑体" panose="02010609060101010101" pitchFamily="49" charset="-122"/>
                                  <a:cs typeface="Times New Roman" panose="02020603050405020304" pitchFamily="18" charset="0"/>
                                </a:rPr>
                                <m:t> </m:t>
                              </m:r>
                            </m:oMath>
                          </a14:m>
                          <a:r>
                            <a:rPr lang="en-US" altLang="zh-CN"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蕴涵消除</a:t>
                          </a:r>
                          <a:r>
                            <a:rPr lang="en-US" altLang="zh-CN"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zh-CN" altLang="en-US" sz="1800" i="1" smtClean="0">
                                  <a:solidFill>
                                    <a:schemeClr val="tx1"/>
                                  </a:solidFill>
                                  <a:latin typeface="Cambria Math"/>
                                  <a:ea typeface="黑体" panose="02010609060101010101" pitchFamily="49" charset="-122"/>
                                  <a:cs typeface="Times New Roman" panose="02020603050405020304" pitchFamily="18" charset="0"/>
                                </a:rPr>
                                <m:t>𝛼</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为假、则命题恒为真；</a:t>
                          </a:r>
                          <a14:m>
                            <m:oMath xmlns:m="http://schemas.openxmlformats.org/officeDocument/2006/math">
                              <m:r>
                                <a:rPr lang="zh-CN" altLang="en-US" sz="1800" i="1" smtClean="0">
                                  <a:solidFill>
                                    <a:schemeClr val="tx1"/>
                                  </a:solidFill>
                                  <a:latin typeface="Cambria Math"/>
                                  <a:ea typeface="黑体" panose="02010609060101010101" pitchFamily="49" charset="-122"/>
                                  <a:cs typeface="Times New Roman" panose="02020603050405020304" pitchFamily="18" charset="0"/>
                                </a:rPr>
                                <m:t>𝛼</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为真、则</a:t>
                          </a:r>
                          <a14:m>
                            <m:oMath xmlns:m="http://schemas.openxmlformats.org/officeDocument/2006/math">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β</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须为真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1664984">
                    <a:tc>
                      <a:txBody>
                        <a:bodyPr/>
                        <a:lstStyle/>
                        <a:p>
                          <a:pPr algn="ctr"/>
                          <a:endParaRPr lang="en-US" altLang="zh-CN" sz="1800" b="0" i="1" dirty="0">
                            <a:latin typeface="Cambria Math"/>
                            <a:ea typeface="Cambria Math"/>
                            <a:cs typeface="Times New Roman" panose="02020603050405020304" pitchFamily="18" charset="0"/>
                          </a:endParaRPr>
                        </a:p>
                        <a:p>
                          <a:pPr algn="ctr"/>
                          <a:endParaRPr lang="en-US" altLang="zh-CN" sz="1800" b="0" i="1" dirty="0">
                            <a:latin typeface="Cambria Math"/>
                            <a:ea typeface="Cambria Math"/>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800" b="0" i="1" smtClean="0">
                                    <a:latin typeface="Cambria Math"/>
                                    <a:ea typeface="Cambria Math"/>
                                    <a:cs typeface="Times New Roman" panose="02020603050405020304" pitchFamily="18" charset="0"/>
                                  </a:rPr>
                                  <m:t>¬</m:t>
                                </m:r>
                                <m:d>
                                  <m:dPr>
                                    <m:ctrlPr>
                                      <a:rPr lang="en-US" altLang="zh-CN" sz="1800" b="0" i="1" smtClean="0">
                                        <a:latin typeface="Cambria Math" charset="0"/>
                                        <a:ea typeface="Cambria Math"/>
                                        <a:cs typeface="Times New Roman" panose="02020603050405020304" pitchFamily="18" charset="0"/>
                                      </a:rPr>
                                    </m:ctrlPr>
                                  </m:dPr>
                                  <m:e>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e>
                                </m:d>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en-US" altLang="zh-CN" sz="1800" b="0" i="1" smtClean="0">
                                    <a:latin typeface="Cambria Math"/>
                                    <a:ea typeface="Cambria Math"/>
                                    <a:cs typeface="Times New Roman" panose="02020603050405020304" pitchFamily="18" charset="0"/>
                                  </a:rPr>
                                  <m:t>)</m:t>
                                </m:r>
                              </m:oMath>
                            </m:oMathPara>
                          </a14:m>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(De Morgan)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1851017">
                    <a:tc>
                      <a:txBody>
                        <a:bodyPr/>
                        <a:lstStyle/>
                        <a:p>
                          <a:pPr algn="ctr"/>
                          <a:endParaRPr lang="en-US" altLang="zh-CN" sz="1800" b="0" i="1" dirty="0">
                            <a:latin typeface="Cambria Math"/>
                            <a:ea typeface="Cambria Math"/>
                            <a:cs typeface="Times New Roman" panose="02020603050405020304" pitchFamily="18" charset="0"/>
                          </a:endParaRPr>
                        </a:p>
                        <a:p>
                          <a:pPr algn="ctr"/>
                          <a:endParaRPr lang="en-US" altLang="zh-CN" sz="1800" b="0" i="1" dirty="0">
                            <a:latin typeface="Cambria Math"/>
                            <a:ea typeface="Cambria Math"/>
                            <a:cs typeface="Times New Roman" panose="02020603050405020304" pitchFamily="18" charset="0"/>
                          </a:endParaRPr>
                        </a:p>
                        <a:p>
                          <a:pPr algn="ctr"/>
                          <a14:m>
                            <m:oMath xmlns:m="http://schemas.openxmlformats.org/officeDocument/2006/math">
                              <m:r>
                                <a:rPr lang="en-US" altLang="zh-CN" sz="1800" b="0" i="1" smtClean="0">
                                  <a:latin typeface="Cambria Math"/>
                                  <a:ea typeface="Cambria Math"/>
                                  <a:cs typeface="Times New Roman" panose="02020603050405020304" pitchFamily="18" charset="0"/>
                                </a:rPr>
                                <m:t>¬</m:t>
                              </m:r>
                              <m:d>
                                <m:dPr>
                                  <m:ctrlPr>
                                    <a:rPr lang="en-US" altLang="zh-CN" sz="1800" b="0" i="1" smtClean="0">
                                      <a:latin typeface="Cambria Math" charset="0"/>
                                      <a:ea typeface="Cambria Math"/>
                                      <a:cs typeface="Times New Roman" panose="02020603050405020304" pitchFamily="18" charset="0"/>
                                    </a:rPr>
                                  </m:ctrlPr>
                                </m:dPr>
                                <m:e>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e>
                              </m:d>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en-US" altLang="zh-CN" sz="1800" b="0" i="1" smtClean="0">
                                  <a:latin typeface="Cambria Math"/>
                                  <a:ea typeface="Cambria Math"/>
                                  <a:cs typeface="Times New Roman" panose="02020603050405020304" pitchFamily="18" charset="0"/>
                                </a:rPr>
                                <m:t>)</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(De Morgan)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zh-CN" sz="1800" dirty="0"/>
                        </a:p>
                        <a:p>
                          <a:endParaRPr lang="en-US" altLang="zh-CN" sz="1800" dirty="0"/>
                        </a:p>
                        <a:p>
                          <a:endParaRPr lang="en-US" altLang="zh-CN" sz="1800" dirty="0"/>
                        </a:p>
                        <a:p>
                          <a:endParaRPr lang="en-US" altLang="zh-C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294650736"/>
                  </p:ext>
                </p:extLst>
              </p:nvPr>
            </p:nvGraphicFramePr>
            <p:xfrm>
              <a:off x="368134" y="1099637"/>
              <a:ext cx="8478982" cy="5508617"/>
            </p:xfrm>
            <a:graphic>
              <a:graphicData uri="http://schemas.openxmlformats.org/drawingml/2006/table">
                <a:tbl>
                  <a:tblPr firstRow="1" bandRow="1">
                    <a:tableStyleId>{5C22544A-7EE6-4342-B048-85BDC9FD1C3A}</a:tableStyleId>
                  </a:tblPr>
                  <a:tblGrid>
                    <a:gridCol w="2615467"/>
                    <a:gridCol w="5863515"/>
                  </a:tblGrid>
                  <a:tr h="640080">
                    <a:tc rowSpan="2">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4242" r="-224476" b="-448485"/>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595" t="-6667" r="-104" b="-761905"/>
                          </a:stretch>
                        </a:blipFill>
                      </a:tcPr>
                    </a:tc>
                  </a:tr>
                  <a:tr h="365760">
                    <a:tc vMerge="1">
                      <a:txBody>
                        <a:bodyPr/>
                        <a:lstStyle/>
                        <a:p>
                          <a:endParaRPr lang="zh-CN" altLang="en-US"/>
                        </a:p>
                      </a:txBody>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595" t="-186667" r="-104" b="-1233333"/>
                          </a:stretch>
                        </a:blipFill>
                      </a:tcPr>
                    </a:tc>
                  </a:tr>
                  <a:tr h="91440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14667" r="-224476" b="-39333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595" t="-114667" r="-104" b="-393333"/>
                          </a:stretch>
                        </a:blipFill>
                      </a:tcPr>
                    </a:tc>
                  </a:tr>
                  <a:tr h="173736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12982" r="-224476" b="-107018"/>
                          </a:stretch>
                        </a:blipFill>
                      </a:tcPr>
                    </a:tc>
                    <a:tc>
                      <a:txBody>
                        <a:bodyPr/>
                        <a:lstStyle/>
                        <a:p>
                          <a:endParaRPr lang="en-US" altLang="zh-CN" sz="1800" dirty="0" smtClean="0"/>
                        </a:p>
                        <a:p>
                          <a:endParaRPr lang="en-US" altLang="zh-CN" sz="1800" dirty="0" smtClean="0"/>
                        </a:p>
                        <a:p>
                          <a:endParaRPr lang="en-US" altLang="zh-CN" sz="1800" dirty="0" smtClean="0"/>
                        </a:p>
                        <a:p>
                          <a:endParaRPr lang="en-US" altLang="zh-CN" sz="1800" dirty="0" smtClean="0"/>
                        </a:p>
                        <a:p>
                          <a:endParaRPr lang="en-US" altLang="zh-CN" sz="1800" dirty="0" smtClean="0"/>
                        </a:p>
                        <a:p>
                          <a:endParaRPr lang="en-US" altLang="zh-CN"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51017">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99671" r="-224476" b="-329"/>
                          </a:stretch>
                        </a:blipFill>
                      </a:tcPr>
                    </a:tc>
                    <a:tc>
                      <a:txBody>
                        <a:bodyPr/>
                        <a:lstStyle/>
                        <a:p>
                          <a:endParaRPr lang="en-US" altLang="zh-CN" sz="1800" dirty="0" smtClean="0"/>
                        </a:p>
                        <a:p>
                          <a:endParaRPr lang="en-US" altLang="zh-CN" sz="1800" dirty="0" smtClean="0"/>
                        </a:p>
                        <a:p>
                          <a:endParaRPr lang="en-US" altLang="zh-CN" sz="1800" dirty="0" smtClean="0"/>
                        </a:p>
                        <a:p>
                          <a:endParaRPr lang="en-US" altLang="zh-CN"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grpSp>
        <p:nvGrpSpPr>
          <p:cNvPr id="18" name="组合 17"/>
          <p:cNvGrpSpPr/>
          <p:nvPr/>
        </p:nvGrpSpPr>
        <p:grpSpPr>
          <a:xfrm>
            <a:off x="4872276" y="5079840"/>
            <a:ext cx="1613657" cy="1248139"/>
            <a:chOff x="4932040" y="2674372"/>
            <a:chExt cx="1805407" cy="1080120"/>
          </a:xfrm>
        </p:grpSpPr>
        <p:sp>
          <p:nvSpPr>
            <p:cNvPr id="19" name="圆角矩形 18"/>
            <p:cNvSpPr/>
            <p:nvPr/>
          </p:nvSpPr>
          <p:spPr>
            <a:xfrm>
              <a:off x="5009255" y="2674372"/>
              <a:ext cx="1728192" cy="10801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004048" y="2708920"/>
              <a:ext cx="1592764" cy="1008112"/>
              <a:chOff x="2267744" y="2348880"/>
              <a:chExt cx="2971965" cy="1783237"/>
            </a:xfrm>
          </p:grpSpPr>
          <p:sp>
            <p:nvSpPr>
              <p:cNvPr id="31" name="椭圆 30"/>
              <p:cNvSpPr/>
              <p:nvPr/>
            </p:nvSpPr>
            <p:spPr>
              <a:xfrm>
                <a:off x="2267744" y="2348880"/>
                <a:ext cx="1872208" cy="1584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195133" y="2348880"/>
                <a:ext cx="1872208" cy="1584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4526847" y="3905943"/>
                <a:ext cx="484362" cy="2261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607028" y="2715776"/>
                    <a:ext cx="808381" cy="5653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𝛼</m:t>
                          </m:r>
                        </m:oMath>
                      </m:oMathPara>
                    </a14:m>
                    <a:endParaRPr lang="zh-CN" alt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2607028" y="2715776"/>
                    <a:ext cx="382412" cy="369332"/>
                  </a:xfrm>
                  <a:prstGeom prst="rect">
                    <a:avLst/>
                  </a:prstGeom>
                  <a:blipFill rotWithShape="1">
                    <a:blip r:embed="rId3"/>
                    <a:stretch>
                      <a:fillRect r="-60000" b="-7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427984" y="2733277"/>
                    <a:ext cx="811725" cy="5653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𝛽</m:t>
                          </m:r>
                        </m:oMath>
                      </m:oMathPara>
                    </a14:m>
                    <a:endParaRPr lang="zh-CN" alt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4427984" y="2733277"/>
                    <a:ext cx="384016" cy="369332"/>
                  </a:xfrm>
                  <a:prstGeom prst="rect">
                    <a:avLst/>
                  </a:prstGeom>
                  <a:blipFill rotWithShape="1">
                    <a:blip r:embed="rId4"/>
                    <a:stretch>
                      <a:fillRect l="-10000" r="-86667" b="-126667"/>
                    </a:stretch>
                  </a:blipFill>
                </p:spPr>
                <p:txBody>
                  <a:bodyPr/>
                  <a:lstStyle/>
                  <a:p>
                    <a:r>
                      <a:rPr lang="zh-CN" altLang="en-US">
                        <a:noFill/>
                      </a:rPr>
                      <a:t> </a:t>
                    </a:r>
                  </a:p>
                </p:txBody>
              </p:sp>
            </mc:Fallback>
          </mc:AlternateContent>
        </p:grpSp>
        <p:cxnSp>
          <p:nvCxnSpPr>
            <p:cNvPr id="21" name="直接连接符 20"/>
            <p:cNvCxnSpPr/>
            <p:nvPr/>
          </p:nvCxnSpPr>
          <p:spPr>
            <a:xfrm>
              <a:off x="6444208" y="3373879"/>
              <a:ext cx="216024" cy="6491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372200" y="3501008"/>
              <a:ext cx="216024" cy="6491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6444208" y="2908790"/>
              <a:ext cx="216024" cy="8816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372200" y="2708920"/>
              <a:ext cx="216024" cy="8816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4958683" y="3501008"/>
              <a:ext cx="261389" cy="8816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004048" y="2674372"/>
              <a:ext cx="204129" cy="10239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666345" y="3573016"/>
              <a:ext cx="259584" cy="12786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932040" y="2780928"/>
              <a:ext cx="201800" cy="11170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36096" y="3605324"/>
              <a:ext cx="201800" cy="11170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77856" y="3573016"/>
              <a:ext cx="10497" cy="14401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6" name="圆角矩形 35"/>
          <p:cNvSpPr/>
          <p:nvPr/>
        </p:nvSpPr>
        <p:spPr>
          <a:xfrm>
            <a:off x="4610273" y="3273829"/>
            <a:ext cx="1728192" cy="144016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4634505" y="3369838"/>
            <a:ext cx="1728192" cy="1194103"/>
            <a:chOff x="2133383" y="2348880"/>
            <a:chExt cx="3224661" cy="1584176"/>
          </a:xfrm>
        </p:grpSpPr>
        <p:sp>
          <p:nvSpPr>
            <p:cNvPr id="38" name="椭圆 37"/>
            <p:cNvSpPr/>
            <p:nvPr/>
          </p:nvSpPr>
          <p:spPr>
            <a:xfrm>
              <a:off x="2267744" y="2348880"/>
              <a:ext cx="1872208" cy="1584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195133" y="2348880"/>
              <a:ext cx="1872208" cy="1584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4269323" y="3215361"/>
              <a:ext cx="1088721" cy="39970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133383" y="2513811"/>
              <a:ext cx="1194697" cy="13602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328851" y="2826421"/>
              <a:ext cx="864096" cy="25529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916958" y="2559584"/>
              <a:ext cx="1320996"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133383" y="3487420"/>
              <a:ext cx="1107623" cy="12764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36" idx="3"/>
            </p:cNvCxnSpPr>
            <p:nvPr/>
          </p:nvCxnSpPr>
          <p:spPr>
            <a:xfrm>
              <a:off x="4094739" y="3485861"/>
              <a:ext cx="1218092" cy="25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2607027" y="2715776"/>
                  <a:ext cx="722524" cy="48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𝛼</m:t>
                        </m:r>
                      </m:oMath>
                    </m:oMathPara>
                  </a14:m>
                  <a:endParaRPr lang="zh-CN" alt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607028" y="2715776"/>
                  <a:ext cx="382412" cy="369332"/>
                </a:xfrm>
                <a:prstGeom prst="rect">
                  <a:avLst/>
                </a:prstGeom>
                <a:blipFill rotWithShape="1">
                  <a:blip r:embed="rId5"/>
                  <a:stretch>
                    <a:fillRect r="-41176" b="-5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427984" y="2733278"/>
                  <a:ext cx="725513" cy="48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𝛽</m:t>
                        </m:r>
                      </m:oMath>
                    </m:oMathPara>
                  </a14:m>
                  <a:endParaRPr lang="zh-CN" alt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4427984" y="2733277"/>
                  <a:ext cx="384016" cy="369332"/>
                </a:xfrm>
                <a:prstGeom prst="rect">
                  <a:avLst/>
                </a:prstGeom>
                <a:blipFill rotWithShape="1">
                  <a:blip r:embed="rId6"/>
                  <a:stretch>
                    <a:fillRect l="-8824" r="-64706" b="-100000"/>
                  </a:stretch>
                </a:blipFill>
              </p:spPr>
              <p:txBody>
                <a:bodyPr/>
                <a:lstStyle/>
                <a:p>
                  <a:r>
                    <a:rPr lang="zh-CN" altLang="en-US">
                      <a:noFill/>
                    </a:rPr>
                    <a:t> </a:t>
                  </a:r>
                </a:p>
              </p:txBody>
            </p:sp>
          </mc:Fallback>
        </mc:AlternateContent>
      </p:grpSp>
      <p:cxnSp>
        <p:nvCxnSpPr>
          <p:cNvPr id="48" name="直接连接符 47"/>
          <p:cNvCxnSpPr/>
          <p:nvPr/>
        </p:nvCxnSpPr>
        <p:spPr>
          <a:xfrm>
            <a:off x="5760605" y="4226859"/>
            <a:ext cx="505552" cy="5905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739262" y="4000975"/>
            <a:ext cx="535517" cy="28493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719275" y="4324249"/>
            <a:ext cx="239243" cy="15004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06316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pic>
        <p:nvPicPr>
          <p:cNvPr id="10" name="图片 9">
            <a:extLst>
              <a:ext uri="{FF2B5EF4-FFF2-40B4-BE49-F238E27FC236}">
                <a16:creationId xmlns:a16="http://schemas.microsoft.com/office/drawing/2014/main" xmlns="" id="{8607F1BF-EFCA-4445-8813-E68DEC128120}"/>
              </a:ext>
            </a:extLst>
          </p:cNvPr>
          <p:cNvPicPr/>
          <p:nvPr/>
        </p:nvPicPr>
        <p:blipFill>
          <a:blip r:embed="rId2"/>
          <a:stretch>
            <a:fillRect/>
          </a:stretch>
        </p:blipFill>
        <p:spPr>
          <a:xfrm>
            <a:off x="2848921" y="1041686"/>
            <a:ext cx="3018121" cy="2134799"/>
          </a:xfrm>
          <a:prstGeom prst="rect">
            <a:avLst/>
          </a:prstGeom>
        </p:spPr>
      </p:pic>
      <p:sp>
        <p:nvSpPr>
          <p:cNvPr id="2" name="矩形 1"/>
          <p:cNvSpPr/>
          <p:nvPr/>
        </p:nvSpPr>
        <p:spPr>
          <a:xfrm>
            <a:off x="3318354" y="3226569"/>
            <a:ext cx="1930337" cy="338554"/>
          </a:xfrm>
          <a:prstGeom prst="rect">
            <a:avLst/>
          </a:prstGeom>
        </p:spPr>
        <p:txBody>
          <a:bodyPr wrap="none">
            <a:spAutoFit/>
          </a:bodyPr>
          <a:lstStyle/>
          <a:p>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4.6  Sigmoid</a:t>
            </a:r>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1600"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6097720E-7A81-4B59-B767-3D9D08BCCC2B}"/>
                  </a:ext>
                </a:extLst>
              </p:cNvPr>
              <p:cNvSpPr/>
              <p:nvPr/>
            </p:nvSpPr>
            <p:spPr>
              <a:xfrm>
                <a:off x="462088" y="3718589"/>
                <a:ext cx="8535217" cy="2839239"/>
              </a:xfrm>
              <a:prstGeom prst="rect">
                <a:avLst/>
              </a:prstGeom>
            </p:spPr>
            <p:txBody>
              <a:bodyPr wrap="square">
                <a:spAutoFit/>
              </a:bodyPr>
              <a:lstStyle/>
              <a:p>
                <a:pPr>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函数的特点</a:t>
                </a:r>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函数是单调递增的，其值域为</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，因此使</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函数输出可作为概率值。在前面介绍的线性回归中，回归函数的值域一般为</a:t>
                </a:r>
                <a14:m>
                  <m:oMath xmlns:m="http://schemas.openxmlformats.org/officeDocument/2006/math">
                    <m: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对输入</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取值范围没有限制，但当</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大于一定数值后，函数输出无限趋近于</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，而小于一定数值后，函数输出无限趋近于</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。特别地，当</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m:t>
                    </m:r>
                  </m:oMath>
                </a14:m>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时，函数输出为</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0.5</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是输入数据</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和回归函数的参数</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内积结果（可视为</a:t>
                </a:r>
                <a14:m>
                  <m:oMath xmlns:m="http://schemas.openxmlformats.org/officeDocument/2006/math">
                    <m:r>
                      <a:rPr lang="en-US" altLang="zh-CN" sz="16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各维度进行加权叠加）</a:t>
                </a:r>
                <a:endPar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14:m>
                  <m:oMath xmlns:m="http://schemas.openxmlformats.org/officeDocument/2006/math">
                    <m:r>
                      <a:rPr lang="en-US" altLang="zh-CN" sz="16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各维度加权叠加之和结果取值在</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附近时，函数输出值的变化幅度比较大（函数值变化陡峭），且是非线性变化。但是，各维度加权叠加之和结果取值很大或很小时，函数输出值几乎不变化，这是基于概率的一种认识与需要。</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6097720E-7A81-4B59-B767-3D9D08BCCC2B}"/>
                  </a:ext>
                </a:extLst>
              </p:cNvPr>
              <p:cNvSpPr>
                <a:spLocks noRot="1" noChangeAspect="1" noMove="1" noResize="1" noEditPoints="1" noAdjustHandles="1" noChangeArrowheads="1" noChangeShapeType="1" noTextEdit="1"/>
              </p:cNvSpPr>
              <p:nvPr/>
            </p:nvSpPr>
            <p:spPr>
              <a:xfrm>
                <a:off x="462088" y="3718589"/>
                <a:ext cx="8535217" cy="2839239"/>
              </a:xfrm>
              <a:prstGeom prst="rect">
                <a:avLst/>
              </a:prstGeom>
              <a:blipFill>
                <a:blip r:embed="rId3"/>
                <a:stretch>
                  <a:fillRect l="-643" t="-1288" b="-19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91569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8067B42B-7FBA-4B3D-9403-38FE3750B6E6}"/>
                  </a:ext>
                </a:extLst>
              </p:cNvPr>
              <p:cNvSpPr txBox="1"/>
              <p:nvPr/>
            </p:nvSpPr>
            <p:spPr>
              <a:xfrm>
                <a:off x="563448" y="1151651"/>
                <a:ext cx="8017099" cy="3165225"/>
              </a:xfrm>
              <a:prstGeom prst="rect">
                <a:avLst/>
              </a:prstGeom>
              <a:noFill/>
            </p:spPr>
            <p:txBody>
              <a:bodyPr wrap="square">
                <a:spAutoFit/>
              </a:bodyPr>
              <a:lstStyle/>
              <a:p>
                <a:pPr algn="just">
                  <a:spcBef>
                    <a:spcPts val="1000"/>
                  </a:spcBef>
                  <a:spcAft>
                    <a:spcPts val="300"/>
                  </a:spcAft>
                </a:pP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逻辑斯蒂回归虽可用于对输入数据和输出结果之间复杂关系进行建模，但由于逻辑斯蒂回归函数的输出具有概率意义，使得逻辑斯蒂回归函数更多用于二分类问题（</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属于负例）。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 xmlns:m="http://schemas.openxmlformats.org/officeDocument/2006/math">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可用来计算输入数据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属于正例概率，这里</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理解为输入数据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为正例的概率、</a:t>
                </a:r>
                <a14:m>
                  <m:oMath xmlns:m="http://schemas.openxmlformats.org/officeDocument/2006/math">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理解为输入数据</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x</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为负例的概率，即</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。我们现在对比值</a:t>
                </a:r>
                <a14:m>
                  <m:oMath xmlns:m="http://schemas.openxmlformats.org/officeDocument/2006/math">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取对数</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来表示输入数据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属于正例概率。</a:t>
                </a:r>
                <a14:m>
                  <m:oMath xmlns:m="http://schemas.openxmlformats.org/officeDocument/2006/math">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被称为几率</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(odds)</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，反映了输入数据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作为正例的相对可能性。</a:t>
                </a:r>
                <a14:m>
                  <m:oMath xmlns:m="http://schemas.openxmlformats.org/officeDocument/2006/math">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的对数几率</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 odds)</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函数可表示为</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8067B42B-7FBA-4B3D-9403-38FE3750B6E6}"/>
                  </a:ext>
                </a:extLst>
              </p:cNvPr>
              <p:cNvSpPr txBox="1">
                <a:spLocks noRot="1" noChangeAspect="1" noMove="1" noResize="1" noEditPoints="1" noAdjustHandles="1" noChangeArrowheads="1" noChangeShapeType="1" noTextEdit="1"/>
              </p:cNvSpPr>
              <p:nvPr/>
            </p:nvSpPr>
            <p:spPr>
              <a:xfrm>
                <a:off x="563448" y="1151651"/>
                <a:ext cx="8017099" cy="3165225"/>
              </a:xfrm>
              <a:prstGeom prst="rect">
                <a:avLst/>
              </a:prstGeom>
              <a:blipFill>
                <a:blip r:embed="rId2"/>
                <a:stretch>
                  <a:fillRect l="-608" t="-963" r="-3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9029F559-5372-47DA-A619-FB0C37BCF79E}"/>
                  </a:ext>
                </a:extLst>
              </p:cNvPr>
              <p:cNvSpPr txBox="1"/>
              <p:nvPr/>
            </p:nvSpPr>
            <p:spPr>
              <a:xfrm>
                <a:off x="656819" y="4316876"/>
                <a:ext cx="7830355" cy="1725152"/>
              </a:xfrm>
              <a:prstGeom prst="rect">
                <a:avLst/>
              </a:prstGeom>
              <a:noFill/>
            </p:spPr>
            <p:txBody>
              <a:bodyPr wrap="square">
                <a:spAutoFit/>
              </a:bodyPr>
              <a:lstStyle/>
              <a:p>
                <a:pPr indent="266700" algn="just">
                  <a:spcBef>
                    <a:spcPts val="1000"/>
                  </a:spcBef>
                  <a:spcAft>
                    <a:spcPts val="300"/>
                  </a:spcAft>
                </a:pPr>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显然，可以得到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表示模型参数（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）。于是有：</a:t>
                </a:r>
                <a:endParaRPr lang="zh-CN" altLang="zh-CN" sz="1800" dirty="0">
                  <a:effectLst/>
                  <a:latin typeface="楷体" panose="02010609060101010101" pitchFamily="49" charset="-122"/>
                  <a:ea typeface="楷体" panose="02010609060101010101" pitchFamily="49" charset="-122"/>
                  <a:cs typeface="Times New Roman" panose="02020603050405020304" pitchFamily="18" charset="0"/>
                </a:endParaRPr>
              </a:p>
              <a:p>
                <a:pPr indent="266700" algn="ctr">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logit</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m:oMathPara>
                </a14:m>
                <a:endParaRPr lang="zh-CN" altLang="zh-CN" sz="1800" dirty="0">
                  <a:effectLst/>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9029F559-5372-47DA-A619-FB0C37BCF79E}"/>
                  </a:ext>
                </a:extLst>
              </p:cNvPr>
              <p:cNvSpPr txBox="1">
                <a:spLocks noRot="1" noChangeAspect="1" noMove="1" noResize="1" noEditPoints="1" noAdjustHandles="1" noChangeArrowheads="1" noChangeShapeType="1" noTextEdit="1"/>
              </p:cNvSpPr>
              <p:nvPr/>
            </p:nvSpPr>
            <p:spPr>
              <a:xfrm>
                <a:off x="656819" y="4316876"/>
                <a:ext cx="7830355" cy="17251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3456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076B8119-D0C3-405B-8EE1-5E569A0DD8EB}"/>
                  </a:ext>
                </a:extLst>
              </p:cNvPr>
              <p:cNvSpPr txBox="1"/>
              <p:nvPr/>
            </p:nvSpPr>
            <p:spPr>
              <a:xfrm>
                <a:off x="378516" y="1218614"/>
                <a:ext cx="8501433" cy="4228081"/>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如果输入数据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属于正例的概率大于其属于负例的概率，即</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&gt;0.5</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，则输入数据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可被判断属于正例。这一结果等价于</a:t>
                </a:r>
                <a14:m>
                  <m:oMath xmlns:m="http://schemas.openxmlformats.org/officeDocument/2006/math">
                    <m:f>
                      <m:f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&gt;1</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dPr>
                      <m:e>
                        <m:f>
                          <m:f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func>
                      <m:func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func>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，也就是</a:t>
                </a:r>
                <a14:m>
                  <m:oMath xmlns:m="http://schemas.openxmlformats.org/officeDocument/2006/math">
                    <m:sSup>
                      <m:sSup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&gt;0</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成立。</a:t>
                </a:r>
                <a:endPar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从这里可以看出，</a:t>
                </a:r>
                <a:r>
                  <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logistic</a:t>
                </a: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回归是一个线性模型。在预测时，可以计算线性函数</a:t>
                </a:r>
                <a14:m>
                  <m:oMath xmlns:m="http://schemas.openxmlformats.org/officeDocument/2006/math">
                    <m:sSup>
                      <m:sSupPr>
                        <m:ctrlPr>
                          <a:rPr lang="zh-CN" altLang="zh-CN"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取值是否大于</a:t>
                </a:r>
                <a:r>
                  <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a:t>
                </a: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来判断输入数据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的类别归属。</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76B8119-D0C3-405B-8EE1-5E569A0DD8EB}"/>
                  </a:ext>
                </a:extLst>
              </p:cNvPr>
              <p:cNvSpPr txBox="1">
                <a:spLocks noRot="1" noChangeAspect="1" noMove="1" noResize="1" noEditPoints="1" noAdjustHandles="1" noChangeArrowheads="1" noChangeShapeType="1" noTextEdit="1"/>
              </p:cNvSpPr>
              <p:nvPr/>
            </p:nvSpPr>
            <p:spPr>
              <a:xfrm>
                <a:off x="378516" y="1218614"/>
                <a:ext cx="8501433" cy="4228081"/>
              </a:xfrm>
              <a:prstGeom prst="rect">
                <a:avLst/>
              </a:prstGeom>
              <a:blipFill>
                <a:blip r:embed="rId2"/>
                <a:stretch>
                  <a:fillRect l="-430" r="-645" b="-1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03839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5CECCC6C-C051-468A-A743-BFF93709A51C}"/>
                  </a:ext>
                </a:extLst>
              </p:cNvPr>
              <p:cNvSpPr txBox="1"/>
              <p:nvPr/>
            </p:nvSpPr>
            <p:spPr>
              <a:xfrm>
                <a:off x="524813" y="878385"/>
                <a:ext cx="8094371" cy="3271921"/>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模型参数的似然函数被定义为</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ℒ</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i</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n</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表示所有观测数据（或训练数据），</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表示模型参数（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）。在最大化对数似然函数过程中，一般假设观测所得每一个样本数据是独立同分布</a:t>
                </a:r>
                <a:r>
                  <a:rPr lang="zh-CN" altLang="zh-CN" sz="1800"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(independent and identically distributed, </a:t>
                </a:r>
                <a:r>
                  <a:rPr lang="en-US" altLang="zh-CN" sz="180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i.i.d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），于是可得：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ℒ</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x</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sup>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up>
                          </m:sSup>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对上述公式取对数：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unc>
                            <m:func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CECCC6C-C051-468A-A743-BFF93709A51C}"/>
                  </a:ext>
                </a:extLst>
              </p:cNvPr>
              <p:cNvSpPr txBox="1">
                <a:spLocks noRot="1" noChangeAspect="1" noMove="1" noResize="1" noEditPoints="1" noAdjustHandles="1" noChangeArrowheads="1" noChangeShapeType="1" noTextEdit="1"/>
              </p:cNvSpPr>
              <p:nvPr/>
            </p:nvSpPr>
            <p:spPr>
              <a:xfrm>
                <a:off x="524813" y="878385"/>
                <a:ext cx="8094371" cy="3271921"/>
              </a:xfrm>
              <a:prstGeom prst="rect">
                <a:avLst/>
              </a:prstGeom>
              <a:blipFill>
                <a:blip r:embed="rId2"/>
                <a:stretch>
                  <a:fillRect l="-602" t="-745" r="-6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3B26FA81-8009-4648-928A-875199BB1AEE}"/>
                  </a:ext>
                </a:extLst>
              </p:cNvPr>
              <p:cNvSpPr txBox="1"/>
              <p:nvPr/>
            </p:nvSpPr>
            <p:spPr>
              <a:xfrm>
                <a:off x="558620" y="4000302"/>
                <a:ext cx="8026758" cy="2639825"/>
              </a:xfrm>
              <a:prstGeom prst="rect">
                <a:avLst/>
              </a:prstGeom>
              <a:noFill/>
            </p:spPr>
            <p:txBody>
              <a:bodyPr wrap="square">
                <a:spAutoFit/>
              </a:bodyPr>
              <a:lstStyle/>
              <a:p>
                <a:pPr indent="2667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最大似然估计目的是计算似然函数的最大值，而分类过程是需要损失函数最小化。因此，在上式前加一个负号得到损失函数</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交叉熵</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152400"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unc>
                            <m:func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等价于：</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eqArr>
                          <m:eqArr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eqArr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qArr>
                      </m:e>
                    </m:d>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3B26FA81-8009-4648-928A-875199BB1AEE}"/>
                  </a:ext>
                </a:extLst>
              </p:cNvPr>
              <p:cNvSpPr txBox="1">
                <a:spLocks noRot="1" noChangeAspect="1" noMove="1" noResize="1" noEditPoints="1" noAdjustHandles="1" noChangeArrowheads="1" noChangeShapeType="1" noTextEdit="1"/>
              </p:cNvSpPr>
              <p:nvPr/>
            </p:nvSpPr>
            <p:spPr>
              <a:xfrm>
                <a:off x="558620" y="4000302"/>
                <a:ext cx="8026758" cy="2639825"/>
              </a:xfrm>
              <a:prstGeom prst="rect">
                <a:avLst/>
              </a:prstGeom>
              <a:blipFill>
                <a:blip r:embed="rId3"/>
                <a:stretch>
                  <a:fillRect l="-684" t="-924" r="-6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00139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9383FEF4-8DCD-4F21-BF6F-4C6C3DE998F8}"/>
                  </a:ext>
                </a:extLst>
              </p:cNvPr>
              <p:cNvSpPr txBox="1"/>
              <p:nvPr/>
            </p:nvSpPr>
            <p:spPr>
              <a:xfrm>
                <a:off x="359523" y="923942"/>
                <a:ext cx="8725436" cy="5438155"/>
              </a:xfrm>
              <a:prstGeom prst="rect">
                <a:avLst/>
              </a:prstGeom>
              <a:noFill/>
            </p:spPr>
            <p:txBody>
              <a:bodyPr wrap="square">
                <a:spAutoFit/>
              </a:bodyPr>
              <a:lstStyle/>
              <a:p>
                <a:pPr indent="266700" algn="just">
                  <a:spcBef>
                    <a:spcPts val="1000"/>
                  </a:spcBef>
                  <a:spcAft>
                    <a:spcPts val="300"/>
                  </a:spcAft>
                </a:pP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需要最小化损失函数来求解参数。</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损失函数对参数</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的偏导如下（其中，</a:t>
                </a:r>
                <a14:m>
                  <m:oMath xmlns:m="http://schemas.openxmlformats.org/officeDocument/2006/math">
                    <m:sSubSup>
                      <m:sSub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bSup>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uncPr>
                      <m:fName>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fNa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den>
                    </m:f>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f>
                        <m:f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
                            <m:f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f>
                            <m:f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f>
                            <m:f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fPr>
                            <m:num>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f>
                                <m:f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fPr>
                                <m:num>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e>
                          </m:d>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sSub>
                            <m:sSubPr>
                              <m:ctrlPr>
                                <a:rPr lang="zh-CN" altLang="zh-CN" sz="16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nary>
                    </m:oMath>
                  </m:oMathPara>
                </a14:m>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将求导结果代入梯度下降迭代公式得：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𝜂</m:t>
                      </m:r>
                      <m:nary>
                        <m:naryPr>
                          <m: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9383FEF4-8DCD-4F21-BF6F-4C6C3DE998F8}"/>
                  </a:ext>
                </a:extLst>
              </p:cNvPr>
              <p:cNvSpPr txBox="1">
                <a:spLocks noRot="1" noChangeAspect="1" noMove="1" noResize="1" noEditPoints="1" noAdjustHandles="1" noChangeArrowheads="1" noChangeShapeType="1" noTextEdit="1"/>
              </p:cNvSpPr>
              <p:nvPr/>
            </p:nvSpPr>
            <p:spPr>
              <a:xfrm>
                <a:off x="359523" y="923942"/>
                <a:ext cx="8725436" cy="5438155"/>
              </a:xfrm>
              <a:prstGeom prst="rect">
                <a:avLst/>
              </a:prstGeom>
              <a:blipFill>
                <a:blip r:embed="rId2"/>
                <a:stretch>
                  <a:fillRect t="-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41331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chemeClr val="bg1">
                    <a:lumMod val="65000"/>
                  </a:schemeClr>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xmlns="" id="{2DC4A378-730D-4661-9E80-0245237989B6}"/>
              </a:ext>
            </a:extLst>
          </p:cNvPr>
          <p:cNvSpPr>
            <a:spLocks noChangeArrowheads="1"/>
          </p:cNvSpPr>
          <p:nvPr/>
        </p:nvSpPr>
        <p:spPr bwMode="auto">
          <a:xfrm>
            <a:off x="233846" y="579450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chemeClr val="bg1">
                    <a:lumMod val="65000"/>
                  </a:schemeClr>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9871176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endParaRPr lang="zh-CN" altLang="en-US" sz="2400" kern="0" dirty="0">
              <a:solidFill>
                <a:srgbClr val="0070C0"/>
              </a:solidFill>
              <a:latin typeface="Times New Roman" pitchFamily="18" charset="0"/>
              <a:cs typeface="Times New Roman" pitchFamily="18" charset="0"/>
            </a:endParaRPr>
          </a:p>
        </p:txBody>
      </p:sp>
      <p:sp>
        <p:nvSpPr>
          <p:cNvPr id="6" name="文本框 5">
            <a:extLst>
              <a:ext uri="{FF2B5EF4-FFF2-40B4-BE49-F238E27FC236}">
                <a16:creationId xmlns:a16="http://schemas.microsoft.com/office/drawing/2014/main" xmlns="" id="{45BDF73F-6434-4A77-B4BA-D7B922BDB698}"/>
              </a:ext>
            </a:extLst>
          </p:cNvPr>
          <p:cNvSpPr txBox="1"/>
          <p:nvPr/>
        </p:nvSpPr>
        <p:spPr>
          <a:xfrm>
            <a:off x="679671" y="996027"/>
            <a:ext cx="7476186" cy="2169825"/>
          </a:xfrm>
          <a:prstGeom prst="rect">
            <a:avLst/>
          </a:prstGeom>
          <a:noFill/>
        </p:spPr>
        <p:txBody>
          <a:bodyPr wrap="square">
            <a:spAutoFit/>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决策树是一种通过树形结构来进行分类的方法。在决策树中，树形结构中每个非叶子节点表示对分类目标在某个属性上的一个判断，每个分支代表基于该属性做出的一个判断，最后树形结构中每个叶子节点代表一种分类结果，所以决策树可以看作是一系列以叶子节点为输出的决策规则（Decision Rules）[Quinlan 1987]。</a:t>
            </a:r>
          </a:p>
        </p:txBody>
      </p:sp>
      <p:pic>
        <p:nvPicPr>
          <p:cNvPr id="7" name="图片 6" descr="决策树">
            <a:extLst>
              <a:ext uri="{FF2B5EF4-FFF2-40B4-BE49-F238E27FC236}">
                <a16:creationId xmlns:a16="http://schemas.microsoft.com/office/drawing/2014/main" xmlns="" id="{6FECBB83-1ECB-429E-A14A-BFA9399DC7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480" y="3217786"/>
            <a:ext cx="5273040" cy="2560320"/>
          </a:xfrm>
          <a:prstGeom prst="rect">
            <a:avLst/>
          </a:prstGeom>
          <a:noFill/>
          <a:ln>
            <a:noFill/>
          </a:ln>
        </p:spPr>
      </p:pic>
    </p:spTree>
    <p:extLst>
      <p:ext uri="{BB962C8B-B14F-4D97-AF65-F5344CB8AC3E}">
        <p14:creationId xmlns:p14="http://schemas.microsoft.com/office/powerpoint/2010/main" val="11323452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2350323" cy="461665"/>
          </a:xfrm>
          <a:prstGeom prst="rect">
            <a:avLst/>
          </a:prstGeom>
        </p:spPr>
        <p:txBody>
          <a:bodyPr wrap="none">
            <a:spAutoFit/>
          </a:bodyPr>
          <a:lstStyle/>
          <a:p>
            <a:r>
              <a:rPr lang="zh-CN" altLang="en-US" sz="2400" b="1" dirty="0">
                <a:latin typeface="+mn-ea"/>
                <a:cs typeface="Times New Roman" panose="02020603050405020304" pitchFamily="18" charset="0"/>
              </a:rPr>
              <a:t>决策树分类案例</a:t>
            </a:r>
          </a:p>
        </p:txBody>
      </p:sp>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决策树分类案例</a:t>
            </a:r>
          </a:p>
        </p:txBody>
      </p:sp>
      <p:graphicFrame>
        <p:nvGraphicFramePr>
          <p:cNvPr id="2" name="表格 1">
            <a:extLst>
              <a:ext uri="{FF2B5EF4-FFF2-40B4-BE49-F238E27FC236}">
                <a16:creationId xmlns:a16="http://schemas.microsoft.com/office/drawing/2014/main" xmlns="" id="{C85FEFA4-E3D3-4811-9567-CE82BD1A2B9A}"/>
              </a:ext>
            </a:extLst>
          </p:cNvPr>
          <p:cNvGraphicFramePr>
            <a:graphicFrameLocks noGrp="1"/>
          </p:cNvGraphicFramePr>
          <p:nvPr>
            <p:extLst/>
          </p:nvPr>
        </p:nvGraphicFramePr>
        <p:xfrm>
          <a:off x="1228004" y="2070133"/>
          <a:ext cx="6911442" cy="4047330"/>
        </p:xfrm>
        <a:graphic>
          <a:graphicData uri="http://schemas.openxmlformats.org/drawingml/2006/table">
            <a:tbl>
              <a:tblPr firstRow="1" firstCol="1" bandRow="1"/>
              <a:tblGrid>
                <a:gridCol w="1085536">
                  <a:extLst>
                    <a:ext uri="{9D8B030D-6E8A-4147-A177-3AD203B41FA5}">
                      <a16:colId xmlns:a16="http://schemas.microsoft.com/office/drawing/2014/main" xmlns="" val="1439815585"/>
                    </a:ext>
                  </a:extLst>
                </a:gridCol>
                <a:gridCol w="1085536">
                  <a:extLst>
                    <a:ext uri="{9D8B030D-6E8A-4147-A177-3AD203B41FA5}">
                      <a16:colId xmlns:a16="http://schemas.microsoft.com/office/drawing/2014/main" xmlns="" val="2609090061"/>
                    </a:ext>
                  </a:extLst>
                </a:gridCol>
                <a:gridCol w="1085536">
                  <a:extLst>
                    <a:ext uri="{9D8B030D-6E8A-4147-A177-3AD203B41FA5}">
                      <a16:colId xmlns:a16="http://schemas.microsoft.com/office/drawing/2014/main" xmlns="" val="468701403"/>
                    </a:ext>
                  </a:extLst>
                </a:gridCol>
                <a:gridCol w="1085536">
                  <a:extLst>
                    <a:ext uri="{9D8B030D-6E8A-4147-A177-3AD203B41FA5}">
                      <a16:colId xmlns:a16="http://schemas.microsoft.com/office/drawing/2014/main" xmlns="" val="2106885609"/>
                    </a:ext>
                  </a:extLst>
                </a:gridCol>
                <a:gridCol w="1086370">
                  <a:extLst>
                    <a:ext uri="{9D8B030D-6E8A-4147-A177-3AD203B41FA5}">
                      <a16:colId xmlns:a16="http://schemas.microsoft.com/office/drawing/2014/main" xmlns="" val="1710483605"/>
                    </a:ext>
                  </a:extLst>
                </a:gridCol>
                <a:gridCol w="1482928">
                  <a:extLst>
                    <a:ext uri="{9D8B030D-6E8A-4147-A177-3AD203B41FA5}">
                      <a16:colId xmlns:a16="http://schemas.microsoft.com/office/drawing/2014/main" xmlns="" val="4061262104"/>
                    </a:ext>
                  </a:extLst>
                </a:gridCol>
              </a:tblGrid>
              <a:tr h="269822">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序号</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年龄</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银行流水</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是否结婚</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拥有房产</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是否给予贷款</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53266386"/>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441621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67333816"/>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51912628"/>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7860839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8431414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4091098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6582789"/>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42540137"/>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95294207"/>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11433319"/>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6212242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1098855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05660042"/>
                  </a:ext>
                </a:extLst>
              </a:tr>
              <a:tr h="269822">
                <a:tc>
                  <a:txBody>
                    <a:bodyPr/>
                    <a:lstStyle/>
                    <a:p>
                      <a:pPr algn="ctr">
                        <a:spcBef>
                          <a:spcPts val="1000"/>
                        </a:spcBef>
                        <a:spcAft>
                          <a:spcPts val="300"/>
                        </a:spcAft>
                      </a:pPr>
                      <a:r>
                        <a:rPr lang="en-US" sz="12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14</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63253527"/>
                  </a:ext>
                </a:extLst>
              </a:tr>
            </a:tbl>
          </a:graphicData>
        </a:graphic>
      </p:graphicFrame>
    </p:spTree>
    <p:extLst>
      <p:ext uri="{BB962C8B-B14F-4D97-AF65-F5344CB8AC3E}">
        <p14:creationId xmlns:p14="http://schemas.microsoft.com/office/powerpoint/2010/main" val="326469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信息熵</a:t>
            </a:r>
          </a:p>
        </p:txBody>
      </p:sp>
      <p:sp>
        <p:nvSpPr>
          <p:cNvPr id="12" name="圆角矩形 13">
            <a:extLst>
              <a:ext uri="{FF2B5EF4-FFF2-40B4-BE49-F238E27FC236}">
                <a16:creationId xmlns:a16="http://schemas.microsoft.com/office/drawing/2014/main" xmlns="" id="{B8B3036C-F6EE-4038-954F-F337843C33E7}"/>
              </a:ext>
            </a:extLst>
          </p:cNvPr>
          <p:cNvSpPr/>
          <p:nvPr/>
        </p:nvSpPr>
        <p:spPr bwMode="auto">
          <a:xfrm>
            <a:off x="516775" y="1359379"/>
            <a:ext cx="3334006"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algn="ctr" fontAlgn="base">
              <a:lnSpc>
                <a:spcPct val="90000"/>
              </a:lnSpc>
              <a:spcBef>
                <a:spcPct val="0"/>
              </a:spcBef>
              <a:spcAft>
                <a:spcPct val="0"/>
              </a:spcAft>
              <a:buClr>
                <a:srgbClr val="FF0000"/>
              </a:buClr>
              <a:buSzTx/>
              <a:tabLst/>
              <a:defRPr/>
            </a:pP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信息熵（</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entropy</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 name="组合 8">
            <a:extLst>
              <a:ext uri="{FF2B5EF4-FFF2-40B4-BE49-F238E27FC236}">
                <a16:creationId xmlns:a16="http://schemas.microsoft.com/office/drawing/2014/main" xmlns="" id="{D0C697C4-14F0-430A-98EF-D4B67D2BE94B}"/>
              </a:ext>
            </a:extLst>
          </p:cNvPr>
          <p:cNvGrpSpPr/>
          <p:nvPr/>
        </p:nvGrpSpPr>
        <p:grpSpPr>
          <a:xfrm>
            <a:off x="5130914" y="1364360"/>
            <a:ext cx="3682580" cy="1898976"/>
            <a:chOff x="5293221" y="1415140"/>
            <a:chExt cx="2942818" cy="1898976"/>
          </a:xfrm>
        </p:grpSpPr>
        <p:sp>
          <p:nvSpPr>
            <p:cNvPr id="10" name="文本框 9">
              <a:extLst>
                <a:ext uri="{FF2B5EF4-FFF2-40B4-BE49-F238E27FC236}">
                  <a16:creationId xmlns:a16="http://schemas.microsoft.com/office/drawing/2014/main" xmlns="" id="{7CD6CDC1-4DE7-46D1-B4B0-BB8A411EA148}"/>
                </a:ext>
              </a:extLst>
            </p:cNvPr>
            <p:cNvSpPr txBox="1"/>
            <p:nvPr/>
          </p:nvSpPr>
          <p:spPr>
            <a:xfrm>
              <a:off x="5389807" y="1570564"/>
              <a:ext cx="2830133" cy="1588127"/>
            </a:xfrm>
            <a:prstGeom prst="rect">
              <a:avLst/>
            </a:prstGeom>
            <a:solidFill>
              <a:schemeClr val="accent3">
                <a:lumMod val="60000"/>
                <a:lumOff val="40000"/>
                <a:alpha val="35000"/>
              </a:schemeClr>
            </a:solidFill>
          </p:spPr>
          <p:txBody>
            <a:bodyPr wrap="square">
              <a:spAutoFit/>
            </a:bodyPr>
            <a:lstStyle/>
            <a:p>
              <a:pPr>
                <a:lnSpc>
                  <a:spcPct val="90000"/>
                </a:lnSpc>
                <a:spcBef>
                  <a:spcPct val="0"/>
                </a:spcBef>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要点：构建决策树时划分属性的顺序选择是重要的。性能好的决策树随着划分不断进行，决策树分支结点样本集的“纯度”会越来越高，即其所包含样本尽可能属于相同类别。</a:t>
              </a:r>
            </a:p>
          </p:txBody>
        </p:sp>
        <p:sp>
          <p:nvSpPr>
            <p:cNvPr id="7" name="矩形: 圆角 6">
              <a:extLst>
                <a:ext uri="{FF2B5EF4-FFF2-40B4-BE49-F238E27FC236}">
                  <a16:creationId xmlns:a16="http://schemas.microsoft.com/office/drawing/2014/main" xmlns="" id="{F830E84D-3F08-4C75-9273-4E37D5265F04}"/>
                </a:ext>
              </a:extLst>
            </p:cNvPr>
            <p:cNvSpPr/>
            <p:nvPr/>
          </p:nvSpPr>
          <p:spPr>
            <a:xfrm>
              <a:off x="5293221" y="1415140"/>
              <a:ext cx="2942818" cy="1898976"/>
            </a:xfrm>
            <a:prstGeom prst="roundRect">
              <a:avLst/>
            </a:prstGeom>
            <a:noFill/>
            <a:ln w="34925">
              <a:solidFill>
                <a:srgbClr val="FFAA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4140B550-9B0D-4977-A693-A45C9EF74A82}"/>
                  </a:ext>
                </a:extLst>
              </p:cNvPr>
              <p:cNvSpPr txBox="1"/>
              <p:nvPr/>
            </p:nvSpPr>
            <p:spPr>
              <a:xfrm>
                <a:off x="516775" y="2202436"/>
                <a:ext cx="4572000" cy="2738378"/>
              </a:xfrm>
              <a:prstGeom prst="rect">
                <a:avLst/>
              </a:prstGeom>
              <a:noFill/>
            </p:spPr>
            <p:txBody>
              <a:bodyPr wrap="square">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假设有</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个信息，其组成了集合样本</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，记第</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个信息发生的概率为</a:t>
                </a:r>
                <a14:m>
                  <m:oMath xmlns:m="http://schemas.openxmlformats.org/officeDocument/2006/math">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。如下定义这</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个信息的信息熵：</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𝐸</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func>
                            <m:func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uncPr>
                            <m:fNa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e>
                          </m:func>
                        </m:e>
                      </m:nary>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𝐸</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值越小，表示</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包含的信息越确定，也称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的纯度越高。需要指出，所有</a:t>
                </a:r>
                <a14:m>
                  <m:oMath xmlns:m="http://schemas.openxmlformats.org/officeDocument/2006/math">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累加起来的和为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4140B550-9B0D-4977-A693-A45C9EF74A82}"/>
                  </a:ext>
                </a:extLst>
              </p:cNvPr>
              <p:cNvSpPr txBox="1">
                <a:spLocks noRot="1" noChangeAspect="1" noMove="1" noResize="1" noEditPoints="1" noAdjustHandles="1" noChangeArrowheads="1" noChangeShapeType="1" noTextEdit="1"/>
              </p:cNvSpPr>
              <p:nvPr/>
            </p:nvSpPr>
            <p:spPr>
              <a:xfrm>
                <a:off x="516775" y="2202436"/>
                <a:ext cx="4572000" cy="2738378"/>
              </a:xfrm>
              <a:prstGeom prst="rect">
                <a:avLst/>
              </a:prstGeom>
              <a:blipFill>
                <a:blip r:embed="rId3"/>
                <a:stretch>
                  <a:fillRect l="-1200" t="-889" r="-133" b="-2667"/>
                </a:stretch>
              </a:blipFill>
            </p:spPr>
            <p:txBody>
              <a:bodyPr/>
              <a:lstStyle/>
              <a:p>
                <a:r>
                  <a:rPr lang="zh-CN" altLang="en-US">
                    <a:noFill/>
                  </a:rPr>
                  <a:t> </a:t>
                </a:r>
              </a:p>
            </p:txBody>
          </p:sp>
        </mc:Fallback>
      </mc:AlternateContent>
      <p:graphicFrame>
        <p:nvGraphicFramePr>
          <p:cNvPr id="16" name="表格 15">
            <a:extLst>
              <a:ext uri="{FF2B5EF4-FFF2-40B4-BE49-F238E27FC236}">
                <a16:creationId xmlns:a16="http://schemas.microsoft.com/office/drawing/2014/main" xmlns="" id="{A365FFC3-233B-49FA-8243-3E9EDCECCEEB}"/>
              </a:ext>
            </a:extLst>
          </p:cNvPr>
          <p:cNvGraphicFramePr>
            <a:graphicFrameLocks noGrp="1"/>
          </p:cNvGraphicFramePr>
          <p:nvPr>
            <p:extLst/>
          </p:nvPr>
        </p:nvGraphicFramePr>
        <p:xfrm>
          <a:off x="5088775" y="3906931"/>
          <a:ext cx="3895857" cy="1990995"/>
        </p:xfrm>
        <a:graphic>
          <a:graphicData uri="http://schemas.openxmlformats.org/drawingml/2006/table">
            <a:tbl>
              <a:tblPr firstRow="1" firstCol="1" bandRow="1"/>
              <a:tblGrid>
                <a:gridCol w="1035684">
                  <a:extLst>
                    <a:ext uri="{9D8B030D-6E8A-4147-A177-3AD203B41FA5}">
                      <a16:colId xmlns:a16="http://schemas.microsoft.com/office/drawing/2014/main" xmlns="" val="534599750"/>
                    </a:ext>
                  </a:extLst>
                </a:gridCol>
                <a:gridCol w="957995">
                  <a:extLst>
                    <a:ext uri="{9D8B030D-6E8A-4147-A177-3AD203B41FA5}">
                      <a16:colId xmlns:a16="http://schemas.microsoft.com/office/drawing/2014/main" xmlns="" val="3137200550"/>
                    </a:ext>
                  </a:extLst>
                </a:gridCol>
                <a:gridCol w="935394">
                  <a:extLst>
                    <a:ext uri="{9D8B030D-6E8A-4147-A177-3AD203B41FA5}">
                      <a16:colId xmlns:a16="http://schemas.microsoft.com/office/drawing/2014/main" xmlns="" val="3341751084"/>
                    </a:ext>
                  </a:extLst>
                </a:gridCol>
                <a:gridCol w="966784">
                  <a:extLst>
                    <a:ext uri="{9D8B030D-6E8A-4147-A177-3AD203B41FA5}">
                      <a16:colId xmlns:a16="http://schemas.microsoft.com/office/drawing/2014/main" xmlns="" val="3025034656"/>
                    </a:ext>
                  </a:extLst>
                </a:gridCol>
              </a:tblGrid>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年龄属性</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取值</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88489024"/>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对应样</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本数</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7473175"/>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正负样本</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数量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 3-</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0-</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52256967"/>
                  </a:ext>
                </a:extLst>
              </a:tr>
            </a:tbl>
          </a:graphicData>
        </a:graphic>
      </p:graphicFrame>
      <p:graphicFrame>
        <p:nvGraphicFramePr>
          <p:cNvPr id="17" name="对象 16">
            <a:extLst>
              <a:ext uri="{FF2B5EF4-FFF2-40B4-BE49-F238E27FC236}">
                <a16:creationId xmlns:a16="http://schemas.microsoft.com/office/drawing/2014/main" xmlns="" id="{92CED87C-3B1F-4EB0-85A1-34E51BA85ADC}"/>
              </a:ext>
            </a:extLst>
          </p:cNvPr>
          <p:cNvGraphicFramePr>
            <a:graphicFrameLocks noChangeAspect="1"/>
          </p:cNvGraphicFramePr>
          <p:nvPr>
            <p:extLst/>
          </p:nvPr>
        </p:nvGraphicFramePr>
        <p:xfrm>
          <a:off x="5768796" y="4273040"/>
          <a:ext cx="161925" cy="238125"/>
        </p:xfrm>
        <a:graphic>
          <a:graphicData uri="http://schemas.openxmlformats.org/presentationml/2006/ole">
            <mc:AlternateContent xmlns:mc="http://schemas.openxmlformats.org/markup-compatibility/2006">
              <mc:Choice xmlns:v="urn:schemas-microsoft-com:vml" Requires="v">
                <p:oleObj spid="_x0000_s1033" name="Equation" r:id="rId4" imgW="152280" imgH="228600" progId="Equation.DSMT4">
                  <p:embed/>
                </p:oleObj>
              </mc:Choice>
              <mc:Fallback>
                <p:oleObj name="Equation" r:id="rId4" imgW="15228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796" y="4273040"/>
                        <a:ext cx="161925"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a:extLst>
              <a:ext uri="{FF2B5EF4-FFF2-40B4-BE49-F238E27FC236}">
                <a16:creationId xmlns:a16="http://schemas.microsoft.com/office/drawing/2014/main" xmlns="" id="{30D80D6F-9E4C-4C49-ABFA-2D8908A8EE60}"/>
              </a:ext>
            </a:extLst>
          </p:cNvPr>
          <p:cNvGraphicFramePr>
            <a:graphicFrameLocks noChangeAspect="1"/>
          </p:cNvGraphicFramePr>
          <p:nvPr>
            <p:extLst/>
          </p:nvPr>
        </p:nvGraphicFramePr>
        <p:xfrm>
          <a:off x="5768796" y="4969389"/>
          <a:ext cx="323850" cy="238125"/>
        </p:xfrm>
        <a:graphic>
          <a:graphicData uri="http://schemas.openxmlformats.org/presentationml/2006/ole">
            <mc:AlternateContent xmlns:mc="http://schemas.openxmlformats.org/markup-compatibility/2006">
              <mc:Choice xmlns:v="urn:schemas-microsoft-com:vml" Requires="v">
                <p:oleObj spid="_x0000_s1034" name="Equation" r:id="rId6" imgW="304560" imgH="228600" progId="Equation.DSMT4">
                  <p:embed/>
                </p:oleObj>
              </mc:Choice>
              <mc:Fallback>
                <p:oleObj name="Equation" r:id="rId6" imgW="30456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8796" y="4969389"/>
                        <a:ext cx="32385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文本框 20">
            <a:extLst>
              <a:ext uri="{FF2B5EF4-FFF2-40B4-BE49-F238E27FC236}">
                <a16:creationId xmlns:a16="http://schemas.microsoft.com/office/drawing/2014/main" xmlns="" id="{084CBF90-B161-4A1F-A159-11571858B05A}"/>
              </a:ext>
            </a:extLst>
          </p:cNvPr>
          <p:cNvSpPr txBox="1"/>
          <p:nvPr/>
        </p:nvSpPr>
        <p:spPr>
          <a:xfrm>
            <a:off x="4572000" y="3451744"/>
            <a:ext cx="4572000" cy="424412"/>
          </a:xfrm>
          <a:prstGeom prst="rect">
            <a:avLst/>
          </a:prstGeom>
          <a:noFill/>
        </p:spPr>
        <p:txBody>
          <a:bodyPr wrap="square">
            <a:spAutoFit/>
          </a:bodyPr>
          <a:lstStyle/>
          <a:p>
            <a:pPr algn="ctr">
              <a:lnSpc>
                <a:spcPct val="150000"/>
              </a:lnSpc>
              <a:spcBef>
                <a:spcPts val="1000"/>
              </a:spcBef>
              <a:spcAft>
                <a:spcPts val="600"/>
              </a:spcAft>
            </a:pP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表 </a:t>
            </a:r>
            <a:r>
              <a:rPr lang="en-US"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4.7 </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年龄属性划分后子样本集情况统计</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73449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信息熵</a:t>
            </a:r>
          </a:p>
        </p:txBody>
      </p:sp>
      <p:graphicFrame>
        <p:nvGraphicFramePr>
          <p:cNvPr id="16" name="表格 15">
            <a:extLst>
              <a:ext uri="{FF2B5EF4-FFF2-40B4-BE49-F238E27FC236}">
                <a16:creationId xmlns:a16="http://schemas.microsoft.com/office/drawing/2014/main" xmlns="" id="{A365FFC3-233B-49FA-8243-3E9EDCECCEEB}"/>
              </a:ext>
            </a:extLst>
          </p:cNvPr>
          <p:cNvGraphicFramePr>
            <a:graphicFrameLocks noGrp="1"/>
          </p:cNvGraphicFramePr>
          <p:nvPr>
            <p:extLst/>
          </p:nvPr>
        </p:nvGraphicFramePr>
        <p:xfrm>
          <a:off x="2624071" y="1455405"/>
          <a:ext cx="3895857" cy="1990995"/>
        </p:xfrm>
        <a:graphic>
          <a:graphicData uri="http://schemas.openxmlformats.org/drawingml/2006/table">
            <a:tbl>
              <a:tblPr firstRow="1" firstCol="1" bandRow="1"/>
              <a:tblGrid>
                <a:gridCol w="1035684">
                  <a:extLst>
                    <a:ext uri="{9D8B030D-6E8A-4147-A177-3AD203B41FA5}">
                      <a16:colId xmlns:a16="http://schemas.microsoft.com/office/drawing/2014/main" xmlns="" val="534599750"/>
                    </a:ext>
                  </a:extLst>
                </a:gridCol>
                <a:gridCol w="957995">
                  <a:extLst>
                    <a:ext uri="{9D8B030D-6E8A-4147-A177-3AD203B41FA5}">
                      <a16:colId xmlns:a16="http://schemas.microsoft.com/office/drawing/2014/main" xmlns="" val="3137200550"/>
                    </a:ext>
                  </a:extLst>
                </a:gridCol>
                <a:gridCol w="935394">
                  <a:extLst>
                    <a:ext uri="{9D8B030D-6E8A-4147-A177-3AD203B41FA5}">
                      <a16:colId xmlns:a16="http://schemas.microsoft.com/office/drawing/2014/main" xmlns="" val="3341751084"/>
                    </a:ext>
                  </a:extLst>
                </a:gridCol>
                <a:gridCol w="966784">
                  <a:extLst>
                    <a:ext uri="{9D8B030D-6E8A-4147-A177-3AD203B41FA5}">
                      <a16:colId xmlns:a16="http://schemas.microsoft.com/office/drawing/2014/main" xmlns="" val="3025034656"/>
                    </a:ext>
                  </a:extLst>
                </a:gridCol>
              </a:tblGrid>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年龄属性</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取值</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88489024"/>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对应样</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本数</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7473175"/>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正负样本</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数量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 3-</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0-</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52256967"/>
                  </a:ext>
                </a:extLst>
              </a:tr>
            </a:tbl>
          </a:graphicData>
        </a:graphic>
      </p:graphicFrame>
      <p:graphicFrame>
        <p:nvGraphicFramePr>
          <p:cNvPr id="17" name="对象 16">
            <a:extLst>
              <a:ext uri="{FF2B5EF4-FFF2-40B4-BE49-F238E27FC236}">
                <a16:creationId xmlns:a16="http://schemas.microsoft.com/office/drawing/2014/main" xmlns="" id="{92CED87C-3B1F-4EB0-85A1-34E51BA85ADC}"/>
              </a:ext>
            </a:extLst>
          </p:cNvPr>
          <p:cNvGraphicFramePr>
            <a:graphicFrameLocks noChangeAspect="1"/>
          </p:cNvGraphicFramePr>
          <p:nvPr>
            <p:extLst/>
          </p:nvPr>
        </p:nvGraphicFramePr>
        <p:xfrm>
          <a:off x="3310531" y="1776887"/>
          <a:ext cx="201329" cy="296072"/>
        </p:xfrm>
        <a:graphic>
          <a:graphicData uri="http://schemas.openxmlformats.org/presentationml/2006/ole">
            <mc:AlternateContent xmlns:mc="http://schemas.openxmlformats.org/markup-compatibility/2006">
              <mc:Choice xmlns:v="urn:schemas-microsoft-com:vml" Requires="v">
                <p:oleObj spid="_x0000_s2057" name="Equation" r:id="rId3" imgW="152280" imgH="228600" progId="Equation.DSMT4">
                  <p:embed/>
                </p:oleObj>
              </mc:Choice>
              <mc:Fallback>
                <p:oleObj name="Equation" r:id="rId3" imgW="152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0531" y="1776887"/>
                        <a:ext cx="201329" cy="296072"/>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xmlns="" id="{30D80D6F-9E4C-4C49-ABFA-2D8908A8EE60}"/>
              </a:ext>
            </a:extLst>
          </p:cNvPr>
          <p:cNvGraphicFramePr>
            <a:graphicFrameLocks noChangeAspect="1"/>
          </p:cNvGraphicFramePr>
          <p:nvPr>
            <p:extLst/>
          </p:nvPr>
        </p:nvGraphicFramePr>
        <p:xfrm>
          <a:off x="3310531" y="2514234"/>
          <a:ext cx="323850" cy="238125"/>
        </p:xfrm>
        <a:graphic>
          <a:graphicData uri="http://schemas.openxmlformats.org/presentationml/2006/ole">
            <mc:AlternateContent xmlns:mc="http://schemas.openxmlformats.org/markup-compatibility/2006">
              <mc:Choice xmlns:v="urn:schemas-microsoft-com:vml" Requires="v">
                <p:oleObj spid="_x0000_s2058" name="Equation" r:id="rId5" imgW="304560" imgH="228600" progId="Equation.DSMT4">
                  <p:embed/>
                </p:oleObj>
              </mc:Choice>
              <mc:Fallback>
                <p:oleObj name="Equation" r:id="rId5" imgW="30456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0531" y="2514234"/>
                        <a:ext cx="32385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xmlns="" id="{DD72DD40-51D3-4DA5-A37E-CAA37BC9BB33}"/>
                  </a:ext>
                </a:extLst>
              </p:cNvPr>
              <p:cNvSpPr txBox="1"/>
              <p:nvPr/>
            </p:nvSpPr>
            <p:spPr>
              <a:xfrm>
                <a:off x="629464" y="3782807"/>
                <a:ext cx="7765961" cy="2074799"/>
              </a:xfrm>
              <a:prstGeom prst="rect">
                <a:avLst/>
              </a:prstGeom>
              <a:noFill/>
            </p:spPr>
            <p:txBody>
              <a:bodyPr wrap="square">
                <a:spAutoFit/>
              </a:bodyPr>
              <a:lstStyle/>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smtClean="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&gt;30”: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=0.971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20~30”: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m:t>
                          </m:r>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&lt;20”: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=0.971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DD72DD40-51D3-4DA5-A37E-CAA37BC9BB33}"/>
                  </a:ext>
                </a:extLst>
              </p:cNvPr>
              <p:cNvSpPr txBox="1">
                <a:spLocks noRot="1" noChangeAspect="1" noMove="1" noResize="1" noEditPoints="1" noAdjustHandles="1" noChangeArrowheads="1" noChangeShapeType="1" noTextEdit="1"/>
              </p:cNvSpPr>
              <p:nvPr/>
            </p:nvSpPr>
            <p:spPr>
              <a:xfrm>
                <a:off x="629464" y="3782807"/>
                <a:ext cx="7765961" cy="2074799"/>
              </a:xfrm>
              <a:prstGeom prst="rect">
                <a:avLst/>
              </a:prstGeom>
              <a:blipFill>
                <a:blip r:embed="rId7"/>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xmlns="" id="{4C0B5556-5C81-4A39-8242-D7311E6AFD79}"/>
              </a:ext>
            </a:extLst>
          </p:cNvPr>
          <p:cNvSpPr txBox="1"/>
          <p:nvPr/>
        </p:nvSpPr>
        <p:spPr>
          <a:xfrm>
            <a:off x="2337516" y="922055"/>
            <a:ext cx="4572000" cy="424412"/>
          </a:xfrm>
          <a:prstGeom prst="rect">
            <a:avLst/>
          </a:prstGeom>
          <a:noFill/>
        </p:spPr>
        <p:txBody>
          <a:bodyPr wrap="square">
            <a:spAutoFit/>
          </a:bodyPr>
          <a:lstStyle/>
          <a:p>
            <a:pPr algn="ctr">
              <a:lnSpc>
                <a:spcPct val="150000"/>
              </a:lnSpc>
              <a:spcBef>
                <a:spcPts val="1000"/>
              </a:spcBef>
              <a:spcAft>
                <a:spcPts val="600"/>
              </a:spcAft>
            </a:pP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表 </a:t>
            </a:r>
            <a:r>
              <a:rPr lang="en-US"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4.7 </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年龄属性划分后子样本集情况统计</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44558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554935" y="155010"/>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命题逻辑中的推理规则</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9" name="表格 18"/>
              <p:cNvGraphicFramePr>
                <a:graphicFrameLocks noGrp="1"/>
              </p:cNvGraphicFramePr>
              <p:nvPr>
                <p:extLst>
                  <p:ext uri="{D42A27DB-BD31-4B8C-83A1-F6EECF244321}">
                    <p14:modId xmlns:p14="http://schemas.microsoft.com/office/powerpoint/2010/main" val="1163988986"/>
                  </p:ext>
                </p:extLst>
              </p:nvPr>
            </p:nvGraphicFramePr>
            <p:xfrm>
              <a:off x="581893" y="1674563"/>
              <a:ext cx="7517079" cy="3701667"/>
            </p:xfrm>
            <a:graphic>
              <a:graphicData uri="http://schemas.openxmlformats.org/drawingml/2006/table">
                <a:tbl>
                  <a:tblPr firstRow="1" bandRow="1">
                    <a:tableStyleId>{5C22544A-7EE6-4342-B048-85BDC9FD1C3A}</a:tableStyleId>
                  </a:tblPr>
                  <a:tblGrid>
                    <a:gridCol w="3930731">
                      <a:extLst>
                        <a:ext uri="{9D8B030D-6E8A-4147-A177-3AD203B41FA5}">
                          <a16:colId xmlns:a16="http://schemas.microsoft.com/office/drawing/2014/main" xmlns="" val="20000"/>
                        </a:ext>
                      </a:extLst>
                    </a:gridCol>
                    <a:gridCol w="3586348">
                      <a:extLst>
                        <a:ext uri="{9D8B030D-6E8A-4147-A177-3AD203B41FA5}">
                          <a16:colId xmlns:a16="http://schemas.microsoft.com/office/drawing/2014/main" xmlns="" val="20001"/>
                        </a:ext>
                      </a:extLst>
                    </a:gridCol>
                  </a:tblGrid>
                  <a:tr h="1233889">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假言推理</a:t>
                          </a:r>
                          <a:endPar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(Modus Ponens)</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boxPr>
                                  <m:e>
                                    <m:argPr>
                                      <m:argSz m:val="-1"/>
                                    </m:argPr>
                                    <m:f>
                                      <m:f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fPr>
                                      <m:num>
                                        <m:r>
                                          <a:rPr lang="en-US" altLang="zh-CN" sz="1800" b="0" i="0" smtClean="0">
                                            <a:solidFill>
                                              <a:schemeClr val="tx1"/>
                                            </a:solidFill>
                                            <a:latin typeface="Cambria Math"/>
                                            <a:ea typeface="黑体" panose="02010609060101010101" pitchFamily="49" charset="-122"/>
                                            <a:cs typeface="Times New Roman" panose="02020603050405020304" pitchFamily="18" charset="0"/>
                                          </a:rPr>
                                          <m:t>    </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α</m:t>
                                        </m:r>
                                        <m:r>
                                          <a:rPr lang="zh-CN" altLang="en-US" sz="1800" b="0" i="0" smtClean="0">
                                            <a:solidFill>
                                              <a:schemeClr val="tx1"/>
                                            </a:solidFill>
                                            <a:latin typeface="Cambria Math"/>
                                            <a:ea typeface="黑体" panose="02010609060101010101" pitchFamily="49" charset="-122"/>
                                            <a:cs typeface="Times New Roman" panose="02020603050405020304" pitchFamily="18" charset="0"/>
                                          </a:rPr>
                                          <m:t>⇒</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β</m:t>
                                        </m:r>
                                        <m:r>
                                          <a:rPr lang="en-US" altLang="zh-CN" sz="1800" b="0" i="0" smtClean="0">
                                            <a:solidFill>
                                              <a:schemeClr val="tx1"/>
                                            </a:solidFill>
                                            <a:latin typeface="Cambria Math"/>
                                            <a:ea typeface="黑体" panose="02010609060101010101" pitchFamily="49" charset="-122"/>
                                            <a:cs typeface="Times New Roman" panose="02020603050405020304" pitchFamily="18" charset="0"/>
                                          </a:rPr>
                                          <m:t>,     </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α</m:t>
                                        </m:r>
                                      </m:num>
                                      <m:den>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β</m:t>
                                        </m:r>
                                      </m:den>
                                    </m:f>
                                  </m:e>
                                </m:box>
                              </m:oMath>
                            </m:oMathPara>
                          </a14:m>
                          <a:endParaRPr lang="zh-CN" altLang="en-US" sz="1800" b="0" i="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233889">
                    <a:tc>
                      <a:txBody>
                        <a:bodyPr/>
                        <a:lstStyle/>
                        <a:p>
                          <a:pPr algn="ctr">
                            <a:lnSpc>
                              <a:spcPct val="150000"/>
                            </a:lnSpc>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与消解</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(And-Elimination)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boxPr>
                                  <m:e>
                                    <m:argPr>
                                      <m:argSz m:val="-1"/>
                                    </m:argPr>
                                    <m:f>
                                      <m:f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fPr>
                                      <m:num>
                                        <m:r>
                                          <a:rPr lang="en-US" altLang="zh-CN" sz="1800" b="0" i="0" smtClean="0">
                                            <a:solidFill>
                                              <a:schemeClr val="tx1"/>
                                            </a:solidFill>
                                            <a:latin typeface="Cambria Math"/>
                                            <a:ea typeface="黑体" panose="02010609060101010101" pitchFamily="49" charset="-122"/>
                                            <a:cs typeface="Times New Roman" panose="02020603050405020304" pitchFamily="18" charset="0"/>
                                          </a:rPr>
                                          <m:t>    </m:t>
                                        </m:r>
                                        <m:sSub>
                                          <m:sSub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1</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2</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𝑛</m:t>
                                            </m:r>
                                          </m:sub>
                                        </m:sSub>
                                      </m:num>
                                      <m:den>
                                        <m:sSub>
                                          <m:sSub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𝑖</m:t>
                                            </m:r>
                                          </m:sub>
                                        </m:s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(1</m:t>
                                        </m:r>
                                        <m:r>
                                          <a:rPr lang="en-US" altLang="zh-CN" sz="1800" b="0" i="1" smtClean="0">
                                            <a:solidFill>
                                              <a:schemeClr val="tx1"/>
                                            </a:solidFill>
                                            <a:latin typeface="Cambria Math"/>
                                            <a:ea typeface="Cambria Math"/>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𝑖</m:t>
                                        </m:r>
                                        <m:r>
                                          <a:rPr lang="en-US" altLang="zh-CN" sz="1800" b="0" i="1" smtClean="0">
                                            <a:solidFill>
                                              <a:schemeClr val="tx1"/>
                                            </a:solidFill>
                                            <a:latin typeface="Cambria Math"/>
                                            <a:ea typeface="Cambria Math"/>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𝑛</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den>
                                    </m:f>
                                  </m:e>
                                </m:box>
                              </m:oMath>
                            </m:oMathPara>
                          </a14:m>
                          <a:endParaRPr lang="zh-CN" altLang="en-US" sz="1800" b="0" i="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1233889">
                    <a:tc>
                      <a:txBody>
                        <a:bodyPr/>
                        <a:lstStyle/>
                        <a:p>
                          <a:pPr algn="ctr">
                            <a:lnSpc>
                              <a:spcPct val="150000"/>
                            </a:lnSpc>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与导入</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(And-Introduction)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boxPr>
                                  <m:e>
                                    <m:argPr>
                                      <m:argSz m:val="-1"/>
                                    </m:argPr>
                                    <m:f>
                                      <m:f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fPr>
                                      <m:num>
                                        <m:r>
                                          <a:rPr lang="en-US" altLang="zh-CN" sz="1800" b="0" i="0" smtClean="0">
                                            <a:solidFill>
                                              <a:schemeClr val="tx1"/>
                                            </a:solidFill>
                                            <a:latin typeface="Cambria Math"/>
                                            <a:ea typeface="黑体" panose="02010609060101010101" pitchFamily="49" charset="-122"/>
                                            <a:cs typeface="Times New Roman" panose="02020603050405020304" pitchFamily="18" charset="0"/>
                                          </a:rPr>
                                          <m:t>    </m:t>
                                        </m:r>
                                        <m:sSub>
                                          <m:sSub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1</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2</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𝑛</m:t>
                                            </m:r>
                                          </m:sub>
                                        </m:sSub>
                                      </m:num>
                                      <m:den>
                                        <m:sSub>
                                          <m:sSub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1</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2</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𝑛</m:t>
                                            </m:r>
                                          </m:sub>
                                        </m:sSub>
                                      </m:den>
                                    </m:f>
                                  </m:e>
                                </m:box>
                              </m:oMath>
                            </m:oMathPara>
                          </a14:m>
                          <a:endParaRPr lang="zh-CN" altLang="en-US" sz="1800" b="0" i="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bl>
              </a:graphicData>
            </a:graphic>
          </p:graphicFrame>
        </mc:Choice>
        <mc:Fallback xmlns="">
          <p:graphicFrame>
            <p:nvGraphicFramePr>
              <p:cNvPr id="19" name="表格 18"/>
              <p:cNvGraphicFramePr>
                <a:graphicFrameLocks noGrp="1"/>
              </p:cNvGraphicFramePr>
              <p:nvPr>
                <p:extLst>
                  <p:ext uri="{D42A27DB-BD31-4B8C-83A1-F6EECF244321}">
                    <p14:modId xmlns:p14="http://schemas.microsoft.com/office/powerpoint/2010/main" val="1163988986"/>
                  </p:ext>
                </p:extLst>
              </p:nvPr>
            </p:nvGraphicFramePr>
            <p:xfrm>
              <a:off x="581893" y="1674563"/>
              <a:ext cx="7517079" cy="3701667"/>
            </p:xfrm>
            <a:graphic>
              <a:graphicData uri="http://schemas.openxmlformats.org/drawingml/2006/table">
                <a:tbl>
                  <a:tblPr firstRow="1" bandRow="1">
                    <a:tableStyleId>{5C22544A-7EE6-4342-B048-85BDC9FD1C3A}</a:tableStyleId>
                  </a:tblPr>
                  <a:tblGrid>
                    <a:gridCol w="3930731"/>
                    <a:gridCol w="3586348"/>
                  </a:tblGrid>
                  <a:tr h="1233889">
                    <a:tc>
                      <a:txBody>
                        <a:bodyPr/>
                        <a:lstStyle/>
                        <a:p>
                          <a:pPr algn="ctr">
                            <a:lnSpc>
                              <a:spcPct val="150000"/>
                            </a:lnSpc>
                          </a:pPr>
                          <a:r>
                            <a:rPr lang="zh-CN" altLang="en-US"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假言推理</a:t>
                          </a:r>
                          <a:endPar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(Modus Ponens)</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9508" t="-495" b="-200495"/>
                          </a:stretch>
                        </a:blipFill>
                      </a:tcPr>
                    </a:tc>
                  </a:tr>
                  <a:tr h="1233889">
                    <a:tc>
                      <a:txBody>
                        <a:bodyPr/>
                        <a:lstStyle/>
                        <a:p>
                          <a:pPr algn="ctr">
                            <a:lnSpc>
                              <a:spcPct val="150000"/>
                            </a:lnSpc>
                          </a:pP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与消解</a:t>
                          </a:r>
                          <a:endPar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(And-Elimination)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9508" t="-100000" b="-99507"/>
                          </a:stretch>
                        </a:blipFill>
                      </a:tcPr>
                    </a:tc>
                  </a:tr>
                  <a:tr h="1233889">
                    <a:tc>
                      <a:txBody>
                        <a:bodyPr/>
                        <a:lstStyle/>
                        <a:p>
                          <a:pPr algn="ctr">
                            <a:lnSpc>
                              <a:spcPct val="150000"/>
                            </a:lnSpc>
                          </a:pP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与导入</a:t>
                          </a:r>
                          <a:endPar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(And-Introduction)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9508" t="-200990"/>
                          </a:stretch>
                        </a:blipFill>
                      </a:tcPr>
                    </a:tc>
                  </a:tr>
                </a:tbl>
              </a:graphicData>
            </a:graphic>
          </p:graphicFrame>
        </mc:Fallback>
      </mc:AlternateContent>
    </p:spTree>
    <p:extLst>
      <p:ext uri="{BB962C8B-B14F-4D97-AF65-F5344CB8AC3E}">
        <p14:creationId xmlns:p14="http://schemas.microsoft.com/office/powerpoint/2010/main" val="32122508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7B57328-2C86-44FC-A77D-C73C57881D6F}"/>
              </a:ext>
            </a:extLst>
          </p:cNvPr>
          <p:cNvSpPr>
            <a:spLocks noGrp="1"/>
          </p:cNvSpPr>
          <p:nvPr>
            <p:ph type="title"/>
          </p:nvPr>
        </p:nvSpPr>
        <p:spPr/>
        <p:txBody>
          <a:bodyPr/>
          <a:lstStyle/>
          <a:p>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信息增益</a:t>
            </a:r>
            <a:endParaRPr lang="zh-CN" altLang="en-US" sz="2400" dirty="0"/>
          </a:p>
        </p:txBody>
      </p:sp>
      <p:sp>
        <p:nvSpPr>
          <p:cNvPr id="4" name="灯片编号占位符 3">
            <a:extLst>
              <a:ext uri="{FF2B5EF4-FFF2-40B4-BE49-F238E27FC236}">
                <a16:creationId xmlns:a16="http://schemas.microsoft.com/office/drawing/2014/main" xmlns="" id="{41250E4D-574B-483D-8858-4BCCAC0714E0}"/>
              </a:ext>
            </a:extLst>
          </p:cNvPr>
          <p:cNvSpPr>
            <a:spLocks noGrp="1"/>
          </p:cNvSpPr>
          <p:nvPr>
            <p:ph type="sldNum" sz="quarter" idx="12"/>
          </p:nvPr>
        </p:nvSpPr>
        <p:spPr/>
        <p:txBody>
          <a:bodyPr/>
          <a:lstStyle/>
          <a:p>
            <a:fld id="{5AD84F5B-1672-4D3F-9FEC-5DF89A7B7912}" type="slidenum">
              <a:rPr lang="zh-CN" altLang="en-US" smtClean="0"/>
              <a:t>170</a:t>
            </a:fld>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F04C0EB2-A0D2-4D97-9AE5-1DD75EC9EA20}"/>
                  </a:ext>
                </a:extLst>
              </p:cNvPr>
              <p:cNvSpPr txBox="1"/>
              <p:nvPr/>
            </p:nvSpPr>
            <p:spPr>
              <a:xfrm>
                <a:off x="264405" y="1086382"/>
                <a:ext cx="8405870" cy="4935325"/>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得到上述三个的信息熵后，可进一步计算使用年龄属性对原样本集进行划分后的信息增益，计算公式如下：</a:t>
                </a:r>
              </a:p>
              <a:p>
                <a:pPr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lnSpc>
                    <a:spcPct val="150000"/>
                  </a:lnSpc>
                  <a:spcBef>
                    <a:spcPts val="1000"/>
                  </a:spcBef>
                  <a:spcAft>
                    <a:spcPts val="300"/>
                  </a:spcAft>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将 </a:t>
                </a:r>
                <a14:m>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oMath>
                </a14:m>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 代入。于是选择年龄这一属性划分后的信息增益为：</a:t>
                </a:r>
              </a:p>
              <a:p>
                <a:pPr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=0.940−</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5</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×0.971+</m:t>
                          </m:r>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m:t>
                          </m:r>
                          <m:f>
                            <m:fPr>
                              <m:ctrlPr>
                                <a:rPr lang="zh-CN" altLang="zh-CN" sz="1800" i="1">
                                  <a:effectLst/>
                                  <a:latin typeface="Cambria Math"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5</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×0.971</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=0.246</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同理，可以计算银行流水、是否结婚、是否拥有房产三个人物属性的信息增益。通过比较四种属性信息增益的高低来选择最佳属性对原样本集进行划分</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，得到最大的</a:t>
                </a:r>
                <a:r>
                  <a:rPr lang="en-US" altLang="zh-CN" sz="1800" dirty="0">
                    <a:solidFill>
                      <a:srgbClr val="000000"/>
                    </a:solidFill>
                    <a:effectLst/>
                    <a:latin typeface="Times New Roman" panose="02020603050405020304" pitchFamily="18" charset="0"/>
                    <a:ea typeface="华文楷体" panose="02010600040101010101" pitchFamily="2" charset="-122"/>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纯度</a:t>
                </a:r>
                <a:r>
                  <a:rPr lang="en-US" altLang="zh-CN" sz="1800" dirty="0">
                    <a:solidFill>
                      <a:srgbClr val="000000"/>
                    </a:solidFill>
                    <a:effectLst/>
                    <a:latin typeface="Times New Roman" panose="02020603050405020304" pitchFamily="18" charset="0"/>
                    <a:ea typeface="华文楷体" panose="02010600040101010101" pitchFamily="2" charset="-122"/>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。如果划分后的不同子样本集都只存在同类样本，那么停止划分。</a:t>
                </a:r>
                <a:endParaRPr lang="zh-CN" altLang="en-US" dirty="0"/>
              </a:p>
            </p:txBody>
          </p:sp>
        </mc:Choice>
        <mc:Fallback xmlns="">
          <p:sp>
            <p:nvSpPr>
              <p:cNvPr id="6" name="文本框 5">
                <a:extLst>
                  <a:ext uri="{FF2B5EF4-FFF2-40B4-BE49-F238E27FC236}">
                    <a16:creationId xmlns:a16="http://schemas.microsoft.com/office/drawing/2014/main" xmlns="" xmlns:a14="http://schemas.microsoft.com/office/drawing/2010/main" id="{F04C0EB2-A0D2-4D97-9AE5-1DD75EC9EA20}"/>
                  </a:ext>
                </a:extLst>
              </p:cNvPr>
              <p:cNvSpPr txBox="1">
                <a:spLocks noRot="1" noChangeAspect="1" noMove="1" noResize="1" noEditPoints="1" noAdjustHandles="1" noChangeArrowheads="1" noChangeShapeType="1" noTextEdit="1"/>
              </p:cNvSpPr>
              <p:nvPr/>
            </p:nvSpPr>
            <p:spPr>
              <a:xfrm>
                <a:off x="264405" y="1086382"/>
                <a:ext cx="8405870" cy="4935325"/>
              </a:xfrm>
              <a:prstGeom prst="rect">
                <a:avLst/>
              </a:prstGeom>
              <a:blipFill rotWithShape="1">
                <a:blip r:embed="rId2"/>
                <a:stretch>
                  <a:fillRect l="-580" r="-653" b="-2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95403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7B57328-2C86-44FC-A77D-C73C57881D6F}"/>
              </a:ext>
            </a:extLst>
          </p:cNvPr>
          <p:cNvSpPr>
            <a:spLocks noGrp="1"/>
          </p:cNvSpPr>
          <p:nvPr>
            <p:ph type="title"/>
          </p:nvPr>
        </p:nvSpPr>
        <p:spPr/>
        <p:txBody>
          <a:bodyPr/>
          <a:lstStyle/>
          <a:p>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构建决策树</a:t>
            </a:r>
            <a:endParaRPr lang="zh-CN" altLang="en-US" sz="2400" dirty="0"/>
          </a:p>
        </p:txBody>
      </p:sp>
      <p:sp>
        <p:nvSpPr>
          <p:cNvPr id="4" name="灯片编号占位符 3">
            <a:extLst>
              <a:ext uri="{FF2B5EF4-FFF2-40B4-BE49-F238E27FC236}">
                <a16:creationId xmlns:a16="http://schemas.microsoft.com/office/drawing/2014/main" xmlns="" id="{41250E4D-574B-483D-8858-4BCCAC0714E0}"/>
              </a:ext>
            </a:extLst>
          </p:cNvPr>
          <p:cNvSpPr>
            <a:spLocks noGrp="1"/>
          </p:cNvSpPr>
          <p:nvPr>
            <p:ph type="sldNum" sz="quarter" idx="12"/>
          </p:nvPr>
        </p:nvSpPr>
        <p:spPr/>
        <p:txBody>
          <a:bodyPr/>
          <a:lstStyle/>
          <a:p>
            <a:fld id="{5AD84F5B-1672-4D3F-9FEC-5DF89A7B7912}" type="slidenum">
              <a:rPr lang="zh-CN" altLang="en-US" smtClean="0"/>
              <a:t>171</a:t>
            </a:fld>
            <a:endParaRPr lang="zh-CN" altLang="en-US"/>
          </a:p>
        </p:txBody>
      </p:sp>
      <p:pic>
        <p:nvPicPr>
          <p:cNvPr id="5" name="图片 4" descr="决策树">
            <a:extLst>
              <a:ext uri="{FF2B5EF4-FFF2-40B4-BE49-F238E27FC236}">
                <a16:creationId xmlns:a16="http://schemas.microsoft.com/office/drawing/2014/main" xmlns="" id="{9CA533E5-AA6D-490C-92A5-17512532A43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8999" y="1011527"/>
            <a:ext cx="4446002" cy="2150236"/>
          </a:xfrm>
          <a:prstGeom prst="rect">
            <a:avLst/>
          </a:prstGeom>
          <a:noFill/>
          <a:ln>
            <a:no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9B150B92-6E92-4308-B82D-645CC3326382}"/>
                  </a:ext>
                </a:extLst>
              </p:cNvPr>
              <p:cNvSpPr txBox="1"/>
              <p:nvPr/>
            </p:nvSpPr>
            <p:spPr>
              <a:xfrm>
                <a:off x="257578" y="3351170"/>
                <a:ext cx="9144000" cy="3195362"/>
              </a:xfrm>
              <a:prstGeom prst="rect">
                <a:avLst/>
              </a:prstGeom>
              <a:noFill/>
            </p:spPr>
            <p:txBody>
              <a:bodyPr wrap="square">
                <a:spAutoFit/>
              </a:bodyPr>
              <a:lstStyle/>
              <a:p>
                <a:pPr indent="266700" algn="just">
                  <a:spcBef>
                    <a:spcPts val="1000"/>
                  </a:spcBef>
                  <a:spcAft>
                    <a:spcPts val="300"/>
                  </a:spcAft>
                </a:pPr>
                <a14:m>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𝑖𝑛𝑓𝑜</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𝑟𝑎𝑡𝑖𝑜</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计算公式如下</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a:t>
                </a: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𝑖𝑛𝑓𝑜</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func>
                            <m:funcPr>
                              <m:ctrlPr>
                                <a:rPr lang="zh-CN" altLang="zh-CN" sz="1800" i="1">
                                  <a:effectLst/>
                                  <a:latin typeface="Cambria Math"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e>
                          </m:func>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𝑟𝑎𝑡𝑖𝑜</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𝑖𝑛𝑓𝑜</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另一种计算更简的度量指标是如下的</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Gini</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系数：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Gini</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D</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ary>
                        <m:naryPr>
                          <m:chr m:val="∑"/>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Sup>
                            <m:sSubSupPr>
                              <m:ctrlPr>
                                <a:rPr lang="zh-CN" altLang="zh-CN" sz="1800" i="1">
                                  <a:effectLst/>
                                  <a:latin typeface="Cambria Math" charset="0"/>
                                  <a:ea typeface="Cambria Math" panose="02040503050406030204" pitchFamily="18" charset="0"/>
                                  <a:cs typeface="Times New Roman" panose="02020603050405020304" pitchFamily="18" charset="0"/>
                                </a:rPr>
                              </m:ctrlPr>
                            </m:sSub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b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相对于信息熵的计算</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𝐸</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func>
                          <m:func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uncPr>
                          <m:fNa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e>
                        </m:func>
                      </m:e>
                    </m:nary>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，不用计算对数</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，计算更为简易。</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9B150B92-6E92-4308-B82D-645CC3326382}"/>
                  </a:ext>
                </a:extLst>
              </p:cNvPr>
              <p:cNvSpPr txBox="1">
                <a:spLocks noRot="1" noChangeAspect="1" noMove="1" noResize="1" noEditPoints="1" noAdjustHandles="1" noChangeArrowheads="1" noChangeShapeType="1" noTextEdit="1"/>
              </p:cNvSpPr>
              <p:nvPr/>
            </p:nvSpPr>
            <p:spPr>
              <a:xfrm>
                <a:off x="257578" y="3351170"/>
                <a:ext cx="9144000" cy="3195362"/>
              </a:xfrm>
              <a:prstGeom prst="rect">
                <a:avLst/>
              </a:prstGeom>
              <a:blipFill>
                <a:blip r:embed="rId3"/>
                <a:stretch>
                  <a:fillRect t="-954" b="-206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14009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chemeClr val="bg1">
                    <a:lumMod val="65000"/>
                  </a:schemeClr>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xmlns="" id="{2DC4A378-730D-4661-9E80-0245237989B6}"/>
              </a:ext>
            </a:extLst>
          </p:cNvPr>
          <p:cNvSpPr>
            <a:spLocks noChangeArrowheads="1"/>
          </p:cNvSpPr>
          <p:nvPr/>
        </p:nvSpPr>
        <p:spPr bwMode="auto">
          <a:xfrm>
            <a:off x="233846" y="579450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chemeClr val="bg1">
                    <a:lumMod val="65000"/>
                  </a:schemeClr>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15175006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endParaRPr lang="zh-CN" altLang="en-US" sz="2400" kern="0" dirty="0">
              <a:solidFill>
                <a:srgbClr val="0070C0"/>
              </a:solidFill>
              <a:latin typeface="Times New Roman" pitchFamily="18" charset="0"/>
              <a:cs typeface="Times New Roman" pitchFamily="18" charset="0"/>
            </a:endParaRPr>
          </a:p>
        </p:txBody>
      </p:sp>
      <p:pic>
        <p:nvPicPr>
          <p:cNvPr id="9" name="图片 8">
            <a:extLst>
              <a:ext uri="{FF2B5EF4-FFF2-40B4-BE49-F238E27FC236}">
                <a16:creationId xmlns:a16="http://schemas.microsoft.com/office/drawing/2014/main" xmlns="" id="{813AE6B0-4AA3-489A-880E-2FA1A28E3B5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490" y="3091643"/>
            <a:ext cx="3972523" cy="2364369"/>
          </a:xfrm>
          <a:prstGeom prst="rect">
            <a:avLst/>
          </a:prstGeom>
          <a:noFill/>
          <a:ln>
            <a:noFill/>
          </a:ln>
        </p:spPr>
      </p:pic>
      <p:sp>
        <p:nvSpPr>
          <p:cNvPr id="12" name="文本框 11">
            <a:extLst>
              <a:ext uri="{FF2B5EF4-FFF2-40B4-BE49-F238E27FC236}">
                <a16:creationId xmlns:a16="http://schemas.microsoft.com/office/drawing/2014/main" xmlns="" id="{4CD31F7A-DEC4-4EC7-BA7B-5374654B37C9}"/>
              </a:ext>
            </a:extLst>
          </p:cNvPr>
          <p:cNvSpPr txBox="1"/>
          <p:nvPr/>
        </p:nvSpPr>
        <p:spPr>
          <a:xfrm>
            <a:off x="415551" y="974397"/>
            <a:ext cx="8261796" cy="2117246"/>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线性判别分析</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(linear discriminant analysis</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是一种基于监督学习的降维方法，也称为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线性判别分析（</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fisher's discriminant analysis</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FDA) [ Fisher 1936]</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。对于一组具有标签信息的高维数据样本，</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利用其类别信息，将其线性投影到一个低维空间上，在低维空间中同一类别样本尽可能靠近，不同类别样本尽可能彼此远离。</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2" name="椭圆形标注 9">
            <a:extLst>
              <a:ext uri="{FF2B5EF4-FFF2-40B4-BE49-F238E27FC236}">
                <a16:creationId xmlns:a16="http://schemas.microsoft.com/office/drawing/2014/main" xmlns="" id="{73E4F6AF-535C-41C7-9CCF-8A9AA3ECA0F4}"/>
              </a:ext>
            </a:extLst>
          </p:cNvPr>
          <p:cNvSpPr/>
          <p:nvPr/>
        </p:nvSpPr>
        <p:spPr>
          <a:xfrm>
            <a:off x="776161" y="3944406"/>
            <a:ext cx="2617424" cy="1377537"/>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800" dirty="0">
                <a:effectLst/>
                <a:latin typeface="Times New Roman" panose="02020603050405020304" pitchFamily="18" charset="0"/>
                <a:ea typeface="楷体" panose="02010609060101010101" pitchFamily="49" charset="-122"/>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类内方差小、类间间隔大</a:t>
            </a:r>
            <a:r>
              <a:rPr lang="en-US" altLang="zh-CN" sz="1800" dirty="0">
                <a:effectLst/>
                <a:latin typeface="Times New Roman" panose="02020603050405020304" pitchFamily="18" charset="0"/>
                <a:ea typeface="楷体" panose="02010609060101010101" pitchFamily="49" charset="-122"/>
              </a:rPr>
              <a:t>”</a:t>
            </a:r>
            <a:endParaRPr lang="zh-CN" altLang="en-US" dirty="0"/>
          </a:p>
        </p:txBody>
      </p:sp>
      <p:sp>
        <p:nvSpPr>
          <p:cNvPr id="2" name="矩形 1"/>
          <p:cNvSpPr/>
          <p:nvPr/>
        </p:nvSpPr>
        <p:spPr>
          <a:xfrm>
            <a:off x="3838436" y="5498212"/>
            <a:ext cx="3980577" cy="584775"/>
          </a:xfrm>
          <a:prstGeom prst="rect">
            <a:avLst/>
          </a:prstGeom>
        </p:spPr>
        <p:txBody>
          <a:bodyPr wrap="none">
            <a:spAutoFit/>
          </a:bodyPr>
          <a:lstStyle/>
          <a:p>
            <a:pPr algn="ctr"/>
            <a:r>
              <a:rPr lang="zh-CN" altLang="en-US" sz="1600" dirty="0"/>
              <a:t>图</a:t>
            </a:r>
            <a:r>
              <a:rPr lang="en-US" altLang="zh-CN" sz="1600" dirty="0"/>
              <a:t>4.8 </a:t>
            </a:r>
            <a:r>
              <a:rPr lang="zh-CN" altLang="en-US" sz="1600" dirty="0"/>
              <a:t>两个类别数据所对应的不同投影方式</a:t>
            </a:r>
            <a:endParaRPr lang="en-US" altLang="zh-CN" sz="1600" dirty="0"/>
          </a:p>
          <a:p>
            <a:pPr algn="ctr"/>
            <a:r>
              <a:rPr lang="zh-CN" altLang="en-US" sz="1600" dirty="0"/>
              <a:t>君子和而不同、小人同而不和</a:t>
            </a:r>
          </a:p>
        </p:txBody>
      </p:sp>
    </p:spTree>
    <p:extLst>
      <p:ext uri="{BB962C8B-B14F-4D97-AF65-F5344CB8AC3E}">
        <p14:creationId xmlns:p14="http://schemas.microsoft.com/office/powerpoint/2010/main" val="17673295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符号定义</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1A46657D-F260-4571-928F-89DFBF5E4DC2}"/>
                  </a:ext>
                </a:extLst>
              </p:cNvPr>
              <p:cNvSpPr txBox="1"/>
              <p:nvPr/>
            </p:nvSpPr>
            <p:spPr>
              <a:xfrm>
                <a:off x="463640" y="1448649"/>
                <a:ext cx="8422782" cy="4174989"/>
              </a:xfrm>
              <a:prstGeom prst="rect">
                <a:avLst/>
              </a:prstGeom>
              <a:noFill/>
            </p:spPr>
            <p:txBody>
              <a:bodyPr wrap="square">
                <a:spAutoFit/>
              </a:bodyPr>
              <a:lstStyle/>
              <a:p>
                <a:pPr indent="266700" algn="just">
                  <a:lnSpc>
                    <a:spcPct val="20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假设样本集为</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D</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3</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，样本</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m:t>
                        </m:r>
                      </m:sup>
                    </m:s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的类别标签为</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的取值范围是</a:t>
                </a:r>
                <a14:m>
                  <m:oMath xmlns:m="http://schemas.openxmlformats.org/officeDocument/2006/math">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，即一共有</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20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定义</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𝑿</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为所有样本构成集合、</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个类别所包含样本个数、</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𝑋</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类样本的集合、</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为所有样本的均值向量、</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类样本的均值向量。</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类样本的协方差矩阵，其定义为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𝑿</m:t>
                              </m:r>
                            </m:e>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𝒊</m:t>
                              </m:r>
                            </m:sub>
                          </m:sSub>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 xmlns:a16="http://schemas.microsoft.com/office/drawing/2014/main" xmlns:a14="http://schemas.microsoft.com/office/drawing/2010/main" id="{1A46657D-F260-4571-928F-89DFBF5E4DC2}"/>
                  </a:ext>
                </a:extLst>
              </p:cNvPr>
              <p:cNvSpPr txBox="1">
                <a:spLocks noRot="1" noChangeAspect="1" noMove="1" noResize="1" noEditPoints="1" noAdjustHandles="1" noChangeArrowheads="1" noChangeShapeType="1" noTextEdit="1"/>
              </p:cNvSpPr>
              <p:nvPr/>
            </p:nvSpPr>
            <p:spPr>
              <a:xfrm>
                <a:off x="463640" y="1448649"/>
                <a:ext cx="8422782" cy="4174989"/>
              </a:xfrm>
              <a:prstGeom prst="rect">
                <a:avLst/>
              </a:prstGeom>
              <a:blipFill rotWithShape="1">
                <a:blip r:embed="rId2"/>
                <a:stretch>
                  <a:fillRect l="-579" r="-6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20974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C06C9D5E-E455-4D9E-B7DB-689A5A75E4FA}"/>
                  </a:ext>
                </a:extLst>
              </p:cNvPr>
              <p:cNvSpPr txBox="1"/>
              <p:nvPr/>
            </p:nvSpPr>
            <p:spPr>
              <a:xfrm>
                <a:off x="528033" y="1115750"/>
                <a:ext cx="8268237" cy="145539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先来看</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的情况，即二分类问题。在二分类问题中，训练样本归属于</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或</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两个类别，并通过如下的线性函数投影到一维空间上：</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oMath>
                </a14:m>
                <a:r>
                  <a:rPr lang="en-US" altLang="zh-CN" sz="1800" b="1" i="1"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sup>
                    </m:sSup>
                  </m:oMath>
                </a14:m>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06C9D5E-E455-4D9E-B7DB-689A5A75E4FA}"/>
                  </a:ext>
                </a:extLst>
              </p:cNvPr>
              <p:cNvSpPr txBox="1">
                <a:spLocks noRot="1" noChangeAspect="1" noMove="1" noResize="1" noEditPoints="1" noAdjustHandles="1" noChangeArrowheads="1" noChangeShapeType="1" noTextEdit="1"/>
              </p:cNvSpPr>
              <p:nvPr/>
            </p:nvSpPr>
            <p:spPr>
              <a:xfrm>
                <a:off x="528033" y="1115750"/>
                <a:ext cx="8268237" cy="1455398"/>
              </a:xfrm>
              <a:prstGeom prst="rect">
                <a:avLst/>
              </a:prstGeom>
              <a:blipFill>
                <a:blip r:embed="rId3"/>
                <a:stretch>
                  <a:fillRect r="-590" b="-585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xmlns="" id="{15095E40-03DA-47E1-9E9E-066C465A7A9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0496" y="3250509"/>
            <a:ext cx="4446638" cy="2936061"/>
          </a:xfrm>
          <a:prstGeom prst="rect">
            <a:avLst/>
          </a:prstGeom>
          <a:noFill/>
          <a:ln>
            <a:noFill/>
          </a:ln>
        </p:spPr>
      </p:pic>
      <p:graphicFrame>
        <p:nvGraphicFramePr>
          <p:cNvPr id="2" name="对象 1">
            <a:extLst>
              <a:ext uri="{FF2B5EF4-FFF2-40B4-BE49-F238E27FC236}">
                <a16:creationId xmlns:a16="http://schemas.microsoft.com/office/drawing/2014/main" xmlns="" id="{369A5472-FD48-40CC-A67C-8023BFF82D1A}"/>
              </a:ext>
            </a:extLst>
          </p:cNvPr>
          <p:cNvGraphicFramePr>
            <a:graphicFrameLocks noChangeAspect="1"/>
          </p:cNvGraphicFramePr>
          <p:nvPr>
            <p:extLst/>
          </p:nvPr>
        </p:nvGraphicFramePr>
        <p:xfrm>
          <a:off x="5344979" y="6047844"/>
          <a:ext cx="1088800" cy="378713"/>
        </p:xfrm>
        <a:graphic>
          <a:graphicData uri="http://schemas.openxmlformats.org/presentationml/2006/ole">
            <mc:AlternateContent xmlns:mc="http://schemas.openxmlformats.org/markup-compatibility/2006">
              <mc:Choice xmlns:v="urn:schemas-microsoft-com:vml" Requires="v">
                <p:oleObj spid="_x0000_s3089" name="Equation" r:id="rId5" imgW="583920" imgH="203040" progId="Equation.DSMT4">
                  <p:embed/>
                </p:oleObj>
              </mc:Choice>
              <mc:Fallback>
                <p:oleObj name="Equation" r:id="rId5" imgW="583920" imgH="203040" progId="Equation.DSMT4">
                  <p:embed/>
                  <p:pic>
                    <p:nvPicPr>
                      <p:cNvPr id="0" name=""/>
                      <p:cNvPicPr/>
                      <p:nvPr/>
                    </p:nvPicPr>
                    <p:blipFill>
                      <a:blip r:embed="rId6"/>
                      <a:stretch>
                        <a:fillRect/>
                      </a:stretch>
                    </p:blipFill>
                    <p:spPr>
                      <a:xfrm>
                        <a:off x="5344979" y="6047844"/>
                        <a:ext cx="1088800" cy="37871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xmlns="" id="{28308F41-8214-4AAA-A974-F1037DC89016}"/>
              </a:ext>
            </a:extLst>
          </p:cNvPr>
          <p:cNvGraphicFramePr>
            <a:graphicFrameLocks noChangeAspect="1"/>
          </p:cNvGraphicFramePr>
          <p:nvPr>
            <p:extLst/>
          </p:nvPr>
        </p:nvGraphicFramePr>
        <p:xfrm>
          <a:off x="7675563" y="4896966"/>
          <a:ext cx="1120707" cy="389811"/>
        </p:xfrm>
        <a:graphic>
          <a:graphicData uri="http://schemas.openxmlformats.org/presentationml/2006/ole">
            <mc:AlternateContent xmlns:mc="http://schemas.openxmlformats.org/markup-compatibility/2006">
              <mc:Choice xmlns:v="urn:schemas-microsoft-com:vml" Requires="v">
                <p:oleObj spid="_x0000_s3090" name="Equation" r:id="rId7" imgW="583920" imgH="203040" progId="Equation.DSMT4">
                  <p:embed/>
                </p:oleObj>
              </mc:Choice>
              <mc:Fallback>
                <p:oleObj name="Equation" r:id="rId7" imgW="583920" imgH="203040" progId="Equation.DSMT4">
                  <p:embed/>
                  <p:pic>
                    <p:nvPicPr>
                      <p:cNvPr id="0" name=""/>
                      <p:cNvPicPr/>
                      <p:nvPr/>
                    </p:nvPicPr>
                    <p:blipFill>
                      <a:blip r:embed="rId8"/>
                      <a:stretch>
                        <a:fillRect/>
                      </a:stretch>
                    </p:blipFill>
                    <p:spPr>
                      <a:xfrm>
                        <a:off x="7675563" y="4896966"/>
                        <a:ext cx="1120707" cy="38981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xmlns="" id="{269A039C-D942-4F38-A845-FF75A6FCE694}"/>
              </a:ext>
            </a:extLst>
          </p:cNvPr>
          <p:cNvGraphicFramePr>
            <a:graphicFrameLocks noChangeAspect="1"/>
          </p:cNvGraphicFramePr>
          <p:nvPr>
            <p:extLst/>
          </p:nvPr>
        </p:nvGraphicFramePr>
        <p:xfrm>
          <a:off x="3648840" y="3863661"/>
          <a:ext cx="1173651" cy="361123"/>
        </p:xfrm>
        <a:graphic>
          <a:graphicData uri="http://schemas.openxmlformats.org/presentationml/2006/ole">
            <mc:AlternateContent xmlns:mc="http://schemas.openxmlformats.org/markup-compatibility/2006">
              <mc:Choice xmlns:v="urn:schemas-microsoft-com:vml" Requires="v">
                <p:oleObj spid="_x0000_s3091" name="Equation" r:id="rId9" imgW="660240" imgH="203040" progId="Equation.DSMT4">
                  <p:embed/>
                </p:oleObj>
              </mc:Choice>
              <mc:Fallback>
                <p:oleObj name="Equation" r:id="rId9" imgW="660240" imgH="203040" progId="Equation.DSMT4">
                  <p:embed/>
                  <p:pic>
                    <p:nvPicPr>
                      <p:cNvPr id="0" name=""/>
                      <p:cNvPicPr/>
                      <p:nvPr/>
                    </p:nvPicPr>
                    <p:blipFill>
                      <a:blip r:embed="rId10"/>
                      <a:stretch>
                        <a:fillRect/>
                      </a:stretch>
                    </p:blipFill>
                    <p:spPr>
                      <a:xfrm>
                        <a:off x="3648840" y="3863661"/>
                        <a:ext cx="1173651" cy="361123"/>
                      </a:xfrm>
                      <a:prstGeom prst="rect">
                        <a:avLst/>
                      </a:prstGeom>
                    </p:spPr>
                  </p:pic>
                </p:oleObj>
              </mc:Fallback>
            </mc:AlternateContent>
          </a:graphicData>
        </a:graphic>
      </p:graphicFrame>
      <p:grpSp>
        <p:nvGrpSpPr>
          <p:cNvPr id="10" name="组合 9">
            <a:extLst>
              <a:ext uri="{FF2B5EF4-FFF2-40B4-BE49-F238E27FC236}">
                <a16:creationId xmlns:a16="http://schemas.microsoft.com/office/drawing/2014/main" xmlns="" id="{A6895260-2AB6-4075-ABA0-ABABD2CF031B}"/>
              </a:ext>
            </a:extLst>
          </p:cNvPr>
          <p:cNvGrpSpPr/>
          <p:nvPr/>
        </p:nvGrpSpPr>
        <p:grpSpPr>
          <a:xfrm>
            <a:off x="375853" y="3859503"/>
            <a:ext cx="2972835" cy="1037463"/>
            <a:chOff x="194631" y="3940222"/>
            <a:chExt cx="2972835" cy="1037463"/>
          </a:xfrm>
        </p:grpSpPr>
        <p:graphicFrame>
          <p:nvGraphicFramePr>
            <p:cNvPr id="7" name="对象 6">
              <a:extLst>
                <a:ext uri="{FF2B5EF4-FFF2-40B4-BE49-F238E27FC236}">
                  <a16:creationId xmlns:a16="http://schemas.microsoft.com/office/drawing/2014/main" xmlns="" id="{506F1519-A68E-42E7-8EAB-D94DD118567B}"/>
                </a:ext>
              </a:extLst>
            </p:cNvPr>
            <p:cNvGraphicFramePr>
              <a:graphicFrameLocks noChangeAspect="1"/>
            </p:cNvGraphicFramePr>
            <p:nvPr>
              <p:extLst/>
            </p:nvPr>
          </p:nvGraphicFramePr>
          <p:xfrm>
            <a:off x="1011785" y="4064705"/>
            <a:ext cx="2155681" cy="294794"/>
          </p:xfrm>
          <a:graphic>
            <a:graphicData uri="http://schemas.openxmlformats.org/presentationml/2006/ole">
              <mc:AlternateContent xmlns:mc="http://schemas.openxmlformats.org/markup-compatibility/2006">
                <mc:Choice xmlns:v="urn:schemas-microsoft-com:vml" Requires="v">
                  <p:oleObj spid="_x0000_s3092" name="Equation" r:id="rId11" imgW="1485720" imgH="203040" progId="Equation.DSMT4">
                    <p:embed/>
                  </p:oleObj>
                </mc:Choice>
                <mc:Fallback>
                  <p:oleObj name="Equation" r:id="rId11" imgW="1485720" imgH="203040" progId="Equation.DSMT4">
                    <p:embed/>
                    <p:pic>
                      <p:nvPicPr>
                        <p:cNvPr id="0" name=""/>
                        <p:cNvPicPr/>
                        <p:nvPr/>
                      </p:nvPicPr>
                      <p:blipFill>
                        <a:blip r:embed="rId12"/>
                        <a:stretch>
                          <a:fillRect/>
                        </a:stretch>
                      </p:blipFill>
                      <p:spPr>
                        <a:xfrm>
                          <a:off x="1011785" y="4064705"/>
                          <a:ext cx="2155681" cy="294794"/>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xmlns="" id="{AFBB4D6F-3A68-4FD1-AC2A-4D469880729E}"/>
                </a:ext>
              </a:extLst>
            </p:cNvPr>
            <p:cNvSpPr txBox="1"/>
            <p:nvPr/>
          </p:nvSpPr>
          <p:spPr>
            <a:xfrm>
              <a:off x="194631" y="3940222"/>
              <a:ext cx="2762295" cy="1037463"/>
            </a:xfrm>
            <a:prstGeom prst="rect">
              <a:avLst/>
            </a:prstGeom>
            <a:noFill/>
          </p:spPr>
          <p:txBody>
            <a:bodyPr wrap="none" rtlCol="0">
              <a:spAutoFit/>
            </a:bodyPr>
            <a:lstStyle/>
            <a:p>
              <a:pPr indent="266700">
                <a:lnSpc>
                  <a:spcPct val="150000"/>
                </a:lnSpc>
                <a:spcBef>
                  <a:spcPts val="1000"/>
                </a:spcBef>
                <a:spcAft>
                  <a:spcPts val="3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节点</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indent="266700">
                <a:lnSpc>
                  <a:spcPct val="150000"/>
                </a:lnSpc>
                <a:spcBef>
                  <a:spcPts val="1000"/>
                </a:spcBef>
                <a:spcAft>
                  <a:spcPts val="3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都会投影到同一个点。</a:t>
              </a:r>
            </a:p>
          </p:txBody>
        </p:sp>
      </p:grpSp>
    </p:spTree>
    <p:extLst>
      <p:ext uri="{BB962C8B-B14F-4D97-AF65-F5344CB8AC3E}">
        <p14:creationId xmlns:p14="http://schemas.microsoft.com/office/powerpoint/2010/main" val="4049485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C06C9D5E-E455-4D9E-B7DB-689A5A75E4FA}"/>
                  </a:ext>
                </a:extLst>
              </p:cNvPr>
              <p:cNvSpPr txBox="1"/>
              <p:nvPr/>
            </p:nvSpPr>
            <p:spPr>
              <a:xfrm>
                <a:off x="528033" y="1115750"/>
                <a:ext cx="8268237" cy="145539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先来看</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的情况，即二分类问题。在二分类问题中，训练样本归属于</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或</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两个类别，并通过如下的线性函数投影到一维空间上：</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oMath>
                </a14:m>
                <a:r>
                  <a:rPr lang="en-US" altLang="zh-CN" sz="1800" b="1" i="1"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sup>
                    </m:sSup>
                  </m:oMath>
                </a14:m>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06C9D5E-E455-4D9E-B7DB-689A5A75E4FA}"/>
                  </a:ext>
                </a:extLst>
              </p:cNvPr>
              <p:cNvSpPr txBox="1">
                <a:spLocks noRot="1" noChangeAspect="1" noMove="1" noResize="1" noEditPoints="1" noAdjustHandles="1" noChangeArrowheads="1" noChangeShapeType="1" noTextEdit="1"/>
              </p:cNvSpPr>
              <p:nvPr/>
            </p:nvSpPr>
            <p:spPr>
              <a:xfrm>
                <a:off x="528033" y="1115750"/>
                <a:ext cx="8268237" cy="1455398"/>
              </a:xfrm>
              <a:prstGeom prst="rect">
                <a:avLst/>
              </a:prstGeom>
              <a:blipFill>
                <a:blip r:embed="rId3"/>
                <a:stretch>
                  <a:fillRect r="-590" b="-58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BD2361CC-0773-470D-8CAC-CDACAD9B414F}"/>
                  </a:ext>
                </a:extLst>
              </p:cNvPr>
              <p:cNvSpPr/>
              <p:nvPr/>
            </p:nvSpPr>
            <p:spPr>
              <a:xfrm>
                <a:off x="528033" y="3090558"/>
                <a:ext cx="8268237" cy="2825499"/>
              </a:xfrm>
              <a:prstGeom prst="rect">
                <a:avLst/>
              </a:prstGeom>
              <a:solidFill>
                <a:srgbClr val="DCFD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lnSpc>
                    <a:spcPct val="150000"/>
                  </a:lnSpc>
                  <a:spcBef>
                    <a:spcPts val="1000"/>
                  </a:spcBef>
                  <a:spcAft>
                    <a:spcPts val="300"/>
                  </a:spcAft>
                </a:pPr>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投影之后类别</a:t>
                </a:r>
                <a14:m>
                  <m:oMath xmlns:m="http://schemas.openxmlformats.org/officeDocument/2006/math">
                    <m:sSub>
                      <m:sSub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sSub>
                      <m:sSub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为：</a:t>
                </a:r>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naryPr>
                        <m:sub>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sub>
                        <m:sup/>
                        <m:e>
                          <m:sSup>
                            <m:sSup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pPr>
                            <m:e>
                              <m:d>
                                <m:d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dPr>
                                <m:e>
                                  <m:sSup>
                                    <m:sSup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p>
                          </m:sSup>
                        </m:e>
                      </m:nary>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nary>
                        <m:naryPr>
                          <m:chr m:val="∑"/>
                          <m:limLoc m:val="undOvr"/>
                          <m:supHide m:val="on"/>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naryPr>
                        <m:sub>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sub>
                        <m:sup/>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d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nary>
                      <m:sSup>
                        <m:sSup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pPr>
                        <m:e>
                          <m:d>
                            <m:d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d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oMath>
                  </m:oMathPara>
                </a14:m>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同理可得到投影之后类别</a:t>
                </a:r>
                <a14:m>
                  <m:oMath xmlns:m="http://schemas.openxmlformats.org/officeDocument/2006/math">
                    <m:sSub>
                      <m:sSub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sSub>
                      <m:sSubPr>
                        <m:ctrlPr>
                          <a:rPr lang="zh-CN" altLang="zh-CN" sz="1800" i="1">
                            <a:solidFill>
                              <a:schemeClr val="tx1"/>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ctr"/>
                <a:endParaRPr lang="zh-CN" altLang="en-US" dirty="0">
                  <a:solidFill>
                    <a:schemeClr val="tx1"/>
                  </a:solidFill>
                </a:endParaRPr>
              </a:p>
            </p:txBody>
          </p:sp>
        </mc:Choice>
        <mc:Fallback xmlns="">
          <p:sp>
            <p:nvSpPr>
              <p:cNvPr id="12" name="矩形 11">
                <a:extLst>
                  <a:ext uri="{FF2B5EF4-FFF2-40B4-BE49-F238E27FC236}">
                    <a16:creationId xmlns="" xmlns:a16="http://schemas.microsoft.com/office/drawing/2014/main" xmlns:a14="http://schemas.microsoft.com/office/drawing/2010/main" id="{BD2361CC-0773-470D-8CAC-CDACAD9B414F}"/>
                  </a:ext>
                </a:extLst>
              </p:cNvPr>
              <p:cNvSpPr>
                <a:spLocks noRot="1" noChangeAspect="1" noMove="1" noResize="1" noEditPoints="1" noAdjustHandles="1" noChangeArrowheads="1" noChangeShapeType="1" noTextEdit="1"/>
              </p:cNvSpPr>
              <p:nvPr/>
            </p:nvSpPr>
            <p:spPr>
              <a:xfrm>
                <a:off x="528033" y="3090558"/>
                <a:ext cx="8268237" cy="2825499"/>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43504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48BE48E0-6774-4C27-8523-580C3724CA7C}"/>
                  </a:ext>
                </a:extLst>
              </p:cNvPr>
              <p:cNvSpPr txBox="1"/>
              <p:nvPr/>
            </p:nvSpPr>
            <p:spPr>
              <a:xfrm>
                <a:off x="534474" y="1065347"/>
                <a:ext cx="8075052" cy="387439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投影后两个协方差矩阵</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分别为</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可用来衡量同一类别数据样本之间</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分散程度</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。为了使得归属于同一类别的样本数据在投影后的空间中尽可能靠近，需要最小化</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在投影之后的空间中，归属于两个类别的数据样本中心可分别如下计算：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zh-CN" altLang="zh-CN" sz="180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这样，就可以通过</a:t>
                </a:r>
                <a14:m>
                  <m:oMath xmlns:m="http://schemas.openxmlformats.org/officeDocument/2006/math">
                    <m:sSubSup>
                      <m:sSubSupPr>
                        <m:ctrlPr>
                          <a:rPr lang="zh-CN" altLang="zh-CN" sz="1800" i="1">
                            <a:effectLst/>
                            <a:latin typeface="Cambria Math"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来衡量不同类别之间的距离。为了使得归属于不同类别的样本数据在投影后空间中尽可能彼此远离，需要最大化过</a:t>
                </a:r>
                <a14:m>
                  <m:oMath xmlns:m="http://schemas.openxmlformats.org/officeDocument/2006/math">
                    <m:sSubSup>
                      <m:sSubSupPr>
                        <m:ctrlPr>
                          <a:rPr lang="zh-CN" altLang="zh-CN" sz="1800" i="1">
                            <a:effectLst/>
                            <a:latin typeface="Cambria Math"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48BE48E0-6774-4C27-8523-580C3724CA7C}"/>
                  </a:ext>
                </a:extLst>
              </p:cNvPr>
              <p:cNvSpPr txBox="1">
                <a:spLocks noRot="1" noChangeAspect="1" noMove="1" noResize="1" noEditPoints="1" noAdjustHandles="1" noChangeArrowheads="1" noChangeShapeType="1" noTextEdit="1"/>
              </p:cNvSpPr>
              <p:nvPr/>
            </p:nvSpPr>
            <p:spPr>
              <a:xfrm>
                <a:off x="534474" y="1065347"/>
                <a:ext cx="8075052" cy="3874394"/>
              </a:xfrm>
              <a:prstGeom prst="rect">
                <a:avLst/>
              </a:prstGeom>
              <a:blipFill>
                <a:blip r:embed="rId2"/>
                <a:stretch>
                  <a:fillRect l="-680" r="-680" b="-12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1181090C-4BA1-4BA0-B6CE-8408C3267DBC}"/>
                  </a:ext>
                </a:extLst>
              </p:cNvPr>
              <p:cNvSpPr txBox="1"/>
              <p:nvPr/>
            </p:nvSpPr>
            <p:spPr>
              <a:xfrm>
                <a:off x="534474" y="4939741"/>
                <a:ext cx="8397025" cy="1493037"/>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同时考虑上面两点，就得到了需要最大化的目标</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181090C-4BA1-4BA0-B6CE-8408C3267DBC}"/>
                  </a:ext>
                </a:extLst>
              </p:cNvPr>
              <p:cNvSpPr txBox="1">
                <a:spLocks noRot="1" noChangeAspect="1" noMove="1" noResize="1" noEditPoints="1" noAdjustHandles="1" noChangeArrowheads="1" noChangeShapeType="1" noTextEdit="1"/>
              </p:cNvSpPr>
              <p:nvPr/>
            </p:nvSpPr>
            <p:spPr>
              <a:xfrm>
                <a:off x="534474" y="4939741"/>
                <a:ext cx="8397025" cy="149303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07642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791B3674-762C-420C-9FD3-109BF3574735}"/>
                  </a:ext>
                </a:extLst>
              </p:cNvPr>
              <p:cNvSpPr txBox="1"/>
              <p:nvPr/>
            </p:nvSpPr>
            <p:spPr>
              <a:xfrm>
                <a:off x="492617" y="827088"/>
                <a:ext cx="8158765" cy="1198149"/>
              </a:xfrm>
              <a:prstGeom prst="rect">
                <a:avLst/>
              </a:prstGeom>
              <a:noFill/>
            </p:spPr>
            <p:txBody>
              <a:bodyPr wrap="square">
                <a:spAutoFit/>
              </a:bodyPr>
              <a:lstStyle/>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charset="0"/>
                                      <a:ea typeface="Cambria Math" panose="02040503050406030204" pitchFamily="18" charset="0"/>
                                      <a:cs typeface="Times New Roman" panose="02020603050405020304" pitchFamily="18" charset="0"/>
                                    </a:rPr>
                                  </m:ctrlPr>
                                </m:dPr>
                                <m:e>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d>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num>
                        <m:den>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num>
                        <m:den>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791B3674-762C-420C-9FD3-109BF3574735}"/>
                  </a:ext>
                </a:extLst>
              </p:cNvPr>
              <p:cNvSpPr txBox="1">
                <a:spLocks noRot="1" noChangeAspect="1" noMove="1" noResize="1" noEditPoints="1" noAdjustHandles="1" noChangeArrowheads="1" noChangeShapeType="1" noTextEdit="1"/>
              </p:cNvSpPr>
              <p:nvPr/>
            </p:nvSpPr>
            <p:spPr>
              <a:xfrm>
                <a:off x="492617" y="827088"/>
                <a:ext cx="8158765" cy="119814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58570BF8-926B-4841-9EA4-5FD64D4DE9CA}"/>
                  </a:ext>
                </a:extLst>
              </p:cNvPr>
              <p:cNvSpPr txBox="1"/>
              <p:nvPr/>
            </p:nvSpPr>
            <p:spPr>
              <a:xfrm>
                <a:off x="719606" y="2332464"/>
                <a:ext cx="7704785" cy="369844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称为类间散度矩阵</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(between-class scatter matrix)</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，即衡量两个类别均值点之间的</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程度，可定义如下</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则称为类内散度矩阵</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(within-class scatter matrix)</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，即衡量每个类别中数据点的</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程度，可定义如下：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由于</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i="1">
                            <a:effectLst/>
                            <a:latin typeface="Cambria Math"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的分子和分母都是关于</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的二项式，因此最后的解只与</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的方向有关，与</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的长度无关，因此可令分母</a:t>
                </a:r>
                <a14:m>
                  <m:oMath xmlns:m="http://schemas.openxmlformats.org/officeDocument/2006/math">
                    <m:sSup>
                      <m:sSupPr>
                        <m:ctrlPr>
                          <a:rPr lang="zh-CN" altLang="zh-CN"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𝑊</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，然后用拉格朗日乘子法来求解这个问题。</a:t>
                </a:r>
                <a:endParaRPr lang="zh-CN" altLang="en-US" dirty="0"/>
              </a:p>
            </p:txBody>
          </p:sp>
        </mc:Choice>
        <mc:Fallback xmlns="">
          <p:sp>
            <p:nvSpPr>
              <p:cNvPr id="7" name="文本框 6">
                <a:extLst>
                  <a:ext uri="{FF2B5EF4-FFF2-40B4-BE49-F238E27FC236}">
                    <a16:creationId xmlns:a16="http://schemas.microsoft.com/office/drawing/2014/main" id="{58570BF8-926B-4841-9EA4-5FD64D4DE9CA}"/>
                  </a:ext>
                </a:extLst>
              </p:cNvPr>
              <p:cNvSpPr txBox="1">
                <a:spLocks noRot="1" noChangeAspect="1" noMove="1" noResize="1" noEditPoints="1" noAdjustHandles="1" noChangeArrowheads="1" noChangeShapeType="1" noTextEdit="1"/>
              </p:cNvSpPr>
              <p:nvPr/>
            </p:nvSpPr>
            <p:spPr>
              <a:xfrm>
                <a:off x="719606" y="2332464"/>
                <a:ext cx="7704785" cy="3698448"/>
              </a:xfrm>
              <a:prstGeom prst="rect">
                <a:avLst/>
              </a:prstGeom>
              <a:blipFill>
                <a:blip r:embed="rId3"/>
                <a:stretch>
                  <a:fillRect l="-633" r="-712" b="-14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06686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0B3E8C12-89D4-4877-BB66-6C2174B08626}"/>
                  </a:ext>
                </a:extLst>
              </p:cNvPr>
              <p:cNvSpPr txBox="1"/>
              <p:nvPr/>
            </p:nvSpPr>
            <p:spPr>
              <a:xfrm>
                <a:off x="92906" y="1116589"/>
                <a:ext cx="5784404" cy="100027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对应拉格朗日函数为：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𝐿</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0B3E8C12-89D4-4877-BB66-6C2174B08626}"/>
                  </a:ext>
                </a:extLst>
              </p:cNvPr>
              <p:cNvSpPr txBox="1">
                <a:spLocks noRot="1" noChangeAspect="1" noMove="1" noResize="1" noEditPoints="1" noAdjustHandles="1" noChangeArrowheads="1" noChangeShapeType="1" noTextEdit="1"/>
              </p:cNvSpPr>
              <p:nvPr/>
            </p:nvSpPr>
            <p:spPr>
              <a:xfrm>
                <a:off x="92906" y="1116589"/>
                <a:ext cx="5784404" cy="100027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CEAEFF71-ED67-4BD1-ACD9-D4FAD4286EBB}"/>
                  </a:ext>
                </a:extLst>
              </p:cNvPr>
              <p:cNvSpPr txBox="1"/>
              <p:nvPr/>
            </p:nvSpPr>
            <p:spPr>
              <a:xfrm>
                <a:off x="396077" y="2243282"/>
                <a:ext cx="4640181" cy="2742867"/>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求偏导并使其求导结果为零，可得</a:t>
                </a:r>
                <a14:m>
                  <m:oMath xmlns:m="http://schemas.openxmlformats.org/officeDocument/2006/math">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。由此可见，</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λ</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分别是</a:t>
                </a:r>
                <a14:m>
                  <m:oMath xmlns:m="http://schemas.openxmlformats.org/officeDocument/2006/math">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的特征根和特征向量，</a:t>
                </a:r>
                <a14:m>
                  <m:oMath xmlns:m="http://schemas.openxmlformats.org/officeDocument/2006/math">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也被称为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 linear discrimination</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i="1">
                              <a:latin typeface="Cambria Math" charset="0"/>
                            </a:rPr>
                          </m:ctrlPr>
                        </m:sSupPr>
                        <m:e>
                          <m:sSub>
                            <m:sSubPr>
                              <m:ctrlPr>
                                <a:rPr lang="zh-CN" altLang="zh-CN" i="1">
                                  <a:latin typeface="Cambria Math"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−1</m:t>
                          </m:r>
                        </m:sup>
                      </m:sSup>
                      <m:sSub>
                        <m:sSubPr>
                          <m:ctrlPr>
                            <a:rPr lang="zh-CN" altLang="zh-CN" i="1">
                              <a:latin typeface="Cambria Math"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𝑏</m:t>
                          </m:r>
                        </m:sub>
                      </m:sSub>
                      <m:r>
                        <a:rPr lang="en-US" altLang="zh-CN" b="1" i="1">
                          <a:latin typeface="Cambria Math" panose="02040503050406030204" pitchFamily="18" charset="0"/>
                        </a:rPr>
                        <m:t>𝒘</m:t>
                      </m:r>
                      <m:r>
                        <a:rPr lang="en-US" altLang="zh-CN" i="1">
                          <a:latin typeface="Cambria Math" panose="02040503050406030204" pitchFamily="18" charset="0"/>
                        </a:rPr>
                        <m:t>=</m:t>
                      </m:r>
                      <m:sSup>
                        <m:sSupPr>
                          <m:ctrlPr>
                            <a:rPr lang="zh-CN" altLang="zh-CN" i="1">
                              <a:latin typeface="Cambria Math" charset="0"/>
                            </a:rPr>
                          </m:ctrlPr>
                        </m:sSupPr>
                        <m:e>
                          <m:sSub>
                            <m:sSubPr>
                              <m:ctrlPr>
                                <a:rPr lang="zh-CN" altLang="zh-CN" i="1">
                                  <a:latin typeface="Cambria Math"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−1</m:t>
                          </m:r>
                        </m:sup>
                      </m:sSup>
                      <m:d>
                        <m:dPr>
                          <m:ctrlPr>
                            <a:rPr lang="zh-CN" altLang="zh-CN" i="1">
                              <a:latin typeface="Cambria Math" charset="0"/>
                            </a:rPr>
                          </m:ctrlPr>
                        </m:dPr>
                        <m:e>
                          <m:sSub>
                            <m:sSubPr>
                              <m:ctrlPr>
                                <a:rPr lang="zh-CN" altLang="zh-CN" i="1">
                                  <a:latin typeface="Cambria Math" charset="0"/>
                                </a:rPr>
                              </m:ctrlPr>
                            </m:sSubPr>
                            <m:e>
                              <m:r>
                                <a:rPr lang="en-US" altLang="zh-CN" b="1" i="1">
                                  <a:latin typeface="Cambria Math" panose="02040503050406030204" pitchFamily="18" charset="0"/>
                                </a:rPr>
                                <m:t>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charset="0"/>
                                </a:rPr>
                              </m:ctrlPr>
                            </m:sSubPr>
                            <m:e>
                              <m:r>
                                <a:rPr lang="en-US" altLang="zh-CN" b="1" i="1">
                                  <a:latin typeface="Cambria Math" panose="02040503050406030204" pitchFamily="18" charset="0"/>
                                </a:rPr>
                                <m:t>𝒎</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𝑤</m:t>
                          </m:r>
                        </m:sub>
                      </m:sSub>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𝒘</m:t>
                      </m:r>
                    </m:oMath>
                  </m:oMathPara>
                </a14:m>
                <a:endParaRPr lang="zh-CN" altLang="zh-CN" dirty="0"/>
              </a:p>
            </p:txBody>
          </p:sp>
        </mc:Choice>
        <mc:Fallback xmlns="">
          <p:sp>
            <p:nvSpPr>
              <p:cNvPr id="7" name="文本框 6">
                <a:extLst>
                  <a:ext uri="{FF2B5EF4-FFF2-40B4-BE49-F238E27FC236}">
                    <a16:creationId xmlns:a16="http://schemas.microsoft.com/office/drawing/2014/main" id="{CEAEFF71-ED67-4BD1-ACD9-D4FAD4286EBB}"/>
                  </a:ext>
                </a:extLst>
              </p:cNvPr>
              <p:cNvSpPr txBox="1">
                <a:spLocks noRot="1" noChangeAspect="1" noMove="1" noResize="1" noEditPoints="1" noAdjustHandles="1" noChangeArrowheads="1" noChangeShapeType="1" noTextEdit="1"/>
              </p:cNvSpPr>
              <p:nvPr/>
            </p:nvSpPr>
            <p:spPr>
              <a:xfrm>
                <a:off x="396077" y="2243282"/>
                <a:ext cx="4640181" cy="2742867"/>
              </a:xfrm>
              <a:prstGeom prst="rect">
                <a:avLst/>
              </a:prstGeom>
              <a:blipFill>
                <a:blip r:embed="rId3"/>
                <a:stretch>
                  <a:fillRect l="-1183" r="-1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B7E41569-694A-4E26-A2AE-511813A728C2}"/>
                  </a:ext>
                </a:extLst>
              </p:cNvPr>
              <p:cNvSpPr txBox="1"/>
              <p:nvPr/>
            </p:nvSpPr>
            <p:spPr>
              <a:xfrm>
                <a:off x="1008685" y="5150980"/>
                <a:ext cx="7817475" cy="89325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由于对</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的放大和缩小操作不影响结果，因此可约去上式中的未知数</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λ</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，得到：</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7E41569-694A-4E26-A2AE-511813A728C2}"/>
                  </a:ext>
                </a:extLst>
              </p:cNvPr>
              <p:cNvSpPr txBox="1">
                <a:spLocks noRot="1" noChangeAspect="1" noMove="1" noResize="1" noEditPoints="1" noAdjustHandles="1" noChangeArrowheads="1" noChangeShapeType="1" noTextEdit="1"/>
              </p:cNvSpPr>
              <p:nvPr/>
            </p:nvSpPr>
            <p:spPr>
              <a:xfrm>
                <a:off x="1008685" y="5150980"/>
                <a:ext cx="7817475" cy="893258"/>
              </a:xfrm>
              <a:prstGeom prst="rect">
                <a:avLst/>
              </a:prstGeom>
              <a:blipFill>
                <a:blip r:embed="rId4"/>
                <a:stretch>
                  <a:fillRect r="-624" b="-7483"/>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xmlns="" id="{2A3B680D-2058-426E-9A31-6F0F0448A371}"/>
              </a:ext>
            </a:extLst>
          </p:cNvPr>
          <p:cNvGrpSpPr/>
          <p:nvPr/>
        </p:nvGrpSpPr>
        <p:grpSpPr>
          <a:xfrm>
            <a:off x="5539087" y="1434574"/>
            <a:ext cx="3451064" cy="2724000"/>
            <a:chOff x="5539087" y="1434574"/>
            <a:chExt cx="3451064" cy="2724000"/>
          </a:xfrm>
        </p:grpSpPr>
        <p:pic>
          <p:nvPicPr>
            <p:cNvPr id="2" name="图片 1">
              <a:extLst>
                <a:ext uri="{FF2B5EF4-FFF2-40B4-BE49-F238E27FC236}">
                  <a16:creationId xmlns:a16="http://schemas.microsoft.com/office/drawing/2014/main" xmlns="" id="{EEB6A776-F978-46F4-AF4E-50C994AD6A94}"/>
                </a:ext>
              </a:extLst>
            </p:cNvPr>
            <p:cNvPicPr>
              <a:picLocks noChangeAspect="1"/>
            </p:cNvPicPr>
            <p:nvPr/>
          </p:nvPicPr>
          <p:blipFill>
            <a:blip r:embed="rId5"/>
            <a:stretch>
              <a:fillRect/>
            </a:stretch>
          </p:blipFill>
          <p:spPr>
            <a:xfrm>
              <a:off x="5566166" y="1434574"/>
              <a:ext cx="3396906" cy="1953106"/>
            </a:xfrm>
            <a:prstGeom prst="rect">
              <a:avLst/>
            </a:prstGeom>
          </p:spPr>
        </p:pic>
        <p:pic>
          <p:nvPicPr>
            <p:cNvPr id="3" name="图片 2">
              <a:extLst>
                <a:ext uri="{FF2B5EF4-FFF2-40B4-BE49-F238E27FC236}">
                  <a16:creationId xmlns:a16="http://schemas.microsoft.com/office/drawing/2014/main" xmlns="" id="{A34CDA09-5F10-44F2-A795-4875A0A0AEC8}"/>
                </a:ext>
              </a:extLst>
            </p:cNvPr>
            <p:cNvPicPr>
              <a:picLocks noChangeAspect="1"/>
            </p:cNvPicPr>
            <p:nvPr/>
          </p:nvPicPr>
          <p:blipFill>
            <a:blip r:embed="rId6"/>
            <a:stretch>
              <a:fillRect/>
            </a:stretch>
          </p:blipFill>
          <p:spPr>
            <a:xfrm>
              <a:off x="5539087" y="3545101"/>
              <a:ext cx="3451064" cy="613473"/>
            </a:xfrm>
            <a:prstGeom prst="rect">
              <a:avLst/>
            </a:prstGeom>
          </p:spPr>
        </p:pic>
      </p:grpSp>
    </p:spTree>
    <p:extLst>
      <p:ext uri="{BB962C8B-B14F-4D97-AF65-F5344CB8AC3E}">
        <p14:creationId xmlns:p14="http://schemas.microsoft.com/office/powerpoint/2010/main" val="214739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54086" y="188061"/>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命题逻辑中的推理规则</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9" name="表格 18"/>
              <p:cNvGraphicFramePr>
                <a:graphicFrameLocks noGrp="1"/>
              </p:cNvGraphicFramePr>
              <p:nvPr>
                <p:extLst>
                  <p:ext uri="{D42A27DB-BD31-4B8C-83A1-F6EECF244321}">
                    <p14:modId xmlns:p14="http://schemas.microsoft.com/office/powerpoint/2010/main" val="24819050"/>
                  </p:ext>
                </p:extLst>
              </p:nvPr>
            </p:nvGraphicFramePr>
            <p:xfrm>
              <a:off x="249381" y="1265859"/>
              <a:ext cx="8740239" cy="4231191"/>
            </p:xfrm>
            <a:graphic>
              <a:graphicData uri="http://schemas.openxmlformats.org/drawingml/2006/table">
                <a:tbl>
                  <a:tblPr firstRow="1" bandRow="1">
                    <a:tableStyleId>{5C22544A-7EE6-4342-B048-85BDC9FD1C3A}</a:tableStyleId>
                  </a:tblPr>
                  <a:tblGrid>
                    <a:gridCol w="2365591">
                      <a:extLst>
                        <a:ext uri="{9D8B030D-6E8A-4147-A177-3AD203B41FA5}">
                          <a16:colId xmlns:a16="http://schemas.microsoft.com/office/drawing/2014/main" xmlns="" val="20000"/>
                        </a:ext>
                      </a:extLst>
                    </a:gridCol>
                    <a:gridCol w="6374648">
                      <a:extLst>
                        <a:ext uri="{9D8B030D-6E8A-4147-A177-3AD203B41FA5}">
                          <a16:colId xmlns:a16="http://schemas.microsoft.com/office/drawing/2014/main" xmlns="" val="20001"/>
                        </a:ext>
                      </a:extLst>
                    </a:gridCol>
                  </a:tblGrid>
                  <a:tr h="1433274">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双重否定</a:t>
                          </a:r>
                          <a:endPar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(Double-Negation</a:t>
                          </a:r>
                          <a:r>
                            <a:rPr lang="en-US" altLang="zh-CN" sz="1800" b="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Elimination</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en-US" altLang="zh-CN" sz="1800" b="0" i="1" smtClean="0">
                                        <a:solidFill>
                                          <a:schemeClr val="tx1"/>
                                        </a:solidFill>
                                        <a:latin typeface="Cambria Math" charset="0"/>
                                        <a:ea typeface="Cambria Math"/>
                                        <a:cs typeface="Times New Roman" panose="02020603050405020304" pitchFamily="18" charset="0"/>
                                      </a:rPr>
                                    </m:ctrlPr>
                                  </m:fPr>
                                  <m:num>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𝛼</m:t>
                                    </m:r>
                                  </m:num>
                                  <m:den>
                                    <m:r>
                                      <a:rPr lang="zh-CN" altLang="en-US" sz="1800" b="0" i="1" smtClean="0">
                                        <a:solidFill>
                                          <a:schemeClr val="tx1"/>
                                        </a:solidFill>
                                        <a:latin typeface="Cambria Math"/>
                                        <a:ea typeface="Cambria Math"/>
                                        <a:cs typeface="Times New Roman" panose="02020603050405020304" pitchFamily="18" charset="0"/>
                                      </a:rPr>
                                      <m:t>𝛼</m:t>
                                    </m:r>
                                  </m:den>
                                </m:f>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487277">
                    <a:tc>
                      <a:txBody>
                        <a:bodyPr/>
                        <a:lstStyle/>
                        <a:p>
                          <a:pPr algn="ctr">
                            <a:lnSpc>
                              <a:spcPct val="150000"/>
                            </a:lnSpc>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单项消解或单项归结</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(Unit Resolution)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en-US" altLang="zh-CN" sz="1800" b="0" i="1" smtClean="0">
                                        <a:latin typeface="Cambria Math" charset="0"/>
                                        <a:ea typeface="Cambria Math"/>
                                        <a:cs typeface="Times New Roman" panose="02020603050405020304" pitchFamily="18" charset="0"/>
                                      </a:rPr>
                                    </m:ctrlPr>
                                  </m:fPr>
                                  <m:num>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num>
                                  <m:den>
                                    <m:r>
                                      <a:rPr lang="zh-CN" altLang="en-US" sz="1800" b="0" i="1" smtClean="0">
                                        <a:latin typeface="Cambria Math"/>
                                        <a:ea typeface="Cambria Math"/>
                                        <a:cs typeface="Times New Roman" panose="02020603050405020304" pitchFamily="18" charset="0"/>
                                      </a:rPr>
                                      <m:t>𝛼</m:t>
                                    </m:r>
                                  </m:den>
                                </m:f>
                              </m:oMath>
                            </m:oMathPara>
                          </a14:m>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1310640">
                    <a:tc>
                      <a:txBody>
                        <a:bodyPr/>
                        <a:lstStyle/>
                        <a:p>
                          <a:pPr algn="ctr">
                            <a:lnSpc>
                              <a:spcPct val="150000"/>
                            </a:lnSpc>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消解或归结</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(Resolution)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 xmlns:m="http://schemas.openxmlformats.org/officeDocument/2006/math">
                              <m:f>
                                <m:fPr>
                                  <m:ctrlPr>
                                    <a:rPr lang="en-US" altLang="zh-CN" sz="1800" b="0" i="1" smtClean="0">
                                      <a:latin typeface="Cambria Math" charset="0"/>
                                      <a:ea typeface="Cambria Math"/>
                                      <a:cs typeface="Times New Roman" panose="02020603050405020304" pitchFamily="18" charset="0"/>
                                    </a:rPr>
                                  </m:ctrlPr>
                                </m:fPr>
                                <m:num>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𝛾</m:t>
                                  </m:r>
                                </m:num>
                                <m:den>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𝛾</m:t>
                                  </m:r>
                                </m:den>
                              </m:f>
                            </m:oMath>
                          </a14:m>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f>
                                <m:fPr>
                                  <m:ctrlPr>
                                    <a:rPr lang="en-US" altLang="zh-CN" sz="1800" b="0" i="1" smtClean="0">
                                      <a:latin typeface="Cambria Math" charset="0"/>
                                      <a:ea typeface="Cambria Math"/>
                                      <a:cs typeface="Times New Roman" panose="02020603050405020304" pitchFamily="18" charset="0"/>
                                    </a:rPr>
                                  </m:ctrlPr>
                                </m:fPr>
                                <m:num>
                                  <m:sSub>
                                    <m:sSubPr>
                                      <m:ctrlPr>
                                        <a:rPr lang="en-US" altLang="zh-CN" sz="1800" b="0" i="1" smtClean="0">
                                          <a:latin typeface="Cambria Math"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1</m:t>
                                      </m:r>
                                    </m:sub>
                                  </m:sSub>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2</m:t>
                                      </m:r>
                                    </m:sub>
                                  </m:sSub>
                                  <m:r>
                                    <a:rPr lang="zh-CN" altLang="en-US"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𝑚</m:t>
                                      </m:r>
                                    </m:sub>
                                  </m:sSub>
                                  <m:r>
                                    <a:rPr lang="en-US" altLang="zh-CN" sz="1800" b="0" i="1" smtClean="0">
                                      <a:latin typeface="Cambria Math"/>
                                      <a:ea typeface="Cambria Math"/>
                                      <a:cs typeface="Times New Roman" panose="02020603050405020304" pitchFamily="18" charset="0"/>
                                    </a:rPr>
                                    <m:t>, ¬</m:t>
                                  </m:r>
                                  <m:r>
                                    <a:rPr lang="zh-CN" altLang="en-US" sz="1800" b="0" i="1" smtClean="0">
                                      <a:latin typeface="Cambria Math"/>
                                      <a:ea typeface="Cambria Math"/>
                                      <a:cs typeface="Times New Roman" panose="02020603050405020304" pitchFamily="18" charset="0"/>
                                    </a:rPr>
                                    <m:t>𝛽</m:t>
                                  </m:r>
                                </m:num>
                                <m:den>
                                  <m:sSub>
                                    <m:sSubPr>
                                      <m:ctrlPr>
                                        <a:rPr lang="en-US" altLang="zh-CN" sz="1800" b="0" i="1" smtClean="0">
                                          <a:latin typeface="Cambria Math"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1</m:t>
                                      </m:r>
                                    </m:sub>
                                  </m:sSub>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2</m:t>
                                      </m:r>
                                    </m:sub>
                                  </m:sSub>
                                  <m:r>
                                    <a:rPr lang="zh-CN" altLang="en-US"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𝑘</m:t>
                                      </m:r>
                                      <m:r>
                                        <a:rPr lang="en-US" altLang="zh-CN" sz="1800" b="0" i="1" smtClean="0">
                                          <a:latin typeface="Cambria Math"/>
                                          <a:ea typeface="Cambria Math"/>
                                          <a:cs typeface="Times New Roman" panose="02020603050405020304" pitchFamily="18" charset="0"/>
                                        </a:rPr>
                                        <m:t>−1</m:t>
                                      </m:r>
                                    </m:sub>
                                  </m:sSub>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𝑘</m:t>
                                      </m:r>
                                      <m:r>
                                        <a:rPr lang="en-US" altLang="zh-CN" sz="1800" b="0" i="1" smtClean="0">
                                          <a:latin typeface="Cambria Math"/>
                                          <a:ea typeface="Cambria Math"/>
                                          <a:cs typeface="Times New Roman" panose="02020603050405020304" pitchFamily="18" charset="0"/>
                                        </a:rPr>
                                        <m:t>+1</m:t>
                                      </m:r>
                                    </m:sub>
                                  </m:sSub>
                                  <m:r>
                                    <a:rPr lang="zh-CN" altLang="en-US"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𝑚</m:t>
                                      </m:r>
                                    </m:sub>
                                  </m:sSub>
                                </m:den>
                              </m:f>
                            </m:oMath>
                          </a14:m>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800" b="0" i="1" smtClean="0">
                                  <a:latin typeface="Cambria Math"/>
                                  <a:ea typeface="Cambria Math"/>
                                  <a:cs typeface="Times New Roman" panose="02020603050405020304" pitchFamily="18" charset="0"/>
                                </a:rPr>
                                <m:t>¬</m:t>
                              </m:r>
                              <m:sSub>
                                <m:sSubPr>
                                  <m:ctrlPr>
                                    <a:rPr lang="en-US" altLang="zh-CN" sz="1800" b="0" i="1" smtClean="0">
                                      <a:latin typeface="Cambria Math"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𝑘</m:t>
                                  </m:r>
                                </m:sub>
                              </m:sSub>
                              <m:r>
                                <a:rPr lang="en-US" altLang="zh-CN" sz="1800" i="1" dirty="0" smtClean="0">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oMath>
                          </a14:m>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bl>
              </a:graphicData>
            </a:graphic>
          </p:graphicFrame>
        </mc:Choice>
        <mc:Fallback xmlns="">
          <p:graphicFrame>
            <p:nvGraphicFramePr>
              <p:cNvPr id="19" name="表格 18"/>
              <p:cNvGraphicFramePr>
                <a:graphicFrameLocks noGrp="1"/>
              </p:cNvGraphicFramePr>
              <p:nvPr>
                <p:extLst>
                  <p:ext uri="{D42A27DB-BD31-4B8C-83A1-F6EECF244321}">
                    <p14:modId xmlns:p14="http://schemas.microsoft.com/office/powerpoint/2010/main" val="24819050"/>
                  </p:ext>
                </p:extLst>
              </p:nvPr>
            </p:nvGraphicFramePr>
            <p:xfrm>
              <a:off x="249381" y="1265859"/>
              <a:ext cx="8740239" cy="4231191"/>
            </p:xfrm>
            <a:graphic>
              <a:graphicData uri="http://schemas.openxmlformats.org/drawingml/2006/table">
                <a:tbl>
                  <a:tblPr firstRow="1" bandRow="1">
                    <a:tableStyleId>{5C22544A-7EE6-4342-B048-85BDC9FD1C3A}</a:tableStyleId>
                  </a:tblPr>
                  <a:tblGrid>
                    <a:gridCol w="2365591"/>
                    <a:gridCol w="6374648"/>
                  </a:tblGrid>
                  <a:tr h="1433274">
                    <a:tc>
                      <a:txBody>
                        <a:bodyPr/>
                        <a:lstStyle/>
                        <a:p>
                          <a:pPr algn="ctr">
                            <a:lnSpc>
                              <a:spcPct val="150000"/>
                            </a:lnSpc>
                          </a:pPr>
                          <a:r>
                            <a:rPr lang="zh-CN" altLang="en-US"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双重否定</a:t>
                          </a:r>
                          <a:endPar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(Double-Negation</a:t>
                          </a:r>
                          <a:r>
                            <a:rPr lang="en-US" altLang="zh-CN" sz="1800" b="0" baseline="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Elimination</a:t>
                          </a:r>
                          <a:r>
                            <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7189" t="-426" b="-195319"/>
                          </a:stretch>
                        </a:blipFill>
                      </a:tcPr>
                    </a:tc>
                  </a:tr>
                  <a:tr h="1487277">
                    <a:tc>
                      <a:txBody>
                        <a:bodyPr/>
                        <a:lstStyle/>
                        <a:p>
                          <a:pPr algn="ctr">
                            <a:lnSpc>
                              <a:spcPct val="150000"/>
                            </a:lnSpc>
                          </a:pP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单项消解或单项归结</a:t>
                          </a:r>
                          <a:endPar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(Unit Resolution)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7189" t="-96721" b="-88115"/>
                          </a:stretch>
                        </a:blipFill>
                      </a:tcPr>
                    </a:tc>
                  </a:tr>
                  <a:tr h="1310640">
                    <a:tc>
                      <a:txBody>
                        <a:bodyPr/>
                        <a:lstStyle/>
                        <a:p>
                          <a:pPr algn="ctr">
                            <a:lnSpc>
                              <a:spcPct val="150000"/>
                            </a:lnSpc>
                          </a:pP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消解或归结</a:t>
                          </a:r>
                          <a:endPar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(Resolution)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7189" t="-223256"/>
                          </a:stretch>
                        </a:blipFill>
                      </a:tcPr>
                    </a:tc>
                  </a:tr>
                </a:tbl>
              </a:graphicData>
            </a:graphic>
          </p:graphicFrame>
        </mc:Fallback>
      </mc:AlternateContent>
    </p:spTree>
    <p:extLst>
      <p:ext uri="{BB962C8B-B14F-4D97-AF65-F5344CB8AC3E}">
        <p14:creationId xmlns:p14="http://schemas.microsoft.com/office/powerpoint/2010/main" val="24096320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多分类问题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80A72493-0F5C-45B4-9B57-E896129CF856}"/>
                  </a:ext>
                </a:extLst>
              </p:cNvPr>
              <p:cNvSpPr txBox="1"/>
              <p:nvPr/>
            </p:nvSpPr>
            <p:spPr>
              <a:xfrm>
                <a:off x="782391" y="1053667"/>
                <a:ext cx="7579217" cy="870751"/>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假设</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个原始高维数据所构成的类别种类为</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K</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、每个原始数据被投影映射到低维空间中的维度为</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80A72493-0F5C-45B4-9B57-E896129CF856}"/>
                  </a:ext>
                </a:extLst>
              </p:cNvPr>
              <p:cNvSpPr txBox="1">
                <a:spLocks noRot="1" noChangeAspect="1" noMove="1" noResize="1" noEditPoints="1" noAdjustHandles="1" noChangeArrowheads="1" noChangeShapeType="1" noTextEdit="1"/>
              </p:cNvSpPr>
              <p:nvPr/>
            </p:nvSpPr>
            <p:spPr>
              <a:xfrm>
                <a:off x="782391" y="1053667"/>
                <a:ext cx="7579217" cy="870751"/>
              </a:xfrm>
              <a:prstGeom prst="rect">
                <a:avLst/>
              </a:prstGeom>
              <a:blipFill>
                <a:blip r:embed="rId2"/>
                <a:stretch>
                  <a:fillRect l="-643" r="-643" b="-83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1ADFFA1B-5CC1-4487-86B9-37DBB25F19A3}"/>
                  </a:ext>
                </a:extLst>
              </p:cNvPr>
              <p:cNvSpPr txBox="1"/>
              <p:nvPr/>
            </p:nvSpPr>
            <p:spPr>
              <a:xfrm>
                <a:off x="782390" y="1924418"/>
                <a:ext cx="7579217" cy="3055580"/>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令投影矩阵</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b="1">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b>
                        </m:sSub>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，可知</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是一个</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矩阵。于是，</a:t>
                </a:r>
                <a14:m>
                  <m:oMath xmlns:m="http://schemas.openxmlformats.org/officeDocument/2006/math">
                    <m:r>
                      <a:rPr lang="zh-CN" altLang="zh-CN" sz="1800">
                        <a:effectLst/>
                        <a:latin typeface="Cambria Math" panose="02040503050406030204" pitchFamily="18" charset="0"/>
                        <a:ea typeface="Cambria Math" panose="02040503050406030204" pitchFamily="18" charset="0"/>
                        <a:cs typeface="Times New Roman" panose="02020603050405020304" pitchFamily="18" charset="0"/>
                      </a:rPr>
                      <m:t> </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类样本数据中心在低维空间的投影结果，</a:t>
                </a:r>
                <a14:m>
                  <m:oMath xmlns:m="http://schemas.openxmlformats.org/officeDocument/2006/math">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类样本数据协方差在低维空间的投影结果。</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类内散度矩阵</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重新定义如下：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p>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𝑐𝑙𝑎𝑠𝑠</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𝒊</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在上式中，</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是第</a:t>
                </a:r>
                <a14:m>
                  <m:oMath xmlns:m="http://schemas.openxmlformats.org/officeDocument/2006/math">
                    <m:r>
                      <a:rPr lang="en-US" altLang="zh-CN" sz="1800" i="1">
                        <a:effectLst/>
                        <a:latin typeface="Cambria Math" panose="02040503050406030204" pitchFamily="18" charset="0"/>
                        <a:ea typeface="Cambria Math" panose="02040503050406030204" pitchFamily="18" charset="0"/>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个类别中所包含样本数据的均值。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ADFFA1B-5CC1-4487-86B9-37DBB25F19A3}"/>
                  </a:ext>
                </a:extLst>
              </p:cNvPr>
              <p:cNvSpPr txBox="1">
                <a:spLocks noRot="1" noChangeAspect="1" noMove="1" noResize="1" noEditPoints="1" noAdjustHandles="1" noChangeArrowheads="1" noChangeShapeType="1" noTextEdit="1"/>
              </p:cNvSpPr>
              <p:nvPr/>
            </p:nvSpPr>
            <p:spPr>
              <a:xfrm>
                <a:off x="782390" y="1924418"/>
                <a:ext cx="7579217" cy="3055580"/>
              </a:xfrm>
              <a:prstGeom prst="rect">
                <a:avLst/>
              </a:prstGeom>
              <a:blipFill>
                <a:blip r:embed="rId3"/>
                <a:stretch>
                  <a:fillRect l="-643" r="-643" b="-29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65B8046D-C909-4BC8-9AA6-CE73C8B7465F}"/>
                  </a:ext>
                </a:extLst>
              </p:cNvPr>
              <p:cNvSpPr txBox="1"/>
              <p:nvPr/>
            </p:nvSpPr>
            <p:spPr>
              <a:xfrm>
                <a:off x="782389" y="4979998"/>
                <a:ext cx="7382817" cy="1040285"/>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类间散度矩阵</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重新定义如下：</a:t>
                </a:r>
                <a:endPar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ct val="150000"/>
                  </a:lnSpc>
                  <a:spcBef>
                    <a:spcPts val="1000"/>
                  </a:spcBef>
                  <a:spcAft>
                    <a:spcPts val="300"/>
                  </a:spcAft>
                </a:pP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65B8046D-C909-4BC8-9AA6-CE73C8B7465F}"/>
                  </a:ext>
                </a:extLst>
              </p:cNvPr>
              <p:cNvSpPr txBox="1">
                <a:spLocks noRot="1" noChangeAspect="1" noMove="1" noResize="1" noEditPoints="1" noAdjustHandles="1" noChangeArrowheads="1" noChangeShapeType="1" noTextEdit="1"/>
              </p:cNvSpPr>
              <p:nvPr/>
            </p:nvSpPr>
            <p:spPr>
              <a:xfrm>
                <a:off x="782389" y="4979998"/>
                <a:ext cx="7382817" cy="10402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2F3733F2-26B7-4CD4-B905-2B3A5ED934F7}"/>
                  </a:ext>
                </a:extLst>
              </p:cNvPr>
              <p:cNvSpPr txBox="1"/>
              <p:nvPr/>
            </p:nvSpPr>
            <p:spPr>
              <a:xfrm>
                <a:off x="2187797" y="5500140"/>
                <a:ext cx="4572000"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p>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den>
                          </m:f>
                          <m:d>
                            <m:dPr>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d>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d>
                                <m:dPr>
                                  <m:ctrlPr>
                                    <a:rPr lang="zh-CN" altLang="zh-CN" sz="1800" i="1">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d>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m:oMathPara>
                </a14:m>
                <a:endParaRPr lang="zh-CN" altLang="en-US" dirty="0"/>
              </a:p>
            </p:txBody>
          </p:sp>
        </mc:Choice>
        <mc:Fallback xmlns="">
          <p:sp>
            <p:nvSpPr>
              <p:cNvPr id="12" name="文本框 11">
                <a:extLst>
                  <a:ext uri="{FF2B5EF4-FFF2-40B4-BE49-F238E27FC236}">
                    <a16:creationId xmlns:a16="http://schemas.microsoft.com/office/drawing/2014/main" id="{2F3733F2-26B7-4CD4-B905-2B3A5ED934F7}"/>
                  </a:ext>
                </a:extLst>
              </p:cNvPr>
              <p:cNvSpPr txBox="1">
                <a:spLocks noRot="1" noChangeAspect="1" noMove="1" noResize="1" noEditPoints="1" noAdjustHandles="1" noChangeArrowheads="1" noChangeShapeType="1" noTextEdit="1"/>
              </p:cNvSpPr>
              <p:nvPr/>
            </p:nvSpPr>
            <p:spPr>
              <a:xfrm>
                <a:off x="2187797" y="5500140"/>
                <a:ext cx="4572000" cy="87126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42986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多分类问题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FE964556-C366-4DC0-BDBB-8438775B78FD}"/>
                  </a:ext>
                </a:extLst>
              </p:cNvPr>
              <p:cNvSpPr txBox="1"/>
              <p:nvPr/>
            </p:nvSpPr>
            <p:spPr>
              <a:xfrm>
                <a:off x="437881" y="994661"/>
                <a:ext cx="8384147" cy="512454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将多类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映射投影方向的优化目标</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改为：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num>
                        <m:den>
                          <m:nary>
                            <m:naryPr>
                              <m:chr m:val="∏"/>
                              <m:limLoc m:val="undOvr"/>
                              <m:supHide m:val="on"/>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b="1"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𝑻</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nary>
                      <m:naryPr>
                        <m:chr m:val="∏"/>
                        <m:limLoc m:val="undOvr"/>
                        <m:supHide m:val="on"/>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𝔸</m:t>
                        </m:r>
                      </m:e>
                    </m:nary>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为矩阵</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𝔸</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主对角元素的乘积。</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继续对</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进行变形：</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num>
                        <m:den>
                          <m:nary>
                            <m:naryPr>
                              <m:chr m:val="∏"/>
                              <m:limLoc m:val="undOvr"/>
                              <m:supHide m:val="on"/>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charset="0"/>
                              <a:ea typeface="Cambria Math" panose="02040503050406030204" pitchFamily="18" charset="0"/>
                              <a:cs typeface="Times New Roman" panose="02020603050405020304" pitchFamily="18" charset="0"/>
                            </a:rPr>
                          </m:ctrlPr>
                        </m:fPr>
                        <m:num>
                          <m:nary>
                            <m:naryPr>
                              <m:chr m:val="∏"/>
                              <m:limLoc m:val="subSup"/>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sSubSup>
                                <m:sSubSupPr>
                                  <m:ctrlPr>
                                    <a:rPr lang="zh-CN" altLang="zh-CN" sz="1800" i="1">
                                      <a:effectLst/>
                                      <a:latin typeface="Cambria Math"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num>
                        <m:den>
                          <m:nary>
                            <m:naryPr>
                              <m:chr m:val="∏"/>
                              <m:limLoc m:val="subSup"/>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sSubSup>
                                <m:sSubSupPr>
                                  <m:ctrlPr>
                                    <a:rPr lang="zh-CN" altLang="zh-CN" sz="1800" i="1">
                                      <a:effectLst/>
                                      <a:latin typeface="Cambria Math"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subSup"/>
                          <m:ctrlPr>
                            <a:rPr lang="zh-CN" altLang="zh-CN" sz="1800" i="1">
                              <a:effectLst/>
                              <a:latin typeface="Cambria Math"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f>
                            <m:fPr>
                              <m:ctrlPr>
                                <a:rPr lang="zh-CN" altLang="zh-CN" sz="1800" i="1">
                                  <a:effectLst/>
                                  <a:latin typeface="Cambria Math"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sSubSup>
                                <m:sSubSupPr>
                                  <m:ctrlPr>
                                    <a:rPr lang="zh-CN" altLang="zh-CN" sz="1800" i="1">
                                      <a:effectLst/>
                                      <a:latin typeface="Cambria Math"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den>
                          </m:f>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显然需要使乘积式子中每个</a:t>
                </a:r>
                <a14:m>
                  <m:oMath xmlns:m="http://schemas.openxmlformats.org/officeDocument/2006/math">
                    <m:f>
                      <m:fPr>
                        <m:ctrlPr>
                          <a:rPr lang="zh-CN" altLang="zh-CN" sz="1800" i="1">
                            <a:effectLst/>
                            <a:latin typeface="Cambria Math"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sSubSup>
                          <m:sSubSupPr>
                            <m:ctrlPr>
                              <a:rPr lang="zh-CN" altLang="zh-CN" sz="1800" i="1">
                                <a:effectLst/>
                                <a:latin typeface="Cambria Math"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den>
                    </m:f>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取值最大，这就是二分类问题的求解目标，即每一个</a:t>
                </a:r>
                <a14:m>
                  <m:oMath xmlns:m="http://schemas.openxmlformats.org/officeDocument/2006/math">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都是</a:t>
                </a:r>
                <a14:m>
                  <m:oMath xmlns:m="http://schemas.openxmlformats.org/officeDocument/2006/math">
                    <m:sSup>
                      <m:sSupPr>
                        <m:ctrlPr>
                          <a:rPr lang="zh-CN" altLang="zh-CN" sz="1800" i="1">
                            <a:effectLst/>
                            <a:latin typeface="Cambria Math"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的一个解。</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FE964556-C366-4DC0-BDBB-8438775B78FD}"/>
                  </a:ext>
                </a:extLst>
              </p:cNvPr>
              <p:cNvSpPr txBox="1">
                <a:spLocks noRot="1" noChangeAspect="1" noMove="1" noResize="1" noEditPoints="1" noAdjustHandles="1" noChangeArrowheads="1" noChangeShapeType="1" noTextEdit="1"/>
              </p:cNvSpPr>
              <p:nvPr/>
            </p:nvSpPr>
            <p:spPr>
              <a:xfrm>
                <a:off x="437881" y="994661"/>
                <a:ext cx="8384147" cy="5124544"/>
              </a:xfrm>
              <a:prstGeom prst="rect">
                <a:avLst/>
              </a:prstGeom>
              <a:blipFill>
                <a:blip r:embed="rId2"/>
                <a:stretch>
                  <a:fillRect l="-655" r="-582"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41244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线性判别分析的降维步骤</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C2CADFEF-6C30-4CA5-9155-71EBE96A576A}"/>
                  </a:ext>
                </a:extLst>
              </p:cNvPr>
              <p:cNvSpPr txBox="1"/>
              <p:nvPr/>
            </p:nvSpPr>
            <p:spPr>
              <a:xfrm>
                <a:off x="521594" y="1356801"/>
                <a:ext cx="8100812" cy="3680366"/>
              </a:xfrm>
              <a:prstGeom prst="rect">
                <a:avLst/>
              </a:prstGeom>
              <a:noFill/>
            </p:spPr>
            <p:txBody>
              <a:bodyPr wrap="square">
                <a:spAutoFit/>
              </a:bodyPr>
              <a:lstStyle/>
              <a:p>
                <a:pPr indent="266700" algn="just">
                  <a:lnSpc>
                    <a:spcPct val="200000"/>
                  </a:lnSpc>
                  <a:spcBef>
                    <a:spcPts val="1000"/>
                  </a:spcBef>
                  <a:spcAft>
                    <a:spcPts val="300"/>
                  </a:spcAft>
                </a:pPr>
                <a:r>
                  <a:rPr lang="zh-CN" altLang="zh-CN" sz="2000" dirty="0">
                    <a:effectLst/>
                    <a:latin typeface="Times New Roman" panose="02020603050405020304" pitchFamily="18" charset="0"/>
                    <a:ea typeface="楷体" panose="02010609060101010101" pitchFamily="49" charset="-122"/>
                    <a:cs typeface="Times New Roman" panose="02020603050405020304" pitchFamily="18" charset="0"/>
                  </a:rPr>
                  <a:t>对线性判别分析的降维步骤描述如下：</a:t>
                </a:r>
                <a:endParaRPr lang="zh-CN" altLang="zh-CN" sz="20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spcBef>
                    <a:spcPts val="1000"/>
                  </a:spcBef>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计算数据样本集中每个类别样本的均值</a:t>
                </a:r>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计算类内散度矩阵</a:t>
                </a:r>
                <a14:m>
                  <m:oMath xmlns:m="http://schemas.openxmlformats.org/officeDocument/2006/math">
                    <m:sSub>
                      <m:sSub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和类间散度矩阵</a:t>
                </a:r>
                <a14:m>
                  <m:oMath xmlns:m="http://schemas.openxmlformats.org/officeDocument/2006/math">
                    <m:sSub>
                      <m:sSub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oMath>
                </a14:m>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根据</a:t>
                </a:r>
                <a14:m>
                  <m:oMath xmlns:m="http://schemas.openxmlformats.org/officeDocument/2006/math">
                    <m:sSup>
                      <m:sSup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sSupPr>
                      <m:e>
                        <m:sSub>
                          <m:sSub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e>
                      <m:sup>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p>
                    </m:sSup>
                    <m:sSub>
                      <m:sSub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𝝀</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来求解</a:t>
                </a:r>
                <a14:m>
                  <m:oMath xmlns:m="http://schemas.openxmlformats.org/officeDocument/2006/math">
                    <m:sSup>
                      <m:sSup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sSupPr>
                      <m:e>
                        <m:sSub>
                          <m:sSub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e>
                      <m:sup>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p>
                    </m:sSup>
                    <m:sSub>
                      <m:sSub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所对应前</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𝒓</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个最大特征值所对应特征向量</a:t>
                </a:r>
                <a14:m>
                  <m:oMath xmlns:m="http://schemas.openxmlformats.org/officeDocument/2006/math">
                    <m:d>
                      <m:d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dPr>
                      <m:e>
                        <m:sSub>
                          <m:sSub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b>
                        </m:sSub>
                        <m:r>
                          <a:rPr lang="en-US" altLang="zh-CN" sz="1800" b="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𝟐</m:t>
                            </m:r>
                          </m:sub>
                        </m:sSub>
                        <m:r>
                          <a:rPr lang="en-US" altLang="zh-CN" sz="1800" b="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solidFill>
                                  <a:schemeClr val="accent1"/>
                                </a:solidFill>
                                <a:effectLst/>
                                <a:latin typeface="Cambria Math"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𝒓</m:t>
                            </m:r>
                          </m:sub>
                        </m:sSub>
                      </m:e>
                    </m:d>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，构成矩阵</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spcAft>
                    <a:spcPts val="300"/>
                  </a:spcAft>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通过矩阵</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将每个样本映射到低维空间，实现特征降维。</a:t>
                </a:r>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 xmlns:a16="http://schemas.microsoft.com/office/drawing/2014/main" xmlns:a14="http://schemas.microsoft.com/office/drawing/2010/main" id="{C2CADFEF-6C30-4CA5-9155-71EBE96A576A}"/>
                  </a:ext>
                </a:extLst>
              </p:cNvPr>
              <p:cNvSpPr txBox="1">
                <a:spLocks noRot="1" noChangeAspect="1" noMove="1" noResize="1" noEditPoints="1" noAdjustHandles="1" noChangeArrowheads="1" noChangeShapeType="1" noTextEdit="1"/>
              </p:cNvSpPr>
              <p:nvPr/>
            </p:nvSpPr>
            <p:spPr>
              <a:xfrm>
                <a:off x="521594" y="1356801"/>
                <a:ext cx="8100812" cy="3680366"/>
              </a:xfrm>
              <a:prstGeom prst="rect">
                <a:avLst/>
              </a:prstGeom>
              <a:blipFill rotWithShape="1">
                <a:blip r:embed="rId2"/>
                <a:stretch>
                  <a:fillRect l="-527" r="-6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26947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xmlns=""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xmlns=""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与主成分分析法的异同</a:t>
            </a: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xmlns="" id="{3809809E-1536-450E-9CBB-3AA49B9A09B7}"/>
                  </a:ext>
                </a:extLst>
              </p:cNvPr>
              <p:cNvGraphicFramePr>
                <a:graphicFrameLocks noGrp="1"/>
              </p:cNvGraphicFramePr>
              <p:nvPr>
                <p:extLst/>
              </p:nvPr>
            </p:nvGraphicFramePr>
            <p:xfrm>
              <a:off x="479204" y="1563805"/>
              <a:ext cx="8249160" cy="3491484"/>
            </p:xfrm>
            <a:graphic>
              <a:graphicData uri="http://schemas.openxmlformats.org/drawingml/2006/table">
                <a:tbl>
                  <a:tblPr firstRow="1" bandRow="1">
                    <a:tableStyleId>{5C22544A-7EE6-4342-B048-85BDC9FD1C3A}</a:tableStyleId>
                  </a:tblPr>
                  <a:tblGrid>
                    <a:gridCol w="2227383">
                      <a:extLst>
                        <a:ext uri="{9D8B030D-6E8A-4147-A177-3AD203B41FA5}">
                          <a16:colId xmlns:a16="http://schemas.microsoft.com/office/drawing/2014/main" xmlns="" val="3323862584"/>
                        </a:ext>
                      </a:extLst>
                    </a:gridCol>
                    <a:gridCol w="3272057">
                      <a:extLst>
                        <a:ext uri="{9D8B030D-6E8A-4147-A177-3AD203B41FA5}">
                          <a16:colId xmlns:a16="http://schemas.microsoft.com/office/drawing/2014/main" xmlns="" val="2148013048"/>
                        </a:ext>
                      </a:extLst>
                    </a:gridCol>
                    <a:gridCol w="2749720">
                      <a:extLst>
                        <a:ext uri="{9D8B030D-6E8A-4147-A177-3AD203B41FA5}">
                          <a16:colId xmlns:a16="http://schemas.microsoft.com/office/drawing/2014/main" xmlns="" val="203024188"/>
                        </a:ext>
                      </a:extLst>
                    </a:gridCol>
                  </a:tblGrid>
                  <a:tr h="370840">
                    <a:tc>
                      <a:txBody>
                        <a:bodyPr/>
                        <a:lstStyle/>
                        <a:p>
                          <a:pPr>
                            <a:lnSpc>
                              <a:spcPct val="150000"/>
                            </a:lnSpc>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线性判别分析</a:t>
                          </a: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主成分分析</a:t>
                          </a:r>
                        </a:p>
                      </a:txBody>
                      <a:tcPr anchor="ctr"/>
                    </a:tc>
                    <a:extLst>
                      <a:ext uri="{0D108BD9-81ED-4DB2-BD59-A6C34878D82A}">
                        <a16:rowId xmlns:a16="http://schemas.microsoft.com/office/drawing/2014/main" xmlns="" val="2506207976"/>
                      </a:ext>
                    </a:extLst>
                  </a:tr>
                  <a:tr h="3708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是否需要样本标签</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无监督学习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xmlns="" val="2023404546"/>
                      </a:ext>
                    </a:extLst>
                  </a:tr>
                  <a:tr h="18542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降维方法</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优化寻找特征向量</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优化寻找特征向量</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xmlns="" val="1768619449"/>
                      </a:ext>
                    </a:extLst>
                  </a:tr>
                  <a:tr h="3200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目标</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类内方差小、类间距离大</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寻找投影后数据之间方差最大的投影方向</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xmlns="" val="2473847664"/>
                      </a:ext>
                    </a:extLst>
                  </a:tr>
                  <a:tr h="3200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维度</a:t>
                          </a:r>
                        </a:p>
                      </a:txBody>
                      <a:tcPr anchor="ct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降维后所得到维度是与数据样本的类别个数</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有关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PCA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对高维数据降维后的维数是与原始数据特征维度相关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xmlns="" val="1064256957"/>
                      </a:ext>
                    </a:extLst>
                  </a:tr>
                </a:tbl>
              </a:graphicData>
            </a:graphic>
          </p:graphicFrame>
        </mc:Choice>
        <mc:Fallback xmlns="">
          <p:graphicFrame>
            <p:nvGraphicFramePr>
              <p:cNvPr id="3" name="表格 3">
                <a:extLst>
                  <a:ext uri="{FF2B5EF4-FFF2-40B4-BE49-F238E27FC236}">
                    <a16:creationId xmlns:a16="http://schemas.microsoft.com/office/drawing/2014/main" id="{3809809E-1536-450E-9CBB-3AA49B9A09B7}"/>
                  </a:ext>
                </a:extLst>
              </p:cNvPr>
              <p:cNvGraphicFramePr>
                <a:graphicFrameLocks noGrp="1"/>
              </p:cNvGraphicFramePr>
              <p:nvPr>
                <p:extLst>
                  <p:ext uri="{D42A27DB-BD31-4B8C-83A1-F6EECF244321}">
                    <p14:modId xmlns:p14="http://schemas.microsoft.com/office/powerpoint/2010/main" val="758184518"/>
                  </p:ext>
                </p:extLst>
              </p:nvPr>
            </p:nvGraphicFramePr>
            <p:xfrm>
              <a:off x="479204" y="1563805"/>
              <a:ext cx="8249160" cy="3491484"/>
            </p:xfrm>
            <a:graphic>
              <a:graphicData uri="http://schemas.openxmlformats.org/drawingml/2006/table">
                <a:tbl>
                  <a:tblPr firstRow="1" bandRow="1">
                    <a:tableStyleId>{5C22544A-7EE6-4342-B048-85BDC9FD1C3A}</a:tableStyleId>
                  </a:tblPr>
                  <a:tblGrid>
                    <a:gridCol w="2227383">
                      <a:extLst>
                        <a:ext uri="{9D8B030D-6E8A-4147-A177-3AD203B41FA5}">
                          <a16:colId xmlns:a16="http://schemas.microsoft.com/office/drawing/2014/main" val="3323862584"/>
                        </a:ext>
                      </a:extLst>
                    </a:gridCol>
                    <a:gridCol w="3272057">
                      <a:extLst>
                        <a:ext uri="{9D8B030D-6E8A-4147-A177-3AD203B41FA5}">
                          <a16:colId xmlns:a16="http://schemas.microsoft.com/office/drawing/2014/main" val="2148013048"/>
                        </a:ext>
                      </a:extLst>
                    </a:gridCol>
                    <a:gridCol w="2749720">
                      <a:extLst>
                        <a:ext uri="{9D8B030D-6E8A-4147-A177-3AD203B41FA5}">
                          <a16:colId xmlns:a16="http://schemas.microsoft.com/office/drawing/2014/main" val="203024188"/>
                        </a:ext>
                      </a:extLst>
                    </a:gridCol>
                  </a:tblGrid>
                  <a:tr h="453644">
                    <a:tc>
                      <a:txBody>
                        <a:bodyPr/>
                        <a:lstStyle/>
                        <a:p>
                          <a:pPr>
                            <a:lnSpc>
                              <a:spcPct val="150000"/>
                            </a:lnSpc>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线性判别分析</a:t>
                          </a: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主成分分析</a:t>
                          </a:r>
                        </a:p>
                      </a:txBody>
                      <a:tcPr anchor="ctr"/>
                    </a:tc>
                    <a:extLst>
                      <a:ext uri="{0D108BD9-81ED-4DB2-BD59-A6C34878D82A}">
                        <a16:rowId xmlns:a16="http://schemas.microsoft.com/office/drawing/2014/main" val="2506207976"/>
                      </a:ext>
                    </a:extLst>
                  </a:tr>
                  <a:tr h="45085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是否需要样本标签</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无监督学习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023404546"/>
                      </a:ext>
                    </a:extLst>
                  </a:tr>
                  <a:tr h="45085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降维方法</a:t>
                          </a:r>
                        </a:p>
                      </a:txBody>
                      <a:tcPr anchor="ctr"/>
                    </a:tc>
                    <a:tc>
                      <a:txBody>
                        <a:bodyPr/>
                        <a:lstStyle/>
                        <a:p>
                          <a:endParaRPr lang="zh-CN"/>
                        </a:p>
                      </a:txBody>
                      <a:tcPr anchor="ctr">
                        <a:blipFill>
                          <a:blip r:embed="rId2"/>
                          <a:stretch>
                            <a:fillRect l="-68343" t="-202703" r="-84730" b="-491892"/>
                          </a:stretch>
                        </a:blipFill>
                      </a:tcPr>
                    </a:tc>
                    <a:tc>
                      <a:txBody>
                        <a:bodyPr/>
                        <a:lstStyle/>
                        <a:p>
                          <a:endParaRPr lang="zh-CN"/>
                        </a:p>
                      </a:txBody>
                      <a:tcPr anchor="ctr">
                        <a:blipFill>
                          <a:blip r:embed="rId2"/>
                          <a:stretch>
                            <a:fillRect l="-200443" t="-202703" r="-887" b="-491892"/>
                          </a:stretch>
                        </a:blipFill>
                      </a:tcPr>
                    </a:tc>
                    <a:extLst>
                      <a:ext uri="{0D108BD9-81ED-4DB2-BD59-A6C34878D82A}">
                        <a16:rowId xmlns:a16="http://schemas.microsoft.com/office/drawing/2014/main" val="1768619449"/>
                      </a:ext>
                    </a:extLst>
                  </a:tr>
                  <a:tr h="86233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目标</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类内方差小、类间距离大</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寻找投影后数据之间方差最大的投影方向</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473847664"/>
                      </a:ext>
                    </a:extLst>
                  </a:tr>
                  <a:tr h="127381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维度</a:t>
                          </a:r>
                        </a:p>
                      </a:txBody>
                      <a:tcPr anchor="ctr"/>
                    </a:tc>
                    <a:tc>
                      <a:txBody>
                        <a:bodyPr/>
                        <a:lstStyle/>
                        <a:p>
                          <a:endParaRPr lang="zh-CN"/>
                        </a:p>
                      </a:txBody>
                      <a:tcPr anchor="ctr">
                        <a:blipFill>
                          <a:blip r:embed="rId2"/>
                          <a:stretch>
                            <a:fillRect l="-68343" t="-175120" r="-84730" b="-6220"/>
                          </a:stretch>
                        </a:blipFill>
                      </a:tcP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PCA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对高维数据降维后的维数是与原始数据特征维度相关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64256957"/>
                      </a:ext>
                    </a:extLst>
                  </a:tr>
                </a:tbl>
              </a:graphicData>
            </a:graphic>
          </p:graphicFrame>
        </mc:Fallback>
      </mc:AlternateContent>
    </p:spTree>
    <p:extLst>
      <p:ext uri="{BB962C8B-B14F-4D97-AF65-F5344CB8AC3E}">
        <p14:creationId xmlns:p14="http://schemas.microsoft.com/office/powerpoint/2010/main" val="12004767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五、</a:t>
            </a:r>
            <a:r>
              <a:rPr kumimoji="0" lang="en-US" altLang="zh-CN" sz="2000" b="1" dirty="0">
                <a:solidFill>
                  <a:srgbClr val="00B0F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00B0F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chemeClr val="bg1">
                    <a:lumMod val="65000"/>
                  </a:schemeClr>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xmlns="" id="{2DC4A378-730D-4661-9E80-0245237989B6}"/>
              </a:ext>
            </a:extLst>
          </p:cNvPr>
          <p:cNvSpPr>
            <a:spLocks noChangeArrowheads="1"/>
          </p:cNvSpPr>
          <p:nvPr/>
        </p:nvSpPr>
        <p:spPr bwMode="auto">
          <a:xfrm>
            <a:off x="233846" y="579450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chemeClr val="bg1">
                    <a:lumMod val="65000"/>
                  </a:schemeClr>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8038064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60" y="1415921"/>
            <a:ext cx="3633849" cy="3784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040037" y="1415921"/>
            <a:ext cx="4893632" cy="3157788"/>
          </a:xfrm>
          <a:prstGeom prst="rect">
            <a:avLst/>
          </a:prstGeom>
        </p:spPr>
        <p:txBody>
          <a:bodyPr wrap="square">
            <a:spAutoFit/>
          </a:bodyPr>
          <a:lstStyle/>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对于一个复杂的分类任务，可以将其分解为若干子任务，然后将若干子任务完成方法综合，最终完成该复杂任务。</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将若干个弱分类器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(weak classifiers)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组合起来，形成一个强分类器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(strong classifier)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能用众力，则无敌于天下矣；</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能用众智，则无畏于圣人矣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语出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三国志</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吴志</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孙权传</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a:spcBef>
                <a:spcPct val="20000"/>
              </a:spcBef>
              <a:buClr>
                <a:schemeClr val="accent2"/>
              </a:buClr>
              <a:buFont typeface="Wingdings" pitchFamily="2" charset="2"/>
              <a:buChar char="o"/>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a:xfrm>
            <a:off x="427145" y="5562335"/>
            <a:ext cx="8004219" cy="738664"/>
          </a:xfrm>
          <a:prstGeom prst="rect">
            <a:avLst/>
          </a:prstGeom>
        </p:spPr>
        <p:txBody>
          <a:bodyPr wrap="square">
            <a:spAutoFit/>
          </a:bodyPr>
          <a:lstStyle/>
          <a:p>
            <a:pPr algn="just"/>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Freund, Yoav;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Schapire</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Robert E (1997), A decision-theoretic generalization of on-line learning and an application to boosting, Journal of Computer and System Sciences (original paper of Yoav Freund and Robert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E.Schapire</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where AdaBoost is first introduced.)</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标题 3"/>
          <p:cNvSpPr>
            <a:spLocks noGrp="1"/>
          </p:cNvSpPr>
          <p:nvPr>
            <p:ph type="title"/>
          </p:nvPr>
        </p:nvSpPr>
        <p:spPr>
          <a:xfrm>
            <a:off x="923658" y="98431"/>
            <a:ext cx="7507706" cy="657727"/>
          </a:xfrm>
        </p:spPr>
        <p:txBody>
          <a:bodyPr/>
          <a:lstStyle/>
          <a:p>
            <a:pPr marL="0" defTabSz="914400" fontAlgn="base">
              <a:spcAft>
                <a:spcPct val="0"/>
              </a:spcAft>
              <a:defRPr/>
            </a:pPr>
            <a:r>
              <a:rPr lang="en-US" altLang="zh-CN" sz="3200" dirty="0">
                <a:latin typeface="Times New Roman" panose="02020603050405020304" pitchFamily="18" charset="0"/>
                <a:cs typeface="Times New Roman" panose="02020603050405020304" pitchFamily="18" charset="0"/>
              </a:rPr>
              <a:t>Boosting  </a:t>
            </a:r>
            <a:r>
              <a:rPr lang="en-US" altLang="zh-CN" sz="2000" kern="0" dirty="0">
                <a:solidFill>
                  <a:srgbClr val="0070C0"/>
                </a:solidFill>
                <a:latin typeface="Times New Roman" pitchFamily="18" charset="0"/>
                <a:cs typeface="Times New Roman" pitchFamily="18" charset="0"/>
              </a:rPr>
              <a:t>(adaptive boosting, </a:t>
            </a:r>
            <a:r>
              <a:rPr lang="zh-CN" altLang="en-US" sz="2000" kern="0" dirty="0">
                <a:solidFill>
                  <a:srgbClr val="0070C0"/>
                </a:solidFill>
                <a:latin typeface="Times New Roman" pitchFamily="18" charset="0"/>
                <a:cs typeface="Times New Roman" pitchFamily="18" charset="0"/>
              </a:rPr>
              <a:t>自适应提升</a:t>
            </a:r>
            <a:r>
              <a:rPr lang="en-US" altLang="zh-CN" sz="2000" kern="0" dirty="0">
                <a:solidFill>
                  <a:srgbClr val="0070C0"/>
                </a:solidFill>
                <a:latin typeface="Times New Roman" pitchFamily="18" charset="0"/>
                <a:cs typeface="Times New Roman" pitchFamily="18" charset="0"/>
              </a:rPr>
              <a:t>)</a:t>
            </a:r>
          </a:p>
        </p:txBody>
      </p:sp>
    </p:spTree>
    <p:extLst>
      <p:ext uri="{BB962C8B-B14F-4D97-AF65-F5344CB8AC3E}">
        <p14:creationId xmlns:p14="http://schemas.microsoft.com/office/powerpoint/2010/main" val="9641666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865715" y="107216"/>
            <a:ext cx="7507706" cy="657727"/>
          </a:xfrm>
        </p:spPr>
        <p:txBody>
          <a:bodyPr/>
          <a:lstStyle/>
          <a:p>
            <a:pPr marL="0" defTabSz="914400" fontAlgn="base">
              <a:spcAft>
                <a:spcPct val="0"/>
              </a:spcAft>
              <a:defRPr/>
            </a:pPr>
            <a:r>
              <a:rPr lang="zh-CN" altLang="en-US" sz="2800" dirty="0">
                <a:latin typeface="Times New Roman" panose="02020603050405020304" pitchFamily="18" charset="0"/>
                <a:cs typeface="Times New Roman" panose="02020603050405020304" pitchFamily="18" charset="0"/>
              </a:rPr>
              <a:t>计算学习理论 </a:t>
            </a:r>
            <a:r>
              <a:rPr lang="en-US" altLang="zh-CN" sz="2400" dirty="0">
                <a:latin typeface="Times New Roman" panose="02020603050405020304" pitchFamily="18" charset="0"/>
                <a:cs typeface="Times New Roman" panose="02020603050405020304" pitchFamily="18" charset="0"/>
              </a:rPr>
              <a:t>( Computational Learning Theory)</a:t>
            </a:r>
            <a:endParaRPr lang="en-US" altLang="zh-CN" sz="2400" kern="0" dirty="0">
              <a:solidFill>
                <a:srgbClr val="0070C0"/>
              </a:solidFill>
              <a:latin typeface="Times New Roman" pitchFamily="18" charset="0"/>
              <a:cs typeface="Times New Roman" pitchFamily="18" charset="0"/>
            </a:endParaRPr>
          </a:p>
        </p:txBody>
      </p:sp>
      <p:sp>
        <p:nvSpPr>
          <p:cNvPr id="2" name="矩形 1"/>
          <p:cNvSpPr/>
          <p:nvPr/>
        </p:nvSpPr>
        <p:spPr>
          <a:xfrm>
            <a:off x="526467" y="1813173"/>
            <a:ext cx="8091065" cy="3231654"/>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可计算：什么任务是可以计算的？</a:t>
            </a: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图灵可停机</a:t>
            </a: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可学习：什么任务是可以被学习的、从而被学习模型来完成？</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Leslie Valiant (2010</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年图灵奖获得者</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和其学生</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Michael Kearns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两位学者提出了这个问题并进行了有益探索，逐渐完善了计算学习理论。</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681674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662524" y="150120"/>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霍夫丁不等式</a:t>
            </a:r>
            <a:r>
              <a:rPr lang="en-US" altLang="zh-CN" sz="2000" kern="0" dirty="0">
                <a:solidFill>
                  <a:srgbClr val="0070C0"/>
                </a:solidFill>
                <a:latin typeface="Times New Roman" pitchFamily="18" charset="0"/>
                <a:cs typeface="Times New Roman" pitchFamily="18" charset="0"/>
              </a:rPr>
              <a:t>(</a:t>
            </a:r>
            <a:r>
              <a:rPr lang="en-US" altLang="zh-CN" sz="2000" kern="0" dirty="0" err="1">
                <a:solidFill>
                  <a:srgbClr val="0070C0"/>
                </a:solidFill>
                <a:latin typeface="Times New Roman" pitchFamily="18" charset="0"/>
                <a:cs typeface="Times New Roman" pitchFamily="18" charset="0"/>
              </a:rPr>
              <a:t>Hoeffding’s</a:t>
            </a:r>
            <a:r>
              <a:rPr lang="en-US" altLang="zh-CN" sz="2000" kern="0" dirty="0">
                <a:solidFill>
                  <a:srgbClr val="0070C0"/>
                </a:solidFill>
                <a:latin typeface="Times New Roman" pitchFamily="18" charset="0"/>
                <a:cs typeface="Times New Roman" pitchFamily="18" charset="0"/>
              </a:rPr>
              <a:t> inequality)</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49382" y="981886"/>
                <a:ext cx="8550234" cy="3938066"/>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学习任务：统计某个电视节目在全国的收视率。</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方法：不可能去统计整个国家中每个人是否观看电视节目、进而算出收视率。只能抽样一部分人口，然后将抽样人口中观看该电视节目的比例作为该电视节目的全国收视率。</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霍夫丁不等式：全国人口中看该电视节目的人口比例（记作</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）与抽样人口中观看该电视节目的人口比例（记作</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）满足如下关系：</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200000"/>
                  </a:lnSpc>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𝑷</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𝒚</m:t>
                    </m:r>
                    <m:r>
                      <a:rPr lang="en-US" altLang="zh-CN" sz="1600" b="1" i="1" smtClean="0">
                        <a:latin typeface="Cambria Math"/>
                        <a:ea typeface="黑体" panose="02010609060101010101" pitchFamily="49" charset="-122"/>
                        <a:cs typeface="Times New Roman" panose="02020603050405020304" pitchFamily="18" charset="0"/>
                      </a:rPr>
                      <m:t>|≥</m:t>
                    </m:r>
                    <m:r>
                      <a:rPr lang="zh-CN" altLang="en-US" sz="1600" b="1" i="1" smtClean="0">
                        <a:latin typeface="Cambria Math"/>
                        <a:ea typeface="Cambria Math"/>
                        <a:cs typeface="Times New Roman" panose="02020603050405020304" pitchFamily="18" charset="0"/>
                      </a:rPr>
                      <m:t>𝝐</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𝟐</m:t>
                    </m:r>
                    <m:sSup>
                      <m:sSupPr>
                        <m:ctrlPr>
                          <a:rPr lang="en-US" altLang="zh-CN" sz="1600" b="1" i="1" smtClean="0">
                            <a:latin typeface="Cambria Math" charset="0"/>
                            <a:ea typeface="Cambria Math"/>
                            <a:cs typeface="Times New Roman" panose="02020603050405020304" pitchFamily="18" charset="0"/>
                          </a:rPr>
                        </m:ctrlPr>
                      </m:sSupPr>
                      <m:e>
                        <m:r>
                          <a:rPr lang="en-US" altLang="zh-CN" sz="1600" b="1" i="1" smtClean="0">
                            <a:latin typeface="Cambria Math"/>
                            <a:ea typeface="Cambria Math"/>
                            <a:cs typeface="Times New Roman" panose="02020603050405020304" pitchFamily="18" charset="0"/>
                          </a:rPr>
                          <m:t>𝒆</m:t>
                        </m:r>
                      </m:e>
                      <m:sup>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𝟐</m:t>
                        </m:r>
                        <m:r>
                          <a:rPr lang="en-US" altLang="zh-CN" sz="1600" b="1" i="1" smtClean="0">
                            <a:latin typeface="Cambria Math"/>
                            <a:ea typeface="Cambria Math"/>
                            <a:cs typeface="Times New Roman" panose="02020603050405020304" pitchFamily="18" charset="0"/>
                          </a:rPr>
                          <m:t>𝑵</m:t>
                        </m:r>
                        <m:sSup>
                          <m:sSupPr>
                            <m:ctrlPr>
                              <a:rPr lang="en-US" altLang="zh-CN" sz="1600" b="1" i="1" smtClean="0">
                                <a:latin typeface="Cambria Math" charset="0"/>
                                <a:ea typeface="Cambria Math"/>
                                <a:cs typeface="Times New Roman" panose="02020603050405020304" pitchFamily="18" charset="0"/>
                              </a:rPr>
                            </m:ctrlPr>
                          </m:sSupPr>
                          <m:e>
                            <m:r>
                              <a:rPr lang="zh-CN" altLang="en-US" sz="1600" b="1" i="1" smtClean="0">
                                <a:latin typeface="Cambria Math"/>
                                <a:ea typeface="Cambria Math"/>
                                <a:cs typeface="Times New Roman" panose="02020603050405020304" pitchFamily="18" charset="0"/>
                              </a:rPr>
                              <m:t>𝝐</m:t>
                            </m:r>
                          </m:e>
                          <m:sup>
                            <m:r>
                              <a:rPr lang="en-US" altLang="zh-CN" sz="1600" b="1" i="1" smtClean="0">
                                <a:latin typeface="Cambria Math"/>
                                <a:ea typeface="Cambria Math"/>
                                <a:cs typeface="Times New Roman" panose="02020603050405020304" pitchFamily="18" charset="0"/>
                              </a:rPr>
                              <m:t>𝟐</m:t>
                            </m:r>
                          </m:sup>
                        </m:sSup>
                      </m:sup>
                    </m:sSup>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dirty="0" smtClean="0">
                        <a:latin typeface="Cambria Math"/>
                        <a:ea typeface="黑体" panose="02010609060101010101" pitchFamily="49" charset="-122"/>
                        <a:cs typeface="Times New Roman" panose="02020603050405020304" pitchFamily="18" charset="0"/>
                      </a:rPr>
                      <m:t>𝑵</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是采样人口总数、</a:t>
                </a:r>
                <a14:m>
                  <m:oMath xmlns:m="http://schemas.openxmlformats.org/officeDocument/2006/math">
                    <m:r>
                      <a:rPr lang="zh-CN" altLang="en-US" sz="1600" b="1" i="1">
                        <a:latin typeface="Cambria Math"/>
                        <a:ea typeface="Cambria Math"/>
                        <a:cs typeface="Times New Roman" panose="02020603050405020304" pitchFamily="18" charset="0"/>
                      </a:rPr>
                      <m:t>𝝐</m:t>
                    </m:r>
                    <m:r>
                      <a:rPr lang="zh-CN" altLang="en-US" sz="1600" b="1" i="1">
                        <a:latin typeface="Cambria Math"/>
                        <a:ea typeface="黑体" panose="02010609060101010101" pitchFamily="49" charset="-122"/>
                        <a:cs typeface="Times New Roman" panose="02020603050405020304" pitchFamily="18" charset="0"/>
                      </a:rPr>
                      <m:t>∈(</m:t>
                    </m:r>
                    <m:r>
                      <a:rPr lang="zh-CN" altLang="en-US" sz="1600" b="1" i="1">
                        <a:latin typeface="Cambria Math"/>
                        <a:ea typeface="黑体" panose="02010609060101010101" pitchFamily="49" charset="-122"/>
                        <a:cs typeface="Times New Roman" panose="02020603050405020304" pitchFamily="18" charset="0"/>
                      </a:rPr>
                      <m:t>𝟎</m:t>
                    </m:r>
                    <m:r>
                      <a:rPr lang="zh-CN" altLang="en-US" sz="1600" b="1" i="1">
                        <a:latin typeface="Cambria Math"/>
                        <a:ea typeface="黑体" panose="02010609060101010101" pitchFamily="49" charset="-122"/>
                        <a:cs typeface="Times New Roman" panose="02020603050405020304" pitchFamily="18" charset="0"/>
                      </a:rPr>
                      <m:t>,</m:t>
                    </m:r>
                    <m:r>
                      <a:rPr lang="zh-CN" altLang="en-US"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是所设定的可容忍误差范围</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49382" y="981886"/>
                <a:ext cx="8550234" cy="3938066"/>
              </a:xfrm>
              <a:prstGeom prst="rect">
                <a:avLst/>
              </a:prstGeom>
              <a:blipFill>
                <a:blip r:embed="rId3"/>
                <a:stretch>
                  <a:fillRect r="-2922" b="-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05642" y="5570309"/>
                <a:ext cx="7873340" cy="646331"/>
              </a:xfrm>
              <a:prstGeom prst="rect">
                <a:avLst/>
              </a:prstGeom>
              <a:solidFill>
                <a:srgbClr val="FFFF00"/>
              </a:solidFill>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dirty="0">
                        <a:latin typeface="Cambria Math"/>
                        <a:ea typeface="黑体" panose="02010609060101010101" pitchFamily="49" charset="-122"/>
                        <a:cs typeface="Times New Roman" panose="02020603050405020304" pitchFamily="18" charset="0"/>
                      </a:rPr>
                      <m:t>𝑵</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足够大时，“全国人口中电视节目收视率”与“样本人口中电视节目收视率”差值超过误差范围</a:t>
                </a:r>
                <a14:m>
                  <m:oMath xmlns:m="http://schemas.openxmlformats.org/officeDocument/2006/math">
                    <m:r>
                      <a:rPr lang="zh-CN" altLang="en-US" b="1" i="1">
                        <a:latin typeface="Cambria Math"/>
                        <a:ea typeface="Cambria Math"/>
                        <a:cs typeface="Times New Roman" panose="02020603050405020304" pitchFamily="18" charset="0"/>
                      </a:rPr>
                      <m:t>𝝐</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的概率非常小。</a:t>
                </a:r>
              </a:p>
            </p:txBody>
          </p:sp>
        </mc:Choice>
        <mc:Fallback xmlns="">
          <p:sp>
            <p:nvSpPr>
              <p:cNvPr id="3" name="矩形 2"/>
              <p:cNvSpPr>
                <a:spLocks noRot="1" noChangeAspect="1" noMove="1" noResize="1" noEditPoints="1" noAdjustHandles="1" noChangeArrowheads="1" noChangeShapeType="1" noTextEdit="1"/>
              </p:cNvSpPr>
              <p:nvPr/>
            </p:nvSpPr>
            <p:spPr>
              <a:xfrm>
                <a:off x="605642" y="5570309"/>
                <a:ext cx="7873340" cy="646331"/>
              </a:xfrm>
              <a:prstGeom prst="rect">
                <a:avLst/>
              </a:prstGeom>
              <a:blipFill>
                <a:blip r:embed="rId4"/>
                <a:stretch>
                  <a:fillRect t="-7547" b="-12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64801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941" y="1203559"/>
            <a:ext cx="8696769" cy="5230727"/>
          </a:xfrm>
          <a:prstGeom prst="rect">
            <a:avLst/>
          </a:prstGeom>
        </p:spPr>
        <p:txBody>
          <a:bodyPr wrap="square">
            <a:spAutoFit/>
          </a:bodyPr>
          <a:lstStyle/>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对于统计电视节目收视率这样的任务，可以通过不同的采样方法（即不同模型）来计算收视率。</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每个模型会产生不同的误差。</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问题：如果得到完成该任务的若干“弱模型”，是否可以将这些弱模型组合起来，形成一个“强模型”。该“强模型” 产生误差很小呢？这就是概率近似正确（</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PAC</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）要回答的问题。</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AutoShape 2" descr="https://pic4.zhimg.com/80/v2-1ae7db2dbae44f369788b5e1086077ff_hd.jpg"/>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标题 3"/>
          <p:cNvSpPr>
            <a:spLocks noGrp="1"/>
          </p:cNvSpPr>
          <p:nvPr>
            <p:ph type="title"/>
          </p:nvPr>
        </p:nvSpPr>
        <p:spPr>
          <a:xfrm>
            <a:off x="155575" y="155299"/>
            <a:ext cx="877098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概率近似正确 </a:t>
            </a:r>
            <a:r>
              <a:rPr lang="en-US" altLang="zh-CN" sz="2000" kern="0" dirty="0">
                <a:solidFill>
                  <a:srgbClr val="0070C0"/>
                </a:solidFill>
                <a:latin typeface="Times New Roman" pitchFamily="18" charset="0"/>
                <a:cs typeface="Times New Roman" pitchFamily="18" charset="0"/>
              </a:rPr>
              <a:t>(probably approximately correct, PAC)</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18215634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nvPr>
        </p:nvGraphicFramePr>
        <p:xfrm>
          <a:off x="367512" y="1767659"/>
          <a:ext cx="8431481" cy="4251746"/>
        </p:xfrm>
        <a:graphic>
          <a:graphicData uri="http://schemas.openxmlformats.org/drawingml/2006/table">
            <a:tbl>
              <a:tblPr firstRow="1" bandRow="1">
                <a:tableStyleId>{5C22544A-7EE6-4342-B048-85BDC9FD1C3A}</a:tableStyleId>
              </a:tblPr>
              <a:tblGrid>
                <a:gridCol w="2626420">
                  <a:extLst>
                    <a:ext uri="{9D8B030D-6E8A-4147-A177-3AD203B41FA5}">
                      <a16:colId xmlns:a16="http://schemas.microsoft.com/office/drawing/2014/main" xmlns="" val="20000"/>
                    </a:ext>
                  </a:extLst>
                </a:gridCol>
                <a:gridCol w="5805061">
                  <a:extLst>
                    <a:ext uri="{9D8B030D-6E8A-4147-A177-3AD203B41FA5}">
                      <a16:colId xmlns:a16="http://schemas.microsoft.com/office/drawing/2014/main" xmlns="" val="20001"/>
                    </a:ext>
                  </a:extLst>
                </a:gridCol>
              </a:tblGrid>
              <a:tr h="1150513">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强可学习</a:t>
                      </a:r>
                    </a:p>
                    <a:p>
                      <a:pPr algn="ctr">
                        <a:lnSpc>
                          <a:spcPct val="150000"/>
                        </a:lnSpc>
                      </a:pPr>
                      <a:r>
                        <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(strongly learnable)</a:t>
                      </a:r>
                      <a:endPar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ctr" defTabSz="685800" rtl="0" eaLnBrk="1" latinLnBrk="0" hangingPunct="1">
                        <a:lnSpc>
                          <a:spcPct val="150000"/>
                        </a:lnSpc>
                        <a:buFont typeface="Wingdings" panose="05000000000000000000" pitchFamily="2" charset="2"/>
                        <a:buChar char="l"/>
                      </a:pPr>
                      <a:r>
                        <a:rPr lang="zh-CN" altLang="en-US"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学习模型能够以较高精度对绝大多数样本完成识别分类任务</a:t>
                      </a:r>
                      <a:endParaRPr lang="en-US" altLang="zh-CN"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150513">
                <a:tc>
                  <a:txBody>
                    <a:bodyPr/>
                    <a:lstStyle/>
                    <a:p>
                      <a:pPr algn="ctr">
                        <a:lnSpc>
                          <a:spcPct val="150000"/>
                        </a:lnSpc>
                      </a:pPr>
                      <a:r>
                        <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弱可学习</a:t>
                      </a:r>
                      <a:endPar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(weakly learnable)</a:t>
                      </a:r>
                      <a:endPar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lnSpc>
                          <a:spcPct val="150000"/>
                        </a:lnSpc>
                      </a:pPr>
                      <a:r>
                        <a:rPr lang="zh-CN" altLang="en-US"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学习模型仅能完成若干部分样本识别与分类，其精度略高于随机猜测。</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1767840">
                <a:tc gridSpan="2">
                  <a:txBody>
                    <a:bodyPr/>
                    <a:lstStyle/>
                    <a:p>
                      <a:pPr algn="just">
                        <a:lnSpc>
                          <a:spcPct val="150000"/>
                        </a:lnSpc>
                      </a:pP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强可学习和弱可学习是等价的，也就是说，如果已经发现了“弱学习算法”，可将其提升（</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）为“强学习算法”。</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算法就是这样的方法。具体而言，</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将一系列弱分类器组合起来，构成一个强分类器。</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685800" rtl="0" eaLnBrk="1" latinLnBrk="0" hangingPunct="1">
                        <a:lnSpc>
                          <a:spcPct val="150000"/>
                        </a:lnSpc>
                      </a:pPr>
                      <a:endParaRPr lang="zh-CN" altLang="en-US" sz="16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bl>
          </a:graphicData>
        </a:graphic>
      </p:graphicFrame>
      <p:sp>
        <p:nvSpPr>
          <p:cNvPr id="6" name="标题 3"/>
          <p:cNvSpPr>
            <a:spLocks noGrp="1"/>
          </p:cNvSpPr>
          <p:nvPr>
            <p:ph type="title"/>
          </p:nvPr>
        </p:nvSpPr>
        <p:spPr>
          <a:xfrm>
            <a:off x="610522" y="245451"/>
            <a:ext cx="877098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概率近似正确 </a:t>
            </a:r>
            <a:r>
              <a:rPr lang="en-US" altLang="zh-CN" sz="2000" kern="0" dirty="0">
                <a:solidFill>
                  <a:srgbClr val="0070C0"/>
                </a:solidFill>
                <a:latin typeface="Times New Roman" pitchFamily="18" charset="0"/>
                <a:cs typeface="Times New Roman" pitchFamily="18" charset="0"/>
              </a:rPr>
              <a:t>(probably approximately correct, PAC)</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p:sp>
        <p:nvSpPr>
          <p:cNvPr id="3" name="矩形 2"/>
          <p:cNvSpPr/>
          <p:nvPr/>
        </p:nvSpPr>
        <p:spPr>
          <a:xfrm>
            <a:off x="367512" y="1001279"/>
            <a:ext cx="6878806" cy="369332"/>
          </a:xfrm>
          <a:prstGeom prst="rect">
            <a:avLst/>
          </a:prstGeom>
        </p:spPr>
        <p:txBody>
          <a:bodyPr wrap="non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在概率近似正确背景下，有“强可学习模型”和“弱可学习模型”</a:t>
            </a:r>
          </a:p>
        </p:txBody>
      </p:sp>
    </p:spTree>
    <p:extLst>
      <p:ext uri="{BB962C8B-B14F-4D97-AF65-F5344CB8AC3E}">
        <p14:creationId xmlns:p14="http://schemas.microsoft.com/office/powerpoint/2010/main" val="148748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67313" y="161206"/>
            <a:ext cx="7507706" cy="657727"/>
          </a:xfrm>
        </p:spPr>
        <p:txBody>
          <a:bodyPr/>
          <a:lstStyle/>
          <a:p>
            <a:r>
              <a:rPr lang="zh-CN" altLang="en-US" sz="2400" dirty="0">
                <a:latin typeface="Times New Roman" panose="02020603050405020304" pitchFamily="18" charset="0"/>
                <a:cs typeface="Times New Roman" panose="02020603050405020304" pitchFamily="18" charset="0"/>
              </a:rPr>
              <a:t>应用归结法进行证明 </a:t>
            </a: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sp>
        <p:nvSpPr>
          <p:cNvPr id="10" name="同侧圆角矩形 4"/>
          <p:cNvSpPr/>
          <p:nvPr/>
        </p:nvSpPr>
        <p:spPr>
          <a:xfrm>
            <a:off x="767313" y="4739745"/>
            <a:ext cx="2531767" cy="50372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algn="ctr" defTabSz="1066800">
              <a:lnSpc>
                <a:spcPct val="90000"/>
              </a:lnSpc>
              <a:spcBef>
                <a:spcPct val="0"/>
              </a:spcBef>
              <a:spcAft>
                <a:spcPct val="15000"/>
              </a:spcAft>
            </a:pPr>
            <a:r>
              <a:rPr lang="en-US" altLang="zh-CN" sz="2000" b="1"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Knowledge base</a:t>
            </a:r>
          </a:p>
        </p:txBody>
      </p:sp>
      <mc:AlternateContent xmlns:mc="http://schemas.openxmlformats.org/markup-compatibility/2006" xmlns:a14="http://schemas.microsoft.com/office/drawing/2010/main">
        <mc:Choice Requires="a14">
          <p:sp>
            <p:nvSpPr>
              <p:cNvPr id="11" name="矩形 10"/>
              <p:cNvSpPr/>
              <p:nvPr/>
            </p:nvSpPr>
            <p:spPr>
              <a:xfrm>
                <a:off x="426607" y="5135829"/>
                <a:ext cx="3134192" cy="707886"/>
              </a:xfrm>
              <a:prstGeom prst="rect">
                <a:avLst/>
              </a:prstGeom>
            </p:spPr>
            <p:txBody>
              <a:bodyPr wrap="none">
                <a:spAutoFit/>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2.3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已知如上命题成立，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请证明命题</a:t>
                </a:r>
                <a14:m>
                  <m:oMath xmlns:m="http://schemas.openxmlformats.org/officeDocument/2006/math">
                    <m:r>
                      <a:rPr lang="zh-CN" altLang="en-US" sz="2000" i="1">
                        <a:latin typeface="Cambria Math"/>
                        <a:ea typeface="黑体" panose="02010609060101010101" pitchFamily="49" charset="-122"/>
                        <a:cs typeface="Times New Roman" panose="02020603050405020304" pitchFamily="18" charset="0"/>
                      </a:rPr>
                      <m:t>𝛾</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是成立的</a:t>
                </a:r>
              </a:p>
            </p:txBody>
          </p:sp>
        </mc:Choice>
        <mc:Fallback xmlns="">
          <p:sp>
            <p:nvSpPr>
              <p:cNvPr id="11" name="矩形 10"/>
              <p:cNvSpPr>
                <a:spLocks noRot="1" noChangeAspect="1" noMove="1" noResize="1" noEditPoints="1" noAdjustHandles="1" noChangeArrowheads="1" noChangeShapeType="1" noTextEdit="1"/>
              </p:cNvSpPr>
              <p:nvPr/>
            </p:nvSpPr>
            <p:spPr>
              <a:xfrm>
                <a:off x="426607" y="5135829"/>
                <a:ext cx="3134192" cy="707886"/>
              </a:xfrm>
              <a:prstGeom prst="rect">
                <a:avLst/>
              </a:prstGeom>
              <a:blipFill rotWithShape="1">
                <a:blip r:embed="rId2"/>
                <a:stretch>
                  <a:fillRect l="-1946" t="-5983" r="-1751" b="-11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3228146632"/>
                  </p:ext>
                </p:extLst>
              </p:nvPr>
            </p:nvGraphicFramePr>
            <p:xfrm>
              <a:off x="778652" y="2331944"/>
              <a:ext cx="2509087" cy="2578873"/>
            </p:xfrm>
            <a:graphic>
              <a:graphicData uri="http://schemas.openxmlformats.org/drawingml/2006/table">
                <a:tbl>
                  <a:tblPr firstRow="1" bandRow="1">
                    <a:tableStyleId>{5C22544A-7EE6-4342-B048-85BDC9FD1C3A}</a:tableStyleId>
                  </a:tblPr>
                  <a:tblGrid>
                    <a:gridCol w="609034">
                      <a:extLst>
                        <a:ext uri="{9D8B030D-6E8A-4147-A177-3AD203B41FA5}">
                          <a16:colId xmlns:a16="http://schemas.microsoft.com/office/drawing/2014/main" xmlns="" val="20000"/>
                        </a:ext>
                      </a:extLst>
                    </a:gridCol>
                    <a:gridCol w="1900053">
                      <a:extLst>
                        <a:ext uri="{9D8B030D-6E8A-4147-A177-3AD203B41FA5}">
                          <a16:colId xmlns:a16="http://schemas.microsoft.com/office/drawing/2014/main" xmlns="" val="20001"/>
                        </a:ext>
                      </a:extLst>
                    </a:gridCol>
                  </a:tblGrid>
                  <a:tr h="932953">
                    <a:tc>
                      <a:txBody>
                        <a:bodyPr/>
                        <a:lstStyle/>
                        <a:p>
                          <a:pPr algn="ct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822960">
                    <a:tc>
                      <a:txBody>
                        <a:bodyPr/>
                        <a:lstStyle/>
                        <a:p>
                          <a:pPr algn="ctr">
                            <a:lnSpc>
                              <a:spcPct val="150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822960">
                    <a:tc>
                      <a:txBody>
                        <a:bodyPr/>
                        <a:lstStyle/>
                        <a:p>
                          <a:pPr algn="ctr">
                            <a:lnSpc>
                              <a:spcPct val="150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3228146632"/>
                  </p:ext>
                </p:extLst>
              </p:nvPr>
            </p:nvGraphicFramePr>
            <p:xfrm>
              <a:off x="778652" y="2331944"/>
              <a:ext cx="2509087" cy="2578873"/>
            </p:xfrm>
            <a:graphic>
              <a:graphicData uri="http://schemas.openxmlformats.org/drawingml/2006/table">
                <a:tbl>
                  <a:tblPr firstRow="1" bandRow="1">
                    <a:tableStyleId>{5C22544A-7EE6-4342-B048-85BDC9FD1C3A}</a:tableStyleId>
                  </a:tblPr>
                  <a:tblGrid>
                    <a:gridCol w="609034"/>
                    <a:gridCol w="1900053"/>
                  </a:tblGrid>
                  <a:tr h="932953">
                    <a:tc>
                      <a:txBody>
                        <a:bodyPr/>
                        <a:lstStyle/>
                        <a:p>
                          <a:pPr algn="ctr">
                            <a:lnSpc>
                              <a:spcPct val="150000"/>
                            </a:lnSpc>
                          </a:pPr>
                          <a:r>
                            <a:rPr lang="en-US" altLang="zh-CN" sz="20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476" t="-654" r="-322" b="-176471"/>
                          </a:stretch>
                        </a:blipFill>
                      </a:tcPr>
                    </a:tc>
                  </a:tr>
                  <a:tr h="822960">
                    <a:tc>
                      <a:txBody>
                        <a:bodyPr/>
                        <a:lstStyle/>
                        <a:p>
                          <a:pPr algn="ctr">
                            <a:lnSpc>
                              <a:spcPct val="150000"/>
                            </a:lnSpc>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476" t="-114074" r="-322" b="-100000"/>
                          </a:stretch>
                        </a:blipFill>
                      </a:tcPr>
                    </a:tc>
                  </a:tr>
                  <a:tr h="822960">
                    <a:tc>
                      <a:txBody>
                        <a:bodyPr/>
                        <a:lstStyle/>
                        <a:p>
                          <a:pPr algn="ctr">
                            <a:lnSpc>
                              <a:spcPct val="150000"/>
                            </a:lnSpc>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476" t="-214074" r="-322"/>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extLst>
                  <p:ext uri="{D42A27DB-BD31-4B8C-83A1-F6EECF244321}">
                    <p14:modId xmlns:p14="http://schemas.microsoft.com/office/powerpoint/2010/main" val="27664157"/>
                  </p:ext>
                </p:extLst>
              </p:nvPr>
            </p:nvGraphicFramePr>
            <p:xfrm>
              <a:off x="4201373" y="1190706"/>
              <a:ext cx="4092212" cy="5058512"/>
            </p:xfrm>
            <a:graphic>
              <a:graphicData uri="http://schemas.openxmlformats.org/drawingml/2006/table">
                <a:tbl>
                  <a:tblPr firstRow="1" bandRow="1">
                    <a:tableStyleId>{5C22544A-7EE6-4342-B048-85BDC9FD1C3A}</a:tableStyleId>
                  </a:tblPr>
                  <a:tblGrid>
                    <a:gridCol w="506310">
                      <a:extLst>
                        <a:ext uri="{9D8B030D-6E8A-4147-A177-3AD203B41FA5}">
                          <a16:colId xmlns:a16="http://schemas.microsoft.com/office/drawing/2014/main" xmlns="" val="20000"/>
                        </a:ext>
                      </a:extLst>
                    </a:gridCol>
                    <a:gridCol w="1579578">
                      <a:extLst>
                        <a:ext uri="{9D8B030D-6E8A-4147-A177-3AD203B41FA5}">
                          <a16:colId xmlns:a16="http://schemas.microsoft.com/office/drawing/2014/main" xmlns="" val="20001"/>
                        </a:ext>
                      </a:extLst>
                    </a:gridCol>
                    <a:gridCol w="2006324">
                      <a:extLst>
                        <a:ext uri="{9D8B030D-6E8A-4147-A177-3AD203B41FA5}">
                          <a16:colId xmlns:a16="http://schemas.microsoft.com/office/drawing/2014/main" xmlns="" val="20002"/>
                        </a:ext>
                      </a:extLst>
                    </a:gridCol>
                  </a:tblGrid>
                  <a:tr h="628400">
                    <a:tc>
                      <a:txBody>
                        <a:bodyPr/>
                        <a:lstStyle/>
                        <a:p>
                          <a:pPr algn="ctr">
                            <a:lnSpc>
                              <a:spcPct val="150000"/>
                            </a:lnSpc>
                          </a:pPr>
                          <a:r>
                            <a:rPr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Cambria Math"/>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进行蕴涵消除</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Cambria Math"/>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a:t>
                          </a: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蕴涵消除</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Cambria Math"/>
                                    <a:cs typeface="Times New Roman" panose="02020603050405020304" pitchFamily="18" charset="0"/>
                                  </a:rPr>
                                  <m:t>¬</m:t>
                                </m:r>
                                <m:r>
                                  <a:rPr lang="zh-CN" altLang="en-US" sz="1400" i="1" smtClean="0">
                                    <a:latin typeface="Cambria Math"/>
                                    <a:ea typeface="黑体" panose="02010609060101010101" pitchFamily="49" charset="-122"/>
                                    <a:cs typeface="Times New Roman" panose="02020603050405020304" pitchFamily="18" charset="0"/>
                                  </a:rPr>
                                  <m:t>𝛾</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假设命题</a:t>
                          </a:r>
                          <a14:m>
                            <m:oMath xmlns:m="http://schemas.openxmlformats.org/officeDocument/2006/math">
                              <m:r>
                                <a:rPr lang="zh-CN" altLang="en-US" sz="1400" i="1" smtClean="0">
                                  <a:latin typeface="Cambria Math"/>
                                  <a:ea typeface="黑体" panose="02010609060101010101" pitchFamily="49" charset="-122"/>
                                  <a:cs typeface="Times New Roman" panose="02020603050405020304" pitchFamily="18" charset="0"/>
                                </a:rPr>
                                <m:t>𝛾</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不成立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Cambria Math"/>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𝛼</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Cambria Math"/>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假设不成立，命题</a:t>
                          </a:r>
                          <a14:m>
                            <m:oMath xmlns:m="http://schemas.openxmlformats.org/officeDocument/2006/math">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𝛾</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成立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bl>
              </a:graphicData>
            </a:graphic>
          </p:graphicFrame>
        </mc:Choice>
        <mc:Fallback xmlns="">
          <p:graphicFrame>
            <p:nvGraphicFramePr>
              <p:cNvPr id="13" name="表格 12"/>
              <p:cNvGraphicFramePr>
                <a:graphicFrameLocks noGrp="1"/>
              </p:cNvGraphicFramePr>
              <p:nvPr>
                <p:extLst>
                  <p:ext uri="{D42A27DB-BD31-4B8C-83A1-F6EECF244321}">
                    <p14:modId xmlns:p14="http://schemas.microsoft.com/office/powerpoint/2010/main" val="27664157"/>
                  </p:ext>
                </p:extLst>
              </p:nvPr>
            </p:nvGraphicFramePr>
            <p:xfrm>
              <a:off x="4201373" y="1190706"/>
              <a:ext cx="4092212" cy="5058512"/>
            </p:xfrm>
            <a:graphic>
              <a:graphicData uri="http://schemas.openxmlformats.org/drawingml/2006/table">
                <a:tbl>
                  <a:tblPr firstRow="1" bandRow="1">
                    <a:tableStyleId>{5C22544A-7EE6-4342-B048-85BDC9FD1C3A}</a:tableStyleId>
                  </a:tblPr>
                  <a:tblGrid>
                    <a:gridCol w="506310">
                      <a:extLst>
                        <a:ext uri="{9D8B030D-6E8A-4147-A177-3AD203B41FA5}">
                          <a16:colId xmlns:a16="http://schemas.microsoft.com/office/drawing/2014/main" val="20000"/>
                        </a:ext>
                      </a:extLst>
                    </a:gridCol>
                    <a:gridCol w="1579578">
                      <a:extLst>
                        <a:ext uri="{9D8B030D-6E8A-4147-A177-3AD203B41FA5}">
                          <a16:colId xmlns:a16="http://schemas.microsoft.com/office/drawing/2014/main" val="20001"/>
                        </a:ext>
                      </a:extLst>
                    </a:gridCol>
                    <a:gridCol w="2006324">
                      <a:extLst>
                        <a:ext uri="{9D8B030D-6E8A-4147-A177-3AD203B41FA5}">
                          <a16:colId xmlns:a16="http://schemas.microsoft.com/office/drawing/2014/main" val="20002"/>
                        </a:ext>
                      </a:extLst>
                    </a:gridCol>
                  </a:tblGrid>
                  <a:tr h="628400">
                    <a:tc>
                      <a:txBody>
                        <a:bodyPr/>
                        <a:lstStyle/>
                        <a:p>
                          <a:pPr algn="ctr">
                            <a:lnSpc>
                              <a:spcPct val="150000"/>
                            </a:lnSpc>
                          </a:pPr>
                          <a:r>
                            <a:rPr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308" t="-971" r="-127308" b="-708738"/>
                          </a:stretch>
                        </a:blipFill>
                      </a:tcPr>
                    </a:tc>
                    <a:tc>
                      <a:txBody>
                        <a:bodyPr/>
                        <a:lstStyle/>
                        <a:p>
                          <a:pPr algn="ctr">
                            <a:lnSpc>
                              <a:spcPct val="150000"/>
                            </a:lnSpc>
                          </a:pP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308" t="-114286" r="-127308" b="-702198"/>
                          </a:stretch>
                        </a:blipFill>
                      </a:tcPr>
                    </a:tc>
                    <a:tc>
                      <a:txBody>
                        <a:bodyPr/>
                        <a:lstStyle/>
                        <a:p>
                          <a:pPr algn="ctr">
                            <a:lnSpc>
                              <a:spcPct val="150000"/>
                            </a:lnSpc>
                          </a:pPr>
                          <a:r>
                            <a:rPr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进行蕴涵消除</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308" t="-214286" r="-127308" b="-602198"/>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a:t>
                          </a: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蕴涵消除</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308" t="-314286" r="-127308" b="-50219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4559" t="-314286" r="-608" b="-502198"/>
                          </a:stretch>
                        </a:blipFill>
                      </a:tcPr>
                    </a:tc>
                    <a:extLst>
                      <a:ext uri="{0D108BD9-81ED-4DB2-BD59-A6C34878D82A}">
                        <a16:rowId xmlns:a16="http://schemas.microsoft.com/office/drawing/2014/main" val="10003"/>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308" t="-414286" r="-127308" b="-402198"/>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308" t="-514286" r="-127308" b="-302198"/>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308" t="-614286" r="-127308" b="-202198"/>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308" t="-714286" r="-127308" b="-102198"/>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53764">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261" t="-814286" r="-340" b="-2198"/>
                          </a:stretch>
                        </a:blip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mc:Fallback>
      </mc:AlternateContent>
    </p:spTree>
    <p:extLst>
      <p:ext uri="{BB962C8B-B14F-4D97-AF65-F5344CB8AC3E}">
        <p14:creationId xmlns:p14="http://schemas.microsoft.com/office/powerpoint/2010/main" val="22955910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5564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思路描述</a:t>
            </a:r>
            <a:r>
              <a:rPr lang="en-US" altLang="zh-CN" sz="2000" kern="0" dirty="0">
                <a:solidFill>
                  <a:srgbClr val="0070C0"/>
                </a:solidFill>
                <a:latin typeface="Times New Roman" pitchFamily="18" charset="0"/>
                <a:cs typeface="Times New Roman" pitchFamily="18" charset="0"/>
              </a:rPr>
              <a:t>   </a:t>
            </a:r>
          </a:p>
        </p:txBody>
      </p:sp>
      <p:pic>
        <p:nvPicPr>
          <p:cNvPr id="4" name="图片 3" descr="C:\Users\34460\AppData\Local\Microsoft\Windows\INetCache\Content.Word\AdaBoosting.jpg">
            <a:extLst>
              <a:ext uri="{FF2B5EF4-FFF2-40B4-BE49-F238E27FC236}">
                <a16:creationId xmlns:a16="http://schemas.microsoft.com/office/drawing/2014/main" xmlns="" id="{170FB82D-02D2-4129-9085-255DAA8BA72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8835" y="1667924"/>
            <a:ext cx="5406329" cy="2884516"/>
          </a:xfrm>
          <a:prstGeom prst="rect">
            <a:avLst/>
          </a:prstGeom>
          <a:noFill/>
          <a:ln>
            <a:noFill/>
          </a:ln>
        </p:spPr>
      </p:pic>
      <p:sp>
        <p:nvSpPr>
          <p:cNvPr id="2" name="矩形 1">
            <a:extLst>
              <a:ext uri="{FF2B5EF4-FFF2-40B4-BE49-F238E27FC236}">
                <a16:creationId xmlns:a16="http://schemas.microsoft.com/office/drawing/2014/main" xmlns="" id="{0F3763EF-49AD-4691-B4FF-D4B3F248E5E5}"/>
              </a:ext>
            </a:extLst>
          </p:cNvPr>
          <p:cNvSpPr/>
          <p:nvPr/>
        </p:nvSpPr>
        <p:spPr>
          <a:xfrm>
            <a:off x="2745697" y="5322323"/>
            <a:ext cx="4102470" cy="369332"/>
          </a:xfrm>
          <a:prstGeom prst="rect">
            <a:avLst/>
          </a:prstGeom>
        </p:spPr>
        <p:txBody>
          <a:bodyPr wrap="none">
            <a:spAutoFit/>
          </a:bodyPr>
          <a:lstStyle/>
          <a:p>
            <a:r>
              <a:rPr lang="zh-CN" altLang="en-US" dirty="0"/>
              <a:t>图4.9 Ada Boosting算法学习过程示意图</a:t>
            </a:r>
          </a:p>
        </p:txBody>
      </p:sp>
    </p:spTree>
    <p:extLst>
      <p:ext uri="{BB962C8B-B14F-4D97-AF65-F5344CB8AC3E}">
        <p14:creationId xmlns:p14="http://schemas.microsoft.com/office/powerpoint/2010/main" val="15885716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5564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思路描述</a:t>
            </a:r>
            <a:r>
              <a:rPr lang="en-US" altLang="zh-CN" sz="2000" kern="0" dirty="0">
                <a:solidFill>
                  <a:srgbClr val="0070C0"/>
                </a:solidFill>
                <a:latin typeface="Times New Roman" pitchFamily="18" charset="0"/>
                <a:cs typeface="Times New Roman" pitchFamily="18" charset="0"/>
              </a:rPr>
              <a:t>   </a:t>
            </a:r>
          </a:p>
        </p:txBody>
      </p:sp>
      <p:sp>
        <p:nvSpPr>
          <p:cNvPr id="9" name="矩形 8"/>
          <p:cNvSpPr/>
          <p:nvPr/>
        </p:nvSpPr>
        <p:spPr>
          <a:xfrm>
            <a:off x="0" y="1325836"/>
            <a:ext cx="8965710" cy="4401205"/>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算法中两个核心问题：</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在每个弱分类器学习过程中，如何改变训练数据的权重：提高在上一轮中分类错误样本的权重。</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如何将一系列弱分类器组合成强分类器：通过加权多数表决方法来提高分类误差小的弱分类器的权重，让其在最终分类中起到更大作用。同时减少分类误差大的弱分类器的权重，让其在最终分类中仅起到较小作用。</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475997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113603"/>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000" kern="0" dirty="0">
                <a:solidFill>
                  <a:srgbClr val="0070C0"/>
                </a:solidFill>
                <a:latin typeface="Times New Roman" pitchFamily="18" charset="0"/>
                <a:cs typeface="Times New Roman" pitchFamily="18" charset="0"/>
              </a:rPr>
              <a:t>---</a:t>
            </a:r>
            <a:r>
              <a:rPr lang="zh-CN" altLang="en-US" sz="1800" kern="0" dirty="0">
                <a:solidFill>
                  <a:srgbClr val="0070C0"/>
                </a:solidFill>
                <a:latin typeface="Times New Roman" pitchFamily="18" charset="0"/>
                <a:cs typeface="Times New Roman" pitchFamily="18" charset="0"/>
              </a:rPr>
              <a:t>数据样本权重初始化</a:t>
            </a:r>
            <a:endParaRPr lang="en-US" altLang="zh-CN" sz="18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0" y="1231183"/>
                <a:ext cx="8965710" cy="4039311"/>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给定包含</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𝑵</m:t>
                    </m:r>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个标注数据的训练集合</a:t>
                </a:r>
                <a14:m>
                  <m:oMath xmlns:m="http://schemas.openxmlformats.org/officeDocument/2006/math">
                    <m:r>
                      <a:rPr lang="el-GR" altLang="zh-CN" sz="2000" b="1" i="1" smtClean="0">
                        <a:latin typeface="Cambria Math"/>
                        <a:ea typeface="Cambria Math"/>
                        <a:cs typeface="Times New Roman" panose="02020603050405020304" pitchFamily="18" charset="0"/>
                      </a:rPr>
                      <m:t>𝜞</m:t>
                    </m:r>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el-GR"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l-GR" altLang="zh-CN" sz="2000" b="1" i="1">
                        <a:latin typeface="Cambria Math"/>
                        <a:ea typeface="Cambria Math"/>
                        <a:cs typeface="Times New Roman" panose="02020603050405020304" pitchFamily="18" charset="0"/>
                      </a:rPr>
                      <m:t>𝜞</m:t>
                    </m:r>
                    <m:r>
                      <a:rPr lang="en-US" altLang="zh-CN" sz="2000" b="1" i="1" smtClean="0">
                        <a:latin typeface="Cambria Math"/>
                        <a:ea typeface="Cambria Math"/>
                        <a:cs typeface="Times New Roman" panose="02020603050405020304" pitchFamily="18" charset="0"/>
                      </a:rPr>
                      <m:t>=</m:t>
                    </m:r>
                    <m:d>
                      <m:dPr>
                        <m:begChr m:val="{"/>
                        <m:endChr m:val="}"/>
                        <m:ctrlPr>
                          <a:rPr lang="en-US" altLang="zh-CN" sz="2000" b="1" i="1" smtClean="0">
                            <a:latin typeface="Cambria Math" charset="0"/>
                            <a:ea typeface="Cambria Math"/>
                            <a:cs typeface="Times New Roman" panose="02020603050405020304" pitchFamily="18" charset="0"/>
                          </a:rPr>
                        </m:ctrlPr>
                      </m:dPr>
                      <m:e>
                        <m:d>
                          <m:dPr>
                            <m:ctrlPr>
                              <a:rPr lang="en-US" altLang="zh-CN" sz="2000" b="1" i="1" smtClean="0">
                                <a:latin typeface="Cambria Math" charset="0"/>
                                <a:ea typeface="Cambria Math"/>
                                <a:cs typeface="Times New Roman" panose="02020603050405020304" pitchFamily="18" charset="0"/>
                              </a:rPr>
                            </m:ctrlPr>
                          </m:dPr>
                          <m:e>
                            <m:sSub>
                              <m:sSubPr>
                                <m:ctrlPr>
                                  <a:rPr lang="en-US" altLang="zh-CN" sz="2000" b="1" i="1" smtClean="0">
                                    <a:latin typeface="Cambria Math"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𝒙</m:t>
                                </m:r>
                              </m:e>
                              <m:sub>
                                <m:r>
                                  <a:rPr lang="en-US" altLang="zh-CN" sz="2000" b="1" i="1" smtClean="0">
                                    <a:latin typeface="Cambria Math"/>
                                    <a:ea typeface="Cambria Math"/>
                                    <a:cs typeface="Times New Roman" panose="02020603050405020304" pitchFamily="18" charset="0"/>
                                  </a:rPr>
                                  <m:t>𝟏</m:t>
                                </m:r>
                              </m:sub>
                            </m:sSub>
                            <m:r>
                              <a:rPr lang="en-US" altLang="zh-CN" sz="2000" b="1" i="1" smtClean="0">
                                <a:latin typeface="Cambria Math"/>
                                <a:ea typeface="Cambria Math"/>
                                <a:cs typeface="Times New Roman" panose="02020603050405020304" pitchFamily="18" charset="0"/>
                              </a:rPr>
                              <m:t>,</m:t>
                            </m:r>
                            <m:sSub>
                              <m:sSubPr>
                                <m:ctrlPr>
                                  <a:rPr lang="en-US" altLang="zh-CN" sz="2000" b="1" i="1" smtClean="0">
                                    <a:latin typeface="Cambria Math"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𝒚</m:t>
                                </m:r>
                              </m:e>
                              <m:sub>
                                <m:r>
                                  <a:rPr lang="en-US" altLang="zh-CN" sz="2000" b="1" i="1" smtClean="0">
                                    <a:latin typeface="Cambria Math"/>
                                    <a:ea typeface="Cambria Math"/>
                                    <a:cs typeface="Times New Roman" panose="02020603050405020304" pitchFamily="18" charset="0"/>
                                  </a:rPr>
                                  <m:t>𝟏</m:t>
                                </m:r>
                              </m:sub>
                            </m:sSub>
                          </m:e>
                        </m:d>
                        <m:r>
                          <a:rPr lang="en-US" altLang="zh-CN" sz="2000" b="1" i="1" smtClean="0">
                            <a:latin typeface="Cambria Math"/>
                            <a:ea typeface="Cambria Math"/>
                            <a:cs typeface="Times New Roman" panose="02020603050405020304" pitchFamily="18" charset="0"/>
                          </a:rPr>
                          <m:t>,…,</m:t>
                        </m:r>
                        <m:d>
                          <m:dPr>
                            <m:ctrlPr>
                              <a:rPr lang="en-US" altLang="zh-CN" sz="2000" b="1" i="1">
                                <a:latin typeface="Cambria Math" charset="0"/>
                                <a:ea typeface="Cambria Math"/>
                                <a:cs typeface="Times New Roman" panose="02020603050405020304" pitchFamily="18" charset="0"/>
                              </a:rPr>
                            </m:ctrlPr>
                          </m:dPr>
                          <m:e>
                            <m:sSub>
                              <m:sSubPr>
                                <m:ctrlPr>
                                  <a:rPr lang="en-US" altLang="zh-CN" sz="2000" b="1" i="1">
                                    <a:latin typeface="Cambria Math"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𝒙</m:t>
                                </m:r>
                              </m:e>
                              <m:sub>
                                <m:r>
                                  <a:rPr lang="en-US" altLang="zh-CN" sz="2000" b="1" i="1" smtClean="0">
                                    <a:latin typeface="Cambria Math"/>
                                    <a:ea typeface="Cambria Math"/>
                                    <a:cs typeface="Times New Roman" panose="02020603050405020304" pitchFamily="18" charset="0"/>
                                  </a:rPr>
                                  <m:t>𝑵</m:t>
                                </m:r>
                              </m:sub>
                            </m:sSub>
                            <m:r>
                              <a:rPr lang="en-US" altLang="zh-CN" sz="2000" b="1" i="1">
                                <a:latin typeface="Cambria Math"/>
                                <a:ea typeface="Cambria Math"/>
                                <a:cs typeface="Times New Roman" panose="02020603050405020304" pitchFamily="18" charset="0"/>
                              </a:rPr>
                              <m:t>,</m:t>
                            </m:r>
                            <m:sSub>
                              <m:sSubPr>
                                <m:ctrlPr>
                                  <a:rPr lang="en-US" altLang="zh-CN" sz="2000" b="1" i="1" smtClean="0">
                                    <a:latin typeface="Cambria Math"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𝒚</m:t>
                                </m:r>
                              </m:e>
                              <m:sub>
                                <m:r>
                                  <a:rPr lang="en-US" altLang="zh-CN" sz="2000" b="1" i="1" smtClean="0">
                                    <a:latin typeface="Cambria Math"/>
                                    <a:ea typeface="Cambria Math"/>
                                    <a:cs typeface="Times New Roman" panose="02020603050405020304" pitchFamily="18" charset="0"/>
                                  </a:rPr>
                                  <m:t>𝑵</m:t>
                                </m:r>
                              </m:sub>
                            </m:sSub>
                          </m:e>
                        </m:d>
                      </m:e>
                    </m:d>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2000" b="1" i="1" dirty="0" smtClean="0">
                            <a:latin typeface="Cambria Math" charset="0"/>
                            <a:ea typeface="黑体" panose="02010609060101010101" pitchFamily="49" charset="-122"/>
                            <a:cs typeface="Times New Roman" panose="02020603050405020304" pitchFamily="18" charset="0"/>
                          </a:rPr>
                        </m:ctrlPr>
                      </m:sSubPr>
                      <m:e>
                        <m:r>
                          <a:rPr lang="en-US" altLang="zh-CN" sz="2000" b="1" i="1" dirty="0" smtClean="0">
                            <a:latin typeface="Cambria Math"/>
                            <a:ea typeface="黑体" panose="02010609060101010101" pitchFamily="49" charset="-122"/>
                            <a:cs typeface="Times New Roman" panose="02020603050405020304" pitchFamily="18" charset="0"/>
                          </a:rPr>
                          <m:t>𝒙</m:t>
                        </m:r>
                      </m:e>
                      <m:sub>
                        <m:r>
                          <a:rPr lang="en-US" altLang="zh-CN" sz="2000" b="1" i="1" dirty="0" smtClean="0">
                            <a:latin typeface="Cambria Math"/>
                            <a:ea typeface="黑体" panose="02010609060101010101" pitchFamily="49" charset="-122"/>
                            <a:cs typeface="Times New Roman" panose="02020603050405020304" pitchFamily="18" charset="0"/>
                          </a:rPr>
                          <m:t>𝒊</m:t>
                        </m:r>
                      </m:sub>
                    </m:sSub>
                    <m:d>
                      <m:dPr>
                        <m:ctrlPr>
                          <a:rPr lang="en-US" altLang="zh-CN" sz="2000" b="1" i="1" dirty="0" smtClean="0">
                            <a:latin typeface="Cambria Math" charset="0"/>
                            <a:ea typeface="黑体" panose="02010609060101010101" pitchFamily="49" charset="-122"/>
                            <a:cs typeface="Times New Roman" panose="02020603050405020304" pitchFamily="18" charset="0"/>
                          </a:rPr>
                        </m:ctrlPr>
                      </m:dPr>
                      <m:e>
                        <m:r>
                          <a:rPr lang="en-US" altLang="zh-CN" sz="2000" b="1" i="1" dirty="0" smtClean="0">
                            <a:latin typeface="Cambria Math"/>
                            <a:ea typeface="黑体" panose="02010609060101010101" pitchFamily="49" charset="-122"/>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𝒊</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𝑵</m:t>
                        </m:r>
                      </m:e>
                    </m:d>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𝑿</m:t>
                    </m:r>
                    <m:r>
                      <a:rPr lang="zh-CN" altLang="en-US" sz="2000" b="1" i="1" dirty="0" smtClean="0">
                        <a:latin typeface="Cambria Math"/>
                        <a:ea typeface="Cambria Math"/>
                        <a:cs typeface="Times New Roman" panose="02020603050405020304" pitchFamily="18" charset="0"/>
                      </a:rPr>
                      <m:t>⊆</m:t>
                    </m:r>
                    <m:sSup>
                      <m:sSupPr>
                        <m:ctrlPr>
                          <a:rPr lang="en-US" altLang="zh-CN" sz="2000" b="1" i="1" dirty="0" smtClean="0">
                            <a:latin typeface="Cambria Math" charset="0"/>
                            <a:ea typeface="Cambria Math"/>
                            <a:cs typeface="Times New Roman" panose="02020603050405020304" pitchFamily="18" charset="0"/>
                          </a:rPr>
                        </m:ctrlPr>
                      </m:sSupPr>
                      <m:e>
                        <m:r>
                          <a:rPr lang="en-US" altLang="zh-CN" sz="2000" b="1" i="1" dirty="0" smtClean="0">
                            <a:latin typeface="Cambria Math"/>
                            <a:ea typeface="Cambria Math"/>
                            <a:cs typeface="Times New Roman" panose="02020603050405020304" pitchFamily="18" charset="0"/>
                          </a:rPr>
                          <m:t>𝑹</m:t>
                        </m:r>
                      </m:e>
                      <m:sup>
                        <m:r>
                          <a:rPr lang="en-US" altLang="zh-CN" sz="2000" b="1" i="1" dirty="0" smtClean="0">
                            <a:latin typeface="Cambria Math"/>
                            <a:ea typeface="Cambria Math"/>
                            <a:cs typeface="Times New Roman" panose="02020603050405020304" pitchFamily="18" charset="0"/>
                          </a:rPr>
                          <m:t>𝒏</m:t>
                        </m:r>
                      </m:sup>
                    </m:sSup>
                    <m:r>
                      <a:rPr lang="en-US" altLang="zh-CN" sz="2000" b="1" i="1" dirty="0" smtClean="0">
                        <a:latin typeface="Cambria Math"/>
                        <a:ea typeface="Cambria Math"/>
                        <a:cs typeface="Times New Roman" panose="02020603050405020304" pitchFamily="18" charset="0"/>
                      </a:rPr>
                      <m:t>,</m:t>
                    </m:r>
                    <m:sSub>
                      <m:sSubPr>
                        <m:ctrlPr>
                          <a:rPr lang="en-US" altLang="zh-CN" sz="2000" b="1" i="1" dirty="0" smtClean="0">
                            <a:latin typeface="Cambria Math" charset="0"/>
                            <a:ea typeface="Cambria Math"/>
                            <a:cs typeface="Times New Roman" panose="02020603050405020304" pitchFamily="18" charset="0"/>
                          </a:rPr>
                        </m:ctrlPr>
                      </m:sSubPr>
                      <m:e>
                        <m:r>
                          <a:rPr lang="en-US" altLang="zh-CN" sz="2000" b="1" i="1" dirty="0" smtClean="0">
                            <a:latin typeface="Cambria Math"/>
                            <a:ea typeface="Cambria Math"/>
                            <a:cs typeface="Times New Roman" panose="02020603050405020304" pitchFamily="18" charset="0"/>
                          </a:rPr>
                          <m:t>𝒚</m:t>
                        </m:r>
                      </m:e>
                      <m:sub>
                        <m:r>
                          <a:rPr lang="en-US" altLang="zh-CN" sz="2000" b="1" i="1" dirty="0" smtClean="0">
                            <a:latin typeface="Cambria Math"/>
                            <a:ea typeface="Cambria Math"/>
                            <a:cs typeface="Times New Roman" panose="02020603050405020304" pitchFamily="18" charset="0"/>
                          </a:rPr>
                          <m:t>𝒊</m:t>
                        </m:r>
                      </m:sub>
                    </m:sSub>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𝒀</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oMath>
                </a14:m>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算法将从这些标注数据出发，训练得到一系列弱分类器，并将这些弱分类器线性组合得到一个强分类器。</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rabicPeriod"/>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初始化每个训练样本的权重</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 xmlns:m="http://schemas.openxmlformats.org/officeDocument/2006/math">
                    <m:sSub>
                      <m:sSubPr>
                        <m:ctrlPr>
                          <a:rPr lang="en-US" altLang="zh-CN" sz="2000" b="1" i="1" smtClean="0">
                            <a:latin typeface="Cambria Math"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𝑫</m:t>
                        </m:r>
                      </m:e>
                      <m:sub>
                        <m:r>
                          <a:rPr lang="en-US" altLang="zh-CN" sz="2000" b="1" i="1" smtClean="0">
                            <a:latin typeface="Cambria Math"/>
                            <a:ea typeface="黑体" panose="02010609060101010101" pitchFamily="49" charset="-122"/>
                            <a:cs typeface="Times New Roman" panose="02020603050405020304" pitchFamily="18" charset="0"/>
                          </a:rPr>
                          <m:t>𝟏</m:t>
                        </m:r>
                      </m:sub>
                    </m:sSub>
                    <m:r>
                      <a:rPr lang="en-US" altLang="zh-CN" sz="2000" b="1" i="1" smtClean="0">
                        <a:latin typeface="Cambria Math"/>
                        <a:ea typeface="黑体" panose="02010609060101010101" pitchFamily="49" charset="-122"/>
                        <a:cs typeface="Times New Roman" panose="02020603050405020304" pitchFamily="18" charset="0"/>
                      </a:rPr>
                      <m:t>=</m:t>
                    </m:r>
                    <m:d>
                      <m:dPr>
                        <m:ctrlPr>
                          <a:rPr lang="en-US" altLang="zh-CN" sz="2000" b="1" i="1" smtClean="0">
                            <a:latin typeface="Cambria Math" charset="0"/>
                            <a:ea typeface="黑体" panose="02010609060101010101" pitchFamily="49" charset="-122"/>
                            <a:cs typeface="Times New Roman" panose="02020603050405020304" pitchFamily="18" charset="0"/>
                          </a:rPr>
                        </m:ctrlPr>
                      </m:dPr>
                      <m:e>
                        <m:sSub>
                          <m:sSubPr>
                            <m:ctrlPr>
                              <a:rPr lang="en-US" altLang="zh-CN" sz="2000" b="1" i="1" smtClean="0">
                                <a:latin typeface="Cambria Math"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𝟏𝟏</m:t>
                            </m:r>
                          </m:sub>
                        </m:sSub>
                        <m:r>
                          <a:rPr lang="en-US" altLang="zh-CN" sz="2000" b="1" i="1" smtClean="0">
                            <a:latin typeface="Cambria Math"/>
                            <a:ea typeface="黑体" panose="02010609060101010101" pitchFamily="49" charset="-122"/>
                            <a:cs typeface="Times New Roman" panose="02020603050405020304" pitchFamily="18" charset="0"/>
                          </a:rPr>
                          <m:t>,…,</m:t>
                        </m:r>
                        <m:sSub>
                          <m:sSubPr>
                            <m:ctrlPr>
                              <a:rPr lang="en-US" altLang="zh-CN" sz="2000" b="1" i="1" smtClean="0">
                                <a:latin typeface="Cambria Math"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m:t>
                            </m:r>
                            <m:r>
                              <a:rPr lang="en-US" altLang="zh-CN" sz="2000" b="1" i="1" smtClean="0">
                                <a:latin typeface="Cambria Math"/>
                                <a:ea typeface="黑体" panose="02010609060101010101" pitchFamily="49" charset="-122"/>
                                <a:cs typeface="Times New Roman" panose="02020603050405020304" pitchFamily="18" charset="0"/>
                              </a:rPr>
                              <m:t>𝒊</m:t>
                            </m:r>
                          </m:sub>
                        </m:sSub>
                        <m:r>
                          <a:rPr lang="en-US" altLang="zh-CN" sz="2000" b="1" i="1" smtClean="0">
                            <a:latin typeface="Cambria Math"/>
                            <a:ea typeface="黑体" panose="02010609060101010101" pitchFamily="49" charset="-122"/>
                            <a:cs typeface="Times New Roman" panose="02020603050405020304" pitchFamily="18" charset="0"/>
                          </a:rPr>
                          <m:t>,…,</m:t>
                        </m:r>
                        <m:sSub>
                          <m:sSubPr>
                            <m:ctrlPr>
                              <a:rPr lang="en-US" altLang="zh-CN" sz="2000" b="1" i="1" smtClean="0">
                                <a:latin typeface="Cambria Math"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m:t>
                            </m:r>
                            <m:r>
                              <a:rPr lang="en-US" altLang="zh-CN" sz="2000" b="1" i="1" smtClean="0">
                                <a:latin typeface="Cambria Math"/>
                                <a:ea typeface="黑体" panose="02010609060101010101" pitchFamily="49" charset="-122"/>
                                <a:cs typeface="Times New Roman" panose="02020603050405020304" pitchFamily="18" charset="0"/>
                              </a:rPr>
                              <m:t>𝑵</m:t>
                            </m:r>
                          </m:sub>
                        </m:sSub>
                      </m:e>
                    </m:d>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，其中 </a:t>
                </a:r>
                <a14:m>
                  <m:oMath xmlns:m="http://schemas.openxmlformats.org/officeDocument/2006/math">
                    <m:sSub>
                      <m:sSubPr>
                        <m:ctrlPr>
                          <a:rPr lang="en-US" altLang="zh-CN" sz="2000" b="1" i="1">
                            <a:latin typeface="Cambria Math" charset="0"/>
                            <a:ea typeface="黑体" panose="02010609060101010101" pitchFamily="49" charset="-122"/>
                            <a:cs typeface="Times New Roman" panose="02020603050405020304" pitchFamily="18" charset="0"/>
                          </a:rPr>
                        </m:ctrlPr>
                      </m:sSubPr>
                      <m:e>
                        <m:r>
                          <a:rPr lang="en-US" altLang="zh-CN" sz="2000" b="1" i="1">
                            <a:latin typeface="Cambria Math"/>
                            <a:ea typeface="黑体" panose="02010609060101010101" pitchFamily="49" charset="-122"/>
                            <a:cs typeface="Times New Roman" panose="02020603050405020304" pitchFamily="18" charset="0"/>
                          </a:rPr>
                          <m:t>𝒘</m:t>
                        </m:r>
                      </m:e>
                      <m:sub>
                        <m:r>
                          <a:rPr lang="en-US" altLang="zh-CN" sz="2000" b="1" i="1">
                            <a:latin typeface="Cambria Math"/>
                            <a:ea typeface="黑体" panose="02010609060101010101" pitchFamily="49" charset="-122"/>
                            <a:cs typeface="Times New Roman" panose="02020603050405020304" pitchFamily="18" charset="0"/>
                          </a:rPr>
                          <m:t>𝟏</m:t>
                        </m:r>
                        <m:r>
                          <a:rPr lang="en-US" altLang="zh-CN" sz="2000" b="1" i="1">
                            <a:latin typeface="Cambria Math"/>
                            <a:ea typeface="黑体" panose="02010609060101010101" pitchFamily="49" charset="-122"/>
                            <a:cs typeface="Times New Roman" panose="02020603050405020304" pitchFamily="18" charset="0"/>
                          </a:rPr>
                          <m:t>𝒊</m:t>
                        </m:r>
                      </m:sub>
                    </m:sSub>
                    <m:r>
                      <a:rPr lang="en-US" altLang="zh-CN" sz="2000" b="1" i="1" smtClean="0">
                        <a:latin typeface="Cambria Math"/>
                        <a:ea typeface="黑体" panose="02010609060101010101" pitchFamily="49" charset="-122"/>
                        <a:cs typeface="Times New Roman" panose="02020603050405020304" pitchFamily="18" charset="0"/>
                      </a:rPr>
                      <m:t>=</m:t>
                    </m:r>
                    <m:f>
                      <m:fPr>
                        <m:ctrlPr>
                          <a:rPr lang="en-US" altLang="zh-CN" sz="2000" b="1" i="1" smtClean="0">
                            <a:latin typeface="Cambria Math" charset="0"/>
                            <a:ea typeface="黑体" panose="02010609060101010101" pitchFamily="49" charset="-122"/>
                            <a:cs typeface="Times New Roman" panose="02020603050405020304" pitchFamily="18" charset="0"/>
                          </a:rPr>
                        </m:ctrlPr>
                      </m:fPr>
                      <m:num>
                        <m:r>
                          <a:rPr lang="en-US" altLang="zh-CN" sz="2000" b="1" i="1" smtClean="0">
                            <a:latin typeface="Cambria Math"/>
                            <a:ea typeface="黑体" panose="02010609060101010101" pitchFamily="49" charset="-122"/>
                            <a:cs typeface="Times New Roman" panose="02020603050405020304" pitchFamily="18" charset="0"/>
                          </a:rPr>
                          <m:t>𝟏</m:t>
                        </m:r>
                      </m:num>
                      <m:den>
                        <m:r>
                          <a:rPr lang="en-US" altLang="zh-CN" sz="2000" b="1" i="1" smtClean="0">
                            <a:latin typeface="Cambria Math"/>
                            <a:ea typeface="黑体" panose="02010609060101010101" pitchFamily="49" charset="-122"/>
                            <a:cs typeface="Times New Roman" panose="02020603050405020304" pitchFamily="18" charset="0"/>
                          </a:rPr>
                          <m:t>𝑵</m:t>
                        </m:r>
                      </m:den>
                    </m:f>
                    <m:r>
                      <a:rPr lang="en-US" altLang="zh-CN" sz="2000" b="1" i="0" smtClean="0">
                        <a:latin typeface="Cambria Math"/>
                        <a:ea typeface="黑体" panose="02010609060101010101" pitchFamily="49" charset="-122"/>
                        <a:cs typeface="Times New Roman" panose="02020603050405020304" pitchFamily="18" charset="0"/>
                      </a:rPr>
                      <m:t>(</m:t>
                    </m:r>
                    <m:r>
                      <a:rPr lang="en-US" altLang="zh-CN" sz="2000" b="1" i="0" smtClean="0">
                        <a:latin typeface="Cambria Math"/>
                        <a:ea typeface="黑体" panose="02010609060101010101" pitchFamily="49" charset="-122"/>
                        <a:cs typeface="Times New Roman" panose="02020603050405020304" pitchFamily="18" charset="0"/>
                      </a:rPr>
                      <m:t>𝟏</m:t>
                    </m:r>
                  </m:oMath>
                </a14:m>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b="1" i="1" dirty="0">
                        <a:latin typeface="Cambria Math"/>
                        <a:ea typeface="Cambria Math"/>
                        <a:cs typeface="Times New Roman" panose="02020603050405020304" pitchFamily="18" charset="0"/>
                      </a:rPr>
                      <m:t>≤</m:t>
                    </m:r>
                    <m:r>
                      <a:rPr lang="en-US" altLang="zh-CN" sz="2000" b="1" i="1" dirty="0">
                        <a:latin typeface="Cambria Math"/>
                        <a:ea typeface="Cambria Math"/>
                        <a:cs typeface="Times New Roman" panose="02020603050405020304" pitchFamily="18" charset="0"/>
                      </a:rPr>
                      <m:t>𝒊</m:t>
                    </m:r>
                    <m:r>
                      <a:rPr lang="en-US" altLang="zh-CN" sz="2000" b="1" i="1" dirty="0">
                        <a:latin typeface="Cambria Math"/>
                        <a:ea typeface="Cambria Math"/>
                        <a:cs typeface="Times New Roman" panose="02020603050405020304" pitchFamily="18" charset="0"/>
                      </a:rPr>
                      <m:t>≤</m:t>
                    </m:r>
                    <m:r>
                      <a:rPr lang="en-US" altLang="zh-CN" sz="2000" b="1" i="1" dirty="0">
                        <a:latin typeface="Cambria Math"/>
                        <a:ea typeface="Cambria Math"/>
                        <a:cs typeface="Times New Roman" panose="02020603050405020304" pitchFamily="18" charset="0"/>
                      </a:rPr>
                      <m:t>𝑵</m:t>
                    </m:r>
                  </m:oMath>
                </a14:m>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5" name="矩形 4"/>
              <p:cNvSpPr>
                <a:spLocks noRot="1" noChangeAspect="1" noMove="1" noResize="1" noEditPoints="1" noAdjustHandles="1" noChangeArrowheads="1" noChangeShapeType="1" noTextEdit="1"/>
              </p:cNvSpPr>
              <p:nvPr/>
            </p:nvSpPr>
            <p:spPr>
              <a:xfrm>
                <a:off x="0" y="1231183"/>
                <a:ext cx="8965710" cy="403931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37434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244105" y="1036384"/>
                <a:ext cx="9120232" cy="5109732"/>
              </a:xfrm>
              <a:prstGeom prst="rect">
                <a:avLst/>
              </a:prstGeom>
            </p:spPr>
            <p:txBody>
              <a:bodyPr wrap="square">
                <a:spAutoFit/>
              </a:bodyPr>
              <a:lstStyle/>
              <a:p>
                <a:pPr marL="1371600" lvl="2" indent="-457200">
                  <a:lnSpc>
                    <a:spcPct val="200000"/>
                  </a:lnSpc>
                  <a:buFont typeface="+mj-lt"/>
                  <a:buAutoNum type="arabicPeriod" startAt="2"/>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𝟐</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𝑴</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使用具有分布权重</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的训练数据来学习得到第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个基分类器（弱分类器）</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i="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d>
                        <m:dPr>
                          <m:ctrlPr>
                            <a:rPr lang="en-US" altLang="zh-CN" sz="1600" b="1" i="1" smtClean="0">
                              <a:latin typeface="Cambria Math"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𝑿</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𝟏</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𝟏</m:t>
                      </m:r>
                      <m:r>
                        <a:rPr lang="en-US" altLang="zh-CN" sz="1600" b="1" i="1" smtClean="0">
                          <a:latin typeface="Cambria Math"/>
                          <a:ea typeface="Cambria Math"/>
                          <a:cs typeface="Times New Roman" panose="02020603050405020304" pitchFamily="18" charset="0"/>
                        </a:rPr>
                        <m:t>}</m:t>
                      </m:r>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startAt="2"/>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计算</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在训练数据集上的分类误差</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 xmlns:m="http://schemas.openxmlformats.org/officeDocument/2006/math">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smtClean="0">
                            <a:latin typeface="Cambria Math"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𝑵</m:t>
                        </m:r>
                      </m:sup>
                      <m:e>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𝒘</m:t>
                            </m:r>
                          </m:e>
                          <m:sub>
                            <m:r>
                              <a:rPr lang="en-US" altLang="zh-CN" sz="1600" b="1" i="1" smtClean="0">
                                <a:latin typeface="Cambria Math"/>
                                <a:ea typeface="黑体" panose="02010609060101010101" pitchFamily="49" charset="-122"/>
                                <a:cs typeface="Times New Roman" panose="02020603050405020304" pitchFamily="18" charset="0"/>
                              </a:rPr>
                              <m:t>𝒎𝒊</m:t>
                            </m:r>
                          </m:sub>
                        </m:sSub>
                        <m:r>
                          <a:rPr lang="en-US" altLang="zh-CN" sz="1600" b="1" i="1" smtClean="0">
                            <a:latin typeface="Cambria Math"/>
                            <a:ea typeface="黑体" panose="02010609060101010101" pitchFamily="49" charset="-122"/>
                            <a:cs typeface="Times New Roman" panose="02020603050405020304" pitchFamily="18" charset="0"/>
                          </a:rPr>
                          <m:t>𝑰</m:t>
                        </m:r>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m:t>
                        </m:r>
                        <m:sSub>
                          <m:sSubPr>
                            <m:ctrlPr>
                              <a:rPr lang="en-US" altLang="zh-CN" sz="1600" b="1" i="1" smtClean="0">
                                <a:latin typeface="Cambria Math" charset="0"/>
                                <a:ea typeface="Cambria Math"/>
                                <a:cs typeface="Times New Roman" panose="02020603050405020304" pitchFamily="18" charset="0"/>
                              </a:rPr>
                            </m:ctrlPr>
                          </m:sSubPr>
                          <m:e>
                            <m:r>
                              <a:rPr lang="en-US" altLang="zh-CN" sz="1600" b="1" i="1" smtClean="0">
                                <a:latin typeface="Cambria Math"/>
                                <a:ea typeface="Cambria Math"/>
                                <a:cs typeface="Times New Roman" panose="02020603050405020304" pitchFamily="18" charset="0"/>
                              </a:rPr>
                              <m:t>𝒚</m:t>
                            </m:r>
                          </m:e>
                          <m:sub>
                            <m:r>
                              <a:rPr lang="en-US" altLang="zh-CN" sz="1600" b="1" i="1" smtClean="0">
                                <a:latin typeface="Cambria Math"/>
                                <a:ea typeface="Cambria Math"/>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e>
                    </m:nary>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这里：</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𝑰</m:t>
                    </m:r>
                    <m:d>
                      <m:dPr>
                        <m:ctrlPr>
                          <a:rPr lang="en-US" altLang="zh-CN" sz="1600" b="1" i="1" smtClean="0">
                            <a:latin typeface="Cambria Math" charset="0"/>
                            <a:ea typeface="黑体" panose="02010609060101010101" pitchFamily="49" charset="-122"/>
                            <a:cs typeface="Times New Roman" panose="02020603050405020304" pitchFamily="18" charset="0"/>
                          </a:rPr>
                        </m:ctrlPr>
                      </m:dPr>
                      <m:e>
                        <m:r>
                          <a:rPr lang="en-US" altLang="zh-CN" sz="1600" b="1" i="1" smtClean="0">
                            <a:latin typeface="Cambria Math"/>
                            <a:ea typeface="Cambria Math"/>
                            <a:cs typeface="Times New Roman" panose="02020603050405020304" pitchFamily="18" charset="0"/>
                          </a:rPr>
                          <m:t>∙</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a:t>
                </a:r>
              </a:p>
              <a:p>
                <a:pPr marL="1371600" lvl="2" indent="-457200">
                  <a:lnSpc>
                    <a:spcPct val="200000"/>
                  </a:lnSpc>
                  <a:buFont typeface="+mj-lt"/>
                  <a:buAutoNum type="alphaLcParenR"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计算弱分类器</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的权重 ： </a:t>
                </a:r>
                <a14:m>
                  <m:oMath xmlns:m="http://schemas.openxmlformats.org/officeDocument/2006/math">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f>
                      <m:fPr>
                        <m:ctrlPr>
                          <a:rPr lang="en-US" altLang="zh-CN" sz="1600" b="1" i="1" smtClean="0">
                            <a:latin typeface="Cambria Math" charset="0"/>
                            <a:ea typeface="黑体" panose="02010609060101010101" pitchFamily="49" charset="-122"/>
                            <a:cs typeface="Times New Roman" panose="02020603050405020304" pitchFamily="18" charset="0"/>
                          </a:rPr>
                        </m:ctrlPr>
                      </m:fPr>
                      <m:num>
                        <m:r>
                          <a:rPr lang="en-US" altLang="zh-CN" sz="1600" b="1" i="1" smtClean="0">
                            <a:latin typeface="Cambria Math"/>
                            <a:ea typeface="黑体" panose="02010609060101010101" pitchFamily="49" charset="-122"/>
                            <a:cs typeface="Times New Roman" panose="02020603050405020304" pitchFamily="18" charset="0"/>
                          </a:rPr>
                          <m:t>𝟏</m:t>
                        </m:r>
                      </m:num>
                      <m:den>
                        <m:r>
                          <a:rPr lang="en-US" altLang="zh-CN" sz="1600" b="1" i="1" smtClean="0">
                            <a:latin typeface="Cambria Math"/>
                            <a:ea typeface="黑体" panose="02010609060101010101" pitchFamily="49" charset="-122"/>
                            <a:cs typeface="Times New Roman" panose="02020603050405020304" pitchFamily="18" charset="0"/>
                          </a:rPr>
                          <m:t>𝟐</m:t>
                        </m:r>
                      </m:den>
                    </m:f>
                    <m:func>
                      <m:funcPr>
                        <m:ctrlPr>
                          <a:rPr lang="en-US" altLang="zh-CN" sz="1600" b="1" i="1" smtClean="0">
                            <a:latin typeface="Cambria Math" charset="0"/>
                            <a:ea typeface="黑体" panose="02010609060101010101" pitchFamily="49" charset="-122"/>
                            <a:cs typeface="Times New Roman" panose="02020603050405020304" pitchFamily="18" charset="0"/>
                          </a:rPr>
                        </m:ctrlPr>
                      </m:funcPr>
                      <m:fName>
                        <m:r>
                          <a:rPr lang="en-US" altLang="zh-CN" sz="1600" b="1" i="0" smtClean="0">
                            <a:latin typeface="Cambria Math"/>
                            <a:ea typeface="黑体" panose="02010609060101010101" pitchFamily="49" charset="-122"/>
                            <a:cs typeface="Times New Roman" panose="02020603050405020304" pitchFamily="18" charset="0"/>
                          </a:rPr>
                          <m:t>𝐥𝐧</m:t>
                        </m:r>
                      </m:fName>
                      <m:e>
                        <m:f>
                          <m:fPr>
                            <m:ctrlPr>
                              <a:rPr lang="en-US" altLang="zh-CN" sz="1600" b="1" i="1" smtClean="0">
                                <a:latin typeface="Cambria Math" charset="0"/>
                                <a:ea typeface="黑体" panose="02010609060101010101" pitchFamily="49" charset="-122"/>
                                <a:cs typeface="Times New Roman" panose="02020603050405020304" pitchFamily="18" charset="0"/>
                              </a:rPr>
                            </m:ctrlPr>
                          </m:fPr>
                          <m:num>
                            <m:r>
                              <a:rPr lang="en-US" altLang="zh-CN" sz="1600" b="1" i="1" smtClean="0">
                                <a:latin typeface="Cambria Math"/>
                                <a:ea typeface="黑体" panose="02010609060101010101" pitchFamily="49" charset="-122"/>
                                <a:cs typeface="Times New Roman" panose="02020603050405020304" pitchFamily="18" charset="0"/>
                              </a:rPr>
                              <m:t>𝟏</m:t>
                            </m:r>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num>
                          <m:den>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den>
                        </m:f>
                      </m:e>
                    </m:func>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更新训练样本数据的分布权重：</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Sub>
                    <m:r>
                      <a:rPr lang="en-US" altLang="zh-CN" sz="1600" b="1" i="1">
                        <a:latin typeface="Cambria Math"/>
                        <a:ea typeface="黑体" panose="02010609060101010101" pitchFamily="49" charset="-122"/>
                        <a:cs typeface="Times New Roman" panose="02020603050405020304" pitchFamily="18" charset="0"/>
                      </a:rPr>
                      <m:t>=</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f>
                      <m:fPr>
                        <m:ctrlPr>
                          <a:rPr lang="en-US" altLang="zh-CN" sz="1600" b="1" i="1" smtClean="0">
                            <a:latin typeface="Cambria Math" charset="0"/>
                            <a:ea typeface="黑体" panose="02010609060101010101" pitchFamily="49" charset="-122"/>
                            <a:cs typeface="Times New Roman" panose="02020603050405020304" pitchFamily="18" charset="0"/>
                          </a:rPr>
                        </m:ctrlPr>
                      </m:fPr>
                      <m:num>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𝒘</m:t>
                            </m:r>
                          </m:e>
                          <m:sub>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𝒊</m:t>
                            </m:r>
                          </m:sub>
                        </m:sSub>
                      </m:num>
                      <m:den>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𝒁</m:t>
                            </m:r>
                          </m:e>
                          <m:sub>
                            <m:r>
                              <a:rPr lang="en-US" altLang="zh-CN" sz="1600" b="1" i="1" smtClean="0">
                                <a:latin typeface="Cambria Math"/>
                                <a:ea typeface="黑体" panose="02010609060101010101" pitchFamily="49" charset="-122"/>
                                <a:cs typeface="Times New Roman" panose="02020603050405020304" pitchFamily="18" charset="0"/>
                              </a:rPr>
                              <m:t>𝒎</m:t>
                            </m:r>
                          </m:sub>
                        </m:sSub>
                      </m:den>
                    </m:f>
                    <m:sSup>
                      <m:sSupPr>
                        <m:ctrlPr>
                          <a:rPr lang="en-US" altLang="zh-CN" sz="1600" b="1" i="1" smtClean="0">
                            <a:latin typeface="Cambria Math" charset="0"/>
                            <a:ea typeface="黑体" panose="02010609060101010101" pitchFamily="49" charset="-122"/>
                            <a:cs typeface="Times New Roman" panose="02020603050405020304" pitchFamily="18" charset="0"/>
                          </a:rPr>
                        </m:ctrlPr>
                      </m:sSupPr>
                      <m:e>
                        <m:r>
                          <a:rPr lang="en-US" altLang="zh-CN" sz="1600" b="1" i="1" smtClean="0">
                            <a:latin typeface="Cambria Math"/>
                            <a:ea typeface="黑体" panose="02010609060101010101" pitchFamily="49" charset="-122"/>
                            <a:cs typeface="Times New Roman" panose="02020603050405020304" pitchFamily="18" charset="0"/>
                          </a:rPr>
                          <m:t>𝒆</m:t>
                        </m:r>
                      </m:e>
                      <m:sup>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𝒚</m:t>
                            </m:r>
                          </m:e>
                          <m:sub>
                            <m:r>
                              <a:rPr lang="en-US" altLang="zh-CN" sz="1600" b="1" i="1" smtClean="0">
                                <a:latin typeface="Cambria Math"/>
                                <a:ea typeface="黑体" panose="02010609060101010101" pitchFamily="49" charset="-122"/>
                                <a:cs typeface="Times New Roman" panose="02020603050405020304" pitchFamily="18" charset="0"/>
                              </a:rPr>
                              <m:t>𝒊</m:t>
                            </m:r>
                          </m:sub>
                        </m:sSub>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sup>
                    </m:sSup>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sz="1600" b="1" i="1" dirty="0" smtClean="0">
                            <a:latin typeface="Cambria Math"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𝒁</m:t>
                        </m:r>
                      </m:e>
                      <m:sub>
                        <m:r>
                          <a:rPr lang="en-US" altLang="zh-CN" sz="1600" b="1" i="1" dirty="0"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是归一化因子以使得</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为概率分布， </a:t>
                </a:r>
                <a14:m>
                  <m:oMath xmlns:m="http://schemas.openxmlformats.org/officeDocument/2006/math">
                    <m:sSub>
                      <m:sSubPr>
                        <m:ctrlPr>
                          <a:rPr lang="en-US" altLang="zh-CN" sz="1600" b="1" i="1" dirty="0" smtClean="0">
                            <a:latin typeface="Cambria Math"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𝒁</m:t>
                        </m:r>
                      </m:e>
                      <m:sub>
                        <m:r>
                          <a:rPr lang="en-US" altLang="zh-CN" sz="1600" b="1" i="1" dirty="0" smtClean="0">
                            <a:latin typeface="Cambria Math"/>
                            <a:ea typeface="黑体" panose="02010609060101010101" pitchFamily="49" charset="-122"/>
                            <a:cs typeface="Times New Roman" panose="02020603050405020304" pitchFamily="18" charset="0"/>
                          </a:rPr>
                          <m:t>𝒎</m:t>
                        </m:r>
                      </m:sub>
                    </m:sSub>
                    <m:r>
                      <a:rPr lang="en-US" altLang="zh-CN" sz="1600" b="1" i="1" dirty="0" smtClean="0">
                        <a:latin typeface="Cambria Math"/>
                        <a:ea typeface="黑体" panose="02010609060101010101" pitchFamily="49" charset="-122"/>
                        <a:cs typeface="Times New Roman" panose="02020603050405020304" pitchFamily="18" charset="0"/>
                      </a:rPr>
                      <m:t>=</m:t>
                    </m:r>
                    <m:nary>
                      <m:naryPr>
                        <m:chr m:val="∑"/>
                        <m:ctrlPr>
                          <a:rPr lang="en-US" altLang="zh-CN" sz="1600" b="1" i="1" dirty="0">
                            <a:latin typeface="Cambria Math" charset="0"/>
                            <a:ea typeface="黑体" panose="02010609060101010101" pitchFamily="49" charset="-122"/>
                            <a:cs typeface="Times New Roman" panose="02020603050405020304" pitchFamily="18" charset="0"/>
                          </a:rPr>
                        </m:ctrlPr>
                      </m:naryPr>
                      <m:sub>
                        <m:r>
                          <m:rPr>
                            <m:brk m:alnAt="23"/>
                          </m:rPr>
                          <a:rPr lang="en-US" altLang="zh-CN" sz="1600" b="1" i="1" dirty="0">
                            <a:latin typeface="Cambria Math"/>
                            <a:ea typeface="黑体" panose="02010609060101010101" pitchFamily="49" charset="-122"/>
                            <a:cs typeface="Times New Roman" panose="02020603050405020304" pitchFamily="18" charset="0"/>
                          </a:rPr>
                          <m:t>𝒊</m:t>
                        </m:r>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𝟏</m:t>
                        </m:r>
                      </m:sub>
                      <m:sup>
                        <m:r>
                          <a:rPr lang="en-US" altLang="zh-CN" sz="1600" b="1" i="1" dirty="0">
                            <a:latin typeface="Cambria Math"/>
                            <a:ea typeface="黑体" panose="02010609060101010101" pitchFamily="49" charset="-122"/>
                            <a:cs typeface="Times New Roman" panose="02020603050405020304" pitchFamily="18" charset="0"/>
                          </a:rPr>
                          <m:t>𝑵</m:t>
                        </m:r>
                      </m:sup>
                      <m:e>
                        <m:sSub>
                          <m:sSubPr>
                            <m:ctrlPr>
                              <a:rPr lang="en-US" altLang="zh-CN" sz="1600" b="1" i="1" dirty="0">
                                <a:latin typeface="Cambria Math"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𝒘</m:t>
                            </m:r>
                          </m:e>
                          <m:sub>
                            <m:r>
                              <a:rPr lang="en-US" altLang="zh-CN" sz="1600" b="1" i="1" dirty="0">
                                <a:latin typeface="Cambria Math"/>
                                <a:ea typeface="黑体" panose="02010609060101010101" pitchFamily="49" charset="-122"/>
                                <a:cs typeface="Times New Roman" panose="02020603050405020304" pitchFamily="18" charset="0"/>
                              </a:rPr>
                              <m:t>𝒎</m:t>
                            </m:r>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𝒊</m:t>
                            </m:r>
                          </m:sub>
                        </m:sSub>
                      </m:e>
                    </m:nary>
                    <m:sSup>
                      <m:sSupPr>
                        <m:ctrlPr>
                          <a:rPr lang="en-US" altLang="zh-CN" sz="1600" b="1" i="1">
                            <a:latin typeface="Cambria Math" charset="0"/>
                            <a:ea typeface="黑体" panose="02010609060101010101" pitchFamily="49" charset="-122"/>
                            <a:cs typeface="Times New Roman" panose="02020603050405020304" pitchFamily="18" charset="0"/>
                          </a:rPr>
                        </m:ctrlPr>
                      </m:sSupPr>
                      <m:e>
                        <m:r>
                          <a:rPr lang="en-US" altLang="zh-CN" sz="1600" b="1" i="1">
                            <a:latin typeface="Cambria Math"/>
                            <a:ea typeface="黑体" panose="02010609060101010101" pitchFamily="49" charset="-122"/>
                            <a:cs typeface="Times New Roman" panose="02020603050405020304" pitchFamily="18" charset="0"/>
                          </a:rPr>
                          <m:t>𝒆</m:t>
                        </m:r>
                      </m:e>
                      <m:sup>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𝒚</m:t>
                            </m:r>
                          </m:e>
                          <m:sub>
                            <m:r>
                              <a:rPr lang="en-US" altLang="zh-CN" sz="1600" b="1" i="1">
                                <a:latin typeface="Cambria Math"/>
                                <a:ea typeface="黑体" panose="02010609060101010101" pitchFamily="49" charset="-122"/>
                                <a:cs typeface="Times New Roman" panose="02020603050405020304" pitchFamily="18" charset="0"/>
                              </a:rPr>
                              <m:t>𝒊</m:t>
                            </m:r>
                          </m:sub>
                        </m:sSub>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sup>
                    </m:sSup>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20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44105" y="1036384"/>
                <a:ext cx="9120232" cy="51097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标题 3"/>
              <p:cNvSpPr>
                <a:spLocks noGrp="1"/>
              </p:cNvSpPr>
              <p:nvPr>
                <p:ph type="title"/>
              </p:nvPr>
            </p:nvSpPr>
            <p:spPr>
              <a:xfrm>
                <a:off x="818147" y="113120"/>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400" kern="0" dirty="0">
                    <a:solidFill>
                      <a:srgbClr val="0070C0"/>
                    </a:solidFill>
                    <a:latin typeface="Times New Roman" pitchFamily="18" charset="0"/>
                    <a:cs typeface="Times New Roman" pitchFamily="18" charset="0"/>
                  </a:rPr>
                  <a:t>---</a:t>
                </a:r>
                <a:r>
                  <a:rPr lang="zh-CN" altLang="en-US" sz="2000" kern="0" dirty="0">
                    <a:solidFill>
                      <a:srgbClr val="0070C0"/>
                    </a:solidFill>
                    <a:latin typeface="Times New Roman" pitchFamily="18" charset="0"/>
                    <a:cs typeface="Times New Roman" pitchFamily="18" charset="0"/>
                  </a:rPr>
                  <a:t>第</a:t>
                </a:r>
                <a14:m>
                  <m:oMath xmlns:m="http://schemas.openxmlformats.org/officeDocument/2006/math">
                    <m:r>
                      <a:rPr lang="en-US" altLang="zh-CN" sz="2000" b="1" i="1" kern="0" smtClean="0">
                        <a:solidFill>
                          <a:srgbClr val="0070C0"/>
                        </a:solidFill>
                        <a:latin typeface="Cambria Math"/>
                        <a:cs typeface="Times New Roman" pitchFamily="18" charset="0"/>
                      </a:rPr>
                      <m:t>𝒎</m:t>
                    </m:r>
                  </m:oMath>
                </a14:m>
                <a:r>
                  <a:rPr lang="zh-CN" altLang="en-US" sz="2000" kern="0" dirty="0">
                    <a:solidFill>
                      <a:srgbClr val="0070C0"/>
                    </a:solidFill>
                    <a:latin typeface="Times New Roman" pitchFamily="18" charset="0"/>
                    <a:cs typeface="Times New Roman" pitchFamily="18" charset="0"/>
                  </a:rPr>
                  <a:t>个弱分类器训练</a:t>
                </a:r>
                <a:endParaRPr lang="en-US" altLang="zh-CN" sz="2000" kern="0" dirty="0">
                  <a:solidFill>
                    <a:srgbClr val="0070C0"/>
                  </a:solidFill>
                  <a:latin typeface="Times New Roman" pitchFamily="18" charset="0"/>
                  <a:cs typeface="Times New Roman" pitchFamily="18" charset="0"/>
                </a:endParaRPr>
              </a:p>
            </p:txBody>
          </p:sp>
        </mc:Choice>
        <mc:Fallback xmlns="">
          <p:sp>
            <p:nvSpPr>
              <p:cNvPr id="6" name="标题 3"/>
              <p:cNvSpPr>
                <a:spLocks noGrp="1" noRot="1" noChangeAspect="1" noMove="1" noResize="1" noEditPoints="1" noAdjustHandles="1" noChangeArrowheads="1" noChangeShapeType="1" noTextEdit="1"/>
              </p:cNvSpPr>
              <p:nvPr>
                <p:ph type="title"/>
              </p:nvPr>
            </p:nvSpPr>
            <p:spPr>
              <a:xfrm>
                <a:off x="818147" y="113120"/>
                <a:ext cx="7507706" cy="657727"/>
              </a:xfrm>
              <a:blipFill>
                <a:blip r:embed="rId4"/>
                <a:stretch>
                  <a:fillRect b="-121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30015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23768" y="1238798"/>
                <a:ext cx="9120232" cy="4338880"/>
              </a:xfrm>
              <a:prstGeom prst="rect">
                <a:avLst/>
              </a:prstGeom>
            </p:spPr>
            <p:txBody>
              <a:bodyPr wrap="square">
                <a:spAutoFit/>
              </a:bodyPr>
              <a:lstStyle/>
              <a:p>
                <a:pPr marL="1371600" lvl="2" indent="-457200">
                  <a:lnSpc>
                    <a:spcPct val="200000"/>
                  </a:lnSpc>
                  <a:buFont typeface="+mj-lt"/>
                  <a:buAutoNum type="arabicPeriod"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以线性加权形式来组合弱分类器</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𝒇</m:t>
                    </m:r>
                    <m:d>
                      <m:dPr>
                        <m:ctrlPr>
                          <a:rPr lang="en-US" altLang="zh-CN" sz="1600" b="1" i="1">
                            <a:latin typeface="Cambria Math"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smtClean="0">
                              <a:latin typeface="Cambria Math"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smtClean="0">
                              <a:latin typeface="Cambria Math"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得到强分类器</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𝑮</m:t>
                    </m:r>
                    <m:d>
                      <m:dPr>
                        <m:ctrlPr>
                          <a:rPr lang="en-US" altLang="zh-CN" sz="1600" b="1" i="1">
                            <a:latin typeface="Cambria Math"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smtClean="0">
                              <a:latin typeface="Cambria Math"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𝒇</m:t>
                      </m:r>
                      <m:d>
                        <m:dPr>
                          <m:ctrlPr>
                            <a:rPr lang="en-US" altLang="zh-CN" sz="1600" b="1" i="1">
                              <a:latin typeface="Cambria Math"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𝒙</m:t>
                          </m:r>
                          <m:r>
                            <a:rPr lang="en-US" altLang="zh-CN" sz="1600" b="1" i="1">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3768" y="1238798"/>
                <a:ext cx="9120232" cy="4338880"/>
              </a:xfrm>
              <a:prstGeom prst="rect">
                <a:avLst/>
              </a:prstGeom>
              <a:blipFill>
                <a:blip r:embed="rId3"/>
                <a:stretch>
                  <a:fillRect/>
                </a:stretch>
              </a:blipFill>
            </p:spPr>
            <p:txBody>
              <a:bodyPr/>
              <a:lstStyle/>
              <a:p>
                <a:r>
                  <a:rPr lang="zh-CN" altLang="en-US">
                    <a:noFill/>
                  </a:rPr>
                  <a:t> </a:t>
                </a:r>
              </a:p>
            </p:txBody>
          </p:sp>
        </mc:Fallback>
      </mc:AlternateContent>
      <p:sp>
        <p:nvSpPr>
          <p:cNvPr id="3" name="标题 3"/>
          <p:cNvSpPr>
            <a:spLocks noGrp="1"/>
          </p:cNvSpPr>
          <p:nvPr>
            <p:ph type="title"/>
          </p:nvPr>
        </p:nvSpPr>
        <p:spPr>
          <a:xfrm>
            <a:off x="675402" y="17155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400" kern="0" dirty="0">
                <a:solidFill>
                  <a:srgbClr val="0070C0"/>
                </a:solidFill>
                <a:latin typeface="Times New Roman" pitchFamily="18" charset="0"/>
                <a:cs typeface="Times New Roman" pitchFamily="18" charset="0"/>
              </a:rPr>
              <a:t>---</a:t>
            </a:r>
            <a:r>
              <a:rPr lang="zh-CN" altLang="en-US" sz="2000" kern="0" dirty="0">
                <a:solidFill>
                  <a:srgbClr val="0070C0"/>
                </a:solidFill>
                <a:latin typeface="Times New Roman" pitchFamily="18" charset="0"/>
                <a:cs typeface="Times New Roman" pitchFamily="18" charset="0"/>
              </a:rPr>
              <a:t>弱分类器组合成强分类器</a:t>
            </a:r>
            <a:endParaRPr lang="en-US" altLang="zh-CN" sz="20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2528600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17155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67194" y="1488497"/>
                <a:ext cx="8437419" cy="1891480"/>
              </a:xfrm>
              <a:prstGeom prst="rect">
                <a:avLst/>
              </a:prstGeom>
              <a:noFill/>
              <a:ln>
                <a:noFill/>
              </a:ln>
            </p:spPr>
            <p:txBody>
              <a:bodyPr wrap="square">
                <a:spAutoFit/>
              </a:bodyPr>
              <a:lstStyle/>
              <a:p>
                <a:pPr lvl="2">
                  <a:lnSpc>
                    <a:spcPct val="25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rgbClr val="FF0000"/>
                            </a:solidFill>
                            <a:latin typeface="Cambria Math"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在训练数据集上产生的分类误差：</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该误差为被错误分类的样本所具有权重的累加</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50000"/>
                  </a:lnSpc>
                </a:pP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𝑵</m:t>
                        </m:r>
                      </m:sup>
                      <m:e>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𝑰</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e>
                    </m:nary>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这里：</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𝑰</m:t>
                    </m:r>
                    <m:d>
                      <m:dPr>
                        <m:ctrlPr>
                          <a:rPr lang="en-US" altLang="zh-CN" sz="1600" b="1" i="1">
                            <a:latin typeface="Cambria Math" charset="0"/>
                            <a:ea typeface="黑体" panose="02010609060101010101" pitchFamily="49" charset="-122"/>
                            <a:cs typeface="Times New Roman" panose="02020603050405020304" pitchFamily="18" charset="0"/>
                          </a:rPr>
                        </m:ctrlPr>
                      </m:dPr>
                      <m:e>
                        <m:r>
                          <a:rPr lang="en-US" altLang="zh-CN" sz="1600" b="1" i="1">
                            <a:latin typeface="Cambria Math"/>
                            <a:ea typeface="Cambria Math"/>
                            <a:cs typeface="Times New Roman" panose="02020603050405020304" pitchFamily="18" charset="0"/>
                          </a:rPr>
                          <m:t>∙</m:t>
                        </m:r>
                      </m:e>
                    </m:d>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a:t>
                </a:r>
              </a:p>
            </p:txBody>
          </p:sp>
        </mc:Choice>
        <mc:Fallback xmlns="">
          <p:sp>
            <p:nvSpPr>
              <p:cNvPr id="2" name="矩形 1"/>
              <p:cNvSpPr>
                <a:spLocks noRot="1" noChangeAspect="1" noMove="1" noResize="1" noEditPoints="1" noAdjustHandles="1" noChangeArrowheads="1" noChangeShapeType="1" noTextEdit="1"/>
              </p:cNvSpPr>
              <p:nvPr/>
            </p:nvSpPr>
            <p:spPr>
              <a:xfrm>
                <a:off x="267194" y="1488497"/>
                <a:ext cx="8437419" cy="1891480"/>
              </a:xfrm>
              <a:prstGeom prst="rect">
                <a:avLst/>
              </a:prstGeom>
              <a:blipFill>
                <a:blip r:embed="rId3"/>
                <a:stretch>
                  <a:fillRect b="-3000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474828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231652" y="1274891"/>
                <a:ext cx="9084623" cy="4771563"/>
              </a:xfrm>
              <a:prstGeom prst="rect">
                <a:avLst/>
              </a:prstGeom>
              <a:ln>
                <a:noFill/>
              </a:ln>
            </p:spPr>
            <p:txBody>
              <a:bodyPr wrap="square">
                <a:spAutoFit/>
              </a:bodyPr>
              <a:lstStyle/>
              <a:p>
                <a:pPr lvl="2">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计算第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rgbClr val="FF0000"/>
                            </a:solidFill>
                            <a:latin typeface="Cambria Math"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的权重</a:t>
                </a:r>
                <a14:m>
                  <m:oMath xmlns:m="http://schemas.openxmlformats.org/officeDocument/2006/math">
                    <m:sSub>
                      <m:sSubPr>
                        <m:ctrlPr>
                          <a:rPr lang="en-US" altLang="zh-CN" sz="1600" b="1" i="1">
                            <a:solidFill>
                              <a:srgbClr val="FF0000"/>
                            </a:solidFill>
                            <a:latin typeface="Cambria Math" charset="0"/>
                            <a:ea typeface="黑体" panose="02010609060101010101" pitchFamily="49" charset="-122"/>
                            <a:cs typeface="Times New Roman" panose="02020603050405020304" pitchFamily="18" charset="0"/>
                          </a:rPr>
                        </m:ctrlPr>
                      </m:sSubPr>
                      <m:e>
                        <m:r>
                          <a:rPr lang="zh-CN" altLang="en-US" sz="1600" b="1" i="1">
                            <a:solidFill>
                              <a:srgbClr val="FF0000"/>
                            </a:solidFill>
                            <a:latin typeface="Cambria Math"/>
                            <a:ea typeface="黑体" panose="02010609060101010101" pitchFamily="49" charset="-122"/>
                            <a:cs typeface="Times New Roman" panose="02020603050405020304" pitchFamily="18" charset="0"/>
                          </a:rPr>
                          <m:t>𝜶</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oMath>
                </a14:m>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smtClean="0">
                            <a:latin typeface="Cambria Math"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𝑮</m:t>
                        </m:r>
                      </m:e>
                      <m:sub>
                        <m:r>
                          <a:rPr lang="en-US" altLang="zh-CN" sz="1600" b="1" i="1" dirty="0" smtClean="0">
                            <a:latin typeface="Cambria Math"/>
                            <a:ea typeface="黑体" panose="02010609060101010101" pitchFamily="49" charset="-122"/>
                            <a:cs typeface="Times New Roman" panose="02020603050405020304" pitchFamily="18" charset="0"/>
                          </a:rPr>
                          <m:t>𝒎</m:t>
                        </m:r>
                      </m:sub>
                    </m:sSub>
                    <m:r>
                      <a:rPr lang="en-US" altLang="zh-CN" sz="1600" b="1" i="1" dirty="0" smtClean="0">
                        <a:latin typeface="Cambria Math"/>
                        <a:ea typeface="黑体" panose="02010609060101010101" pitchFamily="49" charset="-122"/>
                        <a:cs typeface="Times New Roman" panose="02020603050405020304" pitchFamily="18" charset="0"/>
                      </a:rPr>
                      <m:t>(</m:t>
                    </m:r>
                    <m:r>
                      <a:rPr lang="en-US" altLang="zh-CN" sz="1600" b="1" i="1" dirty="0" smtClean="0">
                        <a:latin typeface="Cambria Math"/>
                        <a:ea typeface="黑体" panose="02010609060101010101" pitchFamily="49" charset="-122"/>
                        <a:cs typeface="Times New Roman" panose="02020603050405020304" pitchFamily="18" charset="0"/>
                      </a:rPr>
                      <m:t>𝒙</m:t>
                    </m:r>
                    <m:r>
                      <a:rPr lang="en-US" altLang="zh-CN" sz="1600" b="1" i="1" dirty="0" smtClean="0">
                        <a:latin typeface="Cambria Math"/>
                        <a:ea typeface="黑体" panose="02010609060101010101" pitchFamily="49" charset="-122"/>
                        <a:cs typeface="Times New Roman" panose="02020603050405020304" pitchFamily="18" charset="0"/>
                      </a:rPr>
                      <m:t>) </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错误率为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𝑵</m:t>
                        </m:r>
                      </m:sup>
                      <m:e>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𝒎𝒊</m:t>
                            </m:r>
                          </m:sub>
                        </m:sSub>
                        <m:r>
                          <a:rPr lang="en-US" altLang="zh-CN" sz="1600" b="1" i="1">
                            <a:latin typeface="Cambria Math"/>
                            <a:ea typeface="黑体" panose="02010609060101010101" pitchFamily="49" charset="-122"/>
                            <a:cs typeface="Times New Roman" panose="02020603050405020304" pitchFamily="18" charset="0"/>
                          </a:rPr>
                          <m:t>𝑰</m:t>
                        </m:r>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𝒚</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a:latin typeface="Cambria Math"/>
                            <a:ea typeface="黑体" panose="02010609060101010101" pitchFamily="49" charset="-122"/>
                            <a:cs typeface="Times New Roman" panose="02020603050405020304" pitchFamily="18" charset="0"/>
                          </a:rPr>
                          <m:t>)</m:t>
                        </m:r>
                      </m:e>
                    </m:nary>
                    <m:r>
                      <a:rPr lang="en-US" altLang="zh-CN" sz="1600" b="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意味每个样本分类出错，则</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r>
                      <a:rPr lang="en-US" altLang="zh-CN" sz="1600" b="1" i="1" smtClean="0">
                        <a:latin typeface="Cambria Math"/>
                        <a:ea typeface="Cambria Math"/>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，给予第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a:latin typeface="Cambria Math"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𝑮</m:t>
                        </m:r>
                      </m:e>
                      <m:sub>
                        <m:r>
                          <a:rPr lang="en-US" altLang="zh-CN" sz="1600" b="1" i="1" dirty="0">
                            <a:latin typeface="Cambria Math"/>
                            <a:ea typeface="黑体" panose="02010609060101010101" pitchFamily="49" charset="-122"/>
                            <a:cs typeface="Times New Roman" panose="02020603050405020304" pitchFamily="18" charset="0"/>
                          </a:rPr>
                          <m:t>𝒎</m:t>
                        </m:r>
                      </m:sub>
                    </m:sSub>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𝒙</m:t>
                    </m:r>
                    <m:r>
                      <a:rPr lang="en-US" altLang="zh-CN" sz="1600" b="1" i="1" dirty="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很低权重。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a:latin typeface="Cambria Math"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𝑮</m:t>
                        </m:r>
                      </m:e>
                      <m:sub>
                        <m:r>
                          <a:rPr lang="en-US" altLang="zh-CN" sz="1600" b="1" i="1" dirty="0">
                            <a:latin typeface="Cambria Math"/>
                            <a:ea typeface="黑体" panose="02010609060101010101" pitchFamily="49" charset="-122"/>
                            <a:cs typeface="Times New Roman" panose="02020603050405020304" pitchFamily="18" charset="0"/>
                          </a:rPr>
                          <m:t>𝒎</m:t>
                        </m:r>
                      </m:sub>
                    </m:sSub>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𝒙</m:t>
                    </m:r>
                    <m:r>
                      <a:rPr lang="en-US" altLang="zh-CN" sz="1600" b="1" i="1" dirty="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错误率为</a:t>
                </a:r>
                <a14:m>
                  <m:oMath xmlns:m="http://schemas.openxmlformats.org/officeDocument/2006/math">
                    <m:f>
                      <m:fPr>
                        <m:ctrlPr>
                          <a:rPr lang="en-US" altLang="zh-CN" sz="1600" b="1" i="1" dirty="0" smtClean="0">
                            <a:latin typeface="Cambria Math" charset="0"/>
                            <a:ea typeface="黑体" panose="02010609060101010101" pitchFamily="49" charset="-122"/>
                            <a:cs typeface="Times New Roman" panose="02020603050405020304" pitchFamily="18" charset="0"/>
                          </a:rPr>
                        </m:ctrlPr>
                      </m:fPr>
                      <m:num>
                        <m:r>
                          <a:rPr lang="en-US" altLang="zh-CN" sz="1600" b="1" i="1" dirty="0" smtClean="0">
                            <a:latin typeface="Cambria Math"/>
                            <a:ea typeface="黑体" panose="02010609060101010101" pitchFamily="49" charset="-122"/>
                            <a:cs typeface="Times New Roman" panose="02020603050405020304" pitchFamily="18" charset="0"/>
                          </a:rPr>
                          <m:t>𝟏</m:t>
                        </m:r>
                      </m:num>
                      <m:den>
                        <m:r>
                          <a:rPr lang="en-US" altLang="zh-CN" sz="1600" b="1" i="1" dirty="0" smtClean="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。如果错误率</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小于</a:t>
                </a:r>
                <a14:m>
                  <m:oMath xmlns:m="http://schemas.openxmlformats.org/officeDocument/2006/math">
                    <m:f>
                      <m:fPr>
                        <m:ctrlPr>
                          <a:rPr lang="en-US" altLang="zh-CN" sz="1600" b="1" i="1" dirty="0">
                            <a:latin typeface="Cambria Math" charset="0"/>
                            <a:ea typeface="黑体" panose="02010609060101010101" pitchFamily="49" charset="-122"/>
                            <a:cs typeface="Times New Roman" panose="02020603050405020304" pitchFamily="18" charset="0"/>
                          </a:rPr>
                        </m:ctrlPr>
                      </m:fPr>
                      <m:num>
                        <m:r>
                          <a:rPr lang="en-US" altLang="zh-CN" sz="1600" b="1" i="1" dirty="0">
                            <a:latin typeface="Cambria Math"/>
                            <a:ea typeface="黑体" panose="02010609060101010101" pitchFamily="49" charset="-122"/>
                            <a:cs typeface="Times New Roman" panose="02020603050405020304" pitchFamily="18" charset="0"/>
                          </a:rPr>
                          <m:t>𝟏</m:t>
                        </m:r>
                      </m:num>
                      <m:den>
                        <m:r>
                          <a:rPr lang="en-US" altLang="zh-CN" sz="1600" b="1" i="1" dirty="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，权重</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为正</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Cambria Math"/>
                        <a:cs typeface="Times New Roman" panose="02020603050405020304" pitchFamily="18" charset="0"/>
                      </a:rPr>
                      <m:t>&lt;</m:t>
                    </m:r>
                    <m:f>
                      <m:fPr>
                        <m:ctrlPr>
                          <a:rPr lang="en-US" altLang="zh-CN" sz="1600" b="1" i="1" smtClean="0">
                            <a:latin typeface="Cambria Math" charset="0"/>
                            <a:ea typeface="Cambria Math"/>
                            <a:cs typeface="Times New Roman" panose="02020603050405020304" pitchFamily="18" charset="0"/>
                          </a:rPr>
                        </m:ctrlPr>
                      </m:fPr>
                      <m:num>
                        <m:r>
                          <a:rPr lang="en-US" altLang="zh-CN" sz="1600" b="1" i="1" smtClean="0">
                            <a:latin typeface="Cambria Math"/>
                            <a:ea typeface="Cambria Math"/>
                            <a:cs typeface="Times New Roman" panose="02020603050405020304" pitchFamily="18" charset="0"/>
                          </a:rPr>
                          <m:t>𝟏</m:t>
                        </m:r>
                      </m:num>
                      <m:den>
                        <m:r>
                          <a:rPr lang="en-US" altLang="zh-CN" sz="1600" b="1" i="1" smtClean="0">
                            <a:latin typeface="Cambria Math"/>
                            <a:ea typeface="Cambria Math"/>
                            <a:cs typeface="Times New Roman" panose="02020603050405020304" pitchFamily="18" charset="0"/>
                          </a:rPr>
                          <m:t>𝟐</m:t>
                        </m:r>
                      </m:den>
                    </m:f>
                    <m:r>
                      <a:rPr lang="zh-CN" altLang="en-US" sz="1600" b="1" i="1" smtClean="0">
                        <a:latin typeface="Cambria Math"/>
                        <a:ea typeface="Cambria Math"/>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Cambria Math"/>
                        <a:cs typeface="Times New Roman" panose="02020603050405020304" pitchFamily="18" charset="0"/>
                      </a:rPr>
                      <m:t>&gt;</m:t>
                    </m:r>
                    <m:r>
                      <a:rPr lang="en-US" altLang="zh-CN" sz="1600" b="1" i="1" smtClean="0">
                        <a:latin typeface="Cambria Math"/>
                        <a:ea typeface="Cambria Math"/>
                        <a:cs typeface="Times New Roman" panose="02020603050405020304" pitchFamily="18" charset="0"/>
                      </a:rPr>
                      <m:t>𝟎</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。可知权重</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随</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减少而增大，即错误率越小的弱分类器会赋予更大权重。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如果一个弱分类器的分类错误率为</a:t>
                </a:r>
                <a14:m>
                  <m:oMath xmlns:m="http://schemas.openxmlformats.org/officeDocument/2006/math">
                    <m:f>
                      <m:fPr>
                        <m:ctrlPr>
                          <a:rPr lang="en-US" altLang="zh-CN" sz="1600" b="1" i="1" dirty="0">
                            <a:latin typeface="Cambria Math" charset="0"/>
                            <a:ea typeface="黑体" panose="02010609060101010101" pitchFamily="49" charset="-122"/>
                            <a:cs typeface="Times New Roman" panose="02020603050405020304" pitchFamily="18" charset="0"/>
                          </a:rPr>
                        </m:ctrlPr>
                      </m:fPr>
                      <m:num>
                        <m:r>
                          <a:rPr lang="en-US" altLang="zh-CN" sz="1600" b="1" i="1" dirty="0">
                            <a:latin typeface="Cambria Math"/>
                            <a:ea typeface="黑体" panose="02010609060101010101" pitchFamily="49" charset="-122"/>
                            <a:cs typeface="Times New Roman" panose="02020603050405020304" pitchFamily="18" charset="0"/>
                          </a:rPr>
                          <m:t>𝟏</m:t>
                        </m:r>
                      </m:num>
                      <m:den>
                        <m:r>
                          <a:rPr lang="en-US" altLang="zh-CN" sz="1600" b="1" i="1" dirty="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，可视为其性能仅相当于随机分类效果。</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31652" y="1274891"/>
                <a:ext cx="9084623" cy="4771563"/>
              </a:xfrm>
              <a:prstGeom prst="rect">
                <a:avLst/>
              </a:prstGeom>
              <a:blipFill>
                <a:blip r:embed="rId3"/>
                <a:stretch>
                  <a:fillRect r="-26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6242090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76351" y="1080632"/>
                <a:ext cx="9298379" cy="4696735"/>
              </a:xfrm>
              <a:prstGeom prst="rect">
                <a:avLst/>
              </a:prstGeom>
              <a:ln>
                <a:noFill/>
              </a:ln>
            </p:spPr>
            <p:txBody>
              <a:bodyPr wrap="square">
                <a:spAutoFit/>
              </a:bodyPr>
              <a:lstStyle/>
              <a:p>
                <a:pPr lvl="2" algn="just">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在开始训练第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sub>
                    </m:sSub>
                    <m:d>
                      <m:dPr>
                        <m:ctrlPr>
                          <a:rPr lang="en-US" altLang="zh-CN" sz="1600" b="1" i="1">
                            <a:solidFill>
                              <a:srgbClr val="FF0000"/>
                            </a:solidFill>
                            <a:latin typeface="Cambria Math"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之前对训练数据集中数据权重进行调整</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gn="just">
                  <a:lnSpc>
                    <a:spcPct val="200000"/>
                  </a:lnSpc>
                </a:pPr>
                <a14:m>
                  <m:oMathPara xmlns:m="http://schemas.openxmlformats.org/officeDocument/2006/math">
                    <m:oMathParaPr>
                      <m:jc m:val="centerGroup"/>
                    </m:oMathParaPr>
                    <m:oMath xmlns:m="http://schemas.openxmlformats.org/officeDocument/2006/math">
                      <m:sSub>
                        <m:sSubPr>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𝟏</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d>
                        <m:dPr>
                          <m:begChr m:val="{"/>
                          <m:endChr m:val=""/>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dPr>
                        <m:e>
                          <m:eqArr>
                            <m:eqArrPr>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eqArrPr>
                            <m:e>
                              <m:f>
                                <m:fPr>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fPr>
                                <m:num>
                                  <m:sSub>
                                    <m:sSubPr>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num>
                                <m:den>
                                  <m:sSub>
                                    <m:sSubPr>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𝒁</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sub>
                                  </m:sSub>
                                </m:den>
                              </m:f>
                              <m:sSup>
                                <m:sSupPr>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sSup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sSubSup>
                                    <m:sSubSupPr>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sSubSupPr>
                                    <m:e>
                                      <m:r>
                                        <a:rPr lang="zh-CN" altLang="en-US" sz="1600" b="1" i="1" smtClean="0">
                                          <a:solidFill>
                                            <a:schemeClr val="tx1"/>
                                          </a:solidFill>
                                          <a:latin typeface="Cambria Math"/>
                                          <a:ea typeface="黑体" panose="02010609060101010101" pitchFamily="49" charset="-122"/>
                                          <a:cs typeface="Times New Roman" panose="02020603050405020304" pitchFamily="18" charset="0"/>
                                        </a:rPr>
                                        <m:t>𝜶</m:t>
                                      </m:r>
                                    </m:e>
                                    <m:sub>
                                      <m:r>
                                        <a:rPr lang="en-US" altLang="zh-CN" sz="1600" b="1" i="1" smtClean="0">
                                          <a:solidFill>
                                            <a:schemeClr val="tx1"/>
                                          </a:solidFill>
                                          <a:latin typeface="Cambria Math"/>
                                        </a:rPr>
                                        <m:t>𝒎</m:t>
                                      </m:r>
                                    </m:sub>
                                    <m:sup/>
                                  </m:sSubSup>
                                </m:sup>
                              </m:sSup>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sSub>
                                <m:sSubPr>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𝑮</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sub>
                              </m:sSub>
                              <m:d>
                                <m:dPr>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dPr>
                                <m:e>
                                  <m:sSub>
                                    <m:sSubPr>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e>
                              </m:d>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600" b="1" i="1" smtClean="0">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e>
                            <m:e>
                              <m:f>
                                <m:fPr>
                                  <m:ctrlPr>
                                    <a:rPr lang="en-US" altLang="zh-CN" sz="1600" b="1" i="1">
                                      <a:solidFill>
                                        <a:schemeClr val="tx1"/>
                                      </a:solidFill>
                                      <a:latin typeface="Cambria Math" charset="0"/>
                                      <a:ea typeface="黑体" panose="02010609060101010101" pitchFamily="49" charset="-122"/>
                                      <a:cs typeface="Times New Roman" panose="02020603050405020304" pitchFamily="18" charset="0"/>
                                    </a:rPr>
                                  </m:ctrlPr>
                                </m:fPr>
                                <m:num>
                                  <m:sSub>
                                    <m:sSubPr>
                                      <m:ctrlPr>
                                        <a:rPr lang="en-US" altLang="zh-CN" sz="1600" b="1" i="1">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r>
                                        <a:rPr lang="en-US" altLang="zh-CN" sz="1600" b="1" i="1">
                                          <a:solidFill>
                                            <a:schemeClr val="tx1"/>
                                          </a:solidFill>
                                          <a:latin typeface="Cambria Math"/>
                                          <a:ea typeface="黑体" panose="02010609060101010101" pitchFamily="49" charset="-122"/>
                                          <a:cs typeface="Times New Roman" panose="02020603050405020304" pitchFamily="18" charset="0"/>
                                        </a:rPr>
                                        <m:t>,</m:t>
                                      </m:r>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num>
                                <m:den>
                                  <m:sSub>
                                    <m:sSubPr>
                                      <m:ctrlPr>
                                        <a:rPr lang="en-US" altLang="zh-CN" sz="1600" b="1" i="1">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𝒁</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sub>
                                  </m:sSub>
                                </m:den>
                              </m:f>
                              <m:sSup>
                                <m:sSupPr>
                                  <m:ctrlPr>
                                    <a:rPr lang="en-US" altLang="zh-CN" sz="1600" b="1" i="1">
                                      <a:solidFill>
                                        <a:schemeClr val="tx1"/>
                                      </a:solidFill>
                                      <a:latin typeface="Cambria Math" charset="0"/>
                                      <a:ea typeface="黑体" panose="02010609060101010101" pitchFamily="49" charset="-122"/>
                                      <a:cs typeface="Times New Roman" panose="02020603050405020304" pitchFamily="18" charset="0"/>
                                    </a:rPr>
                                  </m:ctrlPr>
                                </m:sSupPr>
                                <m:e>
                                  <m:r>
                                    <a:rPr lang="en-US" altLang="zh-CN" sz="1600" b="1" i="1">
                                      <a:solidFill>
                                        <a:schemeClr val="tx1"/>
                                      </a:solidFill>
                                      <a:latin typeface="Cambria Math"/>
                                      <a:ea typeface="黑体" panose="02010609060101010101" pitchFamily="49" charset="-122"/>
                                      <a:cs typeface="Times New Roman" panose="02020603050405020304" pitchFamily="18" charset="0"/>
                                    </a:rPr>
                                    <m:t>𝒆</m:t>
                                  </m:r>
                                </m:e>
                                <m:sup>
                                  <m:sSubSup>
                                    <m:sSubSupPr>
                                      <m:ctrlPr>
                                        <a:rPr lang="en-US" altLang="zh-CN" sz="1600" b="1" i="1">
                                          <a:solidFill>
                                            <a:schemeClr val="tx1"/>
                                          </a:solidFill>
                                          <a:latin typeface="Cambria Math" charset="0"/>
                                          <a:ea typeface="黑体" panose="02010609060101010101" pitchFamily="49" charset="-122"/>
                                          <a:cs typeface="Times New Roman" panose="02020603050405020304" pitchFamily="18" charset="0"/>
                                        </a:rPr>
                                      </m:ctrlPr>
                                    </m:sSubSupPr>
                                    <m:e>
                                      <m:r>
                                        <a:rPr lang="zh-CN" altLang="en-US" sz="1600" b="1" i="1">
                                          <a:solidFill>
                                            <a:schemeClr val="tx1"/>
                                          </a:solidFill>
                                          <a:latin typeface="Cambria Math"/>
                                          <a:ea typeface="黑体" panose="02010609060101010101" pitchFamily="49" charset="-122"/>
                                          <a:cs typeface="Times New Roman" panose="02020603050405020304" pitchFamily="18" charset="0"/>
                                        </a:rPr>
                                        <m:t>𝜶</m:t>
                                      </m:r>
                                    </m:e>
                                    <m:sub>
                                      <m:r>
                                        <a:rPr lang="en-US" altLang="zh-CN" sz="1600" b="1" i="1">
                                          <a:solidFill>
                                            <a:schemeClr val="tx1"/>
                                          </a:solidFill>
                                          <a:latin typeface="Cambria Math"/>
                                        </a:rPr>
                                        <m:t>𝒎</m:t>
                                      </m:r>
                                    </m:sub>
                                    <m:sup/>
                                  </m:sSubSup>
                                </m:sup>
                              </m:sSup>
                              <m:sSub>
                                <m:sSubPr>
                                  <m:ctrlPr>
                                    <a:rPr lang="en-US" altLang="zh-CN" sz="1600" b="1" i="1">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r>
                                    <a:rPr lang="en-US" altLang="zh-CN" sz="1600" b="1" i="1">
                                      <a:solidFill>
                                        <a:schemeClr val="tx1"/>
                                      </a:solidFill>
                                      <a:latin typeface="Cambria Math"/>
                                      <a:ea typeface="黑体" panose="02010609060101010101" pitchFamily="49" charset="-122"/>
                                      <a:cs typeface="Times New Roman" panose="02020603050405020304" pitchFamily="18" charset="0"/>
                                    </a:rPr>
                                    <m:t>𝑮</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chemeClr val="tx1"/>
                                      </a:solidFill>
                                      <a:latin typeface="Cambria Math" charset="0"/>
                                      <a:ea typeface="黑体" panose="02010609060101010101" pitchFamily="49" charset="-122"/>
                                      <a:cs typeface="Times New Roman" panose="02020603050405020304" pitchFamily="18" charset="0"/>
                                    </a:rPr>
                                  </m:ctrlPr>
                                </m:dPr>
                                <m:e>
                                  <m:sSub>
                                    <m:sSubPr>
                                      <m:ctrlPr>
                                        <a:rPr lang="en-US" altLang="zh-CN" sz="1600" b="1" i="1">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𝒙</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e>
                              </m:d>
                              <m:r>
                                <a:rPr lang="en-US" altLang="zh-CN" sz="1600" b="1" i="1" smtClean="0">
                                  <a:solidFill>
                                    <a:schemeClr val="tx1"/>
                                  </a:solidFill>
                                  <a:latin typeface="Cambria Math"/>
                                  <a:ea typeface="Cambria Math"/>
                                  <a:cs typeface="Times New Roman" panose="02020603050405020304" pitchFamily="18" charset="0"/>
                                </a:rPr>
                                <m:t>≠</m:t>
                              </m:r>
                              <m:sSub>
                                <m:sSubPr>
                                  <m:ctrlPr>
                                    <a:rPr lang="en-US" altLang="zh-CN" sz="1600" b="1" i="1">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𝒚</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e>
                          </m:eqArr>
                        </m:e>
                      </m:d>
                    </m:oMath>
                  </m:oMathPara>
                </a14:m>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gn="just">
                  <a:lnSpc>
                    <a:spcPct val="20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可见，如果某个样本无法被第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分类成功，则需要增大该样本权重，否则减少该样本权重。这样，被错误分类样本会在训练第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Sub>
                    <m:d>
                      <m:dPr>
                        <m:ctrlPr>
                          <a:rPr lang="en-US" altLang="zh-CN" sz="1600" b="1" i="1">
                            <a:latin typeface="Cambria Math"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时会被“重点关注” 。</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gn="just">
                  <a:lnSpc>
                    <a:spcPct val="20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在每一轮学习过程中，</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算法均在划重点（重视当前尚未被正确分类的样本）</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76351" y="1080632"/>
                <a:ext cx="9298379" cy="4696735"/>
              </a:xfrm>
              <a:prstGeom prst="rect">
                <a:avLst/>
              </a:prstGeom>
              <a:blipFill>
                <a:blip r:embed="rId3"/>
                <a:stretch>
                  <a:fillRect r="-2492" b="-77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241721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169682" y="1280583"/>
                <a:ext cx="9084623" cy="4458528"/>
              </a:xfrm>
              <a:prstGeom prst="rect">
                <a:avLst/>
              </a:prstGeom>
              <a:ln>
                <a:noFill/>
              </a:ln>
            </p:spPr>
            <p:txBody>
              <a:bodyPr wrap="square">
                <a:spAutoFit/>
              </a:bodyPr>
              <a:lstStyle/>
              <a:p>
                <a:pPr lvl="2">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弱分类器构造强分类器</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endParaRPr lang="en-US" altLang="zh-CN" sz="1600" b="1" i="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a:latin typeface="Cambria Math"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a:latin typeface="Cambria Math"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𝑴</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个弱分类器的加权线性累加。分类能力越强的弱分类器具有更大权重。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累加之和并不等于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符号决定样本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𝒙</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nary>
                      <m:naryPr>
                        <m:chr m:val="∑"/>
                        <m:ctrlPr>
                          <a:rPr lang="en-US" altLang="zh-CN" sz="1600" b="1" i="1">
                            <a:latin typeface="Cambria Math"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为正，则强分类器</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a:latin typeface="Cambria Math"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将样本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𝒙</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69682" y="1280583"/>
                <a:ext cx="9084623" cy="445852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892265" y="1488785"/>
                <a:ext cx="2964658" cy="1476943"/>
              </a:xfrm>
              <a:prstGeom prst="rect">
                <a:avLst/>
              </a:prstGeom>
            </p:spPr>
            <p:txBody>
              <a:bodyPr wrap="none">
                <a:spAutoFit/>
              </a:bodyPr>
              <a:lstStyle/>
              <a:p>
                <a:pPr lvl="2">
                  <a:lnSpc>
                    <a:spcPct val="200000"/>
                  </a:lnSpc>
                </a:pPr>
                <a14:m>
                  <m:oMathPara xmlns:m="http://schemas.openxmlformats.org/officeDocument/2006/math">
                    <m:oMathParaPr>
                      <m:jc m:val="centerGroup"/>
                    </m:oMathParaPr>
                    <m:oMath xmlns:m="http://schemas.openxmlformats.org/officeDocument/2006/math">
                      <m:r>
                        <a:rPr lang="en-US" altLang="zh-CN" sz="1600" i="1">
                          <a:latin typeface="Cambria Math"/>
                          <a:ea typeface="黑体" panose="02010609060101010101" pitchFamily="49" charset="-122"/>
                          <a:cs typeface="Times New Roman" panose="02020603050405020304" pitchFamily="18" charset="0"/>
                        </a:rPr>
                        <m:t>𝑓</m:t>
                      </m:r>
                      <m:d>
                        <m:dPr>
                          <m:ctrlPr>
                            <a:rPr lang="en-US" altLang="zh-CN" sz="1600" i="1">
                              <a:latin typeface="Cambria Math" charset="0"/>
                              <a:ea typeface="黑体" panose="02010609060101010101" pitchFamily="49" charset="-122"/>
                              <a:cs typeface="Times New Roman" panose="02020603050405020304" pitchFamily="18" charset="0"/>
                            </a:rPr>
                          </m:ctrlPr>
                        </m:dPr>
                        <m:e>
                          <m:r>
                            <a:rPr lang="en-US" altLang="zh-CN" sz="1600" i="1">
                              <a:latin typeface="Cambria Math"/>
                              <a:ea typeface="黑体" panose="02010609060101010101" pitchFamily="49" charset="-122"/>
                              <a:cs typeface="Times New Roman" panose="02020603050405020304" pitchFamily="18" charset="0"/>
                            </a:rPr>
                            <m:t>𝑥</m:t>
                          </m:r>
                        </m:e>
                      </m:d>
                      <m:r>
                        <a:rPr lang="en-US" altLang="zh-CN" sz="1600" i="1">
                          <a:latin typeface="Cambria Math"/>
                          <a:ea typeface="黑体" panose="02010609060101010101" pitchFamily="49" charset="-122"/>
                          <a:cs typeface="Times New Roman" panose="02020603050405020304" pitchFamily="18" charset="0"/>
                        </a:rPr>
                        <m:t>=</m:t>
                      </m:r>
                      <m:nary>
                        <m:naryPr>
                          <m:chr m:val="∑"/>
                          <m:ctrlPr>
                            <a:rPr lang="en-US" altLang="zh-CN" sz="1600" i="1">
                              <a:latin typeface="Cambria Math" charset="0"/>
                              <a:ea typeface="黑体" panose="02010609060101010101" pitchFamily="49" charset="-122"/>
                              <a:cs typeface="Times New Roman" panose="02020603050405020304" pitchFamily="18" charset="0"/>
                            </a:rPr>
                          </m:ctrlPr>
                        </m:naryPr>
                        <m:sub>
                          <m:r>
                            <m:rPr>
                              <m:brk m:alnAt="23"/>
                            </m:rPr>
                            <a:rPr lang="en-US" altLang="zh-CN" sz="1600" i="1">
                              <a:latin typeface="Cambria Math"/>
                              <a:ea typeface="黑体" panose="02010609060101010101" pitchFamily="49" charset="-122"/>
                              <a:cs typeface="Times New Roman" panose="02020603050405020304" pitchFamily="18" charset="0"/>
                            </a:rPr>
                            <m:t>𝑖</m:t>
                          </m:r>
                          <m:r>
                            <a:rPr lang="en-US" altLang="zh-CN" sz="1600" i="1">
                              <a:latin typeface="Cambria Math"/>
                              <a:ea typeface="黑体" panose="02010609060101010101" pitchFamily="49" charset="-122"/>
                              <a:cs typeface="Times New Roman" panose="02020603050405020304" pitchFamily="18" charset="0"/>
                            </a:rPr>
                            <m:t>=1</m:t>
                          </m:r>
                        </m:sub>
                        <m:sup>
                          <m:r>
                            <a:rPr lang="en-US" altLang="zh-CN" sz="1600" i="1">
                              <a:latin typeface="Cambria Math"/>
                              <a:ea typeface="黑体" panose="02010609060101010101" pitchFamily="49" charset="-122"/>
                              <a:cs typeface="Times New Roman" panose="02020603050405020304" pitchFamily="18" charset="0"/>
                            </a:rPr>
                            <m:t>𝑀</m:t>
                          </m:r>
                        </m:sup>
                        <m:e>
                          <m:sSub>
                            <m:sSubPr>
                              <m:ctrlPr>
                                <a:rPr lang="en-US" altLang="zh-CN" sz="1600" i="1">
                                  <a:latin typeface="Cambria Math" charset="0"/>
                                  <a:ea typeface="黑体" panose="02010609060101010101" pitchFamily="49" charset="-122"/>
                                  <a:cs typeface="Times New Roman" panose="02020603050405020304" pitchFamily="18" charset="0"/>
                                </a:rPr>
                              </m:ctrlPr>
                            </m:sSubPr>
                            <m:e>
                              <m:r>
                                <a:rPr lang="zh-CN" altLang="en-US" sz="1600" i="1">
                                  <a:latin typeface="Cambria Math"/>
                                  <a:ea typeface="黑体" panose="02010609060101010101" pitchFamily="49" charset="-122"/>
                                  <a:cs typeface="Times New Roman" panose="02020603050405020304" pitchFamily="18" charset="0"/>
                                </a:rPr>
                                <m:t>𝛼</m:t>
                              </m:r>
                            </m:e>
                            <m:sub>
                              <m:r>
                                <a:rPr lang="en-US" altLang="zh-CN" sz="1600" i="1">
                                  <a:latin typeface="Cambria Math"/>
                                  <a:ea typeface="黑体" panose="02010609060101010101" pitchFamily="49" charset="-122"/>
                                  <a:cs typeface="Times New Roman" panose="02020603050405020304" pitchFamily="18" charset="0"/>
                                </a:rPr>
                                <m:t>𝑚</m:t>
                              </m:r>
                            </m:sub>
                          </m:sSub>
                          <m:sSub>
                            <m:sSubPr>
                              <m:ctrlPr>
                                <a:rPr lang="en-US" altLang="zh-CN" sz="1600" i="1">
                                  <a:latin typeface="Cambria Math" charset="0"/>
                                  <a:ea typeface="黑体" panose="02010609060101010101" pitchFamily="49" charset="-122"/>
                                  <a:cs typeface="Times New Roman" panose="02020603050405020304" pitchFamily="18" charset="0"/>
                                </a:rPr>
                              </m:ctrlPr>
                            </m:sSubPr>
                            <m:e>
                              <m:r>
                                <a:rPr lang="en-US" altLang="zh-CN" sz="1600" i="1">
                                  <a:latin typeface="Cambria Math"/>
                                  <a:ea typeface="黑体" panose="02010609060101010101" pitchFamily="49" charset="-122"/>
                                  <a:cs typeface="Times New Roman" panose="02020603050405020304" pitchFamily="18" charset="0"/>
                                </a:rPr>
                                <m:t>𝐺</m:t>
                              </m:r>
                            </m:e>
                            <m:sub>
                              <m:r>
                                <a:rPr lang="en-US" altLang="zh-CN" sz="1600" i="1">
                                  <a:latin typeface="Cambria Math"/>
                                  <a:ea typeface="黑体" panose="02010609060101010101" pitchFamily="49" charset="-122"/>
                                  <a:cs typeface="Times New Roman" panose="02020603050405020304" pitchFamily="18" charset="0"/>
                                </a:rPr>
                                <m:t>𝑚</m:t>
                              </m:r>
                            </m:sub>
                          </m:sSub>
                          <m:r>
                            <a:rPr lang="en-US" altLang="zh-CN" sz="1600" i="1">
                              <a:latin typeface="Cambria Math"/>
                              <a:ea typeface="黑体" panose="02010609060101010101" pitchFamily="49" charset="-122"/>
                              <a:cs typeface="Times New Roman" panose="02020603050405020304" pitchFamily="18" charset="0"/>
                            </a:rPr>
                            <m:t>(</m:t>
                          </m:r>
                          <m:r>
                            <a:rPr lang="en-US" altLang="zh-CN" sz="1600" i="1">
                              <a:latin typeface="Cambria Math"/>
                              <a:ea typeface="黑体" panose="02010609060101010101" pitchFamily="49" charset="-122"/>
                              <a:cs typeface="Times New Roman" panose="02020603050405020304" pitchFamily="18" charset="0"/>
                            </a:rPr>
                            <m:t>𝑥</m:t>
                          </m:r>
                          <m:r>
                            <a:rPr lang="en-US" altLang="zh-CN" sz="1600" i="1">
                              <a:latin typeface="Cambria Math"/>
                              <a:ea typeface="黑体" panose="02010609060101010101" pitchFamily="49" charset="-122"/>
                              <a:cs typeface="Times New Roman" panose="02020603050405020304" pitchFamily="18" charset="0"/>
                            </a:rPr>
                            <m:t>)</m:t>
                          </m:r>
                        </m:e>
                      </m:nary>
                    </m:oMath>
                  </m:oMathPara>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892265" y="1488785"/>
                <a:ext cx="2964658" cy="147694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80712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回看霍夫丁不等式</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78128" y="798685"/>
                <a:ext cx="9084623" cy="4554708"/>
              </a:xfrm>
              <a:prstGeom prst="rect">
                <a:avLst/>
              </a:prstGeom>
              <a:ln>
                <a:noFill/>
              </a:ln>
            </p:spPr>
            <p:txBody>
              <a:bodyPr wrap="square">
                <a:spAutoFit/>
              </a:bodyPr>
              <a:lstStyle/>
              <a:p>
                <a:pPr lvl="2">
                  <a:lnSpc>
                    <a:spcPct val="200000"/>
                  </a:lnSpc>
                </a:pPr>
                <a:r>
                  <a:rPr lang="zh-CN" altLang="en-US" sz="1600" b="1" dirty="0">
                    <a:solidFill>
                      <a:srgbClr val="FF0000"/>
                    </a:solidFill>
                    <a:ea typeface="黑体" panose="02010609060101010101" pitchFamily="49" charset="-122"/>
                    <a:cs typeface="Times New Roman" panose="02020603050405020304" pitchFamily="18" charset="0"/>
                  </a:rPr>
                  <a:t>假设有</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𝑴</m:t>
                    </m:r>
                  </m:oMath>
                </a14:m>
                <a:r>
                  <a:rPr lang="zh-CN" altLang="en-US" sz="1600" b="1" dirty="0">
                    <a:solidFill>
                      <a:srgbClr val="FF0000"/>
                    </a:solidFill>
                    <a:ea typeface="黑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charset="0"/>
                            <a:ea typeface="黑体" panose="02010609060101010101" pitchFamily="49" charset="-122"/>
                            <a:cs typeface="Times New Roman" panose="02020603050405020304" pitchFamily="18" charset="0"/>
                          </a:rPr>
                        </m:ctrlPr>
                      </m:sSubPr>
                      <m:e>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sub>
                    </m:sSub>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r>
                      <a:rPr lang="en-US" altLang="zh-CN" sz="1600" b="1" i="1" smtClean="0">
                        <a:solidFill>
                          <a:srgbClr val="FF0000"/>
                        </a:solidFill>
                        <a:latin typeface="Cambria Math"/>
                        <a:ea typeface="Cambria Math"/>
                        <a:cs typeface="Times New Roman" panose="02020603050405020304" pitchFamily="18" charset="0"/>
                      </a:rPr>
                      <m:t>≤</m:t>
                    </m:r>
                    <m:r>
                      <a:rPr lang="en-US" altLang="zh-CN" sz="1600" b="1" i="1" smtClean="0">
                        <a:solidFill>
                          <a:srgbClr val="FF0000"/>
                        </a:solidFill>
                        <a:latin typeface="Cambria Math"/>
                        <a:ea typeface="Cambria Math"/>
                        <a:cs typeface="Times New Roman" panose="02020603050405020304" pitchFamily="18" charset="0"/>
                      </a:rPr>
                      <m:t>𝒎</m:t>
                    </m:r>
                    <m:r>
                      <a:rPr lang="en-US" altLang="zh-CN" sz="1600" b="1" i="1" smtClean="0">
                        <a:solidFill>
                          <a:srgbClr val="FF0000"/>
                        </a:solidFill>
                        <a:latin typeface="Cambria Math"/>
                        <a:ea typeface="Cambria Math"/>
                        <a:cs typeface="Times New Roman" panose="02020603050405020304" pitchFamily="18" charset="0"/>
                      </a:rPr>
                      <m:t>≤</m:t>
                    </m:r>
                    <m:r>
                      <a:rPr lang="en-US" altLang="zh-CN" sz="1600" b="1" i="1" smtClean="0">
                        <a:solidFill>
                          <a:srgbClr val="FF0000"/>
                        </a:solidFill>
                        <a:latin typeface="Cambria Math"/>
                        <a:ea typeface="Cambria Math"/>
                        <a:cs typeface="Times New Roman" panose="02020603050405020304" pitchFamily="18" charset="0"/>
                      </a:rPr>
                      <m:t>𝑴</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a:solidFill>
                          <a:srgbClr val="FF0000"/>
                        </a:solidFill>
                        <a:latin typeface="Cambria Math"/>
                        <a:ea typeface="黑体" panose="02010609060101010101" pitchFamily="49" charset="-122"/>
                        <a:cs typeface="Times New Roman" panose="02020603050405020304" pitchFamily="18" charset="0"/>
                      </a:rPr>
                      <m:t> </m:t>
                    </m:r>
                  </m:oMath>
                </a14:m>
                <a:r>
                  <a:rPr lang="en-US" altLang="zh-CN" sz="1600" b="1" dirty="0">
                    <a:solidFill>
                      <a:srgbClr val="FF0000"/>
                    </a:solidFill>
                    <a:ea typeface="黑体" panose="02010609060101010101" pitchFamily="49" charset="-122"/>
                    <a:cs typeface="Times New Roman" panose="02020603050405020304" pitchFamily="18" charset="0"/>
                  </a:rPr>
                  <a:t>, </a:t>
                </a:r>
                <a:r>
                  <a:rPr lang="zh-CN" altLang="en-US" sz="1600" b="1" dirty="0">
                    <a:solidFill>
                      <a:srgbClr val="FF0000"/>
                    </a:solidFill>
                    <a:ea typeface="黑体" panose="02010609060101010101" pitchFamily="49" charset="-122"/>
                    <a:cs typeface="Times New Roman" panose="02020603050405020304" pitchFamily="18" charset="0"/>
                  </a:rPr>
                  <a:t>则</a:t>
                </a:r>
                <a14:m>
                  <m:oMath xmlns:m="http://schemas.openxmlformats.org/officeDocument/2006/math">
                    <m:r>
                      <a:rPr lang="en-US" altLang="zh-CN" sz="1600" b="1" i="1">
                        <a:solidFill>
                          <a:srgbClr val="FF0000"/>
                        </a:solidFill>
                        <a:latin typeface="Cambria Math"/>
                        <a:ea typeface="黑体" panose="02010609060101010101" pitchFamily="49" charset="-122"/>
                        <a:cs typeface="Times New Roman" panose="02020603050405020304" pitchFamily="18" charset="0"/>
                      </a:rPr>
                      <m:t>𝑴</m:t>
                    </m:r>
                  </m:oMath>
                </a14:m>
                <a:r>
                  <a:rPr lang="zh-CN" altLang="en-US" sz="1600" b="1" dirty="0">
                    <a:solidFill>
                      <a:srgbClr val="FF0000"/>
                    </a:solidFill>
                    <a:ea typeface="黑体" panose="02010609060101010101" pitchFamily="49" charset="-122"/>
                    <a:cs typeface="Times New Roman" panose="02020603050405020304" pitchFamily="18" charset="0"/>
                  </a:rPr>
                  <a:t>个弱分类器线性组合所产生误差满足如下条件：</a:t>
                </a:r>
                <a:endPar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𝑃</m:t>
                      </m:r>
                      <m:r>
                        <a:rPr lang="en-US" altLang="zh-CN" sz="1600" b="0" i="1" smtClean="0">
                          <a:latin typeface="Cambria Math"/>
                          <a:ea typeface="黑体" panose="02010609060101010101" pitchFamily="49" charset="-122"/>
                          <a:cs typeface="Times New Roman" panose="02020603050405020304" pitchFamily="18" charset="0"/>
                        </a:rPr>
                        <m:t>(</m:t>
                      </m:r>
                      <m:nary>
                        <m:naryPr>
                          <m:chr m:val="∑"/>
                          <m:ctrlPr>
                            <a:rPr lang="en-US" altLang="zh-CN" sz="1600" i="1">
                              <a:latin typeface="Cambria Math" charset="0"/>
                              <a:ea typeface="黑体" panose="02010609060101010101" pitchFamily="49" charset="-122"/>
                              <a:cs typeface="Times New Roman" panose="02020603050405020304" pitchFamily="18" charset="0"/>
                            </a:rPr>
                          </m:ctrlPr>
                        </m:naryPr>
                        <m:sub>
                          <m:r>
                            <m:rPr>
                              <m:brk m:alnAt="23"/>
                            </m:rPr>
                            <a:rPr lang="en-US" altLang="zh-CN" sz="1600" i="1">
                              <a:latin typeface="Cambria Math"/>
                              <a:ea typeface="黑体" panose="02010609060101010101" pitchFamily="49" charset="-122"/>
                              <a:cs typeface="Times New Roman" panose="02020603050405020304" pitchFamily="18" charset="0"/>
                            </a:rPr>
                            <m:t>𝑖</m:t>
                          </m:r>
                          <m:r>
                            <a:rPr lang="en-US" altLang="zh-CN" sz="1600" i="1">
                              <a:latin typeface="Cambria Math"/>
                              <a:ea typeface="黑体" panose="02010609060101010101" pitchFamily="49" charset="-122"/>
                              <a:cs typeface="Times New Roman" panose="02020603050405020304" pitchFamily="18" charset="0"/>
                            </a:rPr>
                            <m:t>=1</m:t>
                          </m:r>
                        </m:sub>
                        <m:sup>
                          <m:r>
                            <a:rPr lang="en-US" altLang="zh-CN" sz="1600" i="1">
                              <a:latin typeface="Cambria Math"/>
                              <a:ea typeface="黑体" panose="02010609060101010101" pitchFamily="49" charset="-122"/>
                              <a:cs typeface="Times New Roman" panose="02020603050405020304" pitchFamily="18" charset="0"/>
                            </a:rPr>
                            <m:t>𝑀</m:t>
                          </m:r>
                        </m:sup>
                        <m:e>
                          <m:sSub>
                            <m:sSubPr>
                              <m:ctrlPr>
                                <a:rPr lang="en-US" altLang="zh-CN" sz="1600" i="1">
                                  <a:latin typeface="Cambria Math" charset="0"/>
                                  <a:ea typeface="黑体" panose="02010609060101010101" pitchFamily="49" charset="-122"/>
                                  <a:cs typeface="Times New Roman" panose="02020603050405020304" pitchFamily="18" charset="0"/>
                                </a:rPr>
                              </m:ctrlPr>
                            </m:sSubPr>
                            <m:e>
                              <m:r>
                                <a:rPr lang="en-US" altLang="zh-CN" sz="1600" i="1">
                                  <a:latin typeface="Cambria Math"/>
                                  <a:ea typeface="黑体" panose="02010609060101010101" pitchFamily="49" charset="-122"/>
                                  <a:cs typeface="Times New Roman" panose="02020603050405020304" pitchFamily="18" charset="0"/>
                                </a:rPr>
                                <m:t>𝐺</m:t>
                              </m:r>
                            </m:e>
                            <m:sub>
                              <m:r>
                                <a:rPr lang="en-US" altLang="zh-CN" sz="1600" i="1">
                                  <a:latin typeface="Cambria Math"/>
                                  <a:ea typeface="黑体" panose="02010609060101010101" pitchFamily="49" charset="-122"/>
                                  <a:cs typeface="Times New Roman" panose="02020603050405020304" pitchFamily="18" charset="0"/>
                                </a:rPr>
                                <m:t>𝑚</m:t>
                              </m:r>
                            </m:sub>
                          </m:sSub>
                          <m:r>
                            <a:rPr lang="en-US" altLang="zh-CN" sz="1600" i="1">
                              <a:latin typeface="Cambria Math"/>
                              <a:ea typeface="黑体" panose="02010609060101010101" pitchFamily="49" charset="-122"/>
                              <a:cs typeface="Times New Roman" panose="02020603050405020304" pitchFamily="18" charset="0"/>
                            </a:rPr>
                            <m:t>(</m:t>
                          </m:r>
                          <m:r>
                            <a:rPr lang="en-US" altLang="zh-CN" sz="1600" i="1">
                              <a:latin typeface="Cambria Math"/>
                              <a:ea typeface="黑体" panose="02010609060101010101" pitchFamily="49" charset="-122"/>
                              <a:cs typeface="Times New Roman" panose="02020603050405020304" pitchFamily="18" charset="0"/>
                            </a:rPr>
                            <m:t>𝑥</m:t>
                          </m:r>
                          <m:r>
                            <a:rPr lang="en-US" altLang="zh-CN" sz="1600" i="1">
                              <a:latin typeface="Cambria Math"/>
                              <a:ea typeface="黑体" panose="02010609060101010101" pitchFamily="49" charset="-122"/>
                              <a:cs typeface="Times New Roman" panose="02020603050405020304" pitchFamily="18" charset="0"/>
                            </a:rPr>
                            <m:t>)≠</m:t>
                          </m:r>
                          <m:r>
                            <a:rPr lang="zh-CN" altLang="en-US" sz="1600" i="1" smtClean="0">
                              <a:latin typeface="Cambria Math"/>
                              <a:ea typeface="Cambria Math"/>
                              <a:cs typeface="Times New Roman" panose="02020603050405020304" pitchFamily="18" charset="0"/>
                            </a:rPr>
                            <m:t>𝜁</m:t>
                          </m:r>
                          <m:r>
                            <a:rPr lang="en-US" altLang="zh-CN" sz="1600" b="0" i="1" smtClean="0">
                              <a:latin typeface="Cambria Math"/>
                              <a:ea typeface="Cambria Math"/>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𝑥</m:t>
                          </m:r>
                          <m:r>
                            <a:rPr lang="en-US" altLang="zh-CN" sz="1600" b="0" i="1" smtClean="0">
                              <a:latin typeface="Cambria Math"/>
                              <a:ea typeface="Cambria Math"/>
                              <a:cs typeface="Times New Roman" panose="02020603050405020304" pitchFamily="18" charset="0"/>
                            </a:rPr>
                            <m:t>))≤</m:t>
                          </m:r>
                          <m:sSup>
                            <m:sSupPr>
                              <m:ctrlPr>
                                <a:rPr lang="en-US" altLang="zh-CN" sz="1600" i="1" smtClean="0">
                                  <a:latin typeface="Cambria Math" charset="0"/>
                                  <a:ea typeface="Cambria Math"/>
                                  <a:cs typeface="Times New Roman" panose="02020603050405020304" pitchFamily="18" charset="0"/>
                                </a:rPr>
                              </m:ctrlPr>
                            </m:sSupPr>
                            <m:e>
                              <m:r>
                                <a:rPr lang="en-US" altLang="zh-CN" sz="1600" b="0" i="1" smtClean="0">
                                  <a:latin typeface="Cambria Math"/>
                                  <a:ea typeface="Cambria Math"/>
                                  <a:cs typeface="Times New Roman" panose="02020603050405020304" pitchFamily="18" charset="0"/>
                                </a:rPr>
                                <m:t>𝑒</m:t>
                              </m:r>
                            </m:e>
                            <m:sup>
                              <m:r>
                                <a:rPr lang="en-US" altLang="zh-CN" sz="1600" b="0" i="1" smtClean="0">
                                  <a:latin typeface="Cambria Math"/>
                                  <a:ea typeface="Cambria Math"/>
                                  <a:cs typeface="Times New Roman" panose="02020603050405020304" pitchFamily="18" charset="0"/>
                                </a:rPr>
                                <m:t>−</m:t>
                              </m:r>
                              <m:f>
                                <m:fPr>
                                  <m:ctrlPr>
                                    <a:rPr lang="en-US" altLang="zh-CN" sz="1600" b="0" i="1" smtClean="0">
                                      <a:latin typeface="Cambria Math" charset="0"/>
                                      <a:ea typeface="Cambria Math"/>
                                      <a:cs typeface="Times New Roman" panose="02020603050405020304" pitchFamily="18" charset="0"/>
                                    </a:rPr>
                                  </m:ctrlPr>
                                </m:fPr>
                                <m:num>
                                  <m:r>
                                    <a:rPr lang="en-US" altLang="zh-CN" sz="1600" b="0" i="1" smtClean="0">
                                      <a:latin typeface="Cambria Math"/>
                                      <a:ea typeface="Cambria Math"/>
                                      <a:cs typeface="Times New Roman" panose="02020603050405020304" pitchFamily="18" charset="0"/>
                                    </a:rPr>
                                    <m:t>1</m:t>
                                  </m:r>
                                </m:num>
                                <m:den>
                                  <m:r>
                                    <a:rPr lang="en-US" altLang="zh-CN" sz="1600" b="0" i="1" smtClean="0">
                                      <a:latin typeface="Cambria Math"/>
                                      <a:ea typeface="Cambria Math"/>
                                      <a:cs typeface="Times New Roman" panose="02020603050405020304" pitchFamily="18" charset="0"/>
                                    </a:rPr>
                                    <m:t>2</m:t>
                                  </m:r>
                                </m:den>
                              </m:f>
                              <m:r>
                                <a:rPr lang="en-US" altLang="zh-CN" sz="1600" b="0" i="1" smtClean="0">
                                  <a:latin typeface="Cambria Math"/>
                                  <a:ea typeface="Cambria Math"/>
                                  <a:cs typeface="Times New Roman" panose="02020603050405020304" pitchFamily="18" charset="0"/>
                                </a:rPr>
                                <m:t>𝑀</m:t>
                              </m:r>
                              <m:sSup>
                                <m:sSupPr>
                                  <m:ctrlPr>
                                    <a:rPr lang="en-US" altLang="zh-CN" sz="1600" b="0" i="1" smtClean="0">
                                      <a:latin typeface="Cambria Math" charset="0"/>
                                      <a:ea typeface="Cambria Math"/>
                                      <a:cs typeface="Times New Roman" panose="02020603050405020304" pitchFamily="18" charset="0"/>
                                    </a:rPr>
                                  </m:ctrlPr>
                                </m:sSupPr>
                                <m:e>
                                  <m:r>
                                    <a:rPr lang="en-US" altLang="zh-CN" sz="1600" b="0" i="1" smtClean="0">
                                      <a:latin typeface="Cambria Math"/>
                                      <a:ea typeface="Cambria Math"/>
                                      <a:cs typeface="Times New Roman" panose="02020603050405020304" pitchFamily="18" charset="0"/>
                                    </a:rPr>
                                    <m:t>(1−2</m:t>
                                  </m:r>
                                  <m:r>
                                    <a:rPr lang="zh-CN" altLang="en-US" sz="1600" b="0" i="1" smtClean="0">
                                      <a:latin typeface="Cambria Math"/>
                                      <a:ea typeface="Cambria Math"/>
                                      <a:cs typeface="Times New Roman" panose="02020603050405020304" pitchFamily="18" charset="0"/>
                                    </a:rPr>
                                    <m:t>𝜖</m:t>
                                  </m:r>
                                  <m:r>
                                    <a:rPr lang="en-US" altLang="zh-CN" sz="1600" b="0" i="1" smtClean="0">
                                      <a:latin typeface="Cambria Math"/>
                                      <a:ea typeface="Cambria Math"/>
                                      <a:cs typeface="Times New Roman" panose="02020603050405020304" pitchFamily="18" charset="0"/>
                                    </a:rPr>
                                    <m:t>)</m:t>
                                  </m:r>
                                </m:e>
                                <m:sup>
                                  <m:r>
                                    <a:rPr lang="en-US" altLang="zh-CN" sz="1600" b="0" i="1" smtClean="0">
                                      <a:latin typeface="Cambria Math"/>
                                      <a:ea typeface="Cambria Math"/>
                                      <a:cs typeface="Times New Roman" panose="02020603050405020304" pitchFamily="18" charset="0"/>
                                    </a:rPr>
                                    <m:t>2</m:t>
                                  </m:r>
                                </m:sup>
                              </m:sSup>
                            </m:sup>
                          </m:sSup>
                        </m:e>
                      </m:nary>
                    </m:oMath>
                  </m:oMathPara>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14:m>
                  <m:oMath xmlns:m="http://schemas.openxmlformats.org/officeDocument/2006/math">
                    <m:r>
                      <a:rPr lang="zh-CN" altLang="en-US" sz="1600" i="1">
                        <a:latin typeface="Cambria Math"/>
                        <a:ea typeface="Cambria Math"/>
                        <a:cs typeface="Times New Roman" panose="02020603050405020304" pitchFamily="18" charset="0"/>
                      </a:rPr>
                      <m:t>𝜁</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 </m:t>
                    </m:r>
                  </m:oMath>
                </a14:m>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是真实分类函数、</a:t>
                </a:r>
                <a14:m>
                  <m:oMath xmlns:m="http://schemas.openxmlformats.org/officeDocument/2006/math">
                    <m:r>
                      <a:rPr lang="zh-CN" altLang="en-US" sz="1600" i="1" smtClean="0">
                        <a:latin typeface="Cambria Math"/>
                        <a:ea typeface="黑体" panose="02010609060101010101" pitchFamily="49" charset="-122"/>
                        <a:cs typeface="Times New Roman" panose="02020603050405020304" pitchFamily="18" charset="0"/>
                      </a:rPr>
                      <m:t>𝜀</m:t>
                    </m:r>
                    <m:r>
                      <a:rPr lang="zh-CN" altLang="en-US" sz="1600" i="1" smtClean="0">
                        <a:latin typeface="Cambria Math"/>
                        <a:ea typeface="黑体" panose="02010609060101010101" pitchFamily="49" charset="-122"/>
                        <a:cs typeface="Times New Roman" panose="02020603050405020304" pitchFamily="18" charset="0"/>
                      </a:rPr>
                      <m:t>∈(0,1)</m:t>
                    </m:r>
                  </m:oMath>
                </a14:m>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 。上式表明，如果所“组合” 弱分类器越多，则学习分类误差呈指数级下降，直至为零。</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上述不等式成立有两个前提条件：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每个弱分类器产生的误差相互独立；</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2)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每个弱分类器的误差率小于</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。因为每个弱分类器均是在同一个训练集上产生，条件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）难以满足。也就说，“准确性（对分类结果而言）”和“差异性（对每个弱分类器而言）”难以同时满足。</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Ada Boosting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采取了序列化学习机制。</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78129" y="599014"/>
                <a:ext cx="9084623" cy="4554708"/>
              </a:xfrm>
              <a:prstGeom prst="rect">
                <a:avLst/>
              </a:prstGeom>
              <a:blipFill rotWithShape="1">
                <a:blip r:embed="rId3"/>
                <a:stretch>
                  <a:fillRect r="-261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86380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考试分数构成、题型</a:t>
            </a:r>
            <a:endParaRPr kumimoji="1" lang="zh-CN" altLang="en-US" dirty="0"/>
          </a:p>
        </p:txBody>
      </p:sp>
      <p:sp>
        <p:nvSpPr>
          <p:cNvPr id="3" name="内容占位符 2"/>
          <p:cNvSpPr>
            <a:spLocks noGrp="1"/>
          </p:cNvSpPr>
          <p:nvPr>
            <p:ph idx="1"/>
          </p:nvPr>
        </p:nvSpPr>
        <p:spPr/>
        <p:txBody>
          <a:bodyPr/>
          <a:lstStyle/>
          <a:p>
            <a:r>
              <a:rPr lang="zh-CN" altLang="en-US" dirty="0">
                <a:solidFill>
                  <a:srgbClr val="333333"/>
                </a:solidFill>
                <a:latin typeface="Helvetica" charset="0"/>
              </a:rPr>
              <a:t>该门课程总分</a:t>
            </a:r>
            <a:r>
              <a:rPr lang="en-US" altLang="zh-CN" dirty="0">
                <a:solidFill>
                  <a:srgbClr val="333333"/>
                </a:solidFill>
                <a:latin typeface="Helvetica" charset="0"/>
              </a:rPr>
              <a:t>100</a:t>
            </a:r>
            <a:r>
              <a:rPr lang="zh-CN" altLang="en-US" dirty="0" smtClean="0">
                <a:solidFill>
                  <a:srgbClr val="333333"/>
                </a:solidFill>
                <a:latin typeface="Helvetica" charset="0"/>
              </a:rPr>
              <a:t>分：</a:t>
            </a:r>
            <a:endParaRPr lang="en-US" altLang="zh-CN" dirty="0" smtClean="0">
              <a:solidFill>
                <a:srgbClr val="333333"/>
              </a:solidFill>
              <a:latin typeface="Helvetica" charset="0"/>
            </a:endParaRPr>
          </a:p>
          <a:p>
            <a:pPr lvl="1"/>
            <a:r>
              <a:rPr kumimoji="1" lang="zh-CN" altLang="en-US" dirty="0" smtClean="0"/>
              <a:t>平时作业（算法实训）：</a:t>
            </a:r>
            <a:r>
              <a:rPr kumimoji="1" lang="en-US" altLang="zh-CN" dirty="0" smtClean="0"/>
              <a:t>35</a:t>
            </a:r>
            <a:r>
              <a:rPr kumimoji="1" lang="zh-CN" altLang="en-US" dirty="0" smtClean="0"/>
              <a:t>分</a:t>
            </a:r>
            <a:endParaRPr kumimoji="1" lang="en-US" altLang="zh-CN" dirty="0" smtClean="0"/>
          </a:p>
          <a:p>
            <a:pPr lvl="2"/>
            <a:r>
              <a:rPr lang="zh-CN" altLang="en-US" dirty="0">
                <a:solidFill>
                  <a:srgbClr val="333333"/>
                </a:solidFill>
                <a:latin typeface="Helvetica" charset="0"/>
              </a:rPr>
              <a:t>每个作业满分</a:t>
            </a:r>
            <a:r>
              <a:rPr lang="en-US" altLang="zh-CN" dirty="0">
                <a:solidFill>
                  <a:srgbClr val="333333"/>
                </a:solidFill>
                <a:latin typeface="Helvetica" charset="0"/>
              </a:rPr>
              <a:t>100</a:t>
            </a:r>
            <a:r>
              <a:rPr lang="zh-CN" altLang="en-US" dirty="0">
                <a:solidFill>
                  <a:srgbClr val="333333"/>
                </a:solidFill>
                <a:latin typeface="Helvetica" charset="0"/>
              </a:rPr>
              <a:t>分，成绩由</a:t>
            </a:r>
            <a:r>
              <a:rPr lang="en-US" altLang="zh-CN" dirty="0">
                <a:solidFill>
                  <a:srgbClr val="333333"/>
                </a:solidFill>
                <a:latin typeface="Helvetica" charset="0"/>
              </a:rPr>
              <a:t>Mo</a:t>
            </a:r>
            <a:r>
              <a:rPr lang="zh-CN" altLang="en-US" dirty="0">
                <a:solidFill>
                  <a:srgbClr val="333333"/>
                </a:solidFill>
                <a:latin typeface="Helvetica" charset="0"/>
              </a:rPr>
              <a:t>平台统一打分。</a:t>
            </a:r>
            <a:r>
              <a:rPr lang="zh-CN" altLang="en-US" dirty="0" smtClean="0">
                <a:solidFill>
                  <a:srgbClr val="333333"/>
                </a:solidFill>
                <a:latin typeface="Helvetica" charset="0"/>
              </a:rPr>
              <a:t>若作业</a:t>
            </a:r>
            <a:r>
              <a:rPr lang="zh-CN" altLang="en-US" dirty="0">
                <a:solidFill>
                  <a:srgbClr val="333333"/>
                </a:solidFill>
                <a:latin typeface="Helvetica" charset="0"/>
              </a:rPr>
              <a:t>全部提交则有</a:t>
            </a:r>
            <a:r>
              <a:rPr lang="en-US" altLang="zh-CN" dirty="0">
                <a:solidFill>
                  <a:srgbClr val="333333"/>
                </a:solidFill>
                <a:latin typeface="Helvetica" charset="0"/>
              </a:rPr>
              <a:t>30</a:t>
            </a:r>
            <a:r>
              <a:rPr lang="zh-CN" altLang="en-US" dirty="0">
                <a:solidFill>
                  <a:srgbClr val="333333"/>
                </a:solidFill>
                <a:latin typeface="Helvetica" charset="0"/>
              </a:rPr>
              <a:t>分基础分，少交一次作业扣</a:t>
            </a:r>
            <a:r>
              <a:rPr lang="en-US" altLang="zh-CN" dirty="0">
                <a:solidFill>
                  <a:srgbClr val="333333"/>
                </a:solidFill>
                <a:latin typeface="Helvetica" charset="0"/>
              </a:rPr>
              <a:t>4</a:t>
            </a:r>
            <a:r>
              <a:rPr lang="zh-CN" altLang="en-US" dirty="0">
                <a:solidFill>
                  <a:srgbClr val="333333"/>
                </a:solidFill>
                <a:latin typeface="Helvetica" charset="0"/>
              </a:rPr>
              <a:t>分基础分，全部没有提交则基础分为</a:t>
            </a:r>
            <a:r>
              <a:rPr lang="en-US" altLang="zh-CN" dirty="0">
                <a:solidFill>
                  <a:srgbClr val="333333"/>
                </a:solidFill>
                <a:latin typeface="Helvetica" charset="0"/>
              </a:rPr>
              <a:t>0</a:t>
            </a:r>
            <a:r>
              <a:rPr lang="zh-CN" altLang="en-US" dirty="0">
                <a:solidFill>
                  <a:srgbClr val="333333"/>
                </a:solidFill>
                <a:latin typeface="Helvetica" charset="0"/>
              </a:rPr>
              <a:t>。剩下</a:t>
            </a:r>
            <a:r>
              <a:rPr lang="en-US" altLang="zh-CN" dirty="0">
                <a:solidFill>
                  <a:srgbClr val="333333"/>
                </a:solidFill>
                <a:latin typeface="Helvetica" charset="0"/>
              </a:rPr>
              <a:t>5</a:t>
            </a:r>
            <a:r>
              <a:rPr lang="zh-CN" altLang="en-US" dirty="0">
                <a:solidFill>
                  <a:srgbClr val="333333"/>
                </a:solidFill>
                <a:latin typeface="Helvetica" charset="0"/>
              </a:rPr>
              <a:t>分为档次分</a:t>
            </a:r>
            <a:r>
              <a:rPr lang="zh-CN" altLang="en-US" dirty="0" smtClean="0">
                <a:solidFill>
                  <a:srgbClr val="333333"/>
                </a:solidFill>
                <a:latin typeface="Helvetica" charset="0"/>
              </a:rPr>
              <a:t>，作业</a:t>
            </a:r>
            <a:r>
              <a:rPr lang="zh-CN" altLang="en-US" dirty="0">
                <a:solidFill>
                  <a:srgbClr val="333333"/>
                </a:solidFill>
                <a:latin typeface="Helvetica" charset="0"/>
              </a:rPr>
              <a:t>平均分</a:t>
            </a:r>
            <a:r>
              <a:rPr lang="en-US" altLang="zh-CN" dirty="0">
                <a:solidFill>
                  <a:srgbClr val="333333"/>
                </a:solidFill>
                <a:latin typeface="Helvetica" charset="0"/>
              </a:rPr>
              <a:t>[40, 70) 1</a:t>
            </a:r>
            <a:r>
              <a:rPr lang="zh-CN" altLang="en-US" dirty="0">
                <a:solidFill>
                  <a:srgbClr val="333333"/>
                </a:solidFill>
                <a:latin typeface="Helvetica" charset="0"/>
              </a:rPr>
              <a:t>分， </a:t>
            </a:r>
            <a:r>
              <a:rPr lang="en-US" altLang="zh-CN" dirty="0">
                <a:solidFill>
                  <a:srgbClr val="333333"/>
                </a:solidFill>
                <a:latin typeface="Helvetica" charset="0"/>
              </a:rPr>
              <a:t>[70, 80) 2</a:t>
            </a:r>
            <a:r>
              <a:rPr lang="zh-CN" altLang="en-US" dirty="0">
                <a:solidFill>
                  <a:srgbClr val="333333"/>
                </a:solidFill>
                <a:latin typeface="Helvetica" charset="0"/>
              </a:rPr>
              <a:t>分，</a:t>
            </a:r>
            <a:r>
              <a:rPr lang="en-US" altLang="zh-CN" dirty="0">
                <a:solidFill>
                  <a:srgbClr val="333333"/>
                </a:solidFill>
                <a:latin typeface="Helvetica" charset="0"/>
              </a:rPr>
              <a:t>[80, 87) 3</a:t>
            </a:r>
            <a:r>
              <a:rPr lang="zh-CN" altLang="en-US" dirty="0">
                <a:solidFill>
                  <a:srgbClr val="333333"/>
                </a:solidFill>
                <a:latin typeface="Helvetica" charset="0"/>
              </a:rPr>
              <a:t>分，</a:t>
            </a:r>
            <a:r>
              <a:rPr lang="en-US" altLang="zh-CN" dirty="0">
                <a:solidFill>
                  <a:srgbClr val="333333"/>
                </a:solidFill>
                <a:latin typeface="Helvetica" charset="0"/>
              </a:rPr>
              <a:t>[87, 90) 4</a:t>
            </a:r>
            <a:r>
              <a:rPr lang="zh-CN" altLang="en-US" dirty="0">
                <a:solidFill>
                  <a:srgbClr val="333333"/>
                </a:solidFill>
                <a:latin typeface="Helvetica" charset="0"/>
              </a:rPr>
              <a:t>分， </a:t>
            </a:r>
            <a:r>
              <a:rPr lang="en-US" altLang="zh-CN" dirty="0">
                <a:solidFill>
                  <a:srgbClr val="333333"/>
                </a:solidFill>
                <a:latin typeface="Helvetica" charset="0"/>
              </a:rPr>
              <a:t>[90, 100] 5</a:t>
            </a:r>
            <a:r>
              <a:rPr lang="zh-CN" altLang="en-US" dirty="0">
                <a:solidFill>
                  <a:srgbClr val="333333"/>
                </a:solidFill>
                <a:latin typeface="Helvetica" charset="0"/>
              </a:rPr>
              <a:t>分。</a:t>
            </a:r>
            <a:endParaRPr kumimoji="1" lang="en-US" altLang="zh-CN" dirty="0" smtClean="0"/>
          </a:p>
          <a:p>
            <a:pPr lvl="1"/>
            <a:r>
              <a:rPr kumimoji="1" lang="zh-CN" altLang="en-US" dirty="0" smtClean="0"/>
              <a:t>课堂考勤：</a:t>
            </a:r>
            <a:r>
              <a:rPr kumimoji="1" lang="en-US" altLang="zh-CN" dirty="0" smtClean="0"/>
              <a:t>5</a:t>
            </a:r>
            <a:r>
              <a:rPr kumimoji="1" lang="zh-CN" altLang="en-US" dirty="0" smtClean="0"/>
              <a:t>分</a:t>
            </a:r>
            <a:endParaRPr kumimoji="1" lang="en-US" altLang="zh-CN" dirty="0" smtClean="0"/>
          </a:p>
          <a:p>
            <a:pPr lvl="2"/>
            <a:r>
              <a:rPr lang="zh-CN" altLang="en-US" dirty="0" smtClean="0">
                <a:solidFill>
                  <a:srgbClr val="333333"/>
                </a:solidFill>
                <a:latin typeface="Helvetica" charset="0"/>
              </a:rPr>
              <a:t>点名</a:t>
            </a:r>
            <a:r>
              <a:rPr lang="zh-CN" altLang="en-US" dirty="0">
                <a:solidFill>
                  <a:srgbClr val="333333"/>
                </a:solidFill>
                <a:latin typeface="Helvetica" charset="0"/>
              </a:rPr>
              <a:t>到了</a:t>
            </a:r>
            <a:r>
              <a:rPr lang="zh-CN" altLang="en-US" dirty="0" smtClean="0">
                <a:solidFill>
                  <a:srgbClr val="333333"/>
                </a:solidFill>
                <a:latin typeface="Helvetica" charset="0"/>
              </a:rPr>
              <a:t>或者作业</a:t>
            </a:r>
            <a:r>
              <a:rPr lang="zh-CN" altLang="en-US" dirty="0">
                <a:solidFill>
                  <a:srgbClr val="333333"/>
                </a:solidFill>
                <a:latin typeface="Helvetica" charset="0"/>
              </a:rPr>
              <a:t>全部提交给</a:t>
            </a:r>
            <a:r>
              <a:rPr lang="en-US" altLang="zh-CN" dirty="0">
                <a:solidFill>
                  <a:srgbClr val="333333"/>
                </a:solidFill>
                <a:latin typeface="Helvetica" charset="0"/>
              </a:rPr>
              <a:t>5</a:t>
            </a:r>
            <a:r>
              <a:rPr lang="zh-CN" altLang="en-US" dirty="0">
                <a:solidFill>
                  <a:srgbClr val="333333"/>
                </a:solidFill>
                <a:latin typeface="Helvetica" charset="0"/>
              </a:rPr>
              <a:t>分，两者都不满足则</a:t>
            </a:r>
            <a:r>
              <a:rPr lang="en-US" altLang="zh-CN" dirty="0">
                <a:solidFill>
                  <a:srgbClr val="333333"/>
                </a:solidFill>
                <a:latin typeface="Helvetica" charset="0"/>
              </a:rPr>
              <a:t>0</a:t>
            </a:r>
            <a:r>
              <a:rPr lang="zh-CN" altLang="en-US" dirty="0" smtClean="0">
                <a:solidFill>
                  <a:srgbClr val="333333"/>
                </a:solidFill>
                <a:latin typeface="Helvetica" charset="0"/>
              </a:rPr>
              <a:t>分</a:t>
            </a:r>
            <a:endParaRPr kumimoji="1" lang="en-US" altLang="zh-CN" dirty="0" smtClean="0"/>
          </a:p>
          <a:p>
            <a:pPr lvl="1"/>
            <a:r>
              <a:rPr kumimoji="1" lang="zh-CN" altLang="en-US" dirty="0" smtClean="0"/>
              <a:t>期末闭卷考试：</a:t>
            </a:r>
            <a:r>
              <a:rPr kumimoji="1" lang="en-US" altLang="zh-CN" dirty="0" smtClean="0"/>
              <a:t>60</a:t>
            </a:r>
            <a:r>
              <a:rPr kumimoji="1" lang="zh-CN" altLang="en-US" dirty="0" smtClean="0"/>
              <a:t>分</a:t>
            </a:r>
            <a:endParaRPr kumimoji="1" lang="en-US" altLang="zh-CN" dirty="0" smtClean="0"/>
          </a:p>
          <a:p>
            <a:pPr lvl="2"/>
            <a:r>
              <a:rPr kumimoji="1" lang="zh-CN" altLang="en-US" dirty="0" smtClean="0"/>
              <a:t>卷面总分</a:t>
            </a:r>
            <a:r>
              <a:rPr kumimoji="1" lang="en-US" altLang="zh-CN" dirty="0" smtClean="0"/>
              <a:t>100</a:t>
            </a:r>
            <a:r>
              <a:rPr kumimoji="1" lang="zh-CN" altLang="en-US" dirty="0" smtClean="0"/>
              <a:t>分，乘以</a:t>
            </a:r>
            <a:r>
              <a:rPr kumimoji="1" lang="en-US" altLang="zh-CN" dirty="0" smtClean="0"/>
              <a:t>0.6</a:t>
            </a:r>
            <a:r>
              <a:rPr kumimoji="1" lang="zh-CN" altLang="en-US" dirty="0" smtClean="0"/>
              <a:t>系数计入总分</a:t>
            </a:r>
            <a:endParaRPr kumimoji="1" lang="en-US" altLang="zh-CN" dirty="0" smtClean="0"/>
          </a:p>
          <a:p>
            <a:pPr lvl="1"/>
            <a:r>
              <a:rPr kumimoji="1" lang="zh-CN" altLang="en-US" dirty="0" smtClean="0"/>
              <a:t>考试题型：</a:t>
            </a:r>
            <a:endParaRPr kumimoji="1" lang="en-US" altLang="zh-CN" dirty="0" smtClean="0"/>
          </a:p>
          <a:p>
            <a:pPr lvl="2"/>
            <a:r>
              <a:rPr kumimoji="1" lang="zh-CN" altLang="en-US" dirty="0" smtClean="0"/>
              <a:t>填空题</a:t>
            </a:r>
            <a:r>
              <a:rPr kumimoji="1" lang="zh-CN" altLang="en-US" dirty="0"/>
              <a:t>、</a:t>
            </a:r>
            <a:r>
              <a:rPr kumimoji="1" lang="zh-CN" altLang="en-US" dirty="0" smtClean="0"/>
              <a:t>单选题</a:t>
            </a:r>
            <a:r>
              <a:rPr kumimoji="1" lang="zh-CN" altLang="en-US" dirty="0"/>
              <a:t>、</a:t>
            </a:r>
            <a:r>
              <a:rPr kumimoji="1" lang="zh-CN" altLang="en-US" dirty="0" smtClean="0"/>
              <a:t>多选题</a:t>
            </a:r>
            <a:r>
              <a:rPr kumimoji="1" lang="zh-CN" altLang="en-US" dirty="0"/>
              <a:t>、</a:t>
            </a:r>
            <a:r>
              <a:rPr kumimoji="1" lang="zh-CN" altLang="en-US" dirty="0" smtClean="0"/>
              <a:t>计算题</a:t>
            </a:r>
            <a:r>
              <a:rPr kumimoji="1" lang="zh-CN" altLang="en-US" dirty="0"/>
              <a:t>、</a:t>
            </a:r>
            <a:r>
              <a:rPr kumimoji="1" lang="zh-CN" altLang="en-US" dirty="0" smtClean="0"/>
              <a:t>简答题</a:t>
            </a:r>
            <a:r>
              <a:rPr kumimoji="1" lang="zh-CN" altLang="en-US" dirty="0"/>
              <a:t>、</a:t>
            </a:r>
            <a:r>
              <a:rPr kumimoji="1" lang="zh-CN" altLang="en-US" dirty="0" smtClean="0"/>
              <a:t>分析题</a:t>
            </a:r>
            <a:endParaRPr kumimoji="1" lang="zh-CN" altLang="en-US" dirty="0"/>
          </a:p>
        </p:txBody>
      </p:sp>
      <p:sp>
        <p:nvSpPr>
          <p:cNvPr id="4" name="幻灯片编号占位符 3"/>
          <p:cNvSpPr>
            <a:spLocks noGrp="1"/>
          </p:cNvSpPr>
          <p:nvPr>
            <p:ph type="sldNum" sz="quarter" idx="12"/>
          </p:nvPr>
        </p:nvSpPr>
        <p:spPr/>
        <p:txBody>
          <a:bodyPr/>
          <a:lstStyle/>
          <a:p>
            <a:fld id="{5AD84F5B-1672-4D3F-9FEC-5DF89A7B7912}" type="slidenum">
              <a:rPr lang="zh-CN" altLang="en-US" smtClean="0"/>
              <a:t>2</a:t>
            </a:fld>
            <a:endParaRPr lang="zh-CN" altLang="en-US"/>
          </a:p>
        </p:txBody>
      </p:sp>
    </p:spTree>
    <p:extLst>
      <p:ext uri="{BB962C8B-B14F-4D97-AF65-F5344CB8AC3E}">
        <p14:creationId xmlns:p14="http://schemas.microsoft.com/office/powerpoint/2010/main" val="166766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67313" y="194256"/>
            <a:ext cx="7507706" cy="657727"/>
          </a:xfrm>
        </p:spPr>
        <p:txBody>
          <a:bodyPr/>
          <a:lstStyle/>
          <a:p>
            <a:r>
              <a:rPr lang="zh-CN" altLang="en-US" sz="2400" dirty="0">
                <a:latin typeface="Times New Roman" panose="02020603050405020304" pitchFamily="18" charset="0"/>
                <a:cs typeface="Times New Roman" panose="02020603050405020304" pitchFamily="18" charset="0"/>
              </a:rPr>
              <a:t>应用归结法进行证明 </a:t>
            </a:r>
            <a:r>
              <a:rPr lang="en-US" altLang="zh-CN" sz="2400" dirty="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p:txBody>
      </p:sp>
      <p:sp>
        <p:nvSpPr>
          <p:cNvPr id="10" name="同侧圆角矩形 4"/>
          <p:cNvSpPr/>
          <p:nvPr/>
        </p:nvSpPr>
        <p:spPr>
          <a:xfrm>
            <a:off x="767313" y="5508581"/>
            <a:ext cx="2531767" cy="50372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algn="ctr" defTabSz="1066800">
              <a:lnSpc>
                <a:spcPct val="90000"/>
              </a:lnSpc>
              <a:spcBef>
                <a:spcPct val="0"/>
              </a:spcBef>
              <a:spcAft>
                <a:spcPct val="15000"/>
              </a:spcAft>
            </a:pPr>
            <a:r>
              <a:rPr lang="en-US" altLang="zh-CN" sz="2000" b="1"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Knowledge base</a:t>
            </a:r>
          </a:p>
        </p:txBody>
      </p:sp>
      <p:sp>
        <p:nvSpPr>
          <p:cNvPr id="11" name="矩形 10"/>
          <p:cNvSpPr/>
          <p:nvPr/>
        </p:nvSpPr>
        <p:spPr>
          <a:xfrm>
            <a:off x="363557" y="5288519"/>
            <a:ext cx="3571259" cy="707886"/>
          </a:xfrm>
          <a:prstGeom prst="rect">
            <a:avLst/>
          </a:prstGeom>
        </p:spPr>
        <p:txBody>
          <a:bodyPr wrap="square">
            <a:spAutoFit/>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2.4</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证明如上命题集是</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不可满足的</a:t>
            </a:r>
          </a:p>
        </p:txBody>
      </p:sp>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1554445951"/>
                  </p:ext>
                </p:extLst>
              </p:nvPr>
            </p:nvGraphicFramePr>
            <p:xfrm>
              <a:off x="676451" y="2106748"/>
              <a:ext cx="2509087" cy="2853193"/>
            </p:xfrm>
            <a:graphic>
              <a:graphicData uri="http://schemas.openxmlformats.org/drawingml/2006/table">
                <a:tbl>
                  <a:tblPr firstRow="1" bandRow="1">
                    <a:tableStyleId>{5C22544A-7EE6-4342-B048-85BDC9FD1C3A}</a:tableStyleId>
                  </a:tblPr>
                  <a:tblGrid>
                    <a:gridCol w="609034">
                      <a:extLst>
                        <a:ext uri="{9D8B030D-6E8A-4147-A177-3AD203B41FA5}">
                          <a16:colId xmlns:a16="http://schemas.microsoft.com/office/drawing/2014/main" xmlns="" val="20000"/>
                        </a:ext>
                      </a:extLst>
                    </a:gridCol>
                    <a:gridCol w="1900053">
                      <a:extLst>
                        <a:ext uri="{9D8B030D-6E8A-4147-A177-3AD203B41FA5}">
                          <a16:colId xmlns:a16="http://schemas.microsoft.com/office/drawing/2014/main" xmlns="" val="20001"/>
                        </a:ext>
                      </a:extLst>
                    </a:gridCol>
                  </a:tblGrid>
                  <a:tr h="932953">
                    <a:tc>
                      <a:txBody>
                        <a:bodyPr/>
                        <a:lstStyle/>
                        <a:p>
                          <a:pPr algn="ctr">
                            <a:lnSpc>
                              <a:spcPct val="150000"/>
                            </a:lnSpc>
                          </a:pPr>
                          <a:r>
                            <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3275306430"/>
                  </p:ext>
                </p:extLst>
              </p:nvPr>
            </p:nvGraphicFramePr>
            <p:xfrm>
              <a:off x="676450" y="1580060"/>
              <a:ext cx="2509087" cy="2139895"/>
            </p:xfrm>
            <a:graphic>
              <a:graphicData uri="http://schemas.openxmlformats.org/drawingml/2006/table">
                <a:tbl>
                  <a:tblPr firstRow="1" bandRow="1">
                    <a:tableStyleId>{5C22544A-7EE6-4342-B048-85BDC9FD1C3A}</a:tableStyleId>
                  </a:tblPr>
                  <a:tblGrid>
                    <a:gridCol w="609034"/>
                    <a:gridCol w="1900053"/>
                  </a:tblGrid>
                  <a:tr h="699715">
                    <a:tc>
                      <a:txBody>
                        <a:bodyPr/>
                        <a:lstStyle/>
                        <a:p>
                          <a:pPr algn="ctr">
                            <a:lnSpc>
                              <a:spcPct val="150000"/>
                            </a:lnSpc>
                          </a:pPr>
                          <a:r>
                            <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b="-214783"/>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145570" b="-212658"/>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248718" b="-115385"/>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344304" b="-13924"/>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extLst>
                  <p:ext uri="{D42A27DB-BD31-4B8C-83A1-F6EECF244321}">
                    <p14:modId xmlns:p14="http://schemas.microsoft.com/office/powerpoint/2010/main" val="1560897182"/>
                  </p:ext>
                </p:extLst>
              </p:nvPr>
            </p:nvGraphicFramePr>
            <p:xfrm>
              <a:off x="4236625" y="1203252"/>
              <a:ext cx="4365344" cy="4980199"/>
            </p:xfrm>
            <a:graphic>
              <a:graphicData uri="http://schemas.openxmlformats.org/drawingml/2006/table">
                <a:tbl>
                  <a:tblPr firstRow="1" bandRow="1">
                    <a:tableStyleId>{5C22544A-7EE6-4342-B048-85BDC9FD1C3A}</a:tableStyleId>
                  </a:tblPr>
                  <a:tblGrid>
                    <a:gridCol w="540103">
                      <a:extLst>
                        <a:ext uri="{9D8B030D-6E8A-4147-A177-3AD203B41FA5}">
                          <a16:colId xmlns:a16="http://schemas.microsoft.com/office/drawing/2014/main" xmlns="" val="20000"/>
                        </a:ext>
                      </a:extLst>
                    </a:gridCol>
                    <a:gridCol w="1685006">
                      <a:extLst>
                        <a:ext uri="{9D8B030D-6E8A-4147-A177-3AD203B41FA5}">
                          <a16:colId xmlns:a16="http://schemas.microsoft.com/office/drawing/2014/main" xmlns="" val="20001"/>
                        </a:ext>
                      </a:extLst>
                    </a:gridCol>
                    <a:gridCol w="2140235">
                      <a:extLst>
                        <a:ext uri="{9D8B030D-6E8A-4147-A177-3AD203B41FA5}">
                          <a16:colId xmlns:a16="http://schemas.microsoft.com/office/drawing/2014/main" xmlns="" val="20002"/>
                        </a:ext>
                      </a:extLst>
                    </a:gridCol>
                  </a:tblGrid>
                  <a:tr h="873023">
                    <a:tc>
                      <a:txBody>
                        <a:bodyPr/>
                        <a:lstStyle/>
                        <a:p>
                          <a:pPr algn="ctr">
                            <a:lnSpc>
                              <a:spcPct val="150000"/>
                            </a:lnSpc>
                          </a:pP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598963">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1800" b="0" i="1" smtClean="0">
                                    <a:latin typeface="Cambria Math"/>
                                    <a:ea typeface="Cambria Math"/>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800" b="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598963">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598963">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smtClean="0">
                                    <a:latin typeface="Cambria Math"/>
                                    <a:ea typeface="Cambria Math"/>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598963">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598963">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1112361">
                    <a:tc gridSpan="3">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因此，从该命题集中同时推出命题</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a14:m>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和命题</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，因此原命题集是不可满足的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bl>
              </a:graphicData>
            </a:graphic>
          </p:graphicFrame>
        </mc:Choice>
        <mc:Fallback xmlns="">
          <p:graphicFrame>
            <p:nvGraphicFramePr>
              <p:cNvPr id="13" name="表格 12"/>
              <p:cNvGraphicFramePr>
                <a:graphicFrameLocks noGrp="1"/>
              </p:cNvGraphicFramePr>
              <p:nvPr>
                <p:extLst>
                  <p:ext uri="{D42A27DB-BD31-4B8C-83A1-F6EECF244321}">
                    <p14:modId xmlns:p14="http://schemas.microsoft.com/office/powerpoint/2010/main" val="1560897182"/>
                  </p:ext>
                </p:extLst>
              </p:nvPr>
            </p:nvGraphicFramePr>
            <p:xfrm>
              <a:off x="4236625" y="1203252"/>
              <a:ext cx="4365344" cy="4980199"/>
            </p:xfrm>
            <a:graphic>
              <a:graphicData uri="http://schemas.openxmlformats.org/drawingml/2006/table">
                <a:tbl>
                  <a:tblPr firstRow="1" bandRow="1">
                    <a:tableStyleId>{5C22544A-7EE6-4342-B048-85BDC9FD1C3A}</a:tableStyleId>
                  </a:tblPr>
                  <a:tblGrid>
                    <a:gridCol w="540103">
                      <a:extLst>
                        <a:ext uri="{9D8B030D-6E8A-4147-A177-3AD203B41FA5}">
                          <a16:colId xmlns:a16="http://schemas.microsoft.com/office/drawing/2014/main" val="20000"/>
                        </a:ext>
                      </a:extLst>
                    </a:gridCol>
                    <a:gridCol w="1685006">
                      <a:extLst>
                        <a:ext uri="{9D8B030D-6E8A-4147-A177-3AD203B41FA5}">
                          <a16:colId xmlns:a16="http://schemas.microsoft.com/office/drawing/2014/main" val="20001"/>
                        </a:ext>
                      </a:extLst>
                    </a:gridCol>
                    <a:gridCol w="2140235">
                      <a:extLst>
                        <a:ext uri="{9D8B030D-6E8A-4147-A177-3AD203B41FA5}">
                          <a16:colId xmlns:a16="http://schemas.microsoft.com/office/drawing/2014/main" val="20002"/>
                        </a:ext>
                      </a:extLst>
                    </a:gridCol>
                  </a:tblGrid>
                  <a:tr h="873023">
                    <a:tc>
                      <a:txBody>
                        <a:bodyPr/>
                        <a:lstStyle/>
                        <a:p>
                          <a:pPr algn="ctr">
                            <a:lnSpc>
                              <a:spcPct val="150000"/>
                            </a:lnSpc>
                          </a:pP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491" t="-699" r="-127798" b="-473427"/>
                          </a:stretch>
                        </a:blipFill>
                      </a:tcPr>
                    </a:tc>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8963">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491" t="-145455" r="-127798" b="-583838"/>
                          </a:stretch>
                        </a:blipFill>
                      </a:tcPr>
                    </a:tc>
                    <a:tc>
                      <a:txBody>
                        <a:bodyPr/>
                        <a:lstStyle/>
                        <a:p>
                          <a:pPr algn="ctr">
                            <a:lnSpc>
                              <a:spcPct val="150000"/>
                            </a:lnSpc>
                          </a:pPr>
                          <a:r>
                            <a:rPr lang="zh-CN" altLang="en-US" sz="1800" b="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8963">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491" t="-247959" r="-127798" b="-489796"/>
                          </a:stretch>
                        </a:blipFill>
                      </a:tcPr>
                    </a:tc>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98963">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491" t="-344444" r="-127798" b="-384848"/>
                          </a:stretch>
                        </a:blipFill>
                      </a:tcPr>
                    </a:tc>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98963">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491" t="-448980" r="-127798" b="-288776"/>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98963">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491" t="-548980" r="-127798" b="-188776"/>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112361">
                    <a:tc gridSpan="3">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9" t="-347541" r="-279" b="-1093"/>
                          </a:stretch>
                        </a:blip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mc:Fallback>
      </mc:AlternateContent>
    </p:spTree>
    <p:extLst>
      <p:ext uri="{BB962C8B-B14F-4D97-AF65-F5344CB8AC3E}">
        <p14:creationId xmlns:p14="http://schemas.microsoft.com/office/powerpoint/2010/main" val="40840061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优化目标</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85320" y="1263952"/>
                <a:ext cx="8823366" cy="4330096"/>
              </a:xfrm>
              <a:prstGeom prst="rect">
                <a:avLst/>
              </a:prstGeom>
              <a:ln>
                <a:noFill/>
              </a:ln>
            </p:spPr>
            <p:txBody>
              <a:bodyPr wrap="square">
                <a:spAutoFit/>
              </a:bodyPr>
              <a:lstStyle/>
              <a:p>
                <a:pPr lvl="2">
                  <a:lnSpc>
                    <a:spcPct val="200000"/>
                  </a:lnSpc>
                </a:pPr>
                <a:r>
                  <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Ada Boost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实际在最小化如下指数损失函数</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(minimization of exponential loss )</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nary>
                        <m:naryPr>
                          <m:chr m:val="∑"/>
                          <m:supHide m:val="on"/>
                          <m:ctrlPr>
                            <a:rPr lang="en-US" altLang="zh-CN" b="1" i="1" smtClean="0">
                              <a:solidFill>
                                <a:schemeClr val="tx1"/>
                              </a:solidFill>
                              <a:latin typeface="Cambria Math" charset="0"/>
                              <a:ea typeface="黑体" panose="02010609060101010101" pitchFamily="49" charset="-122"/>
                              <a:cs typeface="Times New Roman" panose="02020603050405020304" pitchFamily="18" charset="0"/>
                            </a:rPr>
                          </m:ctrlPr>
                        </m:naryPr>
                        <m:sub>
                          <m:r>
                            <m:rPr>
                              <m:brk m:alnAt="7"/>
                            </m:rP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up/>
                        <m:e>
                          <m:sSup>
                            <m:sSupPr>
                              <m:ctrlPr>
                                <a:rPr lang="en-US" altLang="zh-CN" b="1" i="1" smtClean="0">
                                  <a:solidFill>
                                    <a:schemeClr val="tx1"/>
                                  </a:solidFill>
                                  <a:latin typeface="Cambria Math" charset="0"/>
                                  <a:ea typeface="黑体" panose="02010609060101010101" pitchFamily="49" charset="-122"/>
                                  <a:cs typeface="Times New Roman" panose="02020603050405020304" pitchFamily="18" charset="0"/>
                                </a:rPr>
                              </m:ctrlPr>
                            </m:sSupPr>
                            <m:e>
                              <m:r>
                                <a:rPr lang="en-US" altLang="zh-CN"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𝒇</m:t>
                              </m:r>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sup>
                          </m:s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nary>
                            <m:naryPr>
                              <m:chr m:val="∑"/>
                              <m:supHide m:val="on"/>
                              <m:ctrlPr>
                                <a:rPr lang="en-US" altLang="zh-CN" b="1" i="1" smtClean="0">
                                  <a:solidFill>
                                    <a:schemeClr val="tx1"/>
                                  </a:solidFill>
                                  <a:latin typeface="Cambria Math" charset="0"/>
                                  <a:ea typeface="黑体" panose="02010609060101010101" pitchFamily="49" charset="-122"/>
                                  <a:cs typeface="Times New Roman" panose="02020603050405020304" pitchFamily="18" charset="0"/>
                                </a:rPr>
                              </m:ctrlPr>
                            </m:naryPr>
                            <m:sub>
                              <m:r>
                                <m:rPr>
                                  <m:brk m:alnAt="7"/>
                                </m:rP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up/>
                            <m:e>
                              <m:sSup>
                                <m:sSupPr>
                                  <m:ctrlPr>
                                    <a:rPr lang="en-US" altLang="zh-CN" b="1" i="1" smtClean="0">
                                      <a:solidFill>
                                        <a:schemeClr val="tx1"/>
                                      </a:solidFill>
                                      <a:latin typeface="Cambria Math" charset="0"/>
                                      <a:ea typeface="黑体" panose="02010609060101010101" pitchFamily="49" charset="-122"/>
                                      <a:cs typeface="Times New Roman" panose="02020603050405020304" pitchFamily="18" charset="0"/>
                                    </a:rPr>
                                  </m:ctrlPr>
                                </m:sSupPr>
                                <m:e>
                                  <m:r>
                                    <a:rPr lang="en-US" altLang="zh-CN"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nary>
                                    <m:naryPr>
                                      <m:chr m:val="∑"/>
                                      <m:ctrlPr>
                                        <a:rPr lang="en-US" altLang="zh-CN" b="1" i="1" smtClean="0">
                                          <a:solidFill>
                                            <a:schemeClr val="tx1"/>
                                          </a:solidFill>
                                          <a:latin typeface="Cambria Math" charset="0"/>
                                          <a:ea typeface="黑体" panose="02010609060101010101" pitchFamily="49" charset="-122"/>
                                          <a:cs typeface="Times New Roman" panose="02020603050405020304" pitchFamily="18" charset="0"/>
                                        </a:rPr>
                                      </m:ctrlPr>
                                    </m:naryPr>
                                    <m:sub>
                                      <m:r>
                                        <m:rPr>
                                          <m:brk m:alnAt="23"/>
                                        </m:rPr>
                                        <a:rPr lang="en-US" altLang="zh-CN"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b="1" i="1" smtClean="0">
                                          <a:solidFill>
                                            <a:schemeClr val="tx1"/>
                                          </a:solidFill>
                                          <a:latin typeface="Cambria Math"/>
                                          <a:ea typeface="黑体" panose="02010609060101010101" pitchFamily="49" charset="-122"/>
                                          <a:cs typeface="Times New Roman" panose="02020603050405020304" pitchFamily="18" charset="0"/>
                                        </a:rPr>
                                        <m:t>=</m:t>
                                      </m:r>
                                      <m:r>
                                        <a:rPr lang="en-US" altLang="zh-CN" b="1" i="1" smtClean="0">
                                          <a:solidFill>
                                            <a:schemeClr val="tx1"/>
                                          </a:solidFill>
                                          <a:latin typeface="Cambria Math"/>
                                          <a:ea typeface="黑体" panose="02010609060101010101" pitchFamily="49" charset="-122"/>
                                          <a:cs typeface="Times New Roman" panose="02020603050405020304" pitchFamily="18" charset="0"/>
                                        </a:rPr>
                                        <m:t>𝟏</m:t>
                                      </m:r>
                                    </m:sub>
                                    <m:sup>
                                      <m:r>
                                        <a:rPr lang="en-US" altLang="zh-CN" b="1" i="1" smtClean="0">
                                          <a:solidFill>
                                            <a:schemeClr val="tx1"/>
                                          </a:solidFill>
                                          <a:latin typeface="Cambria Math"/>
                                          <a:ea typeface="黑体" panose="02010609060101010101" pitchFamily="49" charset="-122"/>
                                          <a:cs typeface="Times New Roman" panose="02020603050405020304" pitchFamily="18" charset="0"/>
                                        </a:rPr>
                                        <m:t>𝑴</m:t>
                                      </m:r>
                                    </m:sup>
                                    <m:e>
                                      <m:sSub>
                                        <m:sSubPr>
                                          <m:ctrlPr>
                                            <a:rPr lang="en-US" altLang="zh-CN" b="1" i="1" smtClean="0">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b="1" i="1" smtClean="0">
                                              <a:solidFill>
                                                <a:schemeClr val="tx1"/>
                                              </a:solidFill>
                                              <a:latin typeface="Cambria Math"/>
                                              <a:ea typeface="黑体" panose="02010609060101010101" pitchFamily="49" charset="-122"/>
                                              <a:cs typeface="Times New Roman" panose="02020603050405020304" pitchFamily="18" charset="0"/>
                                            </a:rPr>
                                            <m:t>𝜶</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𝒎</m:t>
                                          </m:r>
                                        </m:sub>
                                      </m:sSub>
                                      <m:sSub>
                                        <m:sSubPr>
                                          <m:ctrlPr>
                                            <a:rPr lang="en-US" altLang="zh-CN" b="1" i="1" smtClean="0">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𝑮</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𝒎</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e>
                                  </m:nary>
                                </m:sup>
                              </m:sSup>
                            </m:e>
                          </m:nary>
                        </m:e>
                      </m:nary>
                    </m:oMath>
                  </m:oMathPara>
                </a14:m>
                <a:endParaRPr lang="en-US" altLang="zh-CN"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150000"/>
                  </a:lnSpc>
                </a:pPr>
                <a:r>
                  <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Ada Boost</a:t>
                </a: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的分类误差上界如下所示：</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150000"/>
                  </a:lnSpc>
                </a:pPr>
                <a14:m>
                  <m:oMathPara xmlns:m="http://schemas.openxmlformats.org/officeDocument/2006/math">
                    <m:oMathParaPr>
                      <m:jc m:val="centerGroup"/>
                    </m:oMathParaPr>
                    <m:oMath xmlns:m="http://schemas.openxmlformats.org/officeDocument/2006/math">
                      <m:f>
                        <m:fPr>
                          <m:ctrlPr>
                            <a:rPr lang="en-US" altLang="zh-CN" sz="1400" b="1" i="1" smtClean="0">
                              <a:latin typeface="Cambria Math" charset="0"/>
                              <a:ea typeface="黑体" panose="02010609060101010101" pitchFamily="49" charset="-122"/>
                              <a:cs typeface="Times New Roman" panose="02020603050405020304" pitchFamily="18" charset="0"/>
                            </a:rPr>
                          </m:ctrlPr>
                        </m:fPr>
                        <m:num>
                          <m:r>
                            <a:rPr lang="en-US" altLang="zh-CN" sz="1400" b="1" i="1" smtClean="0">
                              <a:latin typeface="Cambria Math"/>
                              <a:ea typeface="黑体" panose="02010609060101010101" pitchFamily="49" charset="-122"/>
                              <a:cs typeface="Times New Roman" panose="02020603050405020304" pitchFamily="18" charset="0"/>
                            </a:rPr>
                            <m:t>𝟏</m:t>
                          </m:r>
                        </m:num>
                        <m:den>
                          <m:r>
                            <a:rPr lang="en-US" altLang="zh-CN" sz="1400" b="1" i="1" smtClean="0">
                              <a:latin typeface="Cambria Math"/>
                              <a:ea typeface="黑体" panose="02010609060101010101" pitchFamily="49" charset="-122"/>
                              <a:cs typeface="Times New Roman" panose="02020603050405020304" pitchFamily="18" charset="0"/>
                            </a:rPr>
                            <m:t>𝑵</m:t>
                          </m:r>
                        </m:den>
                      </m:f>
                      <m:nary>
                        <m:naryPr>
                          <m:chr m:val="∑"/>
                          <m:ctrlPr>
                            <a:rPr lang="en-US" altLang="zh-CN" sz="1400" b="1" i="1" smtClean="0">
                              <a:latin typeface="Cambria Math" charset="0"/>
                              <a:ea typeface="黑体" panose="02010609060101010101" pitchFamily="49" charset="-122"/>
                              <a:cs typeface="Times New Roman" panose="02020603050405020304" pitchFamily="18" charset="0"/>
                            </a:rPr>
                          </m:ctrlPr>
                        </m:naryPr>
                        <m:sub>
                          <m:r>
                            <m:rPr>
                              <m:brk m:alnAt="23"/>
                            </m:rPr>
                            <a:rPr lang="en-US" altLang="zh-CN" sz="1400" b="1" i="1" smtClean="0">
                              <a:latin typeface="Cambria Math"/>
                              <a:ea typeface="黑体" panose="02010609060101010101" pitchFamily="49" charset="-122"/>
                              <a:cs typeface="Times New Roman" panose="02020603050405020304" pitchFamily="18" charset="0"/>
                            </a:rPr>
                            <m:t>𝒊</m:t>
                          </m:r>
                          <m:r>
                            <a:rPr lang="en-US" altLang="zh-CN" sz="1400" b="1" i="1" smtClean="0">
                              <a:latin typeface="Cambria Math"/>
                              <a:ea typeface="黑体" panose="02010609060101010101" pitchFamily="49" charset="-122"/>
                              <a:cs typeface="Times New Roman" panose="02020603050405020304" pitchFamily="18" charset="0"/>
                            </a:rPr>
                            <m:t>=</m:t>
                          </m:r>
                          <m:r>
                            <a:rPr lang="en-US" altLang="zh-CN" sz="1400" b="1" i="1" smtClean="0">
                              <a:latin typeface="Cambria Math"/>
                              <a:ea typeface="黑体" panose="02010609060101010101" pitchFamily="49" charset="-122"/>
                              <a:cs typeface="Times New Roman" panose="02020603050405020304" pitchFamily="18" charset="0"/>
                            </a:rPr>
                            <m:t>𝟏</m:t>
                          </m:r>
                        </m:sub>
                        <m:sup>
                          <m:r>
                            <a:rPr lang="en-US" altLang="zh-CN" sz="1400" b="1" i="1" smtClean="0">
                              <a:latin typeface="Cambria Math"/>
                              <a:ea typeface="黑体" panose="02010609060101010101" pitchFamily="49" charset="-122"/>
                              <a:cs typeface="Times New Roman" panose="02020603050405020304" pitchFamily="18" charset="0"/>
                            </a:rPr>
                            <m:t>𝑵</m:t>
                          </m:r>
                        </m:sup>
                        <m:e>
                          <m:r>
                            <a:rPr lang="en-US" altLang="zh-CN" sz="1400" b="1" i="1" smtClean="0">
                              <a:latin typeface="Cambria Math"/>
                              <a:ea typeface="黑体" panose="02010609060101010101" pitchFamily="49" charset="-122"/>
                              <a:cs typeface="Times New Roman" panose="02020603050405020304" pitchFamily="18" charset="0"/>
                            </a:rPr>
                            <m:t>𝑰</m:t>
                          </m:r>
                          <m:d>
                            <m:dPr>
                              <m:ctrlPr>
                                <a:rPr lang="en-US" altLang="zh-CN" sz="1400" b="1" i="1" smtClean="0">
                                  <a:latin typeface="Cambria Math" charset="0"/>
                                  <a:ea typeface="黑体" panose="02010609060101010101" pitchFamily="49" charset="-122"/>
                                  <a:cs typeface="Times New Roman" panose="02020603050405020304" pitchFamily="18" charset="0"/>
                                </a:rPr>
                              </m:ctrlPr>
                            </m:dPr>
                            <m:e>
                              <m:r>
                                <a:rPr lang="en-US" altLang="zh-CN" sz="1400" b="1" i="1" smtClean="0">
                                  <a:latin typeface="Cambria Math"/>
                                  <a:ea typeface="黑体" panose="02010609060101010101" pitchFamily="49" charset="-122"/>
                                  <a:cs typeface="Times New Roman" panose="02020603050405020304" pitchFamily="18" charset="0"/>
                                </a:rPr>
                                <m:t>𝑮</m:t>
                              </m:r>
                              <m:d>
                                <m:dPr>
                                  <m:ctrlPr>
                                    <a:rPr lang="en-US" altLang="zh-CN" sz="1400" b="1" i="1" smtClean="0">
                                      <a:latin typeface="Cambria Math" charset="0"/>
                                      <a:ea typeface="黑体" panose="02010609060101010101" pitchFamily="49" charset="-122"/>
                                      <a:cs typeface="Times New Roman" panose="02020603050405020304" pitchFamily="18" charset="0"/>
                                    </a:rPr>
                                  </m:ctrlPr>
                                </m:dPr>
                                <m:e>
                                  <m:sSub>
                                    <m:sSubPr>
                                      <m:ctrlPr>
                                        <a:rPr lang="en-US" altLang="zh-CN" sz="1400" b="1" i="1" smtClean="0">
                                          <a:latin typeface="Cambria Math" charset="0"/>
                                          <a:ea typeface="黑体" panose="02010609060101010101" pitchFamily="49" charset="-122"/>
                                          <a:cs typeface="Times New Roman" panose="02020603050405020304" pitchFamily="18" charset="0"/>
                                        </a:rPr>
                                      </m:ctrlPr>
                                    </m:sSubPr>
                                    <m:e>
                                      <m:r>
                                        <a:rPr lang="en-US" altLang="zh-CN" sz="1400" b="1" i="1" smtClean="0">
                                          <a:latin typeface="Cambria Math"/>
                                          <a:ea typeface="黑体" panose="02010609060101010101" pitchFamily="49" charset="-122"/>
                                          <a:cs typeface="Times New Roman" panose="02020603050405020304" pitchFamily="18" charset="0"/>
                                        </a:rPr>
                                        <m:t>𝒙</m:t>
                                      </m:r>
                                    </m:e>
                                    <m:sub>
                                      <m:r>
                                        <a:rPr lang="en-US" altLang="zh-CN" sz="1400" b="1" i="1" smtClean="0">
                                          <a:latin typeface="Cambria Math"/>
                                          <a:ea typeface="黑体" panose="02010609060101010101" pitchFamily="49" charset="-122"/>
                                          <a:cs typeface="Times New Roman" panose="02020603050405020304" pitchFamily="18" charset="0"/>
                                        </a:rPr>
                                        <m:t>𝒊</m:t>
                                      </m:r>
                                    </m:sub>
                                  </m:sSub>
                                </m:e>
                              </m:d>
                              <m:r>
                                <a:rPr lang="en-US" altLang="zh-CN" sz="1400" b="1" i="1" smtClean="0">
                                  <a:latin typeface="Cambria Math"/>
                                  <a:ea typeface="Cambria Math"/>
                                  <a:cs typeface="Times New Roman" panose="02020603050405020304" pitchFamily="18" charset="0"/>
                                </a:rPr>
                                <m:t>≠</m:t>
                              </m:r>
                              <m:sSub>
                                <m:sSubPr>
                                  <m:ctrlPr>
                                    <a:rPr lang="en-US" altLang="zh-CN" sz="1400" b="1" i="1" smtClean="0">
                                      <a:latin typeface="Cambria Math" charset="0"/>
                                      <a:ea typeface="Cambria Math"/>
                                      <a:cs typeface="Times New Roman" panose="02020603050405020304" pitchFamily="18" charset="0"/>
                                    </a:rPr>
                                  </m:ctrlPr>
                                </m:sSubPr>
                                <m:e>
                                  <m:r>
                                    <a:rPr lang="en-US" altLang="zh-CN" sz="1400" b="1" i="1" smtClean="0">
                                      <a:latin typeface="Cambria Math"/>
                                      <a:ea typeface="Cambria Math"/>
                                      <a:cs typeface="Times New Roman" panose="02020603050405020304" pitchFamily="18" charset="0"/>
                                    </a:rPr>
                                    <m:t>𝒚</m:t>
                                  </m:r>
                                </m:e>
                                <m:sub>
                                  <m:r>
                                    <a:rPr lang="en-US" altLang="zh-CN" sz="1400" b="1" i="1" smtClean="0">
                                      <a:latin typeface="Cambria Math"/>
                                      <a:ea typeface="Cambria Math"/>
                                      <a:cs typeface="Times New Roman" panose="02020603050405020304" pitchFamily="18" charset="0"/>
                                    </a:rPr>
                                    <m:t>𝒊</m:t>
                                  </m:r>
                                </m:sub>
                              </m:sSub>
                            </m:e>
                          </m:d>
                          <m:r>
                            <a:rPr lang="en-US" altLang="zh-CN" sz="1400" b="1" i="1" smtClean="0">
                              <a:latin typeface="Cambria Math"/>
                              <a:ea typeface="Cambria Math"/>
                              <a:cs typeface="Times New Roman" panose="02020603050405020304" pitchFamily="18" charset="0"/>
                            </a:rPr>
                            <m:t>≤</m:t>
                          </m:r>
                          <m:f>
                            <m:fPr>
                              <m:ctrlPr>
                                <a:rPr lang="en-US" altLang="zh-CN" sz="1400" b="1" i="1" smtClean="0">
                                  <a:latin typeface="Cambria Math" charset="0"/>
                                  <a:ea typeface="Cambria Math"/>
                                  <a:cs typeface="Times New Roman" panose="02020603050405020304" pitchFamily="18" charset="0"/>
                                </a:rPr>
                              </m:ctrlPr>
                            </m:fPr>
                            <m:num>
                              <m:r>
                                <a:rPr lang="en-US" altLang="zh-CN" sz="1400" b="1" i="1" smtClean="0">
                                  <a:latin typeface="Cambria Math"/>
                                  <a:ea typeface="Cambria Math"/>
                                  <a:cs typeface="Times New Roman" panose="02020603050405020304" pitchFamily="18" charset="0"/>
                                </a:rPr>
                                <m:t>𝟏</m:t>
                              </m:r>
                            </m:num>
                            <m:den>
                              <m:r>
                                <a:rPr lang="en-US" altLang="zh-CN" sz="1400" b="1" i="1" smtClean="0">
                                  <a:latin typeface="Cambria Math"/>
                                  <a:ea typeface="Cambria Math"/>
                                  <a:cs typeface="Times New Roman" panose="02020603050405020304" pitchFamily="18" charset="0"/>
                                </a:rPr>
                                <m:t>𝑵</m:t>
                              </m:r>
                            </m:den>
                          </m:f>
                          <m:nary>
                            <m:naryPr>
                              <m:chr m:val="∑"/>
                              <m:supHide m:val="on"/>
                              <m:ctrlPr>
                                <a:rPr lang="en-US" altLang="zh-CN" sz="1400" b="1" i="1" smtClean="0">
                                  <a:latin typeface="Cambria Math" charset="0"/>
                                  <a:ea typeface="Cambria Math"/>
                                  <a:cs typeface="Times New Roman" panose="02020603050405020304" pitchFamily="18" charset="0"/>
                                </a:rPr>
                              </m:ctrlPr>
                            </m:naryPr>
                            <m:sub>
                              <m:r>
                                <m:rPr>
                                  <m:brk m:alnAt="7"/>
                                </m:rPr>
                                <a:rPr lang="en-US" altLang="zh-CN" sz="1400" b="1" i="1" smtClean="0">
                                  <a:latin typeface="Cambria Math"/>
                                  <a:ea typeface="Cambria Math"/>
                                  <a:cs typeface="Times New Roman" panose="02020603050405020304" pitchFamily="18" charset="0"/>
                                </a:rPr>
                                <m:t>𝒊</m:t>
                              </m:r>
                            </m:sub>
                            <m:sup/>
                            <m:e>
                              <m:sSup>
                                <m:sSupPr>
                                  <m:ctrlPr>
                                    <a:rPr lang="en-US" altLang="zh-CN" sz="1400" b="1" i="1" smtClean="0">
                                      <a:latin typeface="Cambria Math" charset="0"/>
                                      <a:ea typeface="Cambria Math"/>
                                      <a:cs typeface="Times New Roman" panose="02020603050405020304" pitchFamily="18" charset="0"/>
                                    </a:rPr>
                                  </m:ctrlPr>
                                </m:sSupPr>
                                <m:e>
                                  <m:r>
                                    <a:rPr lang="en-US" altLang="zh-CN" sz="1400" b="1" i="1" smtClean="0">
                                      <a:latin typeface="Cambria Math"/>
                                      <a:ea typeface="Cambria Math"/>
                                      <a:cs typeface="Times New Roman" panose="02020603050405020304" pitchFamily="18" charset="0"/>
                                    </a:rPr>
                                    <m:t>𝒆</m:t>
                                  </m:r>
                                </m:e>
                                <m:sup>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𝒚</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a:latin typeface="Cambria Math" charset="0"/>
                                          <a:ea typeface="黑体" panose="02010609060101010101" pitchFamily="49" charset="-122"/>
                                          <a:cs typeface="Times New Roman" panose="02020603050405020304" pitchFamily="18" charset="0"/>
                                        </a:rPr>
                                      </m:ctrlPr>
                                    </m:dPr>
                                    <m:e>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e>
                                  </m:d>
                                </m:sup>
                              </m:sSup>
                            </m:e>
                          </m:nary>
                          <m:r>
                            <a:rPr lang="en-US" altLang="zh-CN" sz="1400" b="1" i="1" smtClean="0">
                              <a:latin typeface="Cambria Math"/>
                              <a:ea typeface="Cambria Math"/>
                              <a:cs typeface="Times New Roman" panose="02020603050405020304" pitchFamily="18" charset="0"/>
                            </a:rPr>
                            <m:t>=</m:t>
                          </m:r>
                          <m:nary>
                            <m:naryPr>
                              <m:chr m:val="∏"/>
                              <m:supHide m:val="on"/>
                              <m:ctrlPr>
                                <a:rPr lang="en-US" altLang="zh-CN" sz="1400" b="1" i="1" smtClean="0">
                                  <a:latin typeface="Cambria Math" charset="0"/>
                                  <a:ea typeface="Cambria Math"/>
                                  <a:cs typeface="Times New Roman" panose="02020603050405020304" pitchFamily="18" charset="0"/>
                                </a:rPr>
                              </m:ctrlPr>
                            </m:naryPr>
                            <m:sub>
                              <m:r>
                                <m:rPr>
                                  <m:brk m:alnAt="7"/>
                                </m:rPr>
                                <a:rPr lang="en-US" altLang="zh-CN" sz="1400" b="1" i="1" smtClean="0">
                                  <a:latin typeface="Cambria Math"/>
                                  <a:ea typeface="Cambria Math"/>
                                  <a:cs typeface="Times New Roman" panose="02020603050405020304" pitchFamily="18" charset="0"/>
                                </a:rPr>
                                <m:t>𝒎</m:t>
                              </m:r>
                            </m:sub>
                            <m:sup/>
                            <m:e>
                              <m:sSub>
                                <m:sSubPr>
                                  <m:ctrlPr>
                                    <a:rPr lang="en-US" altLang="zh-CN" sz="1400" b="1" i="1" smtClean="0">
                                      <a:latin typeface="Cambria Math" charset="0"/>
                                      <a:ea typeface="Cambria Math"/>
                                      <a:cs typeface="Times New Roman" panose="02020603050405020304" pitchFamily="18" charset="0"/>
                                    </a:rPr>
                                  </m:ctrlPr>
                                </m:sSubPr>
                                <m:e>
                                  <m:r>
                                    <a:rPr lang="en-US" altLang="zh-CN" sz="1400" b="1" i="1" smtClean="0">
                                      <a:latin typeface="Cambria Math"/>
                                      <a:ea typeface="Cambria Math"/>
                                      <a:cs typeface="Times New Roman" panose="02020603050405020304" pitchFamily="18" charset="0"/>
                                    </a:rPr>
                                    <m:t>𝒁</m:t>
                                  </m:r>
                                </m:e>
                                <m:sub>
                                  <m:r>
                                    <a:rPr lang="en-US" altLang="zh-CN" sz="1400" b="1" i="1" smtClean="0">
                                      <a:latin typeface="Cambria Math"/>
                                      <a:ea typeface="Cambria Math"/>
                                      <a:cs typeface="Times New Roman" panose="02020603050405020304" pitchFamily="18" charset="0"/>
                                    </a:rPr>
                                    <m:t>𝒎</m:t>
                                  </m:r>
                                </m:sub>
                              </m:sSub>
                            </m:e>
                          </m:nary>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次迭代中，</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总是趋向于将具有最小误差的学习模型选做本轮生成的 弱分类器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，使得累积误差快速下降。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85320" y="1263952"/>
                <a:ext cx="8823366" cy="4330096"/>
              </a:xfrm>
              <a:prstGeom prst="rect">
                <a:avLst/>
              </a:prstGeom>
              <a:blipFill>
                <a:blip r:embed="rId3"/>
                <a:stretch>
                  <a:fillRect r="-2695" b="-70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4358834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89FD3BD3-64F9-4ADE-92E6-9472122AFE45}"/>
                  </a:ext>
                </a:extLst>
              </p:cNvPr>
              <p:cNvSpPr/>
              <p:nvPr/>
            </p:nvSpPr>
            <p:spPr>
              <a:xfrm>
                <a:off x="804378" y="1259197"/>
                <a:ext cx="7378730" cy="923330"/>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通过一个简单两类分类例子来介绍</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Ada Boosting</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算法过程。表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4.5.1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给出了</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个数据点</a:t>
                </a:r>
                <a14:m>
                  <m:oMath xmlns:m="http://schemas.openxmlformats.org/officeDocument/2006/math">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1,2,…,10</m:t>
                        </m:r>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取值及其所对应的类别标签</a:t>
                </a:r>
                <a14:m>
                  <m:oMath xmlns:m="http://schemas.openxmlformats.org/officeDocument/2006/math">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1,2,…,10</m:t>
                        </m:r>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89FD3BD3-64F9-4ADE-92E6-9472122AFE45}"/>
                  </a:ext>
                </a:extLst>
              </p:cNvPr>
              <p:cNvSpPr>
                <a:spLocks noRot="1" noChangeAspect="1" noMove="1" noResize="1" noEditPoints="1" noAdjustHandles="1" noChangeArrowheads="1" noChangeShapeType="1" noTextEdit="1"/>
              </p:cNvSpPr>
              <p:nvPr/>
            </p:nvSpPr>
            <p:spPr>
              <a:xfrm>
                <a:off x="804378" y="1259197"/>
                <a:ext cx="7378730" cy="923330"/>
              </a:xfrm>
              <a:prstGeom prst="rect">
                <a:avLst/>
              </a:prstGeom>
              <a:blipFill>
                <a:blip r:embed="rId3"/>
                <a:stretch>
                  <a:fillRect l="-744" t="-4636" r="-661" b="-105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xmlns="" id="{93CF11EC-49E6-45CC-9293-E4C3517DA1A8}"/>
                  </a:ext>
                </a:extLst>
              </p:cNvPr>
              <p:cNvGraphicFramePr>
                <a:graphicFrameLocks noGrp="1"/>
              </p:cNvGraphicFramePr>
              <p:nvPr>
                <p:extLst/>
              </p:nvPr>
            </p:nvGraphicFramePr>
            <p:xfrm>
              <a:off x="1225568" y="2448332"/>
              <a:ext cx="5889151" cy="1512438"/>
            </p:xfrm>
            <a:graphic>
              <a:graphicData uri="http://schemas.openxmlformats.org/drawingml/2006/table">
                <a:tbl>
                  <a:tblPr firstRow="1" firstCol="1" bandRow="1">
                    <a:tableStyleId>{5C22544A-7EE6-4342-B048-85BDC9FD1C3A}</a:tableStyleId>
                  </a:tblPr>
                  <a:tblGrid>
                    <a:gridCol w="527273">
                      <a:extLst>
                        <a:ext uri="{9D8B030D-6E8A-4147-A177-3AD203B41FA5}">
                          <a16:colId xmlns:a16="http://schemas.microsoft.com/office/drawing/2014/main" xmlns="" val="2753015376"/>
                        </a:ext>
                      </a:extLst>
                    </a:gridCol>
                    <a:gridCol w="538330">
                      <a:extLst>
                        <a:ext uri="{9D8B030D-6E8A-4147-A177-3AD203B41FA5}">
                          <a16:colId xmlns:a16="http://schemas.microsoft.com/office/drawing/2014/main" xmlns="" val="1348021212"/>
                        </a:ext>
                      </a:extLst>
                    </a:gridCol>
                    <a:gridCol w="538330">
                      <a:extLst>
                        <a:ext uri="{9D8B030D-6E8A-4147-A177-3AD203B41FA5}">
                          <a16:colId xmlns:a16="http://schemas.microsoft.com/office/drawing/2014/main" xmlns="" val="1911372730"/>
                        </a:ext>
                      </a:extLst>
                    </a:gridCol>
                    <a:gridCol w="536948">
                      <a:extLst>
                        <a:ext uri="{9D8B030D-6E8A-4147-A177-3AD203B41FA5}">
                          <a16:colId xmlns:a16="http://schemas.microsoft.com/office/drawing/2014/main" xmlns="" val="4133091709"/>
                        </a:ext>
                      </a:extLst>
                    </a:gridCol>
                    <a:gridCol w="536948">
                      <a:extLst>
                        <a:ext uri="{9D8B030D-6E8A-4147-A177-3AD203B41FA5}">
                          <a16:colId xmlns:a16="http://schemas.microsoft.com/office/drawing/2014/main" xmlns="" val="263884365"/>
                        </a:ext>
                      </a:extLst>
                    </a:gridCol>
                    <a:gridCol w="536948">
                      <a:extLst>
                        <a:ext uri="{9D8B030D-6E8A-4147-A177-3AD203B41FA5}">
                          <a16:colId xmlns:a16="http://schemas.microsoft.com/office/drawing/2014/main" xmlns="" val="1301872365"/>
                        </a:ext>
                      </a:extLst>
                    </a:gridCol>
                    <a:gridCol w="536948">
                      <a:extLst>
                        <a:ext uri="{9D8B030D-6E8A-4147-A177-3AD203B41FA5}">
                          <a16:colId xmlns:a16="http://schemas.microsoft.com/office/drawing/2014/main" xmlns="" val="1419208606"/>
                        </a:ext>
                      </a:extLst>
                    </a:gridCol>
                    <a:gridCol w="536948">
                      <a:extLst>
                        <a:ext uri="{9D8B030D-6E8A-4147-A177-3AD203B41FA5}">
                          <a16:colId xmlns:a16="http://schemas.microsoft.com/office/drawing/2014/main" xmlns="" val="2111528091"/>
                        </a:ext>
                      </a:extLst>
                    </a:gridCol>
                    <a:gridCol w="536948">
                      <a:extLst>
                        <a:ext uri="{9D8B030D-6E8A-4147-A177-3AD203B41FA5}">
                          <a16:colId xmlns:a16="http://schemas.microsoft.com/office/drawing/2014/main" xmlns="" val="3745023960"/>
                        </a:ext>
                      </a:extLst>
                    </a:gridCol>
                    <a:gridCol w="536948">
                      <a:extLst>
                        <a:ext uri="{9D8B030D-6E8A-4147-A177-3AD203B41FA5}">
                          <a16:colId xmlns:a16="http://schemas.microsoft.com/office/drawing/2014/main" xmlns="" val="3315238061"/>
                        </a:ext>
                      </a:extLst>
                    </a:gridCol>
                    <a:gridCol w="526582">
                      <a:extLst>
                        <a:ext uri="{9D8B030D-6E8A-4147-A177-3AD203B41FA5}">
                          <a16:colId xmlns:a16="http://schemas.microsoft.com/office/drawing/2014/main" xmlns="" val="2169044114"/>
                        </a:ext>
                      </a:extLst>
                    </a:gridCol>
                  </a:tblGrid>
                  <a:tr h="504146">
                    <a:tc>
                      <a:txBody>
                        <a:bodyPr/>
                        <a:lstStyle/>
                        <a:p>
                          <a:pPr algn="just">
                            <a:spcBef>
                              <a:spcPts val="1000"/>
                            </a:spcBef>
                            <a:spcAft>
                              <a:spcPts val="0"/>
                            </a:spcAft>
                          </a:pPr>
                          <a:r>
                            <a:rPr lang="en-US" sz="1200">
                              <a:effectLst/>
                            </a:rPr>
                            <a:t> </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635423452"/>
                      </a:ext>
                    </a:extLst>
                  </a:tr>
                  <a:tr h="504146">
                    <a:tc>
                      <a:txBody>
                        <a:bodyPr/>
                        <a:lstStyle/>
                        <a:p>
                          <a:pPr algn="just">
                            <a:spcBef>
                              <a:spcPts val="100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𝑥</m:t>
                                </m:r>
                              </m:oMath>
                            </m:oMathPara>
                          </a14:m>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961815151"/>
                      </a:ext>
                    </a:extLst>
                  </a:tr>
                  <a:tr h="504146">
                    <a:tc>
                      <a:txBody>
                        <a:bodyPr/>
                        <a:lstStyle/>
                        <a:p>
                          <a:pPr algn="just">
                            <a:spcBef>
                              <a:spcPts val="100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𝑦</m:t>
                                </m:r>
                              </m:oMath>
                            </m:oMathPara>
                          </a14:m>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dirty="0">
                              <a:effectLst/>
                            </a:rPr>
                            <a:t>1</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164601920"/>
                      </a:ext>
                    </a:extLst>
                  </a:tr>
                </a:tbl>
              </a:graphicData>
            </a:graphic>
          </p:graphicFrame>
        </mc:Choice>
        <mc:Fallback xmlns="">
          <p:graphicFrame>
            <p:nvGraphicFramePr>
              <p:cNvPr id="6" name="表格 5">
                <a:extLst>
                  <a:ext uri="{FF2B5EF4-FFF2-40B4-BE49-F238E27FC236}">
                    <a16:creationId xmlns:a16="http://schemas.microsoft.com/office/drawing/2014/main" id="{93CF11EC-49E6-45CC-9293-E4C3517DA1A8}"/>
                  </a:ext>
                </a:extLst>
              </p:cNvPr>
              <p:cNvGraphicFramePr>
                <a:graphicFrameLocks noGrp="1"/>
              </p:cNvGraphicFramePr>
              <p:nvPr>
                <p:extLst>
                  <p:ext uri="{D42A27DB-BD31-4B8C-83A1-F6EECF244321}">
                    <p14:modId xmlns:p14="http://schemas.microsoft.com/office/powerpoint/2010/main" val="1874690149"/>
                  </p:ext>
                </p:extLst>
              </p:nvPr>
            </p:nvGraphicFramePr>
            <p:xfrm>
              <a:off x="1225568" y="2448332"/>
              <a:ext cx="5889151" cy="1512438"/>
            </p:xfrm>
            <a:graphic>
              <a:graphicData uri="http://schemas.openxmlformats.org/drawingml/2006/table">
                <a:tbl>
                  <a:tblPr firstRow="1" firstCol="1" bandRow="1">
                    <a:tableStyleId>{5C22544A-7EE6-4342-B048-85BDC9FD1C3A}</a:tableStyleId>
                  </a:tblPr>
                  <a:tblGrid>
                    <a:gridCol w="527273">
                      <a:extLst>
                        <a:ext uri="{9D8B030D-6E8A-4147-A177-3AD203B41FA5}">
                          <a16:colId xmlns:a16="http://schemas.microsoft.com/office/drawing/2014/main" val="2753015376"/>
                        </a:ext>
                      </a:extLst>
                    </a:gridCol>
                    <a:gridCol w="538330">
                      <a:extLst>
                        <a:ext uri="{9D8B030D-6E8A-4147-A177-3AD203B41FA5}">
                          <a16:colId xmlns:a16="http://schemas.microsoft.com/office/drawing/2014/main" val="1348021212"/>
                        </a:ext>
                      </a:extLst>
                    </a:gridCol>
                    <a:gridCol w="538330">
                      <a:extLst>
                        <a:ext uri="{9D8B030D-6E8A-4147-A177-3AD203B41FA5}">
                          <a16:colId xmlns:a16="http://schemas.microsoft.com/office/drawing/2014/main" val="1911372730"/>
                        </a:ext>
                      </a:extLst>
                    </a:gridCol>
                    <a:gridCol w="536948">
                      <a:extLst>
                        <a:ext uri="{9D8B030D-6E8A-4147-A177-3AD203B41FA5}">
                          <a16:colId xmlns:a16="http://schemas.microsoft.com/office/drawing/2014/main" val="4133091709"/>
                        </a:ext>
                      </a:extLst>
                    </a:gridCol>
                    <a:gridCol w="536948">
                      <a:extLst>
                        <a:ext uri="{9D8B030D-6E8A-4147-A177-3AD203B41FA5}">
                          <a16:colId xmlns:a16="http://schemas.microsoft.com/office/drawing/2014/main" val="263884365"/>
                        </a:ext>
                      </a:extLst>
                    </a:gridCol>
                    <a:gridCol w="536948">
                      <a:extLst>
                        <a:ext uri="{9D8B030D-6E8A-4147-A177-3AD203B41FA5}">
                          <a16:colId xmlns:a16="http://schemas.microsoft.com/office/drawing/2014/main" val="1301872365"/>
                        </a:ext>
                      </a:extLst>
                    </a:gridCol>
                    <a:gridCol w="536948">
                      <a:extLst>
                        <a:ext uri="{9D8B030D-6E8A-4147-A177-3AD203B41FA5}">
                          <a16:colId xmlns:a16="http://schemas.microsoft.com/office/drawing/2014/main" val="1419208606"/>
                        </a:ext>
                      </a:extLst>
                    </a:gridCol>
                    <a:gridCol w="536948">
                      <a:extLst>
                        <a:ext uri="{9D8B030D-6E8A-4147-A177-3AD203B41FA5}">
                          <a16:colId xmlns:a16="http://schemas.microsoft.com/office/drawing/2014/main" val="2111528091"/>
                        </a:ext>
                      </a:extLst>
                    </a:gridCol>
                    <a:gridCol w="536948">
                      <a:extLst>
                        <a:ext uri="{9D8B030D-6E8A-4147-A177-3AD203B41FA5}">
                          <a16:colId xmlns:a16="http://schemas.microsoft.com/office/drawing/2014/main" val="3745023960"/>
                        </a:ext>
                      </a:extLst>
                    </a:gridCol>
                    <a:gridCol w="536948">
                      <a:extLst>
                        <a:ext uri="{9D8B030D-6E8A-4147-A177-3AD203B41FA5}">
                          <a16:colId xmlns:a16="http://schemas.microsoft.com/office/drawing/2014/main" val="3315238061"/>
                        </a:ext>
                      </a:extLst>
                    </a:gridCol>
                    <a:gridCol w="526582">
                      <a:extLst>
                        <a:ext uri="{9D8B030D-6E8A-4147-A177-3AD203B41FA5}">
                          <a16:colId xmlns:a16="http://schemas.microsoft.com/office/drawing/2014/main" val="2169044114"/>
                        </a:ext>
                      </a:extLst>
                    </a:gridCol>
                  </a:tblGrid>
                  <a:tr h="504146">
                    <a:tc>
                      <a:txBody>
                        <a:bodyPr/>
                        <a:lstStyle/>
                        <a:p>
                          <a:pPr algn="just">
                            <a:spcBef>
                              <a:spcPts val="1000"/>
                            </a:spcBef>
                            <a:spcAft>
                              <a:spcPts val="0"/>
                            </a:spcAft>
                          </a:pPr>
                          <a:r>
                            <a:rPr lang="en-US" sz="1200">
                              <a:effectLst/>
                            </a:rPr>
                            <a:t> </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5423452"/>
                      </a:ext>
                    </a:extLst>
                  </a:tr>
                  <a:tr h="504146">
                    <a:tc>
                      <a:txBody>
                        <a:bodyPr/>
                        <a:lstStyle/>
                        <a:p>
                          <a:endParaRPr lang="zh-CN"/>
                        </a:p>
                      </a:txBody>
                      <a:tcPr marL="68580" marR="68580" marT="0" marB="0">
                        <a:blipFill>
                          <a:blip r:embed="rId4"/>
                          <a:stretch>
                            <a:fillRect l="-1149" t="-108434" r="-1016092" b="-102410"/>
                          </a:stretch>
                        </a:blipFill>
                      </a:tcPr>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1815151"/>
                      </a:ext>
                    </a:extLst>
                  </a:tr>
                  <a:tr h="504146">
                    <a:tc>
                      <a:txBody>
                        <a:bodyPr/>
                        <a:lstStyle/>
                        <a:p>
                          <a:endParaRPr lang="zh-CN"/>
                        </a:p>
                      </a:txBody>
                      <a:tcPr marL="68580" marR="68580" marT="0" marB="0">
                        <a:blipFill>
                          <a:blip r:embed="rId4"/>
                          <a:stretch>
                            <a:fillRect l="-1149" t="-208434" r="-1016092" b="-2410"/>
                          </a:stretch>
                        </a:blipFill>
                      </a:tcPr>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dirty="0">
                              <a:effectLst/>
                            </a:rPr>
                            <a:t>1</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4601920"/>
                      </a:ext>
                    </a:extLst>
                  </a:tr>
                </a:tbl>
              </a:graphicData>
            </a:graphic>
          </p:graphicFrame>
        </mc:Fallback>
      </mc:AlternateContent>
      <p:sp>
        <p:nvSpPr>
          <p:cNvPr id="7" name="矩形 6">
            <a:extLst>
              <a:ext uri="{FF2B5EF4-FFF2-40B4-BE49-F238E27FC236}">
                <a16:creationId xmlns:a16="http://schemas.microsoft.com/office/drawing/2014/main" xmlns="" id="{9C9706C0-A78B-4E94-87D1-FFE07CA6A7F1}"/>
              </a:ext>
            </a:extLst>
          </p:cNvPr>
          <p:cNvSpPr/>
          <p:nvPr/>
        </p:nvSpPr>
        <p:spPr>
          <a:xfrm>
            <a:off x="3291840" y="4512481"/>
            <a:ext cx="2666114" cy="369332"/>
          </a:xfrm>
          <a:prstGeom prst="rect">
            <a:avLst/>
          </a:prstGeom>
        </p:spPr>
        <p:txBody>
          <a:bodyPr wrap="none">
            <a:spAutoFit/>
          </a:bodyPr>
          <a:lstStyle/>
          <a:p>
            <a:pPr algn="ctr">
              <a:spcBef>
                <a:spcPts val="1000"/>
              </a:spcBef>
              <a:spcAft>
                <a:spcPts val="300"/>
              </a:spcAft>
            </a:pP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表</a:t>
            </a:r>
            <a:r>
              <a:rPr lang="en-US"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  </a:t>
            </a: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两类分类问题数据</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xmlns="" id="{B01F0046-1589-4E50-9532-92EB458DD646}"/>
              </a:ext>
            </a:extLst>
          </p:cNvPr>
          <p:cNvSpPr/>
          <p:nvPr/>
        </p:nvSpPr>
        <p:spPr>
          <a:xfrm>
            <a:off x="1074384" y="5234637"/>
            <a:ext cx="6995231" cy="646331"/>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根据表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所给出的数据，要构造若干个弱分类器，然后将这些弱分类器组合为一个强分类器，完成表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所示数据的分类任务。</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8114456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12EF0373-ED08-43E7-9B3B-BC77E71BC146}"/>
                  </a:ext>
                </a:extLst>
              </p:cNvPr>
              <p:cNvSpPr/>
              <p:nvPr/>
            </p:nvSpPr>
            <p:spPr>
              <a:xfrm>
                <a:off x="1014642" y="1914551"/>
                <a:ext cx="6315228" cy="2176365"/>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这里定义每个弱分类器</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为一种分段函数，由一个阈值</a:t>
                </a:r>
                <a14:m>
                  <m:oMath xmlns:m="http://schemas.openxmlformats.org/officeDocument/2006/math">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构成，形式如下：</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ctr">
                  <a:spcBef>
                    <a:spcPts val="1000"/>
                  </a:spcBef>
                  <a:spcAft>
                    <a:spcPts val="300"/>
                  </a:spcAft>
                </a:pP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eqArr>
                          <m:eqArr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eqArr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r>
                        <m:e>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eqArr>
                          <m:eqArr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eqArr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r>
                        <m:e>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
                  </m:oMath>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dirty="0">
                    <a:solidFill>
                      <a:srgbClr val="000000"/>
                    </a:solidFill>
                    <a:latin typeface="Times New Roman" panose="02020603050405020304" pitchFamily="18" charset="0"/>
                    <a:ea typeface="华文楷体" panose="02010600040101010101" pitchFamily="2" charset="-122"/>
                  </a:rPr>
                  <a:t>	</a:t>
                </a:r>
              </a:p>
              <a:p>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当然，在实际中，可根据需要使用其他的弱分类器</a:t>
                </a:r>
                <a:endParaRPr lang="zh-CN" altLang="en-US" dirty="0"/>
              </a:p>
            </p:txBody>
          </p:sp>
        </mc:Choice>
        <mc:Fallback xmlns="">
          <p:sp>
            <p:nvSpPr>
              <p:cNvPr id="2" name="矩形 1">
                <a:extLst>
                  <a:ext uri="{FF2B5EF4-FFF2-40B4-BE49-F238E27FC236}">
                    <a16:creationId xmlns:a16="http://schemas.microsoft.com/office/drawing/2014/main" id="{12EF0373-ED08-43E7-9B3B-BC77E71BC146}"/>
                  </a:ext>
                </a:extLst>
              </p:cNvPr>
              <p:cNvSpPr>
                <a:spLocks noRot="1" noChangeAspect="1" noMove="1" noResize="1" noEditPoints="1" noAdjustHandles="1" noChangeArrowheads="1" noChangeShapeType="1" noTextEdit="1"/>
              </p:cNvSpPr>
              <p:nvPr/>
            </p:nvSpPr>
            <p:spPr>
              <a:xfrm>
                <a:off x="1014642" y="1914551"/>
                <a:ext cx="6315228" cy="2176365"/>
              </a:xfrm>
              <a:prstGeom prst="rect">
                <a:avLst/>
              </a:prstGeom>
              <a:blipFill>
                <a:blip r:embed="rId3"/>
                <a:stretch>
                  <a:fillRect l="-772" t="-1120" r="-869" b="-36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83031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2CA49276-F964-4ED9-B226-7FD5CAD25565}"/>
                  </a:ext>
                </a:extLst>
              </p:cNvPr>
              <p:cNvSpPr/>
              <p:nvPr/>
            </p:nvSpPr>
            <p:spPr>
              <a:xfrm>
                <a:off x="452310" y="1162343"/>
                <a:ext cx="8239380" cy="2629374"/>
              </a:xfrm>
              <a:prstGeom prst="rect">
                <a:avLst/>
              </a:prstGeom>
            </p:spPr>
            <p:txBody>
              <a:bodyPr wrap="square">
                <a:spAutoFit/>
              </a:bodyPr>
              <a:lstStyle/>
              <a:p>
                <a:pPr algn="just">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lvl="0">
                  <a:spcBef>
                    <a:spcPts val="1000"/>
                  </a:spcBef>
                </a:pP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数据样本权重初始化</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lgn="ctr">
                  <a:spcAft>
                    <a:spcPts val="0"/>
                  </a:spcAft>
                </a:pPr>
                <a14:m>
                  <m:oMath xmlns:m="http://schemas.openxmlformats.org/officeDocument/2006/math">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1,10</m:t>
                            </m:r>
                          </m:sub>
                        </m:sSub>
                      </m:e>
                    </m:d>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den>
                    </m:f>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spcAft>
                    <a:spcPts val="300"/>
                  </a:spcAft>
                </a:pPr>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下面用图来辅助说明算法流程。图中圆圈所代表数据点标签为</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、五角星所代表数据点标签为</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，每个形状的颜色深浅代表这些数据被当前所学习得到（组合）分类器给出标签预测值大小，颜色越深表示越接近标签值</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、颜色越浅表示越接近标签值</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2CA49276-F964-4ED9-B226-7FD5CAD25565}"/>
                  </a:ext>
                </a:extLst>
              </p:cNvPr>
              <p:cNvSpPr>
                <a:spLocks noRot="1" noChangeAspect="1" noMove="1" noResize="1" noEditPoints="1" noAdjustHandles="1" noChangeArrowheads="1" noChangeShapeType="1" noTextEdit="1"/>
              </p:cNvSpPr>
              <p:nvPr/>
            </p:nvSpPr>
            <p:spPr>
              <a:xfrm>
                <a:off x="452310" y="1162343"/>
                <a:ext cx="8239380" cy="2629374"/>
              </a:xfrm>
              <a:prstGeom prst="rect">
                <a:avLst/>
              </a:prstGeom>
              <a:blipFill>
                <a:blip r:embed="rId3"/>
                <a:stretch>
                  <a:fillRect l="-592" b="-3016"/>
                </a:stretch>
              </a:blipFill>
            </p:spPr>
            <p:txBody>
              <a:bodyPr/>
              <a:lstStyle/>
              <a:p>
                <a:r>
                  <a:rPr lang="zh-CN" altLang="en-US">
                    <a:noFill/>
                  </a:rPr>
                  <a:t> </a:t>
                </a:r>
              </a:p>
            </p:txBody>
          </p:sp>
        </mc:Fallback>
      </mc:AlternateContent>
      <p:pic>
        <p:nvPicPr>
          <p:cNvPr id="5" name="图片 4" descr="1">
            <a:extLst>
              <a:ext uri="{FF2B5EF4-FFF2-40B4-BE49-F238E27FC236}">
                <a16:creationId xmlns:a16="http://schemas.microsoft.com/office/drawing/2014/main" xmlns="" id="{064B949C-7221-4974-88DC-7C98E19276D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32152" y="4054098"/>
            <a:ext cx="5276850" cy="838200"/>
          </a:xfrm>
          <a:prstGeom prst="rect">
            <a:avLst/>
          </a:prstGeom>
          <a:noFill/>
          <a:ln>
            <a:noFill/>
          </a:ln>
        </p:spPr>
      </p:pic>
    </p:spTree>
    <p:extLst>
      <p:ext uri="{BB962C8B-B14F-4D97-AF65-F5344CB8AC3E}">
        <p14:creationId xmlns:p14="http://schemas.microsoft.com/office/powerpoint/2010/main" val="161117118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7FFC6BB4-0B11-4B77-A838-2AFA9737772F}"/>
                  </a:ext>
                </a:extLst>
              </p:cNvPr>
              <p:cNvSpPr/>
              <p:nvPr/>
            </p:nvSpPr>
            <p:spPr>
              <a:xfrm>
                <a:off x="146695" y="915450"/>
                <a:ext cx="8718584" cy="4510978"/>
              </a:xfrm>
              <a:prstGeom prst="rect">
                <a:avLst/>
              </a:prstGeom>
            </p:spPr>
            <p:txBody>
              <a:bodyPr wrap="square">
                <a:spAutoFit/>
              </a:bodyPr>
              <a:lstStyle/>
              <a:p>
                <a:pPr lvl="0">
                  <a:spcBef>
                    <a:spcPts val="1000"/>
                  </a:spcBef>
                </a:pPr>
                <a:r>
                  <a:rPr lang="zh-CN" altLang="en-US"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分别训练</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M</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个基分类器（弱分类器）</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28600">
                  <a:spcBef>
                    <a:spcPts val="1000"/>
                  </a:spcBef>
                  <a:spcAft>
                    <a:spcPts val="300"/>
                  </a:spcAft>
                </a:pPr>
                <a:r>
                  <a:rPr lang="zh-CN" altLang="zh-CN" sz="1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使用具有分布权重</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的训练数据来学习得到第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个基分类器</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。不难看出，当阈值</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具有最小错误率。</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分类器如下表示：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indent="-400050" algn="just">
                  <a:spcBef>
                    <a:spcPts val="1000"/>
                  </a:spcBef>
                  <a:spcAft>
                    <a:spcPts val="300"/>
                  </a:spcAft>
                  <a:buFont typeface="Wingdings" panose="05000000000000000000" pitchFamily="2" charset="2"/>
                  <a:buChar char="l"/>
                </a:pP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eqArrPr>
                          <m:e>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&lt;6</m:t>
                          </m:r>
                        </m:e>
                      </m:mr>
                      <m:m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&gt;6</m:t>
                          </m:r>
                        </m:e>
                      </m:mr>
                    </m:m>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在训练数据集上的分类误差，样例</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被错误分类，因此</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的分类误差为</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naryPr>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N</m:t>
                        </m:r>
                      </m:sup>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=0.1+0.1=0.2</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根据分类误差计算弱分类器</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 ： </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funcPr>
                      <m:fNa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num>
                          <m:den>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en>
                        </m:f>
                      </m:e>
                    </m:func>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更新下一轮第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个分类器训练时第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个训练样本的权重： </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SupPr>
                      <m:e>
                        <m:d>
                          <m:dPr>
                            <m:begChr m:val="{"/>
                            <m:endChr m:val="}"/>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m:t>
                        </m:r>
                      </m:sub>
                      <m: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sup>
                    </m:sSub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fPr>
                      <m:num>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num>
                      <m:den>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Z</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en>
                    </m:f>
                    <m:sSup>
                      <m:sSup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p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m:t>
                        </m:r>
                      </m:e>
                      <m: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sup>
                    </m:sSup>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，可得到数据样本新的权重：</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04800"/>
                <a14:m>
                  <m:oMathPara xmlns:m="http://schemas.openxmlformats.org/officeDocument/2006/math">
                    <m:oMathParaPr>
                      <m:jc m:val="centerGroup"/>
                    </m:oMathParaPr>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=(0.0625, 0.0625, 0.25, 0.25, 0.0625, 0.0625, 0.0625, 0.0625, 0.0625, 0.0625)</m:t>
                      </m:r>
                    </m:oMath>
                  </m:oMathPara>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04800"/>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f</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naryPr>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p>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b>
                        </m:sSub>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spcAft>
                    <a:spcPts val="300"/>
                  </a:spcAft>
                </a:pP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在下图中，被分类错误数据样本的形状尺寸比其它数据样本形状稍大，以表示被分类错误的样本数据权重增大。</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7FFC6BB4-0B11-4B77-A838-2AFA9737772F}"/>
                  </a:ext>
                </a:extLst>
              </p:cNvPr>
              <p:cNvSpPr>
                <a:spLocks noRot="1" noChangeAspect="1" noMove="1" noResize="1" noEditPoints="1" noAdjustHandles="1" noChangeArrowheads="1" noChangeShapeType="1" noTextEdit="1"/>
              </p:cNvSpPr>
              <p:nvPr/>
            </p:nvSpPr>
            <p:spPr>
              <a:xfrm>
                <a:off x="146695" y="915450"/>
                <a:ext cx="8718584" cy="4510978"/>
              </a:xfrm>
              <a:prstGeom prst="rect">
                <a:avLst/>
              </a:prstGeom>
              <a:blipFill>
                <a:blip r:embed="rId3"/>
                <a:stretch>
                  <a:fillRect l="-210" t="-405" b="-541"/>
                </a:stretch>
              </a:blipFill>
            </p:spPr>
            <p:txBody>
              <a:bodyPr/>
              <a:lstStyle/>
              <a:p>
                <a:r>
                  <a:rPr lang="zh-CN" altLang="en-US">
                    <a:noFill/>
                  </a:rPr>
                  <a:t> </a:t>
                </a:r>
              </a:p>
            </p:txBody>
          </p:sp>
        </mc:Fallback>
      </mc:AlternateContent>
      <p:pic>
        <p:nvPicPr>
          <p:cNvPr id="6" name="图片 5" descr="2">
            <a:extLst>
              <a:ext uri="{FF2B5EF4-FFF2-40B4-BE49-F238E27FC236}">
                <a16:creationId xmlns:a16="http://schemas.microsoft.com/office/drawing/2014/main" xmlns="" id="{D22EBD61-0A5D-4895-995F-86CD699A0B3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5957" y="5578049"/>
            <a:ext cx="3973478" cy="738366"/>
          </a:xfrm>
          <a:prstGeom prst="rect">
            <a:avLst/>
          </a:prstGeom>
          <a:noFill/>
          <a:ln>
            <a:noFill/>
          </a:ln>
        </p:spPr>
      </p:pic>
    </p:spTree>
    <p:extLst>
      <p:ext uri="{BB962C8B-B14F-4D97-AF65-F5344CB8AC3E}">
        <p14:creationId xmlns:p14="http://schemas.microsoft.com/office/powerpoint/2010/main" val="111895764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652ECDE7-9B0C-4665-83DF-5A71C1FCD485}"/>
                  </a:ext>
                </a:extLst>
              </p:cNvPr>
              <p:cNvSpPr/>
              <p:nvPr/>
            </p:nvSpPr>
            <p:spPr>
              <a:xfrm>
                <a:off x="237157" y="1023978"/>
                <a:ext cx="8601227" cy="4517519"/>
              </a:xfrm>
              <a:prstGeom prst="rect">
                <a:avLst/>
              </a:prstGeom>
            </p:spPr>
            <p:txBody>
              <a:bodyPr wrap="square">
                <a:spAutoFit/>
              </a:bodyPr>
              <a:lstStyle/>
              <a:p>
                <a:pPr indent="228600">
                  <a:lnSpc>
                    <a:spcPct val="150000"/>
                  </a:lnSpc>
                  <a:spcBef>
                    <a:spcPts val="1000"/>
                  </a:spcBef>
                  <a:spcAft>
                    <a:spcPts val="300"/>
                  </a:spcAft>
                </a:pPr>
                <a:r>
                  <a:rPr lang="zh-CN" altLang="zh-CN" sz="1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𝟐</m:t>
                    </m:r>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对于具有分布权重为</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的训练数据，当阈值</a:t>
                </a:r>
                <a14:m>
                  <m:oMath xmlns:m="http://schemas.openxmlformats.org/officeDocument/2006/math">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具有最小的错误率。</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分类器如下表示：</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514350" indent="-285750" algn="just">
                  <a:lnSpc>
                    <a:spcPct val="150000"/>
                  </a:lnSpc>
                  <a:spcBef>
                    <a:spcPts val="1000"/>
                  </a:spcBef>
                  <a:spcAft>
                    <a:spcPts val="300"/>
                  </a:spcAft>
                  <a:buFont typeface="Wingdings" panose="05000000000000000000" pitchFamily="2" charset="2"/>
                  <a:buChar char="l"/>
                </a:pP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eqArr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e>
                      </m:mr>
                      <m:m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e>
                      </m:mr>
                    </m:m>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分类误差</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naryPr>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sup>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=0.25</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弱分类器</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𝛼</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funcPr>
                      <m:fName>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num>
                          <m:den>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en>
                        </m:f>
                      </m:e>
                    </m:func>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当进行下一轮分类器训练时，样本权重更新如下：</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=(0.04166667, 0.04166667, 0.16666667, 0.16666667, 0.125, 0.125</m:t>
                    </m:r>
                  </m:oMath>
                </a14:m>
                <a:r>
                  <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0.125, 0.125, 0.04166667, 0.04166667)</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0.125, 0.125, 0.04166667, 0.04166667)</m:t>
                    </m:r>
                  </m:oMath>
                </a14:m>
                <a:endParaRPr lang="en-US" altLang="zh-CN" sz="1400" dirty="0"/>
              </a:p>
              <a:p>
                <a:pPr marL="285750" indent="-28575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endPar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zh-CN" altLang="en-US" sz="1400" dirty="0"/>
              </a:p>
            </p:txBody>
          </p:sp>
        </mc:Choice>
        <mc:Fallback xmlns="">
          <p:sp>
            <p:nvSpPr>
              <p:cNvPr id="3" name="矩形 2">
                <a:extLst>
                  <a:ext uri="{FF2B5EF4-FFF2-40B4-BE49-F238E27FC236}">
                    <a16:creationId xmlns:a16="http://schemas.microsoft.com/office/drawing/2014/main" id="{652ECDE7-9B0C-4665-83DF-5A71C1FCD485}"/>
                  </a:ext>
                </a:extLst>
              </p:cNvPr>
              <p:cNvSpPr>
                <a:spLocks noRot="1" noChangeAspect="1" noMove="1" noResize="1" noEditPoints="1" noAdjustHandles="1" noChangeArrowheads="1" noChangeShapeType="1" noTextEdit="1"/>
              </p:cNvSpPr>
              <p:nvPr/>
            </p:nvSpPr>
            <p:spPr>
              <a:xfrm>
                <a:off x="237157" y="1023978"/>
                <a:ext cx="8601227" cy="4517519"/>
              </a:xfrm>
              <a:prstGeom prst="rect">
                <a:avLst/>
              </a:prstGeom>
              <a:blipFill>
                <a:blip r:embed="rId3"/>
                <a:stretch>
                  <a:fillRect l="-142"/>
                </a:stretch>
              </a:blipFill>
            </p:spPr>
            <p:txBody>
              <a:bodyPr/>
              <a:lstStyle/>
              <a:p>
                <a:r>
                  <a:rPr lang="zh-CN" altLang="en-US">
                    <a:noFill/>
                  </a:rPr>
                  <a:t> </a:t>
                </a:r>
              </a:p>
            </p:txBody>
          </p:sp>
        </mc:Fallback>
      </mc:AlternateContent>
      <p:pic>
        <p:nvPicPr>
          <p:cNvPr id="7" name="图片 6" descr="3">
            <a:extLst>
              <a:ext uri="{FF2B5EF4-FFF2-40B4-BE49-F238E27FC236}">
                <a16:creationId xmlns:a16="http://schemas.microsoft.com/office/drawing/2014/main" xmlns="" id="{0B070698-FB98-4CCF-908C-B04EABBE0D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9389" y="5457062"/>
            <a:ext cx="3916762" cy="865502"/>
          </a:xfrm>
          <a:prstGeom prst="rect">
            <a:avLst/>
          </a:prstGeom>
          <a:noFill/>
          <a:ln>
            <a:noFill/>
          </a:ln>
        </p:spPr>
      </p:pic>
    </p:spTree>
    <p:extLst>
      <p:ext uri="{BB962C8B-B14F-4D97-AF65-F5344CB8AC3E}">
        <p14:creationId xmlns:p14="http://schemas.microsoft.com/office/powerpoint/2010/main" val="8291662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0F31CCAF-923F-4784-A1D1-D48C0029EBFE}"/>
                  </a:ext>
                </a:extLst>
              </p:cNvPr>
              <p:cNvSpPr/>
              <p:nvPr/>
            </p:nvSpPr>
            <p:spPr>
              <a:xfrm>
                <a:off x="176034" y="1038029"/>
                <a:ext cx="8655016" cy="4062074"/>
              </a:xfrm>
              <a:prstGeom prst="rect">
                <a:avLst/>
              </a:prstGeom>
            </p:spPr>
            <p:txBody>
              <a:bodyPr wrap="square">
                <a:spAutoFit/>
              </a:bodyPr>
              <a:lstStyle/>
              <a:p>
                <a:pPr indent="228600">
                  <a:spcBef>
                    <a:spcPts val="1000"/>
                  </a:spcBef>
                  <a:spcAft>
                    <a:spcPts val="300"/>
                  </a:spcAft>
                </a:pP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𝟑</m:t>
                    </m:r>
                  </m:oMath>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对于具有分布权重为</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的训练样本数据，当阈值</a:t>
                </a:r>
                <a14:m>
                  <m:oMath xmlns:m="http://schemas.openxmlformats.org/officeDocument/2006/math">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具有最小的错误率。</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分类器表示如下：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286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eqArr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&gt;−2</m:t>
                            </m:r>
                          </m:e>
                        </m:mr>
                        <m:m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&lt;−2</m:t>
                            </m:r>
                          </m:e>
                        </m:mr>
                      </m:m>
                    </m:oMath>
                  </m:oMathPara>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分类误差</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naryPr>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sup>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=0.1667</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弱分类器</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𝛼</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funcPr>
                      <m:fName>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num>
                          <m:den>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en>
                        </m:f>
                      </m:e>
                    </m:func>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下一轮弱分类器训练时，训练数据样本的权重更新如下：</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=(0.125, 0.125, 0.1, 0.1, 0.075, 0.075, 0.075, 0.075, 0.125, 0.125)</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a:t>
                </a:r>
                <a14:m>
                  <m:oMath xmlns:m="http://schemas.openxmlformats.org/officeDocument/2006/math">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的基础上，构造强分类器</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sSub>
                      <m:sSub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是符号函数，其输入值大于</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时，符号函数输出为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，反之为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4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在训练样本上分类错误率为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，算法终止，得到最终的强分类器。</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0F31CCAF-923F-4784-A1D1-D48C0029EBFE}"/>
                  </a:ext>
                </a:extLst>
              </p:cNvPr>
              <p:cNvSpPr>
                <a:spLocks noRot="1" noChangeAspect="1" noMove="1" noResize="1" noEditPoints="1" noAdjustHandles="1" noChangeArrowheads="1" noChangeShapeType="1" noTextEdit="1"/>
              </p:cNvSpPr>
              <p:nvPr/>
            </p:nvSpPr>
            <p:spPr>
              <a:xfrm>
                <a:off x="176034" y="1038029"/>
                <a:ext cx="8655016" cy="4062074"/>
              </a:xfrm>
              <a:prstGeom prst="rect">
                <a:avLst/>
              </a:prstGeom>
              <a:blipFill>
                <a:blip r:embed="rId3"/>
                <a:stretch>
                  <a:fillRect l="-141" t="-600" r="-2254"/>
                </a:stretch>
              </a:blipFill>
            </p:spPr>
            <p:txBody>
              <a:bodyPr/>
              <a:lstStyle/>
              <a:p>
                <a:r>
                  <a:rPr lang="zh-CN" altLang="en-US">
                    <a:noFill/>
                  </a:rPr>
                  <a:t> </a:t>
                </a:r>
              </a:p>
            </p:txBody>
          </p:sp>
        </mc:Fallback>
      </mc:AlternateContent>
      <p:pic>
        <p:nvPicPr>
          <p:cNvPr id="6" name="图片 5" descr="4">
            <a:extLst>
              <a:ext uri="{FF2B5EF4-FFF2-40B4-BE49-F238E27FC236}">
                <a16:creationId xmlns:a16="http://schemas.microsoft.com/office/drawing/2014/main" xmlns="" id="{55A070C6-5FC4-4738-B589-56019A3B014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18523" y="5374303"/>
            <a:ext cx="4570038" cy="1130902"/>
          </a:xfrm>
          <a:prstGeom prst="rect">
            <a:avLst/>
          </a:prstGeom>
          <a:noFill/>
          <a:ln>
            <a:noFill/>
          </a:ln>
        </p:spPr>
      </p:pic>
    </p:spTree>
    <p:extLst>
      <p:ext uri="{BB962C8B-B14F-4D97-AF65-F5344CB8AC3E}">
        <p14:creationId xmlns:p14="http://schemas.microsoft.com/office/powerpoint/2010/main" val="12427528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7997" y="186073"/>
            <a:ext cx="5414211" cy="424732"/>
          </a:xfrm>
          <a:prstGeom prst="rect">
            <a:avLst/>
          </a:prstGeom>
        </p:spPr>
        <p:txBody>
          <a:bodyPr wrap="square">
            <a:spAutoFit/>
          </a:bodyPr>
          <a:lstStyle/>
          <a:p>
            <a:pPr algn="ctr" fontAlgn="base">
              <a:lnSpc>
                <a:spcPct val="90000"/>
              </a:lnSpc>
              <a:spcBef>
                <a:spcPct val="0"/>
              </a:spcBef>
              <a:spcAft>
                <a:spcPct val="0"/>
              </a:spcAft>
              <a:defRPr/>
            </a:pPr>
            <a:r>
              <a:rPr lang="zh-CN" altLang="en-US" sz="2400" dirty="0">
                <a:solidFill>
                  <a:srgbClr val="C00000"/>
                </a:solidFill>
                <a:latin typeface="Times New Roman" panose="02020603050405020304" pitchFamily="18" charset="0"/>
                <a:ea typeface="+mj-ea"/>
                <a:cs typeface="Times New Roman" panose="02020603050405020304" pitchFamily="18" charset="0"/>
              </a:rPr>
              <a:t>回归与分类的区别</a:t>
            </a:r>
          </a:p>
        </p:txBody>
      </p:sp>
      <p:sp>
        <p:nvSpPr>
          <p:cNvPr id="8" name="矩形 7"/>
          <p:cNvSpPr/>
          <p:nvPr/>
        </p:nvSpPr>
        <p:spPr>
          <a:xfrm>
            <a:off x="421106" y="1058835"/>
            <a:ext cx="8506327" cy="984885"/>
          </a:xfrm>
          <a:prstGeom prst="rect">
            <a:avLst/>
          </a:prstGeom>
        </p:spPr>
        <p:txBody>
          <a:bodyPr wrap="square">
            <a:spAutoFit/>
          </a:bodyPr>
          <a:lstStyle/>
          <a:p>
            <a:pPr marL="285750" indent="-285750">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两者均是学习输入变量和输出变量之间潜在关系模型，基于学习所得模型将输入变量映射到输出变量。</a:t>
            </a:r>
            <a:endParaRPr lang="en-US" altLang="zh-CN" sz="2000" dirty="0">
              <a:latin typeface="黑体" panose="02010609060101010101" pitchFamily="49" charset="-122"/>
              <a:ea typeface="黑体" panose="02010609060101010101" pitchFamily="49" charset="-122"/>
            </a:endParaRPr>
          </a:p>
          <a:p>
            <a:endParaRPr lang="en-US" altLang="zh-CN" dirty="0"/>
          </a:p>
        </p:txBody>
      </p:sp>
      <mc:AlternateContent xmlns:mc="http://schemas.openxmlformats.org/markup-compatibility/2006" xmlns:a14="http://schemas.microsoft.com/office/drawing/2010/main">
        <mc:Choice Requires="a14">
          <p:sp>
            <p:nvSpPr>
              <p:cNvPr id="2" name="TextBox 1"/>
              <p:cNvSpPr txBox="1"/>
              <p:nvPr/>
            </p:nvSpPr>
            <p:spPr>
              <a:xfrm>
                <a:off x="1199402" y="2105112"/>
                <a:ext cx="6852062" cy="461665"/>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黑体" pitchFamily="49" charset="-122"/>
                        </a:rPr>
                        <m:t>𝒇</m:t>
                      </m:r>
                      <m:r>
                        <a:rPr lang="en-US" altLang="zh-CN" sz="2400" b="1" i="1" smtClean="0">
                          <a:latin typeface="Cambria Math"/>
                          <a:ea typeface="黑体" pitchFamily="49" charset="-122"/>
                        </a:rPr>
                        <m:t>:      </m:t>
                      </m:r>
                      <m:r>
                        <a:rPr lang="en-US" altLang="zh-CN" sz="2400" b="1" i="1" smtClean="0">
                          <a:latin typeface="Cambria Math"/>
                          <a:ea typeface="黑体" pitchFamily="49" charset="-122"/>
                        </a:rPr>
                        <m:t>𝒙</m:t>
                      </m:r>
                      <m:r>
                        <a:rPr lang="en-US" altLang="zh-CN" sz="2400" b="1" i="1" smtClean="0">
                          <a:latin typeface="Cambria Math"/>
                          <a:ea typeface="黑体" pitchFamily="49" charset="-122"/>
                        </a:rPr>
                        <m:t>  →  </m:t>
                      </m:r>
                      <m:r>
                        <a:rPr lang="en-US" altLang="zh-CN" sz="2400" b="1" i="1" smtClean="0">
                          <a:latin typeface="Cambria Math"/>
                          <a:ea typeface="Cambria Math"/>
                        </a:rPr>
                        <m:t>𝒚</m:t>
                      </m:r>
                      <m:r>
                        <a:rPr lang="en-US" altLang="zh-CN" sz="2400" b="1" i="1" smtClean="0">
                          <a:latin typeface="Cambria Math"/>
                          <a:ea typeface="Cambria Math"/>
                        </a:rPr>
                        <m:t>,  </m:t>
                      </m:r>
                      <m:r>
                        <a:rPr lang="en-US" altLang="zh-CN" sz="2400" b="1" i="1" smtClean="0">
                          <a:latin typeface="Cambria Math"/>
                          <a:ea typeface="Cambria Math"/>
                        </a:rPr>
                        <m:t>𝒙</m:t>
                      </m:r>
                      <m:r>
                        <a:rPr lang="en-US" altLang="zh-CN" sz="2400" b="1" i="1" smtClean="0">
                          <a:latin typeface="Cambria Math"/>
                          <a:ea typeface="Cambria Math"/>
                        </a:rPr>
                        <m:t>∈</m:t>
                      </m:r>
                      <m:r>
                        <a:rPr lang="en-US" altLang="zh-CN" sz="2400" b="1" i="1" smtClean="0">
                          <a:latin typeface="Cambria Math"/>
                          <a:ea typeface="Cambria Math"/>
                        </a:rPr>
                        <m:t>𝑨</m:t>
                      </m:r>
                      <m:r>
                        <a:rPr lang="en-US" altLang="zh-CN" sz="2400" b="1" i="1" smtClean="0">
                          <a:latin typeface="Cambria Math"/>
                          <a:ea typeface="Cambria Math"/>
                        </a:rPr>
                        <m:t>,  </m:t>
                      </m:r>
                      <m:r>
                        <a:rPr lang="en-US" altLang="zh-CN" sz="2400" b="1" i="1" smtClean="0">
                          <a:latin typeface="Cambria Math"/>
                          <a:ea typeface="Cambria Math"/>
                        </a:rPr>
                        <m:t>𝒚</m:t>
                      </m:r>
                      <m:r>
                        <a:rPr lang="en-US" altLang="zh-CN" sz="2400" b="1" i="1" smtClean="0">
                          <a:latin typeface="Cambria Math"/>
                          <a:ea typeface="Cambria Math"/>
                        </a:rPr>
                        <m:t>∈</m:t>
                      </m:r>
                      <m:r>
                        <a:rPr lang="en-US" altLang="zh-CN" sz="2400" b="1" i="1" smtClean="0">
                          <a:latin typeface="Cambria Math"/>
                          <a:ea typeface="Cambria Math"/>
                        </a:rPr>
                        <m:t>𝑩</m:t>
                      </m:r>
                    </m:oMath>
                  </m:oMathPara>
                </a14:m>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199402" y="2105112"/>
                <a:ext cx="6852062" cy="461665"/>
              </a:xfrm>
              <a:prstGeom prst="rect">
                <a:avLst/>
              </a:prstGeom>
              <a:blipFill>
                <a:blip r:embed="rId3"/>
                <a:stretch>
                  <a:fillRect b="-18421"/>
                </a:stretch>
              </a:blipFill>
            </p:spPr>
            <p:txBody>
              <a:bodyPr/>
              <a:lstStyle/>
              <a:p>
                <a:r>
                  <a:rPr lang="zh-CN" altLang="en-US">
                    <a:noFill/>
                  </a:rPr>
                  <a:t> </a:t>
                </a:r>
              </a:p>
            </p:txBody>
          </p:sp>
        </mc:Fallback>
      </mc:AlternateContent>
      <p:cxnSp>
        <p:nvCxnSpPr>
          <p:cNvPr id="11" name="直接箭头连接符 10"/>
          <p:cNvCxnSpPr/>
          <p:nvPr/>
        </p:nvCxnSpPr>
        <p:spPr>
          <a:xfrm flipV="1">
            <a:off x="2386933" y="27867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739727" y="3298975"/>
            <a:ext cx="1169721"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映射函数</a:t>
            </a:r>
          </a:p>
          <a:p>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（学习模型）</a:t>
            </a:r>
          </a:p>
        </p:txBody>
      </p:sp>
      <p:sp>
        <p:nvSpPr>
          <p:cNvPr id="17" name="矩形 16"/>
          <p:cNvSpPr/>
          <p:nvPr/>
        </p:nvSpPr>
        <p:spPr>
          <a:xfrm>
            <a:off x="2731323" y="3299236"/>
            <a:ext cx="959935"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输入</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a:t>
            </a:r>
          </a:p>
        </p:txBody>
      </p:sp>
      <p:cxnSp>
        <p:nvCxnSpPr>
          <p:cNvPr id="19" name="直接箭头连接符 18"/>
          <p:cNvCxnSpPr/>
          <p:nvPr/>
        </p:nvCxnSpPr>
        <p:spPr>
          <a:xfrm flipV="1">
            <a:off x="3168708" y="27999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24973" y="3296603"/>
            <a:ext cx="959935"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输出</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a:t>
            </a:r>
          </a:p>
        </p:txBody>
      </p:sp>
      <p:cxnSp>
        <p:nvCxnSpPr>
          <p:cNvPr id="21" name="直接箭头连接符 20"/>
          <p:cNvCxnSpPr/>
          <p:nvPr/>
        </p:nvCxnSpPr>
        <p:spPr>
          <a:xfrm flipV="1">
            <a:off x="3986108" y="27656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888623" y="3388970"/>
            <a:ext cx="959935" cy="338554"/>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变量域</a:t>
            </a:r>
          </a:p>
        </p:txBody>
      </p:sp>
      <p:cxnSp>
        <p:nvCxnSpPr>
          <p:cNvPr id="23" name="直接箭头连接符 22"/>
          <p:cNvCxnSpPr/>
          <p:nvPr/>
        </p:nvCxnSpPr>
        <p:spPr>
          <a:xfrm flipV="1">
            <a:off x="5421008" y="2763026"/>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252273" y="3386336"/>
            <a:ext cx="959935" cy="338554"/>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值</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域</a:t>
            </a:r>
          </a:p>
        </p:txBody>
      </p:sp>
      <p:cxnSp>
        <p:nvCxnSpPr>
          <p:cNvPr id="25" name="直接箭头连接符 24"/>
          <p:cNvCxnSpPr/>
          <p:nvPr/>
        </p:nvCxnSpPr>
        <p:spPr>
          <a:xfrm flipV="1">
            <a:off x="6784658" y="2760393"/>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04741" y="4160649"/>
            <a:ext cx="8482999" cy="1938992"/>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监督学习分为回归和分类两个类别。</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在回归分析中，学习得到一个函数将输入变量映射到连续输出空间，如价格和温度等，即值域是连续空间。</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在分类模型中，学习得到一个函数将输入变量映射到离散输出空间，如人脸和汽车等，即值域是离散空间。</a:t>
            </a:r>
          </a:p>
        </p:txBody>
      </p:sp>
    </p:spTree>
    <p:extLst>
      <p:ext uri="{BB962C8B-B14F-4D97-AF65-F5344CB8AC3E}">
        <p14:creationId xmlns:p14="http://schemas.microsoft.com/office/powerpoint/2010/main" val="1006693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机器学习</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：无监督</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学习</a:t>
            </a:r>
            <a:endParaRPr kumimoji="1" lang="zh-CN" altLang="en-US" dirty="0"/>
          </a:p>
        </p:txBody>
      </p:sp>
      <p:sp>
        <p:nvSpPr>
          <p:cNvPr id="4" name="幻灯片编号占位符 3"/>
          <p:cNvSpPr>
            <a:spLocks noGrp="1"/>
          </p:cNvSpPr>
          <p:nvPr>
            <p:ph type="sldNum" sz="quarter" idx="12"/>
          </p:nvPr>
        </p:nvSpPr>
        <p:spPr/>
        <p:txBody>
          <a:bodyPr/>
          <a:lstStyle/>
          <a:p>
            <a:fld id="{5AD84F5B-1672-4D3F-9FEC-5DF89A7B7912}" type="slidenum">
              <a:rPr lang="zh-CN" altLang="en-US" smtClean="0"/>
              <a:t>208</a:t>
            </a:fld>
            <a:endParaRPr lang="zh-CN" altLang="en-US"/>
          </a:p>
        </p:txBody>
      </p:sp>
    </p:spTree>
    <p:extLst>
      <p:ext uri="{BB962C8B-B14F-4D97-AF65-F5344CB8AC3E}">
        <p14:creationId xmlns:p14="http://schemas.microsoft.com/office/powerpoint/2010/main" val="3734331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41296" y="127446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一、</a:t>
            </a:r>
            <a:r>
              <a:rPr kumimoji="0" lang="en-US" altLang="zh-CN" sz="2800" b="1" dirty="0">
                <a:solidFill>
                  <a:srgbClr val="00B0F0"/>
                </a:solidFill>
                <a:latin typeface="+mn-lt"/>
                <a:ea typeface="微软雅黑" panose="020B0503020204020204" pitchFamily="34" charset="-122"/>
                <a:sym typeface="Calibri" panose="020F0502020204030204" pitchFamily="34" charset="0"/>
              </a:rPr>
              <a:t>K</a:t>
            </a:r>
            <a:r>
              <a:rPr kumimoji="0" lang="zh-CN" altLang="en-US" sz="2800" b="1" dirty="0">
                <a:solidFill>
                  <a:srgbClr val="00B0F0"/>
                </a:solidFill>
                <a:latin typeface="+mn-lt"/>
                <a:ea typeface="微软雅黑" panose="020B0503020204020204" pitchFamily="34" charset="-122"/>
                <a:sym typeface="Calibri" panose="020F0502020204030204" pitchFamily="34" charset="0"/>
              </a:rPr>
              <a:t>均值聚类</a:t>
            </a:r>
          </a:p>
        </p:txBody>
      </p:sp>
      <p:sp>
        <p:nvSpPr>
          <p:cNvPr id="8" name="矩形 7"/>
          <p:cNvSpPr>
            <a:spLocks noChangeArrowheads="1"/>
          </p:cNvSpPr>
          <p:nvPr/>
        </p:nvSpPr>
        <p:spPr bwMode="auto">
          <a:xfrm>
            <a:off x="241296" y="23927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二、主成分分析</a:t>
            </a:r>
          </a:p>
        </p:txBody>
      </p:sp>
      <p:sp>
        <p:nvSpPr>
          <p:cNvPr id="7" name="矩形 6"/>
          <p:cNvSpPr>
            <a:spLocks noChangeArrowheads="1"/>
          </p:cNvSpPr>
          <p:nvPr/>
        </p:nvSpPr>
        <p:spPr bwMode="auto">
          <a:xfrm>
            <a:off x="241296" y="34669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三、特征人脸方法</a:t>
            </a:r>
          </a:p>
        </p:txBody>
      </p:sp>
      <p:sp>
        <p:nvSpPr>
          <p:cNvPr id="6" name="矩形 5">
            <a:extLst>
              <a:ext uri="{FF2B5EF4-FFF2-40B4-BE49-F238E27FC236}">
                <a16:creationId xmlns:a16="http://schemas.microsoft.com/office/drawing/2014/main" xmlns="" id="{5EA1B343-DF42-49A8-A81D-36D996ECC9C9}"/>
              </a:ext>
            </a:extLst>
          </p:cNvPr>
          <p:cNvSpPr>
            <a:spLocks noChangeArrowheads="1"/>
          </p:cNvSpPr>
          <p:nvPr/>
        </p:nvSpPr>
        <p:spPr bwMode="auto">
          <a:xfrm>
            <a:off x="241296" y="447173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四、潜在语义分析</a:t>
            </a:r>
          </a:p>
        </p:txBody>
      </p:sp>
      <p:sp>
        <p:nvSpPr>
          <p:cNvPr id="9" name="矩形 8">
            <a:extLst>
              <a:ext uri="{FF2B5EF4-FFF2-40B4-BE49-F238E27FC236}">
                <a16:creationId xmlns:a16="http://schemas.microsoft.com/office/drawing/2014/main" xmlns="" id="{8785E8B2-CF02-478F-915E-E819DE9D9E63}"/>
              </a:ext>
            </a:extLst>
          </p:cNvPr>
          <p:cNvSpPr>
            <a:spLocks noChangeArrowheads="1"/>
          </p:cNvSpPr>
          <p:nvPr/>
        </p:nvSpPr>
        <p:spPr bwMode="auto">
          <a:xfrm>
            <a:off x="241296" y="547656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五、期望最大化算法</a:t>
            </a:r>
          </a:p>
        </p:txBody>
      </p:sp>
    </p:spTree>
    <p:extLst>
      <p:ext uri="{BB962C8B-B14F-4D97-AF65-F5344CB8AC3E}">
        <p14:creationId xmlns:p14="http://schemas.microsoft.com/office/powerpoint/2010/main" val="1933359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67313" y="161206"/>
            <a:ext cx="7507706" cy="657727"/>
          </a:xfrm>
        </p:spPr>
        <p:txBody>
          <a:bodyPr/>
          <a:lstStyle/>
          <a:p>
            <a:r>
              <a:rPr lang="zh-CN" altLang="en-US" sz="2400" dirty="0">
                <a:latin typeface="Times New Roman" panose="02020603050405020304" pitchFamily="18" charset="0"/>
                <a:cs typeface="Times New Roman" panose="02020603050405020304" pitchFamily="18" charset="0"/>
              </a:rPr>
              <a:t>应用归结法进行证明 </a:t>
            </a:r>
            <a:r>
              <a:rPr lang="en-US" altLang="zh-CN" sz="2400" dirty="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p:txBody>
      </p:sp>
      <p:sp>
        <p:nvSpPr>
          <p:cNvPr id="10" name="同侧圆角矩形 4"/>
          <p:cNvSpPr/>
          <p:nvPr/>
        </p:nvSpPr>
        <p:spPr>
          <a:xfrm>
            <a:off x="767313" y="5508581"/>
            <a:ext cx="2531767" cy="50372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algn="ctr" defTabSz="1066800">
              <a:lnSpc>
                <a:spcPct val="90000"/>
              </a:lnSpc>
              <a:spcBef>
                <a:spcPct val="0"/>
              </a:spcBef>
              <a:spcAft>
                <a:spcPct val="15000"/>
              </a:spcAft>
            </a:pPr>
            <a:r>
              <a:rPr lang="en-US" altLang="zh-CN" sz="2000" b="1"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Knowledge base</a:t>
            </a:r>
          </a:p>
        </p:txBody>
      </p:sp>
      <p:sp>
        <p:nvSpPr>
          <p:cNvPr id="11" name="矩形 10"/>
          <p:cNvSpPr/>
          <p:nvPr/>
        </p:nvSpPr>
        <p:spPr>
          <a:xfrm>
            <a:off x="608264" y="5534597"/>
            <a:ext cx="2557110" cy="707886"/>
          </a:xfrm>
          <a:prstGeom prst="rect">
            <a:avLst/>
          </a:prstGeom>
        </p:spPr>
        <p:txBody>
          <a:bodyPr wrap="none">
            <a:spAutoFit/>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2.5</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证明如上命题集</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是不可满足的</a:t>
            </a:r>
          </a:p>
        </p:txBody>
      </p:sp>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3409167051"/>
                  </p:ext>
                </p:extLst>
              </p:nvPr>
            </p:nvGraphicFramePr>
            <p:xfrm>
              <a:off x="676451" y="1679248"/>
              <a:ext cx="2509087" cy="3493273"/>
            </p:xfrm>
            <a:graphic>
              <a:graphicData uri="http://schemas.openxmlformats.org/drawingml/2006/table">
                <a:tbl>
                  <a:tblPr firstRow="1" bandRow="1">
                    <a:tableStyleId>{5C22544A-7EE6-4342-B048-85BDC9FD1C3A}</a:tableStyleId>
                  </a:tblPr>
                  <a:tblGrid>
                    <a:gridCol w="609034">
                      <a:extLst>
                        <a:ext uri="{9D8B030D-6E8A-4147-A177-3AD203B41FA5}">
                          <a16:colId xmlns:a16="http://schemas.microsoft.com/office/drawing/2014/main" xmlns="" val="20000"/>
                        </a:ext>
                      </a:extLst>
                    </a:gridCol>
                    <a:gridCol w="1900053">
                      <a:extLst>
                        <a:ext uri="{9D8B030D-6E8A-4147-A177-3AD203B41FA5}">
                          <a16:colId xmlns:a16="http://schemas.microsoft.com/office/drawing/2014/main" xmlns="" val="20001"/>
                        </a:ext>
                      </a:extLst>
                    </a:gridCol>
                  </a:tblGrid>
                  <a:tr h="932953">
                    <a:tc>
                      <a:txBody>
                        <a:bodyPr/>
                        <a:lstStyle/>
                        <a:p>
                          <a:pPr algn="ctr">
                            <a:lnSpc>
                              <a:spcPct val="150000"/>
                            </a:lnSpc>
                          </a:pPr>
                          <a:r>
                            <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latin typeface="Cambria Math"/>
                                    <a:ea typeface="Cambria Math"/>
                                    <a:cs typeface="Times New Roman" panose="02020603050405020304" pitchFamily="18" charset="0"/>
                                  </a:rPr>
                                  <m:t>𝛽</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latin typeface="Cambria Math"/>
                                    <a:ea typeface="Cambria Math"/>
                                    <a:cs typeface="Times New Roman" panose="02020603050405020304" pitchFamily="18" charset="0"/>
                                  </a:rPr>
                                  <m:t>𝛾</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latin typeface="Cambria Math"/>
                                    <a:ea typeface="Cambria Math"/>
                                    <a:cs typeface="Times New Roman" panose="02020603050405020304" pitchFamily="18" charset="0"/>
                                  </a:rPr>
                                  <m:t>𝛼</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1640170447"/>
                  </p:ext>
                </p:extLst>
              </p:nvPr>
            </p:nvGraphicFramePr>
            <p:xfrm>
              <a:off x="676450" y="1259435"/>
              <a:ext cx="2509087" cy="2619955"/>
            </p:xfrm>
            <a:graphic>
              <a:graphicData uri="http://schemas.openxmlformats.org/drawingml/2006/table">
                <a:tbl>
                  <a:tblPr firstRow="1" bandRow="1">
                    <a:tableStyleId>{5C22544A-7EE6-4342-B048-85BDC9FD1C3A}</a:tableStyleId>
                  </a:tblPr>
                  <a:tblGrid>
                    <a:gridCol w="609034"/>
                    <a:gridCol w="1900053"/>
                  </a:tblGrid>
                  <a:tr h="699715">
                    <a:tc>
                      <a:txBody>
                        <a:bodyPr/>
                        <a:lstStyle/>
                        <a:p>
                          <a:pPr algn="ctr">
                            <a:lnSpc>
                              <a:spcPct val="150000"/>
                            </a:lnSpc>
                          </a:pPr>
                          <a:r>
                            <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870" b="-282609"/>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148718" b="-316667"/>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245570" b="-212658"/>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350000" b="-115385"/>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444304" b="-13924"/>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extLst>
                  <p:ext uri="{D42A27DB-BD31-4B8C-83A1-F6EECF244321}">
                    <p14:modId xmlns:p14="http://schemas.microsoft.com/office/powerpoint/2010/main" val="3555744138"/>
                  </p:ext>
                </p:extLst>
              </p:nvPr>
            </p:nvGraphicFramePr>
            <p:xfrm>
              <a:off x="4182807" y="1198011"/>
              <a:ext cx="4092212" cy="4994915"/>
            </p:xfrm>
            <a:graphic>
              <a:graphicData uri="http://schemas.openxmlformats.org/drawingml/2006/table">
                <a:tbl>
                  <a:tblPr firstRow="1" bandRow="1">
                    <a:tableStyleId>{5C22544A-7EE6-4342-B048-85BDC9FD1C3A}</a:tableStyleId>
                  </a:tblPr>
                  <a:tblGrid>
                    <a:gridCol w="506310">
                      <a:extLst>
                        <a:ext uri="{9D8B030D-6E8A-4147-A177-3AD203B41FA5}">
                          <a16:colId xmlns:a16="http://schemas.microsoft.com/office/drawing/2014/main" xmlns="" val="20000"/>
                        </a:ext>
                      </a:extLst>
                    </a:gridCol>
                    <a:gridCol w="1317715">
                      <a:extLst>
                        <a:ext uri="{9D8B030D-6E8A-4147-A177-3AD203B41FA5}">
                          <a16:colId xmlns:a16="http://schemas.microsoft.com/office/drawing/2014/main" xmlns="" val="20001"/>
                        </a:ext>
                      </a:extLst>
                    </a:gridCol>
                    <a:gridCol w="2268187">
                      <a:extLst>
                        <a:ext uri="{9D8B030D-6E8A-4147-A177-3AD203B41FA5}">
                          <a16:colId xmlns:a16="http://schemas.microsoft.com/office/drawing/2014/main" xmlns="" val="20002"/>
                        </a:ext>
                      </a:extLst>
                    </a:gridCol>
                  </a:tblGrid>
                  <a:tr h="491867">
                    <a:tc>
                      <a:txBody>
                        <a:bodyPr/>
                        <a:lstStyle/>
                        <a:p>
                          <a:pPr algn="ctr">
                            <a:lnSpc>
                              <a:spcPct val="150000"/>
                            </a:lnSpc>
                          </a:pP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Cambria Math"/>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𝛽</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Cambria Math"/>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𝛾</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𝛼</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Cambria Math"/>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Cambria Math"/>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1600" b="0" i="1" smtClean="0">
                                    <a:latin typeface="Cambria Math"/>
                                    <a:ea typeface="Cambria Math"/>
                                    <a:cs typeface="Times New Roman" panose="02020603050405020304" pitchFamily="18" charset="0"/>
                                  </a:rPr>
                                  <m:t>𝛼</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Cambria Math"/>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729128">
                    <a:tc gridSpan="3">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从该命题集合中可同时推出</a:t>
                          </a:r>
                          <a14:m>
                            <m:oMath xmlns:m="http://schemas.openxmlformats.org/officeDocument/2006/math">
                              <m:r>
                                <a:rPr lang="zh-CN" altLang="en-US" sz="1400" b="0" i="1" smtClean="0">
                                  <a:latin typeface="Cambria Math"/>
                                  <a:ea typeface="Cambria Math"/>
                                  <a:cs typeface="Times New Roman" panose="02020603050405020304" pitchFamily="18" charset="0"/>
                                </a:rPr>
                                <m:t>𝛼</m:t>
                              </m:r>
                            </m:oMath>
                          </a14:m>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1400" b="0" i="1" smtClean="0">
                                  <a:latin typeface="Cambria Math"/>
                                  <a:ea typeface="Cambria Math"/>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𝛼</m:t>
                              </m:r>
                            </m:oMath>
                          </a14:m>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两个命题，因此原命题集合是不可满足的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bl>
              </a:graphicData>
            </a:graphic>
          </p:graphicFrame>
        </mc:Choice>
        <mc:Fallback xmlns="">
          <p:graphicFrame>
            <p:nvGraphicFramePr>
              <p:cNvPr id="13" name="表格 12"/>
              <p:cNvGraphicFramePr>
                <a:graphicFrameLocks noGrp="1"/>
              </p:cNvGraphicFramePr>
              <p:nvPr>
                <p:extLst>
                  <p:ext uri="{D42A27DB-BD31-4B8C-83A1-F6EECF244321}">
                    <p14:modId xmlns:p14="http://schemas.microsoft.com/office/powerpoint/2010/main" val="3555744138"/>
                  </p:ext>
                </p:extLst>
              </p:nvPr>
            </p:nvGraphicFramePr>
            <p:xfrm>
              <a:off x="4182807" y="1198011"/>
              <a:ext cx="4092212" cy="4992523"/>
            </p:xfrm>
            <a:graphic>
              <a:graphicData uri="http://schemas.openxmlformats.org/drawingml/2006/table">
                <a:tbl>
                  <a:tblPr firstRow="1" bandRow="1">
                    <a:tableStyleId>{5C22544A-7EE6-4342-B048-85BDC9FD1C3A}</a:tableStyleId>
                  </a:tblPr>
                  <a:tblGrid>
                    <a:gridCol w="506310">
                      <a:extLst>
                        <a:ext uri="{9D8B030D-6E8A-4147-A177-3AD203B41FA5}">
                          <a16:colId xmlns:a16="http://schemas.microsoft.com/office/drawing/2014/main" val="20000"/>
                        </a:ext>
                      </a:extLst>
                    </a:gridCol>
                    <a:gridCol w="1317715">
                      <a:extLst>
                        <a:ext uri="{9D8B030D-6E8A-4147-A177-3AD203B41FA5}">
                          <a16:colId xmlns:a16="http://schemas.microsoft.com/office/drawing/2014/main" val="20001"/>
                        </a:ext>
                      </a:extLst>
                    </a:gridCol>
                    <a:gridCol w="2268187">
                      <a:extLst>
                        <a:ext uri="{9D8B030D-6E8A-4147-A177-3AD203B41FA5}">
                          <a16:colId xmlns:a16="http://schemas.microsoft.com/office/drawing/2014/main" val="20002"/>
                        </a:ext>
                      </a:extLst>
                    </a:gridCol>
                  </a:tblGrid>
                  <a:tr h="491867">
                    <a:tc>
                      <a:txBody>
                        <a:bodyPr/>
                        <a:lstStyle/>
                        <a:p>
                          <a:pPr algn="ctr">
                            <a:lnSpc>
                              <a:spcPct val="150000"/>
                            </a:lnSpc>
                          </a:pP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710" t="-1235" r="-172350" b="-914815"/>
                          </a:stretch>
                        </a:blipFill>
                      </a:tcPr>
                    </a:tc>
                    <a:tc>
                      <a:txBody>
                        <a:bodyPr/>
                        <a:lstStyle/>
                        <a:p>
                          <a:pPr algn="ctr">
                            <a:lnSpc>
                              <a:spcPct val="150000"/>
                            </a:lnSpc>
                          </a:pP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710" t="-106494" r="-172350" b="-862338"/>
                          </a:stretch>
                        </a:blipFill>
                      </a:tcPr>
                    </a:tc>
                    <a:tc>
                      <a:txBody>
                        <a:bodyPr/>
                        <a:lstStyle/>
                        <a:p>
                          <a:pPr algn="ctr">
                            <a:lnSpc>
                              <a:spcPct val="150000"/>
                            </a:lnSpc>
                          </a:pPr>
                          <a:r>
                            <a:rPr lang="zh-CN" altLang="en-US" sz="1600" b="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710" t="-203846" r="-172350" b="-751282"/>
                          </a:stretch>
                        </a:blipFill>
                      </a:tcPr>
                    </a:tc>
                    <a:tc>
                      <a:txBody>
                        <a:bodyPr/>
                        <a:lstStyle/>
                        <a:p>
                          <a:pPr algn="ctr">
                            <a:lnSpc>
                              <a:spcPct val="150000"/>
                            </a:lnSpc>
                          </a:pPr>
                          <a:r>
                            <a:rPr lang="zh-CN" altLang="en-US" sz="1600" b="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710" t="-307792" r="-172350" b="-661039"/>
                          </a:stretch>
                        </a:blipFill>
                      </a:tcPr>
                    </a:tc>
                    <a:tc>
                      <a:txBody>
                        <a:bodyPr/>
                        <a:lstStyle/>
                        <a:p>
                          <a:pPr algn="ctr">
                            <a:lnSpc>
                              <a:spcPct val="150000"/>
                            </a:lnSpc>
                          </a:pP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710" t="-402564" r="-172350" b="-552564"/>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710" t="-509091" r="-172350" b="-459740"/>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710" t="-609091" r="-172350" b="-359740"/>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710" t="-700000" r="-172350" b="-255128"/>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7144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710" t="-810390" r="-172350" b="-158442"/>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729128">
                    <a:tc gridSpan="3">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9" t="-584167" r="-298" b="-1667"/>
                          </a:stretch>
                        </a:blip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mc:Fallback>
      </mc:AlternateContent>
    </p:spTree>
    <p:extLst>
      <p:ext uri="{BB962C8B-B14F-4D97-AF65-F5344CB8AC3E}">
        <p14:creationId xmlns:p14="http://schemas.microsoft.com/office/powerpoint/2010/main" val="168835480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9144000" cy="812736"/>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 </a:t>
            </a:r>
            <a:r>
              <a:rPr lang="en-US" altLang="zh-CN" sz="2400" dirty="0">
                <a:latin typeface="Times New Roman" panose="02020603050405020304" pitchFamily="18" charset="0"/>
                <a:cs typeface="Times New Roman" panose="02020603050405020304" pitchFamily="18" charset="0"/>
              </a:rPr>
              <a:t>(K-means </a:t>
            </a:r>
            <a:r>
              <a:rPr lang="zh-CN" altLang="en-US" sz="2400" dirty="0">
                <a:latin typeface="Times New Roman" panose="02020603050405020304" pitchFamily="18" charset="0"/>
                <a:cs typeface="Times New Roman" panose="02020603050405020304" pitchFamily="18" charset="0"/>
              </a:rPr>
              <a:t>聚类</a:t>
            </a:r>
            <a:r>
              <a:rPr lang="en-US" altLang="zh-CN" sz="2400"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672533" y="1441064"/>
                <a:ext cx="8138766" cy="3970318"/>
              </a:xfrm>
              <a:prstGeom prst="rect">
                <a:avLst/>
              </a:prstGeom>
            </p:spPr>
            <p:txBody>
              <a:bodyPr wrap="none">
                <a:spAutoFit/>
              </a:bodyPr>
              <a:lstStyle/>
              <a:p>
                <a:pPr marL="285750" indent="-285750">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物以类聚，人以群分</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战国策</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齐策三</a:t>
                </a:r>
                <a:r>
                  <a:rPr lang="en-US" altLang="zh-CN" sz="2800" b="1" dirty="0">
                    <a:latin typeface="楷体" panose="02010609060101010101" pitchFamily="49" charset="-122"/>
                    <a:ea typeface="楷体" panose="02010609060101010101" pitchFamily="49" charset="-122"/>
                  </a:rPr>
                  <a:t>》)</a:t>
                </a:r>
              </a:p>
              <a:p>
                <a:pPr marL="285750" indent="-285750">
                  <a:buFont typeface="Wingdings" panose="05000000000000000000" pitchFamily="2" charset="2"/>
                  <a:buChar char="l"/>
                </a:pPr>
                <a:endParaRPr lang="en-US" altLang="zh-CN" sz="2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输入：</a:t>
                </a:r>
                <a14:m>
                  <m:oMath xmlns:m="http://schemas.openxmlformats.org/officeDocument/2006/math">
                    <m:r>
                      <a:rPr lang="en-US" altLang="zh-CN" sz="2800" b="1" i="1" smtClean="0">
                        <a:latin typeface="Cambria Math"/>
                        <a:ea typeface="黑体" panose="02010609060101010101" pitchFamily="49" charset="-122"/>
                      </a:rPr>
                      <m:t>𝒏</m:t>
                    </m:r>
                  </m:oMath>
                </a14:m>
                <a:r>
                  <a:rPr lang="zh-CN" altLang="en-US" sz="2800" b="1" dirty="0">
                    <a:latin typeface="楷体" panose="02010609060101010101" pitchFamily="49" charset="-122"/>
                    <a:ea typeface="楷体" panose="02010609060101010101" pitchFamily="49" charset="-122"/>
                  </a:rPr>
                  <a:t>个数据（无任何标注信息）</a:t>
                </a:r>
                <a:endParaRPr lang="en-US" altLang="zh-CN" sz="2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endParaRPr lang="en-US" altLang="zh-CN" sz="2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输出：</a:t>
                </a:r>
                <a14:m>
                  <m:oMath xmlns:m="http://schemas.openxmlformats.org/officeDocument/2006/math">
                    <m:r>
                      <a:rPr lang="en-US" altLang="zh-CN" sz="2800" b="1" i="1" smtClean="0">
                        <a:latin typeface="Cambria Math"/>
                        <a:ea typeface="黑体" panose="02010609060101010101" pitchFamily="49" charset="-122"/>
                      </a:rPr>
                      <m:t>𝒌</m:t>
                    </m:r>
                  </m:oMath>
                </a14:m>
                <a:r>
                  <a:rPr lang="zh-CN" altLang="en-US" sz="2800" b="1" dirty="0">
                    <a:latin typeface="楷体" panose="02010609060101010101" pitchFamily="49" charset="-122"/>
                    <a:ea typeface="楷体" panose="02010609060101010101" pitchFamily="49" charset="-122"/>
                  </a:rPr>
                  <a:t>个聚类结果</a:t>
                </a:r>
                <a:endParaRPr lang="en-US" altLang="zh-CN" sz="2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endParaRPr lang="en-US" altLang="zh-CN" sz="2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目的：将</a:t>
                </a:r>
                <a14:m>
                  <m:oMath xmlns:m="http://schemas.openxmlformats.org/officeDocument/2006/math">
                    <m:r>
                      <a:rPr lang="en-US" altLang="zh-CN" sz="2800" b="1" i="1" smtClean="0">
                        <a:latin typeface="Cambria Math"/>
                        <a:ea typeface="黑体" panose="02010609060101010101" pitchFamily="49" charset="-122"/>
                      </a:rPr>
                      <m:t>𝒏</m:t>
                    </m:r>
                  </m:oMath>
                </a14:m>
                <a:r>
                  <a:rPr lang="zh-CN" altLang="en-US" sz="2800" b="1" dirty="0">
                    <a:latin typeface="楷体" panose="02010609060101010101" pitchFamily="49" charset="-122"/>
                    <a:ea typeface="楷体" panose="02010609060101010101" pitchFamily="49" charset="-122"/>
                  </a:rPr>
                  <a:t>个数据聚类到</a:t>
                </a:r>
                <a14:m>
                  <m:oMath xmlns:m="http://schemas.openxmlformats.org/officeDocument/2006/math">
                    <m:r>
                      <a:rPr lang="en-US" altLang="zh-CN" sz="2800" b="1" i="1" smtClean="0">
                        <a:latin typeface="Cambria Math"/>
                        <a:ea typeface="黑体" panose="02010609060101010101" pitchFamily="49" charset="-122"/>
                      </a:rPr>
                      <m:t>𝒌</m:t>
                    </m:r>
                  </m:oMath>
                </a14:m>
                <a:r>
                  <a:rPr lang="zh-CN" altLang="en-US" sz="2800" b="1" dirty="0">
                    <a:latin typeface="楷体" panose="02010609060101010101" pitchFamily="49" charset="-122"/>
                    <a:ea typeface="楷体" panose="02010609060101010101" pitchFamily="49" charset="-122"/>
                  </a:rPr>
                  <a:t>个集合（也称为类簇）</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endParaRPr lang="zh-CN" altLang="en-US" sz="2800" b="1" dirty="0">
                  <a:latin typeface="楷体" panose="02010609060101010101" pitchFamily="49" charset="-122"/>
                  <a:ea typeface="楷体" panose="02010609060101010101"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672533" y="1441064"/>
                <a:ext cx="8138766" cy="3970318"/>
              </a:xfrm>
              <a:prstGeom prst="rect">
                <a:avLst/>
              </a:prstGeom>
              <a:blipFill>
                <a:blip r:embed="rId2"/>
                <a:stretch>
                  <a:fillRect l="-1273" t="-1534" r="-6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032181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9144000" cy="817808"/>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均值聚类算法描述</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301059" y="1275964"/>
                <a:ext cx="8814367" cy="3770969"/>
              </a:xfrm>
              <a:prstGeom prst="rect">
                <a:avLst/>
              </a:prstGeom>
            </p:spPr>
            <p:txBody>
              <a:bodyPr wrap="square">
                <a:spAutoFit/>
              </a:bodyPr>
              <a:lstStyle/>
              <a:p>
                <a:pPr marL="285750" indent="-28575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rPr>
                  <a:t>若干定义：</a:t>
                </a:r>
                <a:endParaRPr lang="en-US" altLang="zh-CN" b="1" dirty="0">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pitchFamily="2" charset="2"/>
                  <a:buChar char="l"/>
                </a:pPr>
                <a14:m>
                  <m:oMath xmlns:m="http://schemas.openxmlformats.org/officeDocument/2006/math">
                    <m:r>
                      <a:rPr lang="en-US" altLang="zh-CN" b="1" i="1" smtClean="0">
                        <a:latin typeface="Cambria Math"/>
                        <a:ea typeface="黑体" panose="02010609060101010101" pitchFamily="49" charset="-122"/>
                      </a:rPr>
                      <m:t>𝒏</m:t>
                    </m:r>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个</a:t>
                </a:r>
                <a14:m>
                  <m:oMath xmlns:m="http://schemas.openxmlformats.org/officeDocument/2006/math">
                    <m:r>
                      <a:rPr lang="en-US" altLang="zh-CN" b="1" i="1" smtClean="0">
                        <a:latin typeface="Cambria Math"/>
                        <a:ea typeface="黑体" panose="02010609060101010101" pitchFamily="49" charset="-122"/>
                      </a:rPr>
                      <m:t>𝒎</m:t>
                    </m:r>
                  </m:oMath>
                </a14:m>
                <a:r>
                  <a:rPr lang="en-US" altLang="zh-CN" b="1" dirty="0">
                    <a:latin typeface="楷体" panose="02010609060101010101" pitchFamily="49" charset="-122"/>
                    <a:ea typeface="楷体" panose="02010609060101010101" pitchFamily="49" charset="-122"/>
                    <a:cs typeface="Times New Roman" panose="02020603050405020304" pitchFamily="18" charset="0"/>
                  </a:rPr>
                  <a:t>-</a:t>
                </a:r>
                <a:r>
                  <a:rPr lang="zh-CN" altLang="en-US" b="1" dirty="0">
                    <a:latin typeface="楷体" panose="02010609060101010101" pitchFamily="49" charset="-122"/>
                    <a:ea typeface="楷体" panose="02010609060101010101" pitchFamily="49" charset="-122"/>
                    <a:cs typeface="Times New Roman" panose="02020603050405020304" pitchFamily="18" charset="0"/>
                  </a:rPr>
                  <a:t>维数据</a:t>
                </a:r>
                <a14:m>
                  <m:oMath xmlns:m="http://schemas.openxmlformats.org/officeDocument/2006/math">
                    <m:sSub>
                      <m:sSubPr>
                        <m:ctrlPr>
                          <a:rPr lang="en-US" altLang="zh-CN" b="1" i="1" smtClean="0">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𝟏</m:t>
                        </m:r>
                      </m:sub>
                    </m:sSub>
                    <m:r>
                      <a:rPr lang="en-US" altLang="zh-CN" b="1" i="1" smtClean="0">
                        <a:latin typeface="Cambria Math"/>
                        <a:ea typeface="黑体" panose="02010609060101010101" pitchFamily="49" charset="-122"/>
                      </a:rPr>
                      <m:t>,</m:t>
                    </m:r>
                    <m:sSub>
                      <m:sSubPr>
                        <m:ctrlPr>
                          <a:rPr lang="en-US" altLang="zh-CN" b="1" i="1" smtClean="0">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𝟐</m:t>
                        </m:r>
                      </m:sub>
                    </m:sSub>
                    <m:r>
                      <a:rPr lang="en-US" altLang="zh-CN" b="1" i="1" smtClean="0">
                        <a:latin typeface="Cambria Math"/>
                        <a:ea typeface="黑体" panose="02010609060101010101" pitchFamily="49" charset="-122"/>
                      </a:rPr>
                      <m:t>,…,</m:t>
                    </m:r>
                    <m:sSub>
                      <m:sSubPr>
                        <m:ctrlPr>
                          <a:rPr lang="en-US" altLang="zh-CN" b="1" i="1" smtClean="0">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𝒏</m:t>
                        </m:r>
                      </m:sub>
                    </m:sSub>
                    <m:r>
                      <a:rPr lang="en-US" altLang="zh-CN" b="1" i="1" smtClean="0">
                        <a:latin typeface="Cambria Math"/>
                        <a:ea typeface="黑体" panose="02010609060101010101" pitchFamily="49" charset="-122"/>
                      </a:rPr>
                      <m:t>}</m:t>
                    </m:r>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b="1" i="1" dirty="0" smtClean="0">
                            <a:latin typeface="Cambria Math" charset="0"/>
                            <a:ea typeface="黑体" panose="02010609060101010101" pitchFamily="49" charset="-122"/>
                          </a:rPr>
                        </m:ctrlPr>
                      </m:sSubPr>
                      <m:e>
                        <m:r>
                          <a:rPr lang="en-US" altLang="zh-CN" b="1" i="1" dirty="0" smtClean="0">
                            <a:latin typeface="Cambria Math"/>
                            <a:ea typeface="黑体" panose="02010609060101010101" pitchFamily="49" charset="-122"/>
                          </a:rPr>
                          <m:t>𝒙</m:t>
                        </m:r>
                      </m:e>
                      <m:sub>
                        <m:r>
                          <a:rPr lang="en-US" altLang="zh-CN" b="1" i="1" dirty="0" smtClean="0">
                            <a:latin typeface="Cambria Math"/>
                            <a:ea typeface="黑体" panose="02010609060101010101" pitchFamily="49" charset="-122"/>
                          </a:rPr>
                          <m:t>𝒊</m:t>
                        </m:r>
                      </m:sub>
                    </m:sSub>
                    <m:r>
                      <a:rPr lang="en-US" altLang="zh-CN" b="1" i="1" dirty="0" smtClean="0">
                        <a:latin typeface="Cambria Math"/>
                        <a:ea typeface="Cambria Math"/>
                      </a:rPr>
                      <m:t>∈</m:t>
                    </m:r>
                    <m:sSup>
                      <m:sSupPr>
                        <m:ctrlPr>
                          <a:rPr lang="en-US" altLang="zh-CN" b="1" i="1" dirty="0" smtClean="0">
                            <a:latin typeface="Cambria Math" charset="0"/>
                            <a:ea typeface="Cambria Math"/>
                          </a:rPr>
                        </m:ctrlPr>
                      </m:sSupPr>
                      <m:e>
                        <m:r>
                          <a:rPr lang="en-US" altLang="zh-CN" b="1" i="1" dirty="0" smtClean="0">
                            <a:latin typeface="Cambria Math"/>
                            <a:ea typeface="Cambria Math"/>
                          </a:rPr>
                          <m:t>𝑹</m:t>
                        </m:r>
                      </m:e>
                      <m:sup>
                        <m:r>
                          <a:rPr lang="en-US" altLang="zh-CN" b="1" i="1" dirty="0" smtClean="0">
                            <a:latin typeface="Cambria Math"/>
                            <a:ea typeface="Cambria Math"/>
                          </a:rPr>
                          <m:t>𝒎</m:t>
                        </m:r>
                      </m:sup>
                    </m:sSup>
                    <m:r>
                      <a:rPr lang="en-US" altLang="zh-CN" b="1" i="1" dirty="0" smtClean="0">
                        <a:latin typeface="Cambria Math"/>
                        <a:ea typeface="Cambria Math"/>
                      </a:rPr>
                      <m:t>(</m:t>
                    </m:r>
                    <m:r>
                      <a:rPr lang="en-US" altLang="zh-CN" b="1" i="1" dirty="0" smtClean="0">
                        <a:latin typeface="Cambria Math"/>
                        <a:ea typeface="Cambria Math"/>
                      </a:rPr>
                      <m:t>𝟏</m:t>
                    </m:r>
                    <m:r>
                      <a:rPr lang="en-US" altLang="zh-CN" b="1" i="1" dirty="0" smtClean="0">
                        <a:latin typeface="Cambria Math"/>
                        <a:ea typeface="Cambria Math"/>
                      </a:rPr>
                      <m:t>≤</m:t>
                    </m:r>
                    <m:r>
                      <a:rPr lang="en-US" altLang="zh-CN" b="1" i="1" dirty="0" smtClean="0">
                        <a:latin typeface="Cambria Math"/>
                        <a:ea typeface="Cambria Math"/>
                      </a:rPr>
                      <m:t>𝒊</m:t>
                    </m:r>
                    <m:r>
                      <a:rPr lang="en-US" altLang="zh-CN" b="1" i="1" dirty="0" smtClean="0">
                        <a:latin typeface="Cambria Math"/>
                        <a:ea typeface="Cambria Math"/>
                      </a:rPr>
                      <m:t>≤</m:t>
                    </m:r>
                    <m:r>
                      <a:rPr lang="en-US" altLang="zh-CN" b="1" i="1" dirty="0" smtClean="0">
                        <a:latin typeface="Cambria Math"/>
                        <a:ea typeface="Cambria Math"/>
                      </a:rPr>
                      <m:t>𝒏</m:t>
                    </m:r>
                    <m:r>
                      <a:rPr lang="en-US" altLang="zh-CN" b="1" i="1" dirty="0" smtClean="0">
                        <a:latin typeface="Cambria Math"/>
                        <a:ea typeface="Cambria Math"/>
                      </a:rPr>
                      <m:t>)</m:t>
                    </m:r>
                  </m:oMath>
                </a14:m>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两个</a:t>
                </a:r>
                <a14:m>
                  <m:oMath xmlns:m="http://schemas.openxmlformats.org/officeDocument/2006/math">
                    <m:r>
                      <a:rPr lang="en-US" altLang="zh-CN" b="1" i="1" smtClean="0">
                        <a:latin typeface="Cambria Math"/>
                        <a:ea typeface="黑体" panose="02010609060101010101" pitchFamily="49" charset="-122"/>
                      </a:rPr>
                      <m:t>𝒎</m:t>
                    </m:r>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维数据之间的欧氏距离为</a:t>
                </a:r>
                <a:endParaRPr lang="en-US" altLang="zh-CN" b="1" i="1" dirty="0">
                  <a:latin typeface="楷体" panose="02010609060101010101" pitchFamily="49" charset="-122"/>
                  <a:ea typeface="楷体" panose="02010609060101010101" pitchFamily="49" charset="-122"/>
                </a:endParaRPr>
              </a:p>
              <a:p>
                <a:pPr lvl="1">
                  <a:lnSpc>
                    <a:spcPct val="150000"/>
                  </a:lnSpc>
                </a:pPr>
                <a14:m>
                  <m:oMath xmlns:m="http://schemas.openxmlformats.org/officeDocument/2006/math">
                    <m:r>
                      <a:rPr lang="en-US" altLang="zh-CN" b="1" i="1" smtClean="0">
                        <a:latin typeface="Cambria Math"/>
                        <a:ea typeface="黑体" panose="02010609060101010101" pitchFamily="49" charset="-122"/>
                      </a:rPr>
                      <m:t>𝒅</m:t>
                    </m:r>
                    <m:d>
                      <m:dPr>
                        <m:ctrlPr>
                          <a:rPr lang="en-US" altLang="zh-CN" b="1" i="1" smtClean="0">
                            <a:latin typeface="Cambria Math" charset="0"/>
                            <a:ea typeface="黑体" panose="02010609060101010101" pitchFamily="49" charset="-122"/>
                          </a:rPr>
                        </m:ctrlPr>
                      </m:dPr>
                      <m:e>
                        <m:sSub>
                          <m:sSubPr>
                            <m:ctrlPr>
                              <a:rPr lang="en-US" altLang="zh-CN" b="1" i="1" smtClean="0">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sSub>
                          <m:sSubPr>
                            <m:ctrlPr>
                              <a:rPr lang="en-US" altLang="zh-CN" b="1" i="1" smtClean="0">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𝒋</m:t>
                            </m:r>
                          </m:sub>
                        </m:sSub>
                      </m:e>
                    </m:d>
                    <m:r>
                      <a:rPr lang="en-US" altLang="zh-CN" b="1" i="1" smtClean="0">
                        <a:latin typeface="Cambria Math"/>
                        <a:ea typeface="黑体" panose="02010609060101010101" pitchFamily="49" charset="-122"/>
                      </a:rPr>
                      <m:t>=</m:t>
                    </m:r>
                    <m:rad>
                      <m:radPr>
                        <m:degHide m:val="on"/>
                        <m:ctrlPr>
                          <a:rPr lang="en-US" altLang="zh-CN" b="1" i="1" smtClean="0">
                            <a:latin typeface="Cambria Math" charset="0"/>
                            <a:ea typeface="黑体" panose="02010609060101010101" pitchFamily="49" charset="-122"/>
                          </a:rPr>
                        </m:ctrlPr>
                      </m:radPr>
                      <m:deg/>
                      <m:e>
                        <m:sSup>
                          <m:sSupPr>
                            <m:ctrlPr>
                              <a:rPr lang="en-US" altLang="zh-CN" b="1" i="1" smtClean="0">
                                <a:latin typeface="Cambria Math" charset="0"/>
                                <a:ea typeface="黑体" panose="02010609060101010101" pitchFamily="49" charset="-122"/>
                              </a:rPr>
                            </m:ctrlPr>
                          </m:sSupPr>
                          <m:e>
                            <m:r>
                              <a:rPr lang="en-US" altLang="zh-CN" b="1" i="1" smtClean="0">
                                <a:latin typeface="Cambria Math"/>
                                <a:ea typeface="黑体" panose="02010609060101010101" pitchFamily="49" charset="-122"/>
                              </a:rPr>
                              <m:t>(</m:t>
                            </m:r>
                            <m:sSubSup>
                              <m:sSubSupPr>
                                <m:ctrlPr>
                                  <a:rPr lang="en-US" altLang="zh-CN" b="1" i="1" smtClean="0">
                                    <a:latin typeface="Cambria Math" charset="0"/>
                                    <a:ea typeface="黑体" panose="02010609060101010101" pitchFamily="49" charset="-122"/>
                                  </a:rPr>
                                </m:ctrlPr>
                              </m:sSubSupPr>
                              <m:e>
                                <m:r>
                                  <a:rPr lang="en-US" altLang="zh-CN" b="1" i="1" smtClean="0">
                                    <a:latin typeface="Cambria Math"/>
                                    <a:ea typeface="黑体" panose="02010609060101010101" pitchFamily="49" charset="-122"/>
                                  </a:rPr>
                                  <m:t>𝒙</m:t>
                                </m:r>
                              </m:e>
                              <m:sub>
                                <m:r>
                                  <a:rPr lang="en-US" altLang="zh-CN" b="1" i="1" smtClean="0">
                                    <a:latin typeface="Cambria Math"/>
                                  </a:rPr>
                                  <m:t>𝒊</m:t>
                                </m:r>
                                <m:r>
                                  <a:rPr lang="en-US" altLang="zh-CN" b="1" i="1" smtClean="0">
                                    <a:latin typeface="Cambria Math"/>
                                  </a:rPr>
                                  <m:t>𝟏</m:t>
                                </m:r>
                              </m:sub>
                              <m:sup/>
                            </m:sSubSup>
                            <m:r>
                              <a:rPr lang="en-US" altLang="zh-CN" b="1" i="1" smtClean="0">
                                <a:latin typeface="Cambria Math"/>
                              </a:rPr>
                              <m:t>−</m:t>
                            </m:r>
                            <m:sSubSup>
                              <m:sSubSupPr>
                                <m:ctrlPr>
                                  <a:rPr lang="en-US" altLang="zh-CN" b="1" i="1" smtClean="0">
                                    <a:latin typeface="Cambria Math" charset="0"/>
                                  </a:rPr>
                                </m:ctrlPr>
                              </m:sSubSupPr>
                              <m:e>
                                <m:r>
                                  <a:rPr lang="en-US" altLang="zh-CN" b="1" i="1" smtClean="0">
                                    <a:latin typeface="Cambria Math"/>
                                  </a:rPr>
                                  <m:t>𝒙</m:t>
                                </m:r>
                              </m:e>
                              <m:sub>
                                <m:r>
                                  <a:rPr lang="en-US" altLang="zh-CN" b="1" i="1" smtClean="0">
                                    <a:latin typeface="Cambria Math"/>
                                  </a:rPr>
                                  <m:t>𝒋</m:t>
                                </m:r>
                                <m:r>
                                  <a:rPr lang="en-US" altLang="zh-CN" b="1" i="1" smtClean="0">
                                    <a:latin typeface="Cambria Math"/>
                                  </a:rPr>
                                  <m:t>𝟏</m:t>
                                </m:r>
                              </m:sub>
                              <m:sup/>
                            </m:sSubSup>
                            <m:r>
                              <a:rPr lang="en-US" altLang="zh-CN" b="1" i="1" smtClean="0">
                                <a:latin typeface="Cambria Math"/>
                                <a:ea typeface="黑体" panose="02010609060101010101" pitchFamily="49" charset="-122"/>
                              </a:rPr>
                              <m:t>)</m:t>
                            </m:r>
                          </m:e>
                          <m:sup>
                            <m:r>
                              <a:rPr lang="en-US" altLang="zh-CN" b="1" i="1" smtClean="0">
                                <a:latin typeface="Cambria Math"/>
                                <a:ea typeface="黑体" panose="02010609060101010101" pitchFamily="49" charset="-122"/>
                              </a:rPr>
                              <m:t>𝟐</m:t>
                            </m:r>
                          </m:sup>
                        </m:sSup>
                        <m:r>
                          <a:rPr lang="en-US" altLang="zh-CN" b="1" i="1" smtClean="0">
                            <a:latin typeface="Cambria Math"/>
                            <a:ea typeface="黑体" panose="02010609060101010101" pitchFamily="49" charset="-122"/>
                          </a:rPr>
                          <m:t>+</m:t>
                        </m:r>
                        <m:sSup>
                          <m:sSupPr>
                            <m:ctrlPr>
                              <a:rPr lang="en-US" altLang="zh-CN" b="1" i="1">
                                <a:latin typeface="Cambria Math" charset="0"/>
                                <a:ea typeface="黑体" panose="02010609060101010101" pitchFamily="49" charset="-122"/>
                              </a:rPr>
                            </m:ctrlPr>
                          </m:sSupPr>
                          <m:e>
                            <m:r>
                              <a:rPr lang="en-US" altLang="zh-CN" b="1" i="1" smtClean="0">
                                <a:latin typeface="Cambria Math"/>
                                <a:ea typeface="黑体" panose="02010609060101010101" pitchFamily="49" charset="-122"/>
                              </a:rPr>
                              <m:t>(</m:t>
                            </m:r>
                            <m:sSubSup>
                              <m:sSubSupPr>
                                <m:ctrlPr>
                                  <a:rPr lang="en-US" altLang="zh-CN" b="1" i="1">
                                    <a:latin typeface="Cambria Math" charset="0"/>
                                    <a:ea typeface="黑体" panose="02010609060101010101" pitchFamily="49" charset="-122"/>
                                  </a:rPr>
                                </m:ctrlPr>
                              </m:sSubSupPr>
                              <m:e>
                                <m:r>
                                  <a:rPr lang="en-US" altLang="zh-CN" b="1" i="1" smtClean="0">
                                    <a:latin typeface="Cambria Math"/>
                                    <a:ea typeface="黑体" panose="02010609060101010101" pitchFamily="49" charset="-122"/>
                                  </a:rPr>
                                  <m:t>𝒙</m:t>
                                </m:r>
                              </m:e>
                              <m:sub>
                                <m:r>
                                  <a:rPr lang="en-US" altLang="zh-CN" b="1" i="1" smtClean="0">
                                    <a:latin typeface="Cambria Math"/>
                                  </a:rPr>
                                  <m:t>𝒊</m:t>
                                </m:r>
                                <m:r>
                                  <a:rPr lang="en-US" altLang="zh-CN" b="1" i="1" smtClean="0">
                                    <a:latin typeface="Cambria Math"/>
                                  </a:rPr>
                                  <m:t>𝟐</m:t>
                                </m:r>
                              </m:sub>
                              <m:sup/>
                            </m:sSubSup>
                            <m:r>
                              <a:rPr lang="en-US" altLang="zh-CN" b="1" i="1" smtClean="0">
                                <a:latin typeface="Cambria Math"/>
                              </a:rPr>
                              <m:t>−</m:t>
                            </m:r>
                            <m:sSubSup>
                              <m:sSubSupPr>
                                <m:ctrlPr>
                                  <a:rPr lang="en-US" altLang="zh-CN" b="1" i="1">
                                    <a:latin typeface="Cambria Math" charset="0"/>
                                  </a:rPr>
                                </m:ctrlPr>
                              </m:sSubSupPr>
                              <m:e>
                                <m:r>
                                  <a:rPr lang="en-US" altLang="zh-CN" b="1" i="1" smtClean="0">
                                    <a:latin typeface="Cambria Math"/>
                                  </a:rPr>
                                  <m:t>𝒙</m:t>
                                </m:r>
                              </m:e>
                              <m:sub>
                                <m:r>
                                  <a:rPr lang="en-US" altLang="zh-CN" b="1" i="1" smtClean="0">
                                    <a:latin typeface="Cambria Math"/>
                                  </a:rPr>
                                  <m:t>𝒋</m:t>
                                </m:r>
                                <m:r>
                                  <a:rPr lang="en-US" altLang="zh-CN" b="1" i="1" smtClean="0">
                                    <a:latin typeface="Cambria Math"/>
                                  </a:rPr>
                                  <m:t>𝟐</m:t>
                                </m:r>
                              </m:sub>
                              <m:sup/>
                            </m:sSubSup>
                            <m:r>
                              <a:rPr lang="en-US" altLang="zh-CN" b="1" i="1" smtClean="0">
                                <a:latin typeface="Cambria Math"/>
                                <a:ea typeface="黑体" panose="02010609060101010101" pitchFamily="49" charset="-122"/>
                              </a:rPr>
                              <m:t>)</m:t>
                            </m:r>
                          </m:e>
                          <m:sup>
                            <m:r>
                              <a:rPr lang="en-US" altLang="zh-CN" b="1" i="1" smtClean="0">
                                <a:latin typeface="Cambria Math"/>
                                <a:ea typeface="黑体" panose="02010609060101010101" pitchFamily="49" charset="-122"/>
                              </a:rPr>
                              <m:t>𝟐</m:t>
                            </m:r>
                          </m:sup>
                        </m:sSup>
                        <m:r>
                          <a:rPr lang="en-US" altLang="zh-CN" b="1" i="1" smtClean="0">
                            <a:latin typeface="Cambria Math"/>
                            <a:ea typeface="黑体" panose="02010609060101010101" pitchFamily="49" charset="-122"/>
                          </a:rPr>
                          <m:t>+…+</m:t>
                        </m:r>
                        <m:sSup>
                          <m:sSupPr>
                            <m:ctrlPr>
                              <a:rPr lang="en-US" altLang="zh-CN" b="1" i="1">
                                <a:latin typeface="Cambria Math" charset="0"/>
                                <a:ea typeface="黑体" panose="02010609060101010101" pitchFamily="49" charset="-122"/>
                              </a:rPr>
                            </m:ctrlPr>
                          </m:sSupPr>
                          <m:e>
                            <m:r>
                              <a:rPr lang="en-US" altLang="zh-CN" b="1" i="1" smtClean="0">
                                <a:latin typeface="Cambria Math"/>
                                <a:ea typeface="黑体" panose="02010609060101010101" pitchFamily="49" charset="-122"/>
                              </a:rPr>
                              <m:t>(</m:t>
                            </m:r>
                            <m:sSubSup>
                              <m:sSubSupPr>
                                <m:ctrlPr>
                                  <a:rPr lang="en-US" altLang="zh-CN" b="1" i="1">
                                    <a:latin typeface="Cambria Math" charset="0"/>
                                    <a:ea typeface="黑体" panose="02010609060101010101" pitchFamily="49" charset="-122"/>
                                  </a:rPr>
                                </m:ctrlPr>
                              </m:sSubSupPr>
                              <m:e>
                                <m:r>
                                  <a:rPr lang="en-US" altLang="zh-CN" b="1" i="1" smtClean="0">
                                    <a:latin typeface="Cambria Math"/>
                                    <a:ea typeface="黑体" panose="02010609060101010101" pitchFamily="49" charset="-122"/>
                                  </a:rPr>
                                  <m:t>𝒙</m:t>
                                </m:r>
                              </m:e>
                              <m:sub>
                                <m:r>
                                  <a:rPr lang="en-US" altLang="zh-CN" b="1" i="1" smtClean="0">
                                    <a:latin typeface="Cambria Math"/>
                                  </a:rPr>
                                  <m:t>𝒊𝒎</m:t>
                                </m:r>
                              </m:sub>
                              <m:sup/>
                            </m:sSubSup>
                            <m:r>
                              <a:rPr lang="en-US" altLang="zh-CN" b="1" i="1" smtClean="0">
                                <a:latin typeface="Cambria Math"/>
                              </a:rPr>
                              <m:t>−</m:t>
                            </m:r>
                            <m:sSubSup>
                              <m:sSubSupPr>
                                <m:ctrlPr>
                                  <a:rPr lang="en-US" altLang="zh-CN" b="1" i="1">
                                    <a:latin typeface="Cambria Math" charset="0"/>
                                  </a:rPr>
                                </m:ctrlPr>
                              </m:sSubSupPr>
                              <m:e>
                                <m:r>
                                  <a:rPr lang="en-US" altLang="zh-CN" b="1" i="1" smtClean="0">
                                    <a:latin typeface="Cambria Math"/>
                                  </a:rPr>
                                  <m:t>𝒙</m:t>
                                </m:r>
                              </m:e>
                              <m:sub>
                                <m:r>
                                  <a:rPr lang="en-US" altLang="zh-CN" b="1" i="1" smtClean="0">
                                    <a:latin typeface="Cambria Math"/>
                                  </a:rPr>
                                  <m:t>𝒋𝒎</m:t>
                                </m:r>
                              </m:sub>
                              <m:sup/>
                            </m:sSubSup>
                            <m:r>
                              <a:rPr lang="en-US" altLang="zh-CN" b="1" i="1" smtClean="0">
                                <a:latin typeface="Cambria Math"/>
                                <a:ea typeface="黑体" panose="02010609060101010101" pitchFamily="49" charset="-122"/>
                              </a:rPr>
                              <m:t>)</m:t>
                            </m:r>
                          </m:e>
                          <m:sup>
                            <m:r>
                              <a:rPr lang="en-US" altLang="zh-CN" b="1" i="1" smtClean="0">
                                <a:latin typeface="Cambria Math"/>
                                <a:ea typeface="黑体" panose="02010609060101010101" pitchFamily="49" charset="-122"/>
                              </a:rPr>
                              <m:t>𝟐</m:t>
                            </m:r>
                          </m:sup>
                        </m:sSup>
                      </m:e>
                    </m:rad>
                  </m:oMath>
                </a14:m>
                <a:r>
                  <a:rPr lang="en-US" altLang="zh-CN" b="1" dirty="0">
                    <a:latin typeface="楷体" panose="02010609060101010101" pitchFamily="49" charset="-122"/>
                    <a:ea typeface="楷体" panose="02010609060101010101" pitchFamily="49" charset="-122"/>
                    <a:cs typeface="Times New Roman" panose="02020603050405020304" pitchFamily="18" charset="0"/>
                  </a:rPr>
                  <a:t> </a:t>
                </a:r>
              </a:p>
              <a:p>
                <a:pPr lvl="1">
                  <a:lnSpc>
                    <a:spcPct val="150000"/>
                  </a:lnSpc>
                </a:pPr>
                <a:r>
                  <a:rPr lang="en-US" altLang="zh-CN" b="1" dirty="0">
                    <a:latin typeface="楷体" panose="02010609060101010101" pitchFamily="49" charset="-122"/>
                    <a:ea typeface="楷体" panose="02010609060101010101" pitchFamily="49" charset="-122"/>
                  </a:rPr>
                  <a:t>        </a:t>
                </a:r>
                <a14:m>
                  <m:oMath xmlns:m="http://schemas.openxmlformats.org/officeDocument/2006/math">
                    <m:r>
                      <a:rPr lang="en-US" altLang="zh-CN" b="1" i="1" smtClean="0">
                        <a:latin typeface="Cambria Math"/>
                        <a:ea typeface="黑体" panose="02010609060101010101" pitchFamily="49" charset="-122"/>
                      </a:rPr>
                      <m:t>𝒅</m:t>
                    </m:r>
                    <m:d>
                      <m:dPr>
                        <m:ctrlPr>
                          <a:rPr lang="en-US" altLang="zh-CN" b="1" i="1">
                            <a:latin typeface="Cambria Math" charset="0"/>
                            <a:ea typeface="黑体" panose="02010609060101010101" pitchFamily="49" charset="-122"/>
                          </a:rPr>
                        </m:ctrlPr>
                      </m:dPr>
                      <m:e>
                        <m:sSub>
                          <m:sSubPr>
                            <m:ctrlPr>
                              <a:rPr lang="en-US" altLang="zh-CN" b="1" i="1">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sSub>
                          <m:sSubPr>
                            <m:ctrlPr>
                              <a:rPr lang="en-US" altLang="zh-CN" b="1" i="1">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𝒋</m:t>
                            </m:r>
                          </m:sub>
                        </m:sSub>
                      </m:e>
                    </m:d>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值越小，表示</a:t>
                </a:r>
                <a14:m>
                  <m:oMath xmlns:m="http://schemas.openxmlformats.org/officeDocument/2006/math">
                    <m:sSub>
                      <m:sSubPr>
                        <m:ctrlPr>
                          <a:rPr lang="en-US" altLang="zh-CN" b="1" i="1">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𝒊</m:t>
                        </m:r>
                      </m:sub>
                    </m:sSub>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和</a:t>
                </a:r>
                <a14:m>
                  <m:oMath xmlns:m="http://schemas.openxmlformats.org/officeDocument/2006/math">
                    <m:sSub>
                      <m:sSubPr>
                        <m:ctrlPr>
                          <a:rPr lang="en-US" altLang="zh-CN" b="1" i="1">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𝒋</m:t>
                        </m:r>
                      </m:sub>
                    </m:sSub>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越相似；反之越不相似</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聚类集合数目</a:t>
                </a:r>
                <a14:m>
                  <m:oMath xmlns:m="http://schemas.openxmlformats.org/officeDocument/2006/math">
                    <m:r>
                      <a:rPr lang="en-US" altLang="zh-CN" b="1" i="1" smtClean="0">
                        <a:latin typeface="Cambria Math"/>
                        <a:ea typeface="黑体" panose="02010609060101010101" pitchFamily="49" charset="-122"/>
                      </a:rPr>
                      <m:t>𝒌</m:t>
                    </m:r>
                  </m:oMath>
                </a14:m>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lvl="1" indent="-285750">
                  <a:lnSpc>
                    <a:spcPct val="1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问题：如何将</a:t>
                </a:r>
                <a14:m>
                  <m:oMath xmlns:m="http://schemas.openxmlformats.org/officeDocument/2006/math">
                    <m:r>
                      <a:rPr lang="en-US" altLang="zh-CN" b="1" i="1" smtClean="0">
                        <a:latin typeface="Cambria Math"/>
                        <a:ea typeface="黑体" panose="02010609060101010101" pitchFamily="49" charset="-122"/>
                      </a:rPr>
                      <m:t>𝒏</m:t>
                    </m:r>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个数据依据其相似度大小将它们分别聚类到</a:t>
                </a:r>
                <a14:m>
                  <m:oMath xmlns:m="http://schemas.openxmlformats.org/officeDocument/2006/math">
                    <m:r>
                      <a:rPr lang="en-US" altLang="zh-CN" b="1" i="1" smtClean="0">
                        <a:latin typeface="Cambria Math"/>
                        <a:ea typeface="黑体" panose="02010609060101010101" pitchFamily="49" charset="-122"/>
                      </a:rPr>
                      <m:t>𝒌</m:t>
                    </m:r>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个集合，使得每个数据仅属于一个聚类集合。</a:t>
                </a:r>
              </a:p>
            </p:txBody>
          </p:sp>
        </mc:Choice>
        <mc:Fallback xmlns="">
          <p:sp>
            <p:nvSpPr>
              <p:cNvPr id="5" name="矩形 4"/>
              <p:cNvSpPr>
                <a:spLocks noRot="1" noChangeAspect="1" noMove="1" noResize="1" noEditPoints="1" noAdjustHandles="1" noChangeArrowheads="1" noChangeShapeType="1" noTextEdit="1"/>
              </p:cNvSpPr>
              <p:nvPr/>
            </p:nvSpPr>
            <p:spPr>
              <a:xfrm>
                <a:off x="301059" y="1275964"/>
                <a:ext cx="8814367" cy="3770969"/>
              </a:xfrm>
              <a:prstGeom prst="rect">
                <a:avLst/>
              </a:prstGeom>
              <a:blipFill>
                <a:blip r:embed="rId2"/>
                <a:stretch>
                  <a:fillRect l="-415" t="-808" r="-6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00401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336668" y="1429016"/>
            <a:ext cx="3606682"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第一步：初始化聚类质心</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2" name="标题 1"/>
          <p:cNvSpPr>
            <a:spLocks noGrp="1"/>
          </p:cNvSpPr>
          <p:nvPr>
            <p:ph type="title"/>
          </p:nvPr>
        </p:nvSpPr>
        <p:spPr>
          <a:xfrm>
            <a:off x="521884" y="210094"/>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a:t>
            </a:r>
            <a:r>
              <a:rPr lang="zh-CN" altLang="en-US" sz="2400" kern="0" dirty="0">
                <a:solidFill>
                  <a:srgbClr val="0070C0"/>
                </a:solidFill>
                <a:latin typeface="Times New Roman" pitchFamily="18" charset="0"/>
                <a:cs typeface="Times New Roman" pitchFamily="18" charset="0"/>
              </a:rPr>
              <a:t>初始化</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61926" y="2635069"/>
                <a:ext cx="8905874" cy="1608646"/>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初始化</a:t>
                </a:r>
                <a14:m>
                  <m:oMath xmlns:m="http://schemas.openxmlformats.org/officeDocument/2006/math">
                    <m:r>
                      <a:rPr lang="en-US" altLang="zh-CN" sz="2400" b="1" i="1" smtClean="0">
                        <a:latin typeface="Cambria Math"/>
                        <a:ea typeface="黑体" panose="02010609060101010101" pitchFamily="49" charset="-122"/>
                      </a:rPr>
                      <m:t>𝒌</m:t>
                    </m:r>
                  </m:oMath>
                </a14:m>
                <a:r>
                  <a:rPr lang="zh-CN" altLang="en-US" sz="2400" b="1" dirty="0">
                    <a:latin typeface="楷体" panose="02010609060101010101" pitchFamily="49" charset="-122"/>
                    <a:ea typeface="楷体" panose="02010609060101010101" pitchFamily="49" charset="-122"/>
                    <a:cs typeface="Times New Roman" panose="02020603050405020304" pitchFamily="18" charset="0"/>
                  </a:rPr>
                  <a:t>个聚类质心</a:t>
                </a:r>
                <a14:m>
                  <m:oMath xmlns:m="http://schemas.openxmlformats.org/officeDocument/2006/math">
                    <m:sSub>
                      <m:sSubPr>
                        <m:ctrlPr>
                          <a:rPr lang="en-US" altLang="zh-CN" sz="2400" b="1" i="1">
                            <a:latin typeface="Cambria Math" charset="0"/>
                            <a:ea typeface="黑体" panose="02010609060101010101" pitchFamily="49" charset="-122"/>
                          </a:rPr>
                        </m:ctrlPr>
                      </m:sSubPr>
                      <m:e>
                        <m:r>
                          <a:rPr lang="en-US" altLang="zh-CN" sz="2400" b="1" i="1" smtClean="0">
                            <a:latin typeface="Cambria Math"/>
                            <a:ea typeface="黑体" panose="02010609060101010101" pitchFamily="49" charset="-122"/>
                          </a:rPr>
                          <m:t>𝒄</m:t>
                        </m:r>
                        <m:r>
                          <a:rPr lang="en-US" altLang="zh-CN" sz="2400" b="1" i="1" smtClean="0">
                            <a:latin typeface="Cambria Math"/>
                            <a:ea typeface="黑体" panose="02010609060101010101" pitchFamily="49" charset="-122"/>
                          </a:rPr>
                          <m:t>={</m:t>
                        </m:r>
                        <m:r>
                          <a:rPr lang="en-US" altLang="zh-CN" sz="2400" b="1" i="1" smtClean="0">
                            <a:latin typeface="Cambria Math"/>
                            <a:ea typeface="黑体" panose="02010609060101010101" pitchFamily="49" charset="-122"/>
                          </a:rPr>
                          <m:t>𝒄</m:t>
                        </m:r>
                      </m:e>
                      <m:sub>
                        <m:r>
                          <a:rPr lang="en-US" altLang="zh-CN" sz="2400" b="1" i="1">
                            <a:latin typeface="Cambria Math"/>
                            <a:ea typeface="黑体" panose="02010609060101010101" pitchFamily="49" charset="-122"/>
                          </a:rPr>
                          <m:t>𝟏</m:t>
                        </m:r>
                      </m:sub>
                    </m:sSub>
                    <m:r>
                      <a:rPr lang="en-US" altLang="zh-CN" sz="2400" b="1" i="1">
                        <a:latin typeface="Cambria Math"/>
                        <a:ea typeface="黑体" panose="02010609060101010101" pitchFamily="49" charset="-122"/>
                      </a:rPr>
                      <m:t>,</m:t>
                    </m:r>
                    <m:sSub>
                      <m:sSubPr>
                        <m:ctrlPr>
                          <a:rPr lang="en-US" altLang="zh-CN" sz="2400" b="1" i="1">
                            <a:latin typeface="Cambria Math" charset="0"/>
                            <a:ea typeface="黑体" panose="02010609060101010101" pitchFamily="49" charset="-122"/>
                          </a:rPr>
                        </m:ctrlPr>
                      </m:sSubPr>
                      <m:e>
                        <m:r>
                          <a:rPr lang="en-US" altLang="zh-CN" sz="2400" b="1" i="1" smtClean="0">
                            <a:latin typeface="Cambria Math"/>
                            <a:ea typeface="黑体" panose="02010609060101010101" pitchFamily="49" charset="-122"/>
                          </a:rPr>
                          <m:t>𝒄</m:t>
                        </m:r>
                      </m:e>
                      <m:sub>
                        <m:r>
                          <a:rPr lang="en-US" altLang="zh-CN" sz="2400" b="1" i="1">
                            <a:latin typeface="Cambria Math"/>
                            <a:ea typeface="黑体" panose="02010609060101010101" pitchFamily="49" charset="-122"/>
                          </a:rPr>
                          <m:t>𝟐</m:t>
                        </m:r>
                      </m:sub>
                    </m:sSub>
                    <m:r>
                      <a:rPr lang="en-US" altLang="zh-CN" sz="2400" b="1" i="1">
                        <a:latin typeface="Cambria Math"/>
                        <a:ea typeface="黑体" panose="02010609060101010101" pitchFamily="49" charset="-122"/>
                      </a:rPr>
                      <m:t>,…,</m:t>
                    </m:r>
                    <m:sSub>
                      <m:sSubPr>
                        <m:ctrlPr>
                          <a:rPr lang="en-US" altLang="zh-CN" sz="2400" b="1" i="1">
                            <a:latin typeface="Cambria Math" charset="0"/>
                            <a:ea typeface="黑体" panose="02010609060101010101" pitchFamily="49" charset="-122"/>
                          </a:rPr>
                        </m:ctrlPr>
                      </m:sSubPr>
                      <m:e>
                        <m:r>
                          <a:rPr lang="en-US" altLang="zh-CN" sz="2400" b="1" i="1" smtClean="0">
                            <a:latin typeface="Cambria Math"/>
                            <a:ea typeface="黑体" panose="02010609060101010101" pitchFamily="49" charset="-122"/>
                          </a:rPr>
                          <m:t>𝒄</m:t>
                        </m:r>
                      </m:e>
                      <m:sub>
                        <m:r>
                          <a:rPr lang="en-US" altLang="zh-CN" sz="2400" b="1" i="1" smtClean="0">
                            <a:latin typeface="Cambria Math"/>
                            <a:ea typeface="黑体" panose="02010609060101010101" pitchFamily="49" charset="-122"/>
                          </a:rPr>
                          <m:t>𝒌</m:t>
                        </m:r>
                      </m:sub>
                    </m:sSub>
                    <m:r>
                      <a:rPr lang="en-US" altLang="zh-CN" sz="2400" b="1" i="1">
                        <a:latin typeface="Cambria Math"/>
                        <a:ea typeface="黑体" panose="02010609060101010101" pitchFamily="49" charset="-122"/>
                      </a:rPr>
                      <m:t>}</m:t>
                    </m:r>
                  </m:oMath>
                </a14:m>
                <a:r>
                  <a:rPr lang="zh-CN" altLang="en-US" sz="2400" b="1" dirty="0">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2400" b="1" i="1" dirty="0">
                            <a:latin typeface="Cambria Math" charset="0"/>
                            <a:ea typeface="黑体" panose="02010609060101010101" pitchFamily="49" charset="-122"/>
                          </a:rPr>
                        </m:ctrlPr>
                      </m:sSubPr>
                      <m:e>
                        <m:r>
                          <a:rPr lang="en-US" altLang="zh-CN" sz="2400" b="1" i="1" dirty="0" smtClean="0">
                            <a:latin typeface="Cambria Math"/>
                            <a:ea typeface="黑体" panose="02010609060101010101" pitchFamily="49" charset="-122"/>
                          </a:rPr>
                          <m:t>𝒄</m:t>
                        </m:r>
                      </m:e>
                      <m:sub>
                        <m:r>
                          <a:rPr lang="en-US" altLang="zh-CN" sz="2400" b="1" i="1" dirty="0" smtClean="0">
                            <a:latin typeface="Cambria Math"/>
                            <a:ea typeface="黑体" panose="02010609060101010101" pitchFamily="49" charset="-122"/>
                          </a:rPr>
                          <m:t>𝒋</m:t>
                        </m:r>
                      </m:sub>
                    </m:sSub>
                    <m:r>
                      <a:rPr lang="en-US" altLang="zh-CN" sz="2400" b="1" i="1" dirty="0">
                        <a:latin typeface="Cambria Math"/>
                        <a:ea typeface="Cambria Math"/>
                      </a:rPr>
                      <m:t>∈</m:t>
                    </m:r>
                    <m:sSup>
                      <m:sSupPr>
                        <m:ctrlPr>
                          <a:rPr lang="en-US" altLang="zh-CN" sz="2400" b="1" i="1" dirty="0">
                            <a:latin typeface="Cambria Math" charset="0"/>
                            <a:ea typeface="Cambria Math"/>
                          </a:rPr>
                        </m:ctrlPr>
                      </m:sSupPr>
                      <m:e>
                        <m:r>
                          <a:rPr lang="en-US" altLang="zh-CN" sz="2400" b="1" i="1" dirty="0">
                            <a:latin typeface="Cambria Math"/>
                            <a:ea typeface="Cambria Math"/>
                          </a:rPr>
                          <m:t>𝑹</m:t>
                        </m:r>
                      </m:e>
                      <m:sup>
                        <m:r>
                          <a:rPr lang="en-US" altLang="zh-CN" sz="2400" b="1" i="1" dirty="0">
                            <a:latin typeface="Cambria Math"/>
                            <a:ea typeface="Cambria Math"/>
                          </a:rPr>
                          <m:t>𝒎</m:t>
                        </m:r>
                      </m:sup>
                    </m:sSup>
                    <m:r>
                      <a:rPr lang="en-US" altLang="zh-CN" sz="2400" b="1" i="1" dirty="0">
                        <a:latin typeface="Cambria Math"/>
                        <a:ea typeface="Cambria Math"/>
                      </a:rPr>
                      <m:t>(</m:t>
                    </m:r>
                    <m:r>
                      <a:rPr lang="en-US" altLang="zh-CN" sz="2400" b="1" i="1" dirty="0">
                        <a:latin typeface="Cambria Math"/>
                        <a:ea typeface="Cambria Math"/>
                      </a:rPr>
                      <m:t>𝟏</m:t>
                    </m:r>
                    <m:r>
                      <a:rPr lang="en-US" altLang="zh-CN" sz="2400" b="1" i="1" dirty="0">
                        <a:latin typeface="Cambria Math"/>
                        <a:ea typeface="Cambria Math"/>
                      </a:rPr>
                      <m:t>≤</m:t>
                    </m:r>
                    <m:r>
                      <a:rPr lang="en-US" altLang="zh-CN" sz="2400" b="1" i="1" dirty="0" smtClean="0">
                        <a:latin typeface="Cambria Math"/>
                        <a:ea typeface="Cambria Math"/>
                      </a:rPr>
                      <m:t>𝒋</m:t>
                    </m:r>
                    <m:r>
                      <a:rPr lang="en-US" altLang="zh-CN" sz="2400" b="1" i="1" dirty="0">
                        <a:latin typeface="Cambria Math"/>
                        <a:ea typeface="Cambria Math"/>
                      </a:rPr>
                      <m:t>≤</m:t>
                    </m:r>
                    <m:r>
                      <a:rPr lang="en-US" altLang="zh-CN" sz="2400" b="1" i="1" dirty="0" smtClean="0">
                        <a:latin typeface="Cambria Math"/>
                        <a:ea typeface="Cambria Math"/>
                      </a:rPr>
                      <m:t>𝒌</m:t>
                    </m:r>
                    <m:r>
                      <a:rPr lang="en-US" altLang="zh-CN" sz="2400" b="1" i="1" dirty="0">
                        <a:latin typeface="Cambria Math"/>
                        <a:ea typeface="Cambria Math"/>
                      </a:rPr>
                      <m:t>)</m:t>
                    </m:r>
                  </m:oMath>
                </a14:m>
                <a:endParaRPr lang="en-US" altLang="zh-CN" sz="2400" b="1" dirty="0">
                  <a:latin typeface="楷体" panose="02010609060101010101" pitchFamily="49" charset="-122"/>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每个聚类质心</a:t>
                </a:r>
                <a14:m>
                  <m:oMath xmlns:m="http://schemas.openxmlformats.org/officeDocument/2006/math">
                    <m:sSub>
                      <m:sSubPr>
                        <m:ctrlPr>
                          <a:rPr lang="en-US" altLang="zh-CN" sz="2400" b="1" i="1" dirty="0">
                            <a:latin typeface="Cambria Math" charset="0"/>
                            <a:ea typeface="黑体" panose="02010609060101010101" pitchFamily="49" charset="-122"/>
                          </a:rPr>
                        </m:ctrlPr>
                      </m:sSubPr>
                      <m:e>
                        <m:r>
                          <a:rPr lang="en-US" altLang="zh-CN" sz="2400" b="1" i="1" dirty="0">
                            <a:latin typeface="Cambria Math"/>
                            <a:ea typeface="黑体" panose="02010609060101010101" pitchFamily="49" charset="-122"/>
                          </a:rPr>
                          <m:t>𝒄</m:t>
                        </m:r>
                      </m:e>
                      <m:sub>
                        <m:r>
                          <a:rPr lang="en-US" altLang="zh-CN" sz="2400" b="1" i="1" dirty="0">
                            <a:latin typeface="Cambria Math"/>
                            <a:ea typeface="黑体" panose="02010609060101010101" pitchFamily="49" charset="-122"/>
                          </a:rPr>
                          <m:t>𝒋</m:t>
                        </m:r>
                      </m:sub>
                    </m:sSub>
                  </m:oMath>
                </a14:m>
                <a:r>
                  <a:rPr lang="zh-CN" altLang="en-US" sz="2400" b="1" dirty="0">
                    <a:latin typeface="楷体" panose="02010609060101010101" pitchFamily="49" charset="-122"/>
                    <a:ea typeface="楷体" panose="02010609060101010101" pitchFamily="49" charset="-122"/>
                    <a:cs typeface="Times New Roman" panose="02020603050405020304" pitchFamily="18" charset="0"/>
                  </a:rPr>
                  <a:t>所在集合记为</a:t>
                </a:r>
                <a14:m>
                  <m:oMath xmlns:m="http://schemas.openxmlformats.org/officeDocument/2006/math">
                    <m:sSub>
                      <m:sSubPr>
                        <m:ctrlPr>
                          <a:rPr lang="en-US" altLang="zh-CN" sz="2400" b="1" i="1" dirty="0">
                            <a:latin typeface="Cambria Math" charset="0"/>
                            <a:ea typeface="黑体" panose="02010609060101010101" pitchFamily="49" charset="-122"/>
                          </a:rPr>
                        </m:ctrlPr>
                      </m:sSubPr>
                      <m:e>
                        <m:r>
                          <a:rPr lang="en-US" altLang="zh-CN" sz="2400" b="1" i="1" dirty="0" smtClean="0">
                            <a:latin typeface="Cambria Math"/>
                            <a:ea typeface="黑体" panose="02010609060101010101" pitchFamily="49" charset="-122"/>
                          </a:rPr>
                          <m:t>𝑮</m:t>
                        </m:r>
                      </m:e>
                      <m:sub>
                        <m:r>
                          <a:rPr lang="en-US" altLang="zh-CN" sz="2400" b="1" i="1" dirty="0">
                            <a:latin typeface="Cambria Math"/>
                            <a:ea typeface="黑体" panose="02010609060101010101" pitchFamily="49" charset="-122"/>
                          </a:rPr>
                          <m:t>𝒋</m:t>
                        </m:r>
                      </m:sub>
                    </m:sSub>
                  </m:oMath>
                </a14:m>
                <a:endParaRPr lang="en-US" altLang="zh-CN" sz="2400" b="1"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61926" y="2635069"/>
                <a:ext cx="8905874" cy="1608646"/>
              </a:xfrm>
              <a:prstGeom prst="rect">
                <a:avLst/>
              </a:prstGeom>
              <a:blipFill>
                <a:blip r:embed="rId2"/>
                <a:stretch>
                  <a:fillRect b="-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80267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336667" y="1429016"/>
            <a:ext cx="6835658"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lang="zh-CN" altLang="en-US"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第二步：将每个待聚类数据放入唯一一个聚类集合中</a:t>
            </a:r>
            <a:endParaRPr lang="en-US" altLang="zh-CN"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2" name="标题 1"/>
          <p:cNvSpPr>
            <a:spLocks noGrp="1"/>
          </p:cNvSpPr>
          <p:nvPr>
            <p:ph type="title"/>
          </p:nvPr>
        </p:nvSpPr>
        <p:spPr>
          <a:xfrm>
            <a:off x="495300" y="188060"/>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a:t>
            </a:r>
            <a:r>
              <a:rPr lang="zh-CN" altLang="en-US" sz="2400" kern="0" dirty="0">
                <a:solidFill>
                  <a:srgbClr val="0070C0"/>
                </a:solidFill>
                <a:latin typeface="Times New Roman" pitchFamily="18" charset="0"/>
                <a:cs typeface="Times New Roman" pitchFamily="18" charset="0"/>
              </a:rPr>
              <a:t>对数据进行聚类</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95300" y="2444568"/>
                <a:ext cx="8439150" cy="2833020"/>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rPr>
                  <a:t>计算待聚类数据</a:t>
                </a:r>
                <a14:m>
                  <m:oMath xmlns:m="http://schemas.openxmlformats.org/officeDocument/2006/math">
                    <m:sSub>
                      <m:sSubPr>
                        <m:ctrlPr>
                          <a:rPr lang="en-US" altLang="zh-CN" sz="2400" i="1" dirty="0">
                            <a:latin typeface="Cambria Math" charset="0"/>
                            <a:ea typeface="黑体" panose="02010609060101010101" pitchFamily="49" charset="-122"/>
                          </a:rPr>
                        </m:ctrlPr>
                      </m:sSubPr>
                      <m:e>
                        <m:r>
                          <a:rPr lang="en-US" altLang="zh-CN" sz="2400" i="1" dirty="0">
                            <a:latin typeface="Cambria Math"/>
                            <a:ea typeface="黑体" panose="02010609060101010101" pitchFamily="49" charset="-122"/>
                          </a:rPr>
                          <m:t>𝑥</m:t>
                        </m:r>
                      </m:e>
                      <m:sub>
                        <m:r>
                          <a:rPr lang="en-US" altLang="zh-CN" sz="2400" i="1" dirty="0">
                            <a:latin typeface="Cambria Math"/>
                            <a:ea typeface="黑体" panose="02010609060101010101" pitchFamily="49" charset="-122"/>
                          </a:rPr>
                          <m:t>𝑖</m:t>
                        </m:r>
                      </m:sub>
                    </m:sSub>
                  </m:oMath>
                </a14:m>
                <a:r>
                  <a:rPr lang="zh-CN" altLang="en-US" sz="2400" dirty="0">
                    <a:latin typeface="楷体" panose="02010609060101010101" pitchFamily="49" charset="-122"/>
                    <a:ea typeface="楷体" panose="02010609060101010101" pitchFamily="49" charset="-122"/>
                  </a:rPr>
                  <a:t>和质心</a:t>
                </a:r>
                <a14:m>
                  <m:oMath xmlns:m="http://schemas.openxmlformats.org/officeDocument/2006/math">
                    <m:sSub>
                      <m:sSubPr>
                        <m:ctrlPr>
                          <a:rPr lang="en-US" altLang="zh-CN" sz="2400" i="1" dirty="0">
                            <a:latin typeface="Cambria Math" charset="0"/>
                            <a:ea typeface="黑体" panose="02010609060101010101" pitchFamily="49" charset="-122"/>
                          </a:rPr>
                        </m:ctrlPr>
                      </m:sSubPr>
                      <m:e>
                        <m:r>
                          <a:rPr lang="en-US" altLang="zh-CN" sz="2400" i="1" dirty="0">
                            <a:latin typeface="Cambria Math"/>
                            <a:ea typeface="黑体" panose="02010609060101010101" pitchFamily="49" charset="-122"/>
                          </a:rPr>
                          <m:t>𝑐</m:t>
                        </m:r>
                      </m:e>
                      <m:sub>
                        <m:r>
                          <a:rPr lang="en-US" altLang="zh-CN" sz="2400" i="1" dirty="0">
                            <a:latin typeface="Cambria Math"/>
                            <a:ea typeface="黑体" panose="02010609060101010101" pitchFamily="49" charset="-122"/>
                          </a:rPr>
                          <m:t>𝑗</m:t>
                        </m:r>
                      </m:sub>
                    </m:sSub>
                  </m:oMath>
                </a14:m>
                <a:r>
                  <a:rPr lang="zh-CN" altLang="en-US" sz="2400" dirty="0">
                    <a:latin typeface="楷体" panose="02010609060101010101" pitchFamily="49" charset="-122"/>
                    <a:ea typeface="楷体" panose="02010609060101010101" pitchFamily="49" charset="-122"/>
                  </a:rPr>
                  <a:t>之间的欧氏距离</a:t>
                </a:r>
                <a14:m>
                  <m:oMath xmlns:m="http://schemas.openxmlformats.org/officeDocument/2006/math">
                    <m:r>
                      <a:rPr lang="en-US" altLang="zh-CN" sz="2400" b="0" i="1" smtClean="0">
                        <a:latin typeface="Cambria Math"/>
                        <a:ea typeface="黑体" panose="02010609060101010101" pitchFamily="49" charset="-122"/>
                      </a:rPr>
                      <m:t>𝑑</m:t>
                    </m:r>
                    <m:d>
                      <m:dPr>
                        <m:ctrlPr>
                          <a:rPr lang="en-US" altLang="zh-CN" sz="2400" i="1">
                            <a:latin typeface="Cambria Math" charset="0"/>
                            <a:ea typeface="黑体" panose="02010609060101010101" pitchFamily="49" charset="-122"/>
                          </a:rPr>
                        </m:ctrlPr>
                      </m:dPr>
                      <m:e>
                        <m:sSub>
                          <m:sSubPr>
                            <m:ctrlPr>
                              <a:rPr lang="en-US" altLang="zh-CN" sz="2400" i="1">
                                <a:latin typeface="Cambria Math" charset="0"/>
                                <a:ea typeface="黑体" panose="02010609060101010101" pitchFamily="49" charset="-122"/>
                              </a:rPr>
                            </m:ctrlPr>
                          </m:sSubPr>
                          <m:e>
                            <m:r>
                              <a:rPr lang="en-US" altLang="zh-CN" sz="2400" i="1">
                                <a:latin typeface="Cambria Math"/>
                                <a:ea typeface="黑体" panose="02010609060101010101" pitchFamily="49" charset="-122"/>
                              </a:rPr>
                              <m:t>𝑥</m:t>
                            </m:r>
                          </m:e>
                          <m:sub>
                            <m:r>
                              <a:rPr lang="en-US" altLang="zh-CN" sz="2400" i="1">
                                <a:latin typeface="Cambria Math"/>
                                <a:ea typeface="黑体" panose="02010609060101010101" pitchFamily="49" charset="-122"/>
                              </a:rPr>
                              <m:t>𝑖</m:t>
                            </m:r>
                          </m:sub>
                        </m:sSub>
                        <m:r>
                          <a:rPr lang="en-US" altLang="zh-CN" sz="2400" i="1">
                            <a:latin typeface="Cambria Math"/>
                            <a:ea typeface="黑体" panose="02010609060101010101" pitchFamily="49" charset="-122"/>
                          </a:rPr>
                          <m:t>,</m:t>
                        </m:r>
                        <m:sSub>
                          <m:sSubPr>
                            <m:ctrlPr>
                              <a:rPr lang="en-US" altLang="zh-CN" sz="2400" i="1">
                                <a:latin typeface="Cambria Math" charset="0"/>
                                <a:ea typeface="黑体" panose="02010609060101010101" pitchFamily="49" charset="-122"/>
                              </a:rPr>
                            </m:ctrlPr>
                          </m:sSubPr>
                          <m:e>
                            <m:r>
                              <a:rPr lang="en-US" altLang="zh-CN" sz="2400" b="0" i="1" smtClean="0">
                                <a:latin typeface="Cambria Math"/>
                                <a:ea typeface="黑体" panose="02010609060101010101" pitchFamily="49" charset="-122"/>
                              </a:rPr>
                              <m:t>𝑐</m:t>
                            </m:r>
                          </m:e>
                          <m:sub>
                            <m:r>
                              <a:rPr lang="en-US" altLang="zh-CN" sz="2400" i="1">
                                <a:latin typeface="Cambria Math"/>
                                <a:ea typeface="黑体" panose="02010609060101010101" pitchFamily="49" charset="-122"/>
                              </a:rPr>
                              <m:t>𝑗</m:t>
                            </m:r>
                          </m:sub>
                        </m:sSub>
                      </m:e>
                    </m:d>
                    <m:r>
                      <a:rPr lang="en-US" altLang="zh-CN" sz="2400" i="1">
                        <a:latin typeface="Cambria Math"/>
                        <a:ea typeface="黑体" panose="02010609060101010101" pitchFamily="49" charset="-122"/>
                      </a:rPr>
                      <m:t> </m:t>
                    </m:r>
                    <m:d>
                      <m:dPr>
                        <m:ctrlPr>
                          <a:rPr lang="en-US" altLang="zh-CN" sz="2400" b="0" i="1" dirty="0" smtClean="0">
                            <a:latin typeface="Cambria Math" charset="0"/>
                            <a:ea typeface="Cambria Math"/>
                          </a:rPr>
                        </m:ctrlPr>
                      </m:dPr>
                      <m:e>
                        <m:r>
                          <a:rPr lang="en-US" altLang="zh-CN" sz="2400" b="0" i="1" dirty="0" smtClean="0">
                            <a:latin typeface="Cambria Math"/>
                            <a:ea typeface="Cambria Math"/>
                          </a:rPr>
                          <m:t>1≤</m:t>
                        </m:r>
                        <m:r>
                          <a:rPr lang="en-US" altLang="zh-CN" sz="2400" b="0" i="1" dirty="0" smtClean="0">
                            <a:latin typeface="Cambria Math"/>
                            <a:ea typeface="Cambria Math"/>
                          </a:rPr>
                          <m:t>𝑖</m:t>
                        </m:r>
                        <m:r>
                          <a:rPr lang="en-US" altLang="zh-CN" sz="2400" b="0" i="1" dirty="0" smtClean="0">
                            <a:latin typeface="Cambria Math"/>
                            <a:ea typeface="Cambria Math"/>
                          </a:rPr>
                          <m:t>≤</m:t>
                        </m:r>
                        <m:r>
                          <a:rPr lang="en-US" altLang="zh-CN" sz="2400" b="0" i="1" dirty="0" smtClean="0">
                            <a:latin typeface="Cambria Math"/>
                            <a:ea typeface="Cambria Math"/>
                          </a:rPr>
                          <m:t>𝑛</m:t>
                        </m:r>
                        <m:r>
                          <a:rPr lang="en-US" altLang="zh-CN" sz="2400" b="0" i="1" dirty="0" smtClean="0">
                            <a:latin typeface="Cambria Math"/>
                            <a:ea typeface="Cambria Math"/>
                          </a:rPr>
                          <m:t>,1≤</m:t>
                        </m:r>
                        <m:r>
                          <a:rPr lang="en-US" altLang="zh-CN" sz="2400" b="0" i="1" dirty="0" smtClean="0">
                            <a:latin typeface="Cambria Math"/>
                            <a:ea typeface="Cambria Math"/>
                          </a:rPr>
                          <m:t>𝑗</m:t>
                        </m:r>
                        <m:r>
                          <a:rPr lang="en-US" altLang="zh-CN" sz="2400" i="1" dirty="0">
                            <a:latin typeface="Cambria Math"/>
                            <a:ea typeface="Cambria Math"/>
                          </a:rPr>
                          <m:t>≤</m:t>
                        </m:r>
                        <m:r>
                          <a:rPr lang="en-US" altLang="zh-CN" sz="2400" b="0" i="1" dirty="0" smtClean="0">
                            <a:latin typeface="Cambria Math"/>
                            <a:ea typeface="Cambria Math"/>
                          </a:rPr>
                          <m:t>𝑘</m:t>
                        </m:r>
                      </m:e>
                    </m:d>
                  </m:oMath>
                </a14:m>
                <a:endParaRPr lang="en-US" altLang="zh-CN" sz="2400" dirty="0">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将每个</a:t>
                </a:r>
                <a14:m>
                  <m:oMath xmlns:m="http://schemas.openxmlformats.org/officeDocument/2006/math">
                    <m:sSub>
                      <m:sSubPr>
                        <m:ctrlPr>
                          <a:rPr lang="en-US" altLang="zh-CN" sz="2400" i="1" dirty="0">
                            <a:latin typeface="Cambria Math" charset="0"/>
                            <a:ea typeface="黑体" panose="02010609060101010101" pitchFamily="49" charset="-122"/>
                          </a:rPr>
                        </m:ctrlPr>
                      </m:sSubPr>
                      <m:e>
                        <m:r>
                          <a:rPr lang="en-US" altLang="zh-CN" sz="2400" i="1" dirty="0">
                            <a:latin typeface="Cambria Math"/>
                            <a:ea typeface="黑体" panose="02010609060101010101" pitchFamily="49" charset="-122"/>
                          </a:rPr>
                          <m:t>𝑥</m:t>
                        </m:r>
                      </m:e>
                      <m:sub>
                        <m:r>
                          <a:rPr lang="en-US" altLang="zh-CN" sz="2400" i="1" dirty="0">
                            <a:latin typeface="Cambria Math"/>
                            <a:ea typeface="黑体" panose="02010609060101010101" pitchFamily="49" charset="-122"/>
                          </a:rPr>
                          <m:t>𝑖</m:t>
                        </m:r>
                      </m:sub>
                    </m:sSub>
                  </m:oMath>
                </a14:m>
                <a:r>
                  <a:rPr lang="zh-CN" altLang="en-US" sz="2400" dirty="0">
                    <a:latin typeface="楷体" panose="02010609060101010101" pitchFamily="49" charset="-122"/>
                    <a:ea typeface="楷体" panose="02010609060101010101" pitchFamily="49" charset="-122"/>
                    <a:cs typeface="Times New Roman" panose="02020603050405020304" pitchFamily="18" charset="0"/>
                  </a:rPr>
                  <a:t>放入与之距离最近聚类质心所在聚类集合中，即</a:t>
                </a:r>
                <a14:m>
                  <m:oMath xmlns:m="http://schemas.openxmlformats.org/officeDocument/2006/math">
                    <m:func>
                      <m:funcPr>
                        <m:ctrlPr>
                          <a:rPr lang="en-US" altLang="zh-CN" sz="2400" i="1" smtClean="0">
                            <a:latin typeface="Cambria Math" charset="0"/>
                            <a:ea typeface="黑体" panose="02010609060101010101" pitchFamily="49" charset="-122"/>
                          </a:rPr>
                        </m:ctrlPr>
                      </m:funcPr>
                      <m:fName>
                        <m:limLow>
                          <m:limLowPr>
                            <m:ctrlPr>
                              <a:rPr lang="en-US" altLang="zh-CN" sz="2400" i="1" smtClean="0">
                                <a:latin typeface="Cambria Math" charset="0"/>
                                <a:ea typeface="黑体" panose="02010609060101010101" pitchFamily="49" charset="-122"/>
                              </a:rPr>
                            </m:ctrlPr>
                          </m:limLowPr>
                          <m:e>
                            <m:r>
                              <a:rPr lang="en-US" altLang="zh-CN" sz="2400" b="0" i="0" smtClean="0">
                                <a:latin typeface="Cambria Math"/>
                                <a:ea typeface="黑体" panose="02010609060101010101" pitchFamily="49" charset="-122"/>
                              </a:rPr>
                              <m:t>  </m:t>
                            </m:r>
                            <m:r>
                              <m:rPr>
                                <m:sty m:val="p"/>
                              </m:rPr>
                              <a:rPr lang="en-US" altLang="zh-CN" sz="2400" b="0" i="0" smtClean="0">
                                <a:latin typeface="Cambria Math"/>
                                <a:ea typeface="黑体" panose="02010609060101010101" pitchFamily="49" charset="-122"/>
                              </a:rPr>
                              <m:t>argmin</m:t>
                            </m:r>
                          </m:e>
                          <m:lim>
                            <m:sSub>
                              <m:sSubPr>
                                <m:ctrlPr>
                                  <a:rPr lang="en-US" altLang="zh-CN" sz="2400" i="1" smtClean="0">
                                    <a:latin typeface="Cambria Math" charset="0"/>
                                    <a:ea typeface="黑体" panose="02010609060101010101" pitchFamily="49" charset="-122"/>
                                  </a:rPr>
                                </m:ctrlPr>
                              </m:sSubPr>
                              <m:e>
                                <m:r>
                                  <a:rPr lang="en-US" altLang="zh-CN" sz="2400" b="0" i="1" smtClean="0">
                                    <a:latin typeface="Cambria Math"/>
                                    <a:ea typeface="黑体" panose="02010609060101010101" pitchFamily="49" charset="-122"/>
                                  </a:rPr>
                                  <m:t>𝑐</m:t>
                                </m:r>
                              </m:e>
                              <m:sub>
                                <m:r>
                                  <a:rPr lang="en-US" altLang="zh-CN" sz="2400" b="0" i="1" smtClean="0">
                                    <a:latin typeface="Cambria Math"/>
                                    <a:ea typeface="黑体" panose="02010609060101010101" pitchFamily="49" charset="-122"/>
                                  </a:rPr>
                                  <m:t>𝑗</m:t>
                                </m:r>
                                <m:r>
                                  <a:rPr lang="en-US" altLang="zh-CN" sz="2400" b="0" i="1" smtClean="0">
                                    <a:latin typeface="Cambria Math"/>
                                    <a:ea typeface="Cambria Math"/>
                                  </a:rPr>
                                  <m:t>∈</m:t>
                                </m:r>
                                <m:r>
                                  <a:rPr lang="en-US" altLang="zh-CN" sz="2400" b="0" i="1" smtClean="0">
                                    <a:latin typeface="Cambria Math"/>
                                    <a:ea typeface="Cambria Math"/>
                                  </a:rPr>
                                  <m:t>𝐶</m:t>
                                </m:r>
                              </m:sub>
                            </m:sSub>
                          </m:lim>
                        </m:limLow>
                      </m:fName>
                      <m:e>
                        <m:r>
                          <a:rPr lang="en-US" altLang="zh-CN" sz="2400" b="0" i="1" smtClean="0">
                            <a:latin typeface="Cambria Math"/>
                            <a:ea typeface="黑体" panose="02010609060101010101" pitchFamily="49" charset="-122"/>
                          </a:rPr>
                          <m:t>𝑑</m:t>
                        </m:r>
                        <m:r>
                          <a:rPr lang="en-US" altLang="zh-CN" sz="2400" b="0" i="1" smtClean="0">
                            <a:latin typeface="Cambria Math"/>
                            <a:ea typeface="黑体" panose="02010609060101010101" pitchFamily="49" charset="-122"/>
                          </a:rPr>
                          <m:t>(</m:t>
                        </m:r>
                        <m:sSub>
                          <m:sSubPr>
                            <m:ctrlPr>
                              <a:rPr lang="en-US" altLang="zh-CN" sz="2400" b="0" i="1" smtClean="0">
                                <a:latin typeface="Cambria Math" charset="0"/>
                                <a:ea typeface="黑体" panose="02010609060101010101" pitchFamily="49" charset="-122"/>
                              </a:rPr>
                            </m:ctrlPr>
                          </m:sSubPr>
                          <m:e>
                            <m:r>
                              <a:rPr lang="en-US" altLang="zh-CN" sz="2400" b="0" i="1" smtClean="0">
                                <a:latin typeface="Cambria Math"/>
                                <a:ea typeface="黑体" panose="02010609060101010101" pitchFamily="49" charset="-122"/>
                              </a:rPr>
                              <m:t>𝑥</m:t>
                            </m:r>
                          </m:e>
                          <m:sub>
                            <m:r>
                              <a:rPr lang="en-US" altLang="zh-CN" sz="2400" b="0" i="1" smtClean="0">
                                <a:latin typeface="Cambria Math"/>
                                <a:ea typeface="黑体" panose="02010609060101010101" pitchFamily="49" charset="-122"/>
                              </a:rPr>
                              <m:t>𝑖</m:t>
                            </m:r>
                          </m:sub>
                        </m:sSub>
                        <m:r>
                          <a:rPr lang="en-US" altLang="zh-CN" sz="2400" b="0" i="1" smtClean="0">
                            <a:latin typeface="Cambria Math"/>
                            <a:ea typeface="黑体" panose="02010609060101010101" pitchFamily="49" charset="-122"/>
                          </a:rPr>
                          <m:t>,</m:t>
                        </m:r>
                        <m:sSub>
                          <m:sSubPr>
                            <m:ctrlPr>
                              <a:rPr lang="en-US" altLang="zh-CN" sz="2400" b="0" i="1" smtClean="0">
                                <a:latin typeface="Cambria Math" charset="0"/>
                                <a:ea typeface="黑体" panose="02010609060101010101" pitchFamily="49" charset="-122"/>
                              </a:rPr>
                            </m:ctrlPr>
                          </m:sSubPr>
                          <m:e>
                            <m:r>
                              <a:rPr lang="en-US" altLang="zh-CN" sz="2400" b="0" i="1" smtClean="0">
                                <a:latin typeface="Cambria Math"/>
                                <a:ea typeface="黑体" panose="02010609060101010101" pitchFamily="49" charset="-122"/>
                              </a:rPr>
                              <m:t>𝑐</m:t>
                            </m:r>
                          </m:e>
                          <m:sub>
                            <m:r>
                              <a:rPr lang="en-US" altLang="zh-CN" sz="2400" b="0" i="1" smtClean="0">
                                <a:latin typeface="Cambria Math"/>
                                <a:ea typeface="黑体" panose="02010609060101010101" pitchFamily="49" charset="-122"/>
                              </a:rPr>
                              <m:t>𝑗</m:t>
                            </m:r>
                          </m:sub>
                        </m:sSub>
                        <m:r>
                          <a:rPr lang="en-US" altLang="zh-CN" sz="2400" b="0" i="1" smtClean="0">
                            <a:latin typeface="Cambria Math"/>
                            <a:ea typeface="黑体" panose="02010609060101010101" pitchFamily="49" charset="-122"/>
                          </a:rPr>
                          <m:t>)</m:t>
                        </m:r>
                      </m:e>
                    </m:func>
                  </m:oMath>
                </a14:m>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95300" y="2444568"/>
                <a:ext cx="8439150" cy="2833020"/>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52779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336667" y="1429016"/>
            <a:ext cx="6835658"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lang="zh-CN" altLang="en-US"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第三步：根据聚类结果、更新聚类质心</a:t>
            </a:r>
            <a:endParaRPr lang="en-US" altLang="zh-CN"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2" name="标题 1"/>
          <p:cNvSpPr>
            <a:spLocks noGrp="1"/>
          </p:cNvSpPr>
          <p:nvPr>
            <p:ph type="title"/>
          </p:nvPr>
        </p:nvSpPr>
        <p:spPr>
          <a:xfrm>
            <a:off x="488833" y="155010"/>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a:t>
            </a:r>
            <a:r>
              <a:rPr lang="zh-CN" altLang="en-US" sz="2400" kern="0" dirty="0">
                <a:solidFill>
                  <a:srgbClr val="0070C0"/>
                </a:solidFill>
                <a:latin typeface="Times New Roman" pitchFamily="18" charset="0"/>
                <a:cs typeface="Times New Roman" pitchFamily="18" charset="0"/>
              </a:rPr>
              <a:t>更新聚类质心</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36667" y="2444568"/>
                <a:ext cx="8597783" cy="1559466"/>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rPr>
                  <a:t>根据每个聚类集合中所包含的数据，更新该聚类集合质心值，</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即：</a:t>
                </a:r>
                <a14:m>
                  <m:oMath xmlns:m="http://schemas.openxmlformats.org/officeDocument/2006/math">
                    <m:sSub>
                      <m:sSubPr>
                        <m:ctrlPr>
                          <a:rPr lang="en-US" altLang="zh-CN" sz="2400" i="1">
                            <a:latin typeface="Cambria Math" charset="0"/>
                            <a:ea typeface="黑体" panose="02010609060101010101" pitchFamily="49" charset="-122"/>
                          </a:rPr>
                        </m:ctrlPr>
                      </m:sSubPr>
                      <m:e>
                        <m:r>
                          <a:rPr lang="en-US" altLang="zh-CN" sz="2400" i="1">
                            <a:latin typeface="Cambria Math"/>
                            <a:ea typeface="黑体" panose="02010609060101010101" pitchFamily="49" charset="-122"/>
                          </a:rPr>
                          <m:t>𝑐</m:t>
                        </m:r>
                      </m:e>
                      <m:sub>
                        <m:r>
                          <a:rPr lang="en-US" altLang="zh-CN" sz="2400" i="1">
                            <a:latin typeface="Cambria Math"/>
                            <a:ea typeface="黑体" panose="02010609060101010101" pitchFamily="49" charset="-122"/>
                          </a:rPr>
                          <m:t>𝑗</m:t>
                        </m:r>
                      </m:sub>
                    </m:sSub>
                    <m:r>
                      <a:rPr lang="en-US" altLang="zh-CN" sz="2400" b="0" i="1" smtClean="0">
                        <a:latin typeface="Cambria Math"/>
                        <a:ea typeface="黑体" panose="02010609060101010101" pitchFamily="49" charset="-122"/>
                      </a:rPr>
                      <m:t>=</m:t>
                    </m:r>
                    <m:f>
                      <m:fPr>
                        <m:ctrlPr>
                          <a:rPr lang="en-US" altLang="zh-CN" sz="2400" b="0" i="1" smtClean="0">
                            <a:latin typeface="Cambria Math" charset="0"/>
                            <a:ea typeface="黑体" panose="02010609060101010101" pitchFamily="49" charset="-122"/>
                          </a:rPr>
                        </m:ctrlPr>
                      </m:fPr>
                      <m:num>
                        <m:r>
                          <a:rPr lang="en-US" altLang="zh-CN" sz="2400" b="0" i="1" smtClean="0">
                            <a:latin typeface="Cambria Math"/>
                            <a:ea typeface="黑体" panose="02010609060101010101" pitchFamily="49" charset="-122"/>
                          </a:rPr>
                          <m:t>1</m:t>
                        </m:r>
                      </m:num>
                      <m:den>
                        <m:r>
                          <a:rPr lang="en-US" altLang="zh-CN" sz="2400" b="0" i="1" smtClean="0">
                            <a:latin typeface="Cambria Math"/>
                            <a:ea typeface="黑体" panose="02010609060101010101" pitchFamily="49" charset="-122"/>
                          </a:rPr>
                          <m:t>|</m:t>
                        </m:r>
                        <m:sSub>
                          <m:sSubPr>
                            <m:ctrlPr>
                              <a:rPr lang="en-US" altLang="zh-CN" sz="2400" b="0" i="1" smtClean="0">
                                <a:latin typeface="Cambria Math" charset="0"/>
                                <a:ea typeface="黑体" panose="02010609060101010101" pitchFamily="49" charset="-122"/>
                              </a:rPr>
                            </m:ctrlPr>
                          </m:sSubPr>
                          <m:e>
                            <m:r>
                              <a:rPr lang="en-US" altLang="zh-CN" sz="2400" b="0" i="1" smtClean="0">
                                <a:latin typeface="Cambria Math"/>
                                <a:ea typeface="黑体" panose="02010609060101010101" pitchFamily="49" charset="-122"/>
                              </a:rPr>
                              <m:t>𝐺</m:t>
                            </m:r>
                          </m:e>
                          <m:sub>
                            <m:r>
                              <a:rPr lang="en-US" altLang="zh-CN" sz="2400" b="0" i="1" smtClean="0">
                                <a:latin typeface="Cambria Math"/>
                                <a:ea typeface="黑体" panose="02010609060101010101" pitchFamily="49" charset="-122"/>
                              </a:rPr>
                              <m:t>𝑗</m:t>
                            </m:r>
                          </m:sub>
                        </m:sSub>
                        <m:r>
                          <a:rPr lang="en-US" altLang="zh-CN" sz="2400" b="0" i="1" smtClean="0">
                            <a:latin typeface="Cambria Math"/>
                            <a:ea typeface="黑体" panose="02010609060101010101" pitchFamily="49" charset="-122"/>
                          </a:rPr>
                          <m:t>|</m:t>
                        </m:r>
                      </m:den>
                    </m:f>
                    <m:nary>
                      <m:naryPr>
                        <m:chr m:val="∑"/>
                        <m:supHide m:val="on"/>
                        <m:ctrlPr>
                          <a:rPr lang="en-US" altLang="zh-CN" sz="2400" b="0" i="1" smtClean="0">
                            <a:latin typeface="Cambria Math" charset="0"/>
                            <a:ea typeface="黑体" panose="02010609060101010101" pitchFamily="49" charset="-122"/>
                          </a:rPr>
                        </m:ctrlPr>
                      </m:naryPr>
                      <m:sub>
                        <m:sSub>
                          <m:sSubPr>
                            <m:ctrlPr>
                              <a:rPr lang="en-US" altLang="zh-CN" sz="2400" b="0" i="1" smtClean="0">
                                <a:latin typeface="Cambria Math" charset="0"/>
                                <a:ea typeface="黑体" panose="02010609060101010101" pitchFamily="49" charset="-122"/>
                              </a:rPr>
                            </m:ctrlPr>
                          </m:sSubPr>
                          <m:e>
                            <m:r>
                              <a:rPr lang="en-US" altLang="zh-CN" sz="2400" b="0" i="1" smtClean="0">
                                <a:latin typeface="Cambria Math"/>
                                <a:ea typeface="黑体" panose="02010609060101010101" pitchFamily="49" charset="-122"/>
                              </a:rPr>
                              <m:t>𝑥</m:t>
                            </m:r>
                          </m:e>
                          <m:sub>
                            <m:r>
                              <a:rPr lang="en-US" altLang="zh-CN" sz="2400" b="0" i="1" smtClean="0">
                                <a:latin typeface="Cambria Math"/>
                                <a:ea typeface="黑体" panose="02010609060101010101" pitchFamily="49" charset="-122"/>
                              </a:rPr>
                              <m:t>𝑖</m:t>
                            </m:r>
                          </m:sub>
                        </m:sSub>
                        <m:r>
                          <m:rPr>
                            <m:brk m:alnAt="7"/>
                          </m:rPr>
                          <a:rPr lang="en-US" altLang="zh-CN" sz="2400" b="0" i="1" smtClean="0">
                            <a:latin typeface="Cambria Math"/>
                            <a:ea typeface="Cambria Math"/>
                          </a:rPr>
                          <m:t>∈</m:t>
                        </m:r>
                        <m:sSub>
                          <m:sSubPr>
                            <m:ctrlPr>
                              <a:rPr lang="en-US" altLang="zh-CN" sz="2400" b="0" i="1" smtClean="0">
                                <a:latin typeface="Cambria Math" charset="0"/>
                                <a:ea typeface="Cambria Math"/>
                              </a:rPr>
                            </m:ctrlPr>
                          </m:sSubPr>
                          <m:e>
                            <m:r>
                              <a:rPr lang="en-US" altLang="zh-CN" sz="2400" b="0" i="1" smtClean="0">
                                <a:latin typeface="Cambria Math"/>
                                <a:ea typeface="Cambria Math"/>
                              </a:rPr>
                              <m:t>𝐺</m:t>
                            </m:r>
                          </m:e>
                          <m:sub>
                            <m:r>
                              <a:rPr lang="en-US" altLang="zh-CN" sz="2400" b="0" i="1" smtClean="0">
                                <a:latin typeface="Cambria Math"/>
                                <a:ea typeface="Cambria Math"/>
                              </a:rPr>
                              <m:t>𝑗</m:t>
                            </m:r>
                          </m:sub>
                        </m:sSub>
                      </m:sub>
                      <m:sup/>
                      <m:e>
                        <m:sSub>
                          <m:sSubPr>
                            <m:ctrlPr>
                              <a:rPr lang="en-US" altLang="zh-CN" sz="2400" b="0" i="1" smtClean="0">
                                <a:latin typeface="Cambria Math" charset="0"/>
                                <a:ea typeface="黑体" panose="02010609060101010101" pitchFamily="49" charset="-122"/>
                              </a:rPr>
                            </m:ctrlPr>
                          </m:sSubPr>
                          <m:e>
                            <m:r>
                              <a:rPr lang="en-US" altLang="zh-CN" sz="2400" b="0" i="1" smtClean="0">
                                <a:latin typeface="Cambria Math"/>
                                <a:ea typeface="黑体" panose="02010609060101010101" pitchFamily="49" charset="-122"/>
                              </a:rPr>
                              <m:t>𝑥</m:t>
                            </m:r>
                          </m:e>
                          <m:sub>
                            <m:r>
                              <a:rPr lang="en-US" altLang="zh-CN" sz="2400" b="0" i="1" smtClean="0">
                                <a:latin typeface="Cambria Math"/>
                                <a:ea typeface="黑体" panose="02010609060101010101" pitchFamily="49" charset="-122"/>
                              </a:rPr>
                              <m:t>𝑖</m:t>
                            </m:r>
                          </m:sub>
                        </m:sSub>
                      </m:e>
                    </m:nary>
                  </m:oMath>
                </a14:m>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36667" y="2444568"/>
                <a:ext cx="8597783" cy="1559466"/>
              </a:xfrm>
              <a:prstGeom prst="rect">
                <a:avLst/>
              </a:prstGeom>
              <a:blipFill>
                <a:blip r:embed="rId2"/>
                <a:stretch>
                  <a:fillRect r="-4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555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336667" y="1429016"/>
            <a:ext cx="6835658"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lang="zh-CN" altLang="en-US"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第四步：算法循环迭代，直到满足条件</a:t>
            </a:r>
            <a:endParaRPr lang="en-US" altLang="zh-CN"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2" name="标题 1"/>
          <p:cNvSpPr>
            <a:spLocks noGrp="1"/>
          </p:cNvSpPr>
          <p:nvPr>
            <p:ph type="title"/>
          </p:nvPr>
        </p:nvSpPr>
        <p:spPr>
          <a:xfrm>
            <a:off x="650992" y="254162"/>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a:t>
            </a:r>
            <a:r>
              <a:rPr lang="zh-CN" altLang="en-US" sz="2400" kern="0" dirty="0">
                <a:solidFill>
                  <a:srgbClr val="0070C0"/>
                </a:solidFill>
                <a:latin typeface="Times New Roman" pitchFamily="18" charset="0"/>
                <a:cs typeface="Times New Roman" pitchFamily="18" charset="0"/>
              </a:rPr>
              <a:t>继续迭代</a:t>
            </a:r>
            <a:endParaRPr lang="zh-CN" altLang="en-US" sz="2400" b="1" dirty="0">
              <a:latin typeface="Times New Roman" panose="02020603050405020304" pitchFamily="18" charset="0"/>
              <a:cs typeface="Times New Roman" panose="02020603050405020304" pitchFamily="18" charset="0"/>
            </a:endParaRPr>
          </a:p>
        </p:txBody>
      </p:sp>
      <p:sp>
        <p:nvSpPr>
          <p:cNvPr id="5" name="圆角矩形 4"/>
          <p:cNvSpPr/>
          <p:nvPr/>
        </p:nvSpPr>
        <p:spPr bwMode="auto">
          <a:xfrm>
            <a:off x="650992" y="2800616"/>
            <a:ext cx="8340608"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lang="zh-CN" altLang="en-US" sz="15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在新聚类质心基础上，根据欧氏距离大小，将每个待聚类数据放入唯一一个聚类集合中</a:t>
            </a:r>
            <a:endParaRPr lang="en-US" altLang="zh-CN" sz="15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6" name="圆角矩形 5"/>
          <p:cNvSpPr/>
          <p:nvPr/>
        </p:nvSpPr>
        <p:spPr bwMode="auto">
          <a:xfrm>
            <a:off x="650992" y="3715016"/>
            <a:ext cx="8340608"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fontAlgn="base">
              <a:lnSpc>
                <a:spcPct val="150000"/>
              </a:lnSpc>
              <a:spcBef>
                <a:spcPct val="0"/>
              </a:spcBef>
              <a:spcAft>
                <a:spcPct val="0"/>
              </a:spcAft>
              <a:buClr>
                <a:srgbClr val="FF0000"/>
              </a:buClr>
              <a:buSzTx/>
              <a:buFont typeface="Wingdings" pitchFamily="2" charset="2"/>
              <a:buChar char="n"/>
              <a:tabLst/>
              <a:defRPr/>
            </a:pPr>
            <a:r>
              <a:rPr lang="zh-CN" altLang="en-US" sz="15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根据新的聚类结果、更新聚类质心</a:t>
            </a:r>
            <a:endParaRPr lang="en-US" altLang="zh-CN" sz="15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 name="矩形 1"/>
          <p:cNvSpPr/>
          <p:nvPr/>
        </p:nvSpPr>
        <p:spPr>
          <a:xfrm>
            <a:off x="1752600" y="4731147"/>
            <a:ext cx="5648326" cy="1273875"/>
          </a:xfrm>
          <a:prstGeom prst="rect">
            <a:avLst/>
          </a:prstGeom>
        </p:spPr>
        <p:txBody>
          <a:bodyPr wrap="square">
            <a:spAutoFit/>
          </a:bodyPr>
          <a:lstStyle/>
          <a:p>
            <a:pPr>
              <a:lnSpc>
                <a:spcPct val="150000"/>
              </a:lnSpc>
            </a:pPr>
            <a:r>
              <a:rPr lang="zh-CN" altLang="en-US" b="1" dirty="0">
                <a:latin typeface="楷体" panose="02010609060101010101" pitchFamily="49" charset="-122"/>
                <a:ea typeface="楷体" panose="02010609060101010101" pitchFamily="49" charset="-122"/>
                <a:cs typeface="Times New Roman" panose="02020603050405020304" pitchFamily="18" charset="0"/>
              </a:rPr>
              <a:t>聚类迭代满足如下任意一个条件，则聚类停止：</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已经达到了迭代次数上限</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前后两次迭代中，聚类质心基本保持不变</a:t>
            </a:r>
          </a:p>
        </p:txBody>
      </p:sp>
    </p:spTree>
    <p:extLst>
      <p:ext uri="{BB962C8B-B14F-4D97-AF65-F5344CB8AC3E}">
        <p14:creationId xmlns:p14="http://schemas.microsoft.com/office/powerpoint/2010/main" val="13016815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形标注 20"/>
          <p:cNvSpPr/>
          <p:nvPr/>
        </p:nvSpPr>
        <p:spPr>
          <a:xfrm>
            <a:off x="2676526" y="2669518"/>
            <a:ext cx="1557011" cy="121668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 name="标题 1"/>
          <p:cNvSpPr>
            <a:spLocks noGrp="1"/>
          </p:cNvSpPr>
          <p:nvPr>
            <p:ph type="title"/>
          </p:nvPr>
        </p:nvSpPr>
        <p:spPr>
          <a:xfrm>
            <a:off x="506221" y="143993"/>
            <a:ext cx="8334874"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均值聚类算法的另一个视角：</a:t>
            </a:r>
            <a:r>
              <a:rPr lang="zh-CN" altLang="en-US" sz="2400" kern="0" dirty="0">
                <a:solidFill>
                  <a:srgbClr val="0070C0"/>
                </a:solidFill>
                <a:latin typeface="Times New Roman" pitchFamily="18" charset="0"/>
                <a:cs typeface="Times New Roman" pitchFamily="18" charset="0"/>
              </a:rPr>
              <a:t>最小化每个类簇的方差</a:t>
            </a:r>
            <a:endParaRPr lang="zh-CN" altLang="en-US" sz="2400" b="1" dirty="0">
              <a:latin typeface="Times New Roman" panose="02020603050405020304" pitchFamily="18" charset="0"/>
              <a:cs typeface="Times New Roman" panose="02020603050405020304" pitchFamily="18" charset="0"/>
            </a:endParaRPr>
          </a:p>
        </p:txBody>
      </p:sp>
      <p:sp>
        <p:nvSpPr>
          <p:cNvPr id="11" name="圆角矩形 10"/>
          <p:cNvSpPr/>
          <p:nvPr/>
        </p:nvSpPr>
        <p:spPr bwMode="auto">
          <a:xfrm>
            <a:off x="336667" y="1429016"/>
            <a:ext cx="726428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lang="zh-CN" altLang="en-US"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方差：用来计算变量（观察值）与样本平均值之间的差异</a:t>
            </a:r>
            <a:endParaRPr lang="en-US" altLang="zh-CN"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1378363" y="2611120"/>
                <a:ext cx="5552289" cy="913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charset="0"/>
                              <a:ea typeface="黑体" pitchFamily="49" charset="-122"/>
                            </a:rPr>
                          </m:ctrlPr>
                        </m:funcPr>
                        <m:fName>
                          <m:limLow>
                            <m:limLowPr>
                              <m:ctrlPr>
                                <a:rPr lang="en-US" altLang="zh-CN" i="1" smtClean="0">
                                  <a:latin typeface="Cambria Math" charset="0"/>
                                  <a:ea typeface="黑体" pitchFamily="49" charset="-122"/>
                                </a:rPr>
                              </m:ctrlPr>
                            </m:limLowPr>
                            <m:e>
                              <m:r>
                                <m:rPr>
                                  <m:sty m:val="p"/>
                                </m:rPr>
                                <a:rPr lang="en-US" altLang="zh-CN" b="0" i="0" smtClean="0">
                                  <a:latin typeface="Cambria Math"/>
                                  <a:ea typeface="黑体" pitchFamily="49" charset="-122"/>
                                </a:rPr>
                                <m:t>arg</m:t>
                              </m:r>
                              <m:r>
                                <a:rPr lang="en-US" altLang="zh-CN" b="0" i="0" smtClean="0">
                                  <a:latin typeface="Cambria Math"/>
                                  <a:ea typeface="黑体" pitchFamily="49" charset="-122"/>
                                </a:rPr>
                                <m:t> </m:t>
                              </m:r>
                              <m:r>
                                <m:rPr>
                                  <m:sty m:val="p"/>
                                </m:rPr>
                                <a:rPr lang="en-US" altLang="zh-CN" i="0" smtClean="0">
                                  <a:latin typeface="Cambria Math"/>
                                  <a:ea typeface="黑体" pitchFamily="49" charset="-122"/>
                                </a:rPr>
                                <m:t>min</m:t>
                              </m:r>
                            </m:e>
                            <m:lim>
                              <m:r>
                                <a:rPr lang="en-US" altLang="zh-CN" b="0" i="1" smtClean="0">
                                  <a:latin typeface="Cambria Math"/>
                                  <a:ea typeface="黑体" pitchFamily="49" charset="-122"/>
                                </a:rPr>
                                <m:t>𝐺</m:t>
                              </m:r>
                            </m:lim>
                          </m:limLow>
                          <m:nary>
                            <m:naryPr>
                              <m:chr m:val="∑"/>
                              <m:ctrlPr>
                                <a:rPr lang="en-US" altLang="zh-CN" i="1" smtClean="0">
                                  <a:latin typeface="Cambria Math" charset="0"/>
                                  <a:ea typeface="黑体" pitchFamily="49" charset="-122"/>
                                </a:rPr>
                              </m:ctrlPr>
                            </m:naryPr>
                            <m:sub>
                              <m:r>
                                <m:rPr>
                                  <m:brk m:alnAt="23"/>
                                </m:rPr>
                                <a:rPr lang="en-US" altLang="zh-CN" b="0" i="1" smtClean="0">
                                  <a:latin typeface="Cambria Math"/>
                                  <a:ea typeface="黑体" pitchFamily="49" charset="-122"/>
                                </a:rPr>
                                <m:t>𝑖</m:t>
                              </m:r>
                              <m:r>
                                <a:rPr lang="en-US" altLang="zh-CN" b="0" i="1" smtClean="0">
                                  <a:latin typeface="Cambria Math"/>
                                  <a:ea typeface="黑体" pitchFamily="49" charset="-122"/>
                                </a:rPr>
                                <m:t>=1</m:t>
                              </m:r>
                            </m:sub>
                            <m:sup>
                              <m:r>
                                <a:rPr lang="en-US" altLang="zh-CN" b="0" i="1" smtClean="0">
                                  <a:latin typeface="Cambria Math"/>
                                  <a:ea typeface="黑体" pitchFamily="49" charset="-122"/>
                                </a:rPr>
                                <m:t>𝑘</m:t>
                              </m:r>
                            </m:sup>
                            <m:e>
                              <m:nary>
                                <m:naryPr>
                                  <m:chr m:val="∑"/>
                                  <m:supHide m:val="on"/>
                                  <m:ctrlPr>
                                    <a:rPr lang="en-US" altLang="zh-CN" i="1" smtClean="0">
                                      <a:latin typeface="Cambria Math" charset="0"/>
                                      <a:ea typeface="黑体" pitchFamily="49" charset="-122"/>
                                    </a:rPr>
                                  </m:ctrlPr>
                                </m:naryPr>
                                <m:sub>
                                  <m:r>
                                    <m:rPr>
                                      <m:brk m:alnAt="7"/>
                                    </m:rPr>
                                    <a:rPr lang="en-US" altLang="zh-CN" b="0" i="1" smtClean="0">
                                      <a:latin typeface="Cambria Math"/>
                                      <a:ea typeface="黑体" pitchFamily="49" charset="-122"/>
                                    </a:rPr>
                                    <m:t>𝑥</m:t>
                                  </m:r>
                                  <m:r>
                                    <a:rPr lang="en-US" altLang="zh-CN" i="1" smtClean="0">
                                      <a:latin typeface="Cambria Math"/>
                                      <a:ea typeface="Cambria Math"/>
                                    </a:rPr>
                                    <m:t>∈</m:t>
                                  </m:r>
                                  <m:sSub>
                                    <m:sSubPr>
                                      <m:ctrlPr>
                                        <a:rPr lang="en-US" altLang="zh-CN" b="0" i="1" smtClean="0">
                                          <a:latin typeface="Cambria Math" charset="0"/>
                                          <a:ea typeface="Cambria Math"/>
                                        </a:rPr>
                                      </m:ctrlPr>
                                    </m:sSubPr>
                                    <m:e>
                                      <m:r>
                                        <a:rPr lang="en-US" altLang="zh-CN" b="0" i="1" smtClean="0">
                                          <a:latin typeface="Cambria Math"/>
                                          <a:ea typeface="Cambria Math"/>
                                        </a:rPr>
                                        <m:t>𝐺</m:t>
                                      </m:r>
                                    </m:e>
                                    <m:sub>
                                      <m:r>
                                        <a:rPr lang="en-US" altLang="zh-CN" b="0" i="1" smtClean="0">
                                          <a:latin typeface="Cambria Math"/>
                                          <a:ea typeface="Cambria Math"/>
                                        </a:rPr>
                                        <m:t>𝑖</m:t>
                                      </m:r>
                                    </m:sub>
                                  </m:sSub>
                                </m:sub>
                                <m:sup/>
                                <m:e>
                                  <m:sSup>
                                    <m:sSupPr>
                                      <m:ctrlPr>
                                        <a:rPr lang="en-US" altLang="zh-CN" i="1" smtClean="0">
                                          <a:latin typeface="Cambria Math" charset="0"/>
                                          <a:ea typeface="黑体" pitchFamily="49" charset="-122"/>
                                        </a:rPr>
                                      </m:ctrlPr>
                                    </m:sSupPr>
                                    <m:e>
                                      <m:r>
                                        <a:rPr lang="en-US" altLang="zh-CN" b="0" i="1" smtClean="0">
                                          <a:latin typeface="Cambria Math"/>
                                          <a:ea typeface="黑体" pitchFamily="49" charset="-122"/>
                                        </a:rPr>
                                        <m:t>||</m:t>
                                      </m:r>
                                      <m:r>
                                        <a:rPr lang="en-US" altLang="zh-CN" b="0" i="1" smtClean="0">
                                          <a:latin typeface="Cambria Math"/>
                                          <a:ea typeface="黑体" pitchFamily="49" charset="-122"/>
                                        </a:rPr>
                                        <m:t>𝑥</m:t>
                                      </m:r>
                                      <m:r>
                                        <a:rPr lang="en-US" altLang="zh-CN" b="0" i="1" smtClean="0">
                                          <a:latin typeface="Cambria Math"/>
                                          <a:ea typeface="黑体" pitchFamily="49" charset="-122"/>
                                        </a:rPr>
                                        <m:t>−</m:t>
                                      </m:r>
                                      <m:sSub>
                                        <m:sSubPr>
                                          <m:ctrlPr>
                                            <a:rPr lang="en-US" altLang="zh-CN" b="0" i="1" smtClean="0">
                                              <a:latin typeface="Cambria Math" charset="0"/>
                                              <a:ea typeface="黑体" pitchFamily="49" charset="-122"/>
                                            </a:rPr>
                                          </m:ctrlPr>
                                        </m:sSubPr>
                                        <m:e>
                                          <m:r>
                                            <a:rPr lang="en-US" altLang="zh-CN" b="0" i="1" smtClean="0">
                                              <a:latin typeface="Cambria Math"/>
                                              <a:ea typeface="黑体" pitchFamily="49" charset="-122"/>
                                            </a:rPr>
                                            <m:t>𝐺</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e>
                                    <m:sup>
                                      <m:r>
                                        <a:rPr lang="en-US" altLang="zh-CN" b="0" i="1" smtClean="0">
                                          <a:latin typeface="Cambria Math"/>
                                          <a:ea typeface="黑体" pitchFamily="49" charset="-122"/>
                                        </a:rPr>
                                        <m:t>2</m:t>
                                      </m:r>
                                    </m:sup>
                                  </m:sSup>
                                  <m:r>
                                    <a:rPr lang="en-US" altLang="zh-CN" b="0" i="1" smtClean="0">
                                      <a:latin typeface="Cambria Math"/>
                                      <a:ea typeface="黑体" pitchFamily="49" charset="-122"/>
                                    </a:rPr>
                                    <m:t>=</m:t>
                                  </m:r>
                                  <m:func>
                                    <m:funcPr>
                                      <m:ctrlPr>
                                        <a:rPr lang="en-US" altLang="zh-CN" b="0" i="1" smtClean="0">
                                          <a:latin typeface="Cambria Math" charset="0"/>
                                          <a:ea typeface="黑体" pitchFamily="49" charset="-122"/>
                                        </a:rPr>
                                      </m:ctrlPr>
                                    </m:funcPr>
                                    <m:fName>
                                      <m:limLow>
                                        <m:limLowPr>
                                          <m:ctrlPr>
                                            <a:rPr lang="en-US" altLang="zh-CN" b="0" i="1" smtClean="0">
                                              <a:latin typeface="Cambria Math" charset="0"/>
                                              <a:ea typeface="黑体" pitchFamily="49" charset="-122"/>
                                            </a:rPr>
                                          </m:ctrlPr>
                                        </m:limLowPr>
                                        <m:e>
                                          <m:r>
                                            <m:rPr>
                                              <m:sty m:val="p"/>
                                            </m:rPr>
                                            <a:rPr lang="en-US" altLang="zh-CN" b="0" i="0" smtClean="0">
                                              <a:latin typeface="Cambria Math"/>
                                              <a:ea typeface="黑体" pitchFamily="49" charset="-122"/>
                                            </a:rPr>
                                            <m:t>arg</m:t>
                                          </m:r>
                                          <m:r>
                                            <a:rPr lang="en-US" altLang="zh-CN" b="0" i="0" smtClean="0">
                                              <a:latin typeface="Cambria Math"/>
                                              <a:ea typeface="黑体" pitchFamily="49" charset="-122"/>
                                            </a:rPr>
                                            <m:t> </m:t>
                                          </m:r>
                                          <m:r>
                                            <m:rPr>
                                              <m:sty m:val="p"/>
                                            </m:rPr>
                                            <a:rPr lang="en-US" altLang="zh-CN" b="0" i="0" smtClean="0">
                                              <a:latin typeface="Cambria Math"/>
                                              <a:ea typeface="黑体" pitchFamily="49" charset="-122"/>
                                            </a:rPr>
                                            <m:t>min</m:t>
                                          </m:r>
                                        </m:e>
                                        <m:lim>
                                          <m:r>
                                            <a:rPr lang="en-US" altLang="zh-CN" b="0" i="1" smtClean="0">
                                              <a:latin typeface="Cambria Math"/>
                                              <a:ea typeface="黑体" pitchFamily="49" charset="-122"/>
                                            </a:rPr>
                                            <m:t>𝐺</m:t>
                                          </m:r>
                                        </m:lim>
                                      </m:limLow>
                                    </m:fName>
                                    <m:e>
                                      <m:nary>
                                        <m:naryPr>
                                          <m:chr m:val="∑"/>
                                          <m:ctrlPr>
                                            <a:rPr lang="en-US" altLang="zh-CN" b="0" i="1" smtClean="0">
                                              <a:latin typeface="Cambria Math" charset="0"/>
                                              <a:ea typeface="黑体" pitchFamily="49" charset="-122"/>
                                            </a:rPr>
                                          </m:ctrlPr>
                                        </m:naryPr>
                                        <m:sub>
                                          <m:r>
                                            <m:rPr>
                                              <m:brk m:alnAt="23"/>
                                            </m:rPr>
                                            <a:rPr lang="en-US" altLang="zh-CN" b="0" i="1" smtClean="0">
                                              <a:latin typeface="Cambria Math"/>
                                              <a:ea typeface="黑体" pitchFamily="49" charset="-122"/>
                                            </a:rPr>
                                            <m:t>𝑖</m:t>
                                          </m:r>
                                          <m:r>
                                            <a:rPr lang="en-US" altLang="zh-CN" b="0" i="1" smtClean="0">
                                              <a:latin typeface="Cambria Math"/>
                                              <a:ea typeface="黑体" pitchFamily="49" charset="-122"/>
                                            </a:rPr>
                                            <m:t>=1</m:t>
                                          </m:r>
                                        </m:sub>
                                        <m:sup>
                                          <m:r>
                                            <a:rPr lang="en-US" altLang="zh-CN" b="0" i="1" smtClean="0">
                                              <a:latin typeface="Cambria Math"/>
                                              <a:ea typeface="黑体" pitchFamily="49" charset="-122"/>
                                            </a:rPr>
                                            <m:t>𝑘</m:t>
                                          </m:r>
                                        </m:sup>
                                        <m:e>
                                          <m:r>
                                            <a:rPr lang="en-US" altLang="zh-CN" b="0" i="1" smtClean="0">
                                              <a:latin typeface="Cambria Math"/>
                                              <a:ea typeface="黑体" pitchFamily="49" charset="-122"/>
                                            </a:rPr>
                                            <m:t>|</m:t>
                                          </m:r>
                                          <m:sSub>
                                            <m:sSubPr>
                                              <m:ctrlPr>
                                                <a:rPr lang="en-US" altLang="zh-CN" b="0" i="1" smtClean="0">
                                                  <a:latin typeface="Cambria Math" charset="0"/>
                                                  <a:ea typeface="黑体" pitchFamily="49" charset="-122"/>
                                                </a:rPr>
                                              </m:ctrlPr>
                                            </m:sSubPr>
                                            <m:e>
                                              <m:r>
                                                <a:rPr lang="en-US" altLang="zh-CN" b="0" i="1" smtClean="0">
                                                  <a:latin typeface="Cambria Math"/>
                                                  <a:ea typeface="黑体" pitchFamily="49" charset="-122"/>
                                                </a:rPr>
                                                <m:t>𝐺</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e>
                                      </m:nary>
                                    </m:e>
                                  </m:func>
                                  <m:r>
                                    <a:rPr lang="en-US" altLang="zh-CN" b="0" i="1" smtClean="0">
                                      <a:latin typeface="Cambria Math"/>
                                      <a:ea typeface="黑体" pitchFamily="49" charset="-122"/>
                                    </a:rPr>
                                    <m:t>𝑉𝑎𝑟</m:t>
                                  </m:r>
                                </m:e>
                              </m:nary>
                              <m:sSub>
                                <m:sSubPr>
                                  <m:ctrlPr>
                                    <a:rPr lang="en-US" altLang="zh-CN" i="1" smtClean="0">
                                      <a:latin typeface="Cambria Math" charset="0"/>
                                      <a:ea typeface="黑体" pitchFamily="49" charset="-122"/>
                                    </a:rPr>
                                  </m:ctrlPr>
                                </m:sSubPr>
                                <m:e>
                                  <m:r>
                                    <a:rPr lang="en-US" altLang="zh-CN" b="0" i="1" smtClean="0">
                                      <a:latin typeface="Cambria Math"/>
                                      <a:ea typeface="黑体" pitchFamily="49" charset="-122"/>
                                    </a:rPr>
                                    <m:t>𝐺</m:t>
                                  </m:r>
                                </m:e>
                                <m:sub>
                                  <m:r>
                                    <a:rPr lang="en-US" altLang="zh-CN" b="0" i="1" smtClean="0">
                                      <a:latin typeface="Cambria Math"/>
                                      <a:ea typeface="黑体" pitchFamily="49" charset="-122"/>
                                    </a:rPr>
                                    <m:t>𝑖</m:t>
                                  </m:r>
                                </m:sub>
                              </m:sSub>
                            </m:e>
                          </m:nary>
                        </m:fName>
                        <m:e/>
                      </m:func>
                    </m:oMath>
                  </m:oMathPara>
                </a14:m>
                <a:endParaRPr lang="zh-CN" altLang="en-US" dirty="0">
                  <a:ea typeface="黑体" pitchFamily="49"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378363" y="1958340"/>
                <a:ext cx="5710346" cy="913070"/>
              </a:xfrm>
              <a:prstGeom prst="rect">
                <a:avLst/>
              </a:prstGeom>
              <a:blipFill rotWithShape="1">
                <a:blip r:embed="rId2"/>
                <a:stretch>
                  <a:fillRect/>
                </a:stretch>
              </a:blipFill>
            </p:spPr>
            <p:txBody>
              <a:bodyPr/>
              <a:lstStyle/>
              <a:p>
                <a:r>
                  <a:rPr lang="zh-CN" altLang="en-US">
                    <a:noFill/>
                  </a:rPr>
                  <a:t> </a:t>
                </a:r>
              </a:p>
            </p:txBody>
          </p:sp>
        </mc:Fallback>
      </mc:AlternateContent>
      <p:cxnSp>
        <p:nvCxnSpPr>
          <p:cNvPr id="13" name="直接连接符 12"/>
          <p:cNvCxnSpPr/>
          <p:nvPr/>
        </p:nvCxnSpPr>
        <p:spPr>
          <a:xfrm flipV="1">
            <a:off x="2819401" y="4038601"/>
            <a:ext cx="1285875" cy="12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1400059" y="4365191"/>
                <a:ext cx="5058885" cy="521168"/>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cs typeface="Times New Roman" panose="02020603050405020304" pitchFamily="18" charset="0"/>
                  </a:rPr>
                  <a:t>第</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𝑖</m:t>
                    </m:r>
                  </m:oMath>
                </a14:m>
                <a:r>
                  <a:rPr lang="zh-CN" altLang="en-US" dirty="0">
                    <a:latin typeface="楷体" panose="02010609060101010101" pitchFamily="49" charset="-122"/>
                    <a:ea typeface="楷体" panose="02010609060101010101" pitchFamily="49" charset="-122"/>
                    <a:cs typeface="Times New Roman" panose="02020603050405020304" pitchFamily="18" charset="0"/>
                  </a:rPr>
                  <a:t>个类簇的方差</a:t>
                </a:r>
                <a:r>
                  <a:rPr lang="en-US" altLang="zh-CN" dirty="0">
                    <a:latin typeface="楷体" panose="02010609060101010101" pitchFamily="49" charset="-122"/>
                    <a:ea typeface="楷体" panose="02010609060101010101" pitchFamily="49" charset="-122"/>
                    <a:cs typeface="Times New Roman" panose="02020603050405020304" pitchFamily="18" charset="0"/>
                  </a:rPr>
                  <a:t>:</a:t>
                </a:r>
                <a:r>
                  <a:rPr lang="zh-CN" altLang="en-US" dirty="0">
                    <a:latin typeface="楷体" panose="02010609060101010101" pitchFamily="49" charset="-122"/>
                    <a:ea typeface="楷体" panose="02010609060101010101" pitchFamily="49" charset="-122"/>
                    <a:cs typeface="Times New Roman" panose="02020603050405020304" pitchFamily="18" charset="0"/>
                  </a:rPr>
                  <a:t> </a:t>
                </a:r>
                <a14:m>
                  <m:oMath xmlns:m="http://schemas.openxmlformats.org/officeDocument/2006/math">
                    <m:r>
                      <m:rPr>
                        <m:sty m:val="p"/>
                      </m:rPr>
                      <a:rPr lang="en-US" altLang="zh-CN" b="0" i="0" smtClean="0">
                        <a:latin typeface="Cambria Math"/>
                        <a:ea typeface="黑体" panose="02010609060101010101" pitchFamily="49" charset="-122"/>
                        <a:cs typeface="Times New Roman" panose="02020603050405020304" pitchFamily="18" charset="0"/>
                      </a:rPr>
                      <m:t>var</m:t>
                    </m:r>
                    <m:d>
                      <m:dPr>
                        <m:ctrlPr>
                          <a:rPr lang="en-US" altLang="zh-CN" b="0" i="1" smtClean="0">
                            <a:latin typeface="Cambria Math" charset="0"/>
                            <a:ea typeface="黑体" panose="02010609060101010101" pitchFamily="49" charset="-122"/>
                            <a:cs typeface="Times New Roman" panose="02020603050405020304" pitchFamily="18" charset="0"/>
                          </a:rPr>
                        </m:ctrlPr>
                      </m:dPr>
                      <m:e>
                        <m:sSub>
                          <m:sSubPr>
                            <m:ctrlPr>
                              <a:rPr lang="en-US" altLang="zh-CN" b="0" i="1" smtClean="0">
                                <a:latin typeface="Cambria Math"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𝐺</m:t>
                            </m:r>
                          </m:e>
                          <m:sub>
                            <m:r>
                              <a:rPr lang="en-US" altLang="zh-CN" b="0" i="1" smtClean="0">
                                <a:latin typeface="Cambria Math"/>
                                <a:ea typeface="黑体" panose="02010609060101010101" pitchFamily="49" charset="-122"/>
                                <a:cs typeface="Times New Roman" panose="02020603050405020304" pitchFamily="18" charset="0"/>
                              </a:rPr>
                              <m:t>𝑖</m:t>
                            </m:r>
                          </m:sub>
                        </m:sSub>
                      </m:e>
                    </m:d>
                    <m:r>
                      <a:rPr lang="en-US" altLang="zh-CN" b="0" i="0" smtClean="0">
                        <a:latin typeface="Cambria Math"/>
                        <a:ea typeface="黑体" panose="02010609060101010101" pitchFamily="49" charset="-122"/>
                        <a:cs typeface="Times New Roman" panose="02020603050405020304" pitchFamily="18" charset="0"/>
                      </a:rPr>
                      <m:t>=</m:t>
                    </m:r>
                    <m:f>
                      <m:fPr>
                        <m:ctrlPr>
                          <a:rPr lang="en-US" altLang="zh-CN" i="1" smtClean="0">
                            <a:latin typeface="Cambria Math" charset="0"/>
                            <a:ea typeface="黑体" panose="02010609060101010101" pitchFamily="49" charset="-122"/>
                            <a:cs typeface="Times New Roman" panose="02020603050405020304" pitchFamily="18" charset="0"/>
                          </a:rPr>
                        </m:ctrlPr>
                      </m:fPr>
                      <m:num>
                        <m:r>
                          <a:rPr lang="en-US" altLang="zh-CN" b="0" i="1" smtClean="0">
                            <a:latin typeface="Cambria Math"/>
                            <a:ea typeface="黑体" panose="02010609060101010101" pitchFamily="49" charset="-122"/>
                            <a:cs typeface="Times New Roman" panose="02020603050405020304" pitchFamily="18" charset="0"/>
                          </a:rPr>
                          <m:t>1</m:t>
                        </m:r>
                      </m:num>
                      <m:den>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𝐺</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den>
                    </m:f>
                    <m:nary>
                      <m:naryPr>
                        <m:chr m:val="∑"/>
                        <m:supHide m:val="on"/>
                        <m:ctrlPr>
                          <a:rPr lang="en-US" altLang="zh-CN" i="1" smtClean="0">
                            <a:latin typeface="Cambria Math" charset="0"/>
                            <a:ea typeface="黑体" panose="02010609060101010101" pitchFamily="49" charset="-122"/>
                            <a:cs typeface="Times New Roman" panose="02020603050405020304" pitchFamily="18" charset="0"/>
                          </a:rPr>
                        </m:ctrlPr>
                      </m:naryPr>
                      <m:sub>
                        <m:r>
                          <m:rPr>
                            <m:brk m:alnAt="7"/>
                          </m:rPr>
                          <a:rPr lang="en-US" altLang="zh-CN" b="0" i="1" smtClean="0">
                            <a:latin typeface="Cambria Math"/>
                            <a:ea typeface="黑体" panose="02010609060101010101" pitchFamily="49" charset="-122"/>
                            <a:cs typeface="Times New Roman" panose="02020603050405020304" pitchFamily="18" charset="0"/>
                          </a:rPr>
                          <m:t>𝑥</m:t>
                        </m:r>
                        <m:r>
                          <a:rPr lang="en-US" altLang="zh-CN" b="0" i="1" smtClean="0">
                            <a:latin typeface="Cambria Math"/>
                            <a:ea typeface="Cambria Math"/>
                            <a:cs typeface="Times New Roman" panose="02020603050405020304" pitchFamily="18" charset="0"/>
                          </a:rPr>
                          <m:t>∈</m:t>
                        </m:r>
                        <m:sSub>
                          <m:sSubPr>
                            <m:ctrlPr>
                              <a:rPr lang="en-US" altLang="zh-CN" b="0" i="1" smtClean="0">
                                <a:latin typeface="Cambria Math" charset="0"/>
                                <a:ea typeface="Cambria Math"/>
                                <a:cs typeface="Times New Roman" panose="02020603050405020304" pitchFamily="18" charset="0"/>
                              </a:rPr>
                            </m:ctrlPr>
                          </m:sSubPr>
                          <m:e>
                            <m:r>
                              <a:rPr lang="en-US" altLang="zh-CN" b="0" i="1" smtClean="0">
                                <a:latin typeface="Cambria Math"/>
                                <a:ea typeface="Cambria Math"/>
                                <a:cs typeface="Times New Roman" panose="02020603050405020304" pitchFamily="18" charset="0"/>
                              </a:rPr>
                              <m:t>𝐺</m:t>
                            </m:r>
                          </m:e>
                          <m:sub>
                            <m:r>
                              <a:rPr lang="en-US" altLang="zh-CN" b="0" i="1" smtClean="0">
                                <a:latin typeface="Cambria Math"/>
                                <a:ea typeface="Cambria Math"/>
                                <a:cs typeface="Times New Roman" panose="02020603050405020304" pitchFamily="18" charset="0"/>
                              </a:rPr>
                              <m:t>𝑖</m:t>
                            </m:r>
                          </m:sub>
                        </m:sSub>
                      </m:sub>
                      <m:sup/>
                      <m:e>
                        <m:sSup>
                          <m:sSupPr>
                            <m:ctrlPr>
                              <a:rPr lang="en-US" altLang="zh-CN" i="1" smtClean="0">
                                <a:latin typeface="Cambria Math" charset="0"/>
                                <a:ea typeface="黑体" panose="02010609060101010101" pitchFamily="49" charset="-122"/>
                                <a:cs typeface="Times New Roman" panose="02020603050405020304" pitchFamily="18" charset="0"/>
                              </a:rPr>
                            </m:ctrlPr>
                          </m:sSupPr>
                          <m:e>
                            <m:r>
                              <a:rPr lang="en-US" altLang="zh-CN" b="0" i="1" smtClean="0">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𝑥</m:t>
                            </m:r>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𝐺</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e>
                          <m:sup>
                            <m:r>
                              <a:rPr lang="en-US" altLang="zh-CN" b="0" i="1" smtClean="0">
                                <a:latin typeface="Cambria Math"/>
                                <a:ea typeface="黑体" panose="02010609060101010101" pitchFamily="49" charset="-122"/>
                                <a:cs typeface="Times New Roman" panose="02020603050405020304" pitchFamily="18" charset="0"/>
                              </a:rPr>
                              <m:t>2</m:t>
                            </m:r>
                          </m:sup>
                        </m:sSup>
                      </m:e>
                    </m:nary>
                  </m:oMath>
                </a14:m>
                <a:endParaRPr lang="en-US" altLang="zh-CN"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400059" y="4365191"/>
                <a:ext cx="5058885" cy="521168"/>
              </a:xfrm>
              <a:prstGeom prst="rect">
                <a:avLst/>
              </a:prstGeom>
              <a:blipFill>
                <a:blip r:embed="rId3"/>
                <a:stretch>
                  <a:fillRect l="-1084" t="-73256" b="-112791"/>
                </a:stretch>
              </a:blipFill>
            </p:spPr>
            <p:txBody>
              <a:bodyPr/>
              <a:lstStyle/>
              <a:p>
                <a:r>
                  <a:rPr lang="zh-CN" altLang="en-US">
                    <a:noFill/>
                  </a:rPr>
                  <a:t> </a:t>
                </a:r>
              </a:p>
            </p:txBody>
          </p:sp>
        </mc:Fallback>
      </mc:AlternateContent>
      <p:sp>
        <p:nvSpPr>
          <p:cNvPr id="18" name="矩形 17"/>
          <p:cNvSpPr/>
          <p:nvPr/>
        </p:nvSpPr>
        <p:spPr>
          <a:xfrm>
            <a:off x="336666" y="5187197"/>
            <a:ext cx="8673984" cy="77328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b="1" dirty="0">
                <a:latin typeface="楷体" panose="02010609060101010101" pitchFamily="49" charset="-122"/>
                <a:ea typeface="楷体" panose="02010609060101010101" pitchFamily="49" charset="-122"/>
                <a:cs typeface="Times New Roman" panose="02020603050405020304" pitchFamily="18" charset="0"/>
              </a:rPr>
              <a:t>欧氏距离与方差量纲相同</a:t>
            </a:r>
            <a:endParaRPr lang="en-US" altLang="zh-CN" sz="1600"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b="1" dirty="0">
                <a:latin typeface="楷体" panose="02010609060101010101" pitchFamily="49" charset="-122"/>
                <a:ea typeface="楷体" panose="02010609060101010101" pitchFamily="49" charset="-122"/>
                <a:cs typeface="Times New Roman" panose="02020603050405020304" pitchFamily="18" charset="0"/>
              </a:rPr>
              <a:t>最小化每个类簇方差将使得最终聚类结果中每个聚类集合中所包含数据呈现出来差异性最小。</a:t>
            </a:r>
          </a:p>
        </p:txBody>
      </p:sp>
      <p:cxnSp>
        <p:nvCxnSpPr>
          <p:cNvPr id="19" name="直接箭头连接符 18"/>
          <p:cNvCxnSpPr/>
          <p:nvPr/>
        </p:nvCxnSpPr>
        <p:spPr>
          <a:xfrm flipV="1">
            <a:off x="3462337" y="4111191"/>
            <a:ext cx="0" cy="37739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5711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554935" y="243145"/>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均值聚类算法的不足</a:t>
            </a:r>
            <a:endParaRPr lang="zh-CN" altLang="en-US" sz="2400" b="1" dirty="0">
              <a:latin typeface="Times New Roman" panose="02020603050405020304" pitchFamily="18" charset="0"/>
              <a:cs typeface="Times New Roman" panose="02020603050405020304" pitchFamily="18" charset="0"/>
            </a:endParaRPr>
          </a:p>
        </p:txBody>
      </p:sp>
      <p:sp>
        <p:nvSpPr>
          <p:cNvPr id="2" name="矩形 1"/>
          <p:cNvSpPr/>
          <p:nvPr/>
        </p:nvSpPr>
        <p:spPr>
          <a:xfrm>
            <a:off x="371475" y="1520785"/>
            <a:ext cx="8305800" cy="3277820"/>
          </a:xfrm>
          <a:prstGeom prst="rect">
            <a:avLst/>
          </a:prstGeom>
        </p:spPr>
        <p:txBody>
          <a:bodyPr wrap="square">
            <a:spAutoFit/>
          </a:bodyPr>
          <a:lstStyle/>
          <a:p>
            <a:pPr marL="285750" indent="-285750">
              <a:lnSpc>
                <a:spcPct val="2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需要事先确定聚类数目，很多时候我们并不知道数据应被聚类的数目</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2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需要初始化聚类质心，初始化聚类中心对聚类结果有较大的影响</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2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算法是迭代执行，时间开销非常大</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2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欧氏距离假设数据每个维度之间的重要性是一样的</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zh-CN" altLang="en-US" b="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623098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576968" y="166027"/>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均值聚类算法的应用</a:t>
            </a:r>
            <a:endParaRPr lang="zh-CN" alt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2" cstate="print"/>
          <a:srcRect/>
          <a:stretch>
            <a:fillRect/>
          </a:stretch>
        </p:blipFill>
        <p:spPr bwMode="auto">
          <a:xfrm>
            <a:off x="271094" y="1770917"/>
            <a:ext cx="3672256" cy="3626584"/>
          </a:xfrm>
          <a:prstGeom prst="rect">
            <a:avLst/>
          </a:prstGeom>
          <a:noFill/>
          <a:ln w="9525">
            <a:noFill/>
            <a:miter lim="800000"/>
            <a:headEnd/>
            <a:tailEnd/>
          </a:ln>
        </p:spPr>
      </p:pic>
      <p:sp>
        <p:nvSpPr>
          <p:cNvPr id="5" name="圆角矩形 4"/>
          <p:cNvSpPr/>
          <p:nvPr/>
        </p:nvSpPr>
        <p:spPr bwMode="auto">
          <a:xfrm>
            <a:off x="1211287" y="5783468"/>
            <a:ext cx="1884338" cy="61953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图像分类</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8" name="矩形 2"/>
          <p:cNvSpPr>
            <a:spLocks noChangeArrowheads="1"/>
          </p:cNvSpPr>
          <p:nvPr/>
        </p:nvSpPr>
        <p:spPr bwMode="auto">
          <a:xfrm>
            <a:off x="4152899" y="5784673"/>
            <a:ext cx="47529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黑体" pitchFamily="49" charset="-122"/>
                <a:ea typeface="黑体" pitchFamily="49" charset="-122"/>
              </a:defRPr>
            </a:lvl1pPr>
            <a:lvl2pPr marL="742950" indent="-285750" eaLnBrk="0" hangingPunct="0">
              <a:defRPr sz="2000">
                <a:solidFill>
                  <a:schemeClr val="tx1"/>
                </a:solidFill>
                <a:latin typeface="黑体" pitchFamily="49" charset="-122"/>
                <a:ea typeface="黑体" pitchFamily="49" charset="-122"/>
              </a:defRPr>
            </a:lvl2pPr>
            <a:lvl3pPr marL="1143000" indent="-228600" eaLnBrk="0" hangingPunct="0">
              <a:defRPr sz="2000">
                <a:solidFill>
                  <a:schemeClr val="tx1"/>
                </a:solidFill>
                <a:latin typeface="黑体" pitchFamily="49" charset="-122"/>
                <a:ea typeface="黑体" pitchFamily="49" charset="-122"/>
              </a:defRPr>
            </a:lvl3pPr>
            <a:lvl4pPr marL="1600200" indent="-228600" eaLnBrk="0" hangingPunct="0">
              <a:defRPr sz="2000">
                <a:solidFill>
                  <a:schemeClr val="tx1"/>
                </a:solidFill>
                <a:latin typeface="黑体" pitchFamily="49" charset="-122"/>
                <a:ea typeface="黑体" pitchFamily="49" charset="-122"/>
              </a:defRPr>
            </a:lvl4pPr>
            <a:lvl5pPr marL="2057400" indent="-228600" eaLnBrk="0" hangingPunct="0">
              <a:defRPr sz="2000">
                <a:solidFill>
                  <a:schemeClr val="tx1"/>
                </a:solidFill>
                <a:latin typeface="黑体" pitchFamily="49" charset="-122"/>
                <a:ea typeface="黑体" pitchFamily="49" charset="-122"/>
              </a:defRPr>
            </a:lvl5pPr>
            <a:lvl6pPr marL="25146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6pPr>
            <a:lvl7pPr marL="29718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7pPr>
            <a:lvl8pPr marL="34290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8pPr>
            <a:lvl9pPr marL="38862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9pPr>
          </a:lstStyle>
          <a:p>
            <a:pPr algn="just" eaLnBrk="1" hangingPunct="1"/>
            <a:r>
              <a:rPr lang="zh-CN" altLang="en-US" sz="1200" dirty="0">
                <a:solidFill>
                  <a:schemeClr val="accent2">
                    <a:lumMod val="75000"/>
                  </a:schemeClr>
                </a:solidFill>
                <a:latin typeface="Times New Roman" panose="02020603050405020304" pitchFamily="18" charset="0"/>
                <a:ea typeface="楷体" panose="02010609060101010101" pitchFamily="49" charset="-122"/>
                <a:cs typeface="Times New Roman" panose="02020603050405020304" pitchFamily="18" charset="0"/>
              </a:rPr>
              <a:t>文本分类：</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将</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200</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多万篇论文聚类到</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29,000</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个类别，包括化学、工程、生物、传染疾病、生物信息、脑科学、社会科学、计算机科学等及给出了每个类别中的代表单词</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122" name="Picture 2" descr="Fig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2899" y="1101687"/>
            <a:ext cx="4752975" cy="4571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158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41296" y="1274461"/>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一、</a:t>
            </a:r>
            <a:r>
              <a:rPr kumimoji="0" lang="en-US" altLang="zh-CN" sz="2800" b="1" dirty="0">
                <a:solidFill>
                  <a:srgbClr val="C00000"/>
                </a:solidFill>
                <a:latin typeface="+mn-lt"/>
                <a:ea typeface="微软雅黑" panose="020B0503020204020204" pitchFamily="34" charset="-122"/>
                <a:sym typeface="Calibri" panose="020F0502020204030204" pitchFamily="34" charset="0"/>
              </a:rPr>
              <a:t>K</a:t>
            </a:r>
            <a:r>
              <a:rPr kumimoji="0" lang="zh-CN" altLang="en-US" sz="2800" b="1" dirty="0">
                <a:solidFill>
                  <a:srgbClr val="C00000"/>
                </a:solidFill>
                <a:latin typeface="+mn-lt"/>
                <a:ea typeface="微软雅黑" panose="020B0503020204020204" pitchFamily="34" charset="-122"/>
                <a:sym typeface="Calibri" panose="020F0502020204030204" pitchFamily="34" charset="0"/>
              </a:rPr>
              <a:t>均值聚类</a:t>
            </a:r>
          </a:p>
        </p:txBody>
      </p:sp>
      <p:sp>
        <p:nvSpPr>
          <p:cNvPr id="8" name="矩形 7"/>
          <p:cNvSpPr>
            <a:spLocks noChangeArrowheads="1"/>
          </p:cNvSpPr>
          <p:nvPr/>
        </p:nvSpPr>
        <p:spPr bwMode="auto">
          <a:xfrm>
            <a:off x="241296" y="23927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二、主成分分析</a:t>
            </a:r>
          </a:p>
        </p:txBody>
      </p:sp>
      <p:sp>
        <p:nvSpPr>
          <p:cNvPr id="7" name="矩形 6"/>
          <p:cNvSpPr>
            <a:spLocks noChangeArrowheads="1"/>
          </p:cNvSpPr>
          <p:nvPr/>
        </p:nvSpPr>
        <p:spPr bwMode="auto">
          <a:xfrm>
            <a:off x="241296" y="34669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三、特征人脸方法</a:t>
            </a:r>
          </a:p>
        </p:txBody>
      </p:sp>
      <p:sp>
        <p:nvSpPr>
          <p:cNvPr id="6" name="矩形 5">
            <a:extLst>
              <a:ext uri="{FF2B5EF4-FFF2-40B4-BE49-F238E27FC236}">
                <a16:creationId xmlns:a16="http://schemas.microsoft.com/office/drawing/2014/main" xmlns="" id="{5EA1B343-DF42-49A8-A81D-36D996ECC9C9}"/>
              </a:ext>
            </a:extLst>
          </p:cNvPr>
          <p:cNvSpPr>
            <a:spLocks noChangeArrowheads="1"/>
          </p:cNvSpPr>
          <p:nvPr/>
        </p:nvSpPr>
        <p:spPr bwMode="auto">
          <a:xfrm>
            <a:off x="241296" y="447173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四、潜在语义分析</a:t>
            </a:r>
          </a:p>
        </p:txBody>
      </p:sp>
      <p:sp>
        <p:nvSpPr>
          <p:cNvPr id="9" name="矩形 8">
            <a:extLst>
              <a:ext uri="{FF2B5EF4-FFF2-40B4-BE49-F238E27FC236}">
                <a16:creationId xmlns:a16="http://schemas.microsoft.com/office/drawing/2014/main" xmlns="" id="{8785E8B2-CF02-478F-915E-E819DE9D9E63}"/>
              </a:ext>
            </a:extLst>
          </p:cNvPr>
          <p:cNvSpPr>
            <a:spLocks noChangeArrowheads="1"/>
          </p:cNvSpPr>
          <p:nvPr/>
        </p:nvSpPr>
        <p:spPr bwMode="auto">
          <a:xfrm>
            <a:off x="241296" y="547656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五、期望最大化算法</a:t>
            </a:r>
          </a:p>
        </p:txBody>
      </p:sp>
    </p:spTree>
    <p:extLst>
      <p:ext uri="{BB962C8B-B14F-4D97-AF65-F5344CB8AC3E}">
        <p14:creationId xmlns:p14="http://schemas.microsoft.com/office/powerpoint/2010/main" val="209556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2203" y="106121"/>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命题范式</a:t>
            </a:r>
            <a:endParaRPr lang="zh-CN" altLang="en-US" sz="24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59375" y="1740659"/>
                <a:ext cx="9143999" cy="378565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有限个简单合取式构成的析取式称为</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析取范式</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由有限个简单析取式构成的合取式称为</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合取范式</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析取范式与合取范式统称为</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范式 </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(normal form)</a:t>
                </a:r>
              </a:p>
              <a:p>
                <a:pPr marL="285750" indent="-285750">
                  <a:lnSpc>
                    <a:spcPct val="150000"/>
                  </a:lnSpc>
                  <a:buFont typeface="Wingdings" panose="05000000000000000000" pitchFamily="2" charset="2"/>
                  <a:buChar char="l"/>
                </a:pP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假设</a:t>
                </a:r>
                <a14:m>
                  <m:oMath xmlns:m="http://schemas.openxmlformats.org/officeDocument/2006/math">
                    <m:sSub>
                      <m:sSubPr>
                        <m:ctrlPr>
                          <a:rPr lang="en-US" altLang="zh-CN" sz="2000" i="1" smtClean="0">
                            <a:solidFill>
                              <a:srgbClr val="C00000"/>
                            </a:solidFill>
                            <a:latin typeface="Cambria Math" charset="0"/>
                            <a:ea typeface="黑体" panose="02010609060101010101" pitchFamily="49" charset="-122"/>
                            <a:cs typeface="Times New Roman" panose="02020603050405020304" pitchFamily="18" charset="0"/>
                          </a:rPr>
                        </m:ctrlPr>
                      </m:sSubPr>
                      <m:e>
                        <m:r>
                          <a:rPr lang="zh-CN" altLang="en-US" sz="2000" b="0" i="1" smtClean="0">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b="0" i="1" smtClean="0">
                            <a:solidFill>
                              <a:srgbClr val="C00000"/>
                            </a:solidFill>
                            <a:latin typeface="Cambria Math"/>
                            <a:ea typeface="黑体" panose="02010609060101010101" pitchFamily="49" charset="-122"/>
                            <a:cs typeface="Times New Roman" panose="02020603050405020304" pitchFamily="18" charset="0"/>
                          </a:rPr>
                          <m:t>𝑖</m:t>
                        </m:r>
                      </m:sub>
                    </m:sSub>
                    <m:r>
                      <a:rPr lang="en-US" altLang="zh-CN" sz="2000" b="0" i="1" smtClean="0">
                        <a:solidFill>
                          <a:srgbClr val="C00000"/>
                        </a:solidFill>
                        <a:latin typeface="Cambria Math"/>
                        <a:ea typeface="黑体" panose="02010609060101010101" pitchFamily="49" charset="-122"/>
                        <a:cs typeface="Times New Roman" panose="02020603050405020304" pitchFamily="18" charset="0"/>
                      </a:rPr>
                      <m:t>(</m:t>
                    </m:r>
                    <m:r>
                      <a:rPr lang="en-US" altLang="zh-CN" sz="2000" b="0" i="1" smtClean="0">
                        <a:solidFill>
                          <a:srgbClr val="C00000"/>
                        </a:solidFill>
                        <a:latin typeface="Cambria Math"/>
                        <a:ea typeface="黑体" panose="02010609060101010101" pitchFamily="49" charset="-122"/>
                        <a:cs typeface="Times New Roman" panose="02020603050405020304" pitchFamily="18" charset="0"/>
                      </a:rPr>
                      <m:t>𝑖</m:t>
                    </m:r>
                    <m:r>
                      <a:rPr lang="en-US" altLang="zh-CN" sz="2000" b="0" i="1" smtClean="0">
                        <a:solidFill>
                          <a:srgbClr val="C00000"/>
                        </a:solidFill>
                        <a:latin typeface="Cambria Math"/>
                        <a:ea typeface="黑体" panose="02010609060101010101" pitchFamily="49" charset="-122"/>
                        <a:cs typeface="Times New Roman" panose="02020603050405020304" pitchFamily="18" charset="0"/>
                      </a:rPr>
                      <m:t>=1,2,…,</m:t>
                    </m:r>
                    <m:r>
                      <a:rPr lang="en-US" altLang="zh-CN" sz="2000" b="0" i="1" smtClean="0">
                        <a:solidFill>
                          <a:srgbClr val="C00000"/>
                        </a:solidFill>
                        <a:latin typeface="Cambria Math"/>
                        <a:ea typeface="黑体" panose="02010609060101010101" pitchFamily="49" charset="-122"/>
                        <a:cs typeface="Times New Roman" panose="02020603050405020304" pitchFamily="18" charset="0"/>
                      </a:rPr>
                      <m:t>𝑘</m:t>
                    </m:r>
                    <m:r>
                      <a:rPr lang="en-US" altLang="zh-CN" sz="2000" b="0" i="1" smtClean="0">
                        <a:solidFill>
                          <a:srgbClr val="C00000"/>
                        </a:solidFill>
                        <a:latin typeface="Cambria Math"/>
                        <a:ea typeface="黑体" panose="02010609060101010101" pitchFamily="49" charset="-122"/>
                        <a:cs typeface="Times New Roman" panose="02020603050405020304" pitchFamily="18" charset="0"/>
                      </a:rPr>
                      <m:t>)</m:t>
                    </m:r>
                  </m:oMath>
                </a14:m>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为简单的合取式，则</a:t>
                </a:r>
                <a14:m>
                  <m:oMath xmlns:m="http://schemas.openxmlformats.org/officeDocument/2006/math">
                    <m:r>
                      <a:rPr lang="zh-CN" altLang="en-US" sz="2000" i="1" smtClean="0">
                        <a:solidFill>
                          <a:srgbClr val="C00000"/>
                        </a:solidFill>
                        <a:latin typeface="Cambria Math"/>
                        <a:ea typeface="黑体" panose="02010609060101010101" pitchFamily="49" charset="-122"/>
                        <a:cs typeface="Times New Roman" panose="02020603050405020304" pitchFamily="18" charset="0"/>
                      </a:rPr>
                      <m:t>𝛼</m:t>
                    </m:r>
                    <m:r>
                      <a:rPr lang="en-US" altLang="zh-CN" sz="2000" b="0" i="1" smtClean="0">
                        <a:solidFill>
                          <a:srgbClr val="C00000"/>
                        </a:solidFill>
                        <a:latin typeface="Cambria Math"/>
                        <a:ea typeface="黑体" panose="02010609060101010101" pitchFamily="49" charset="-122"/>
                        <a:cs typeface="Times New Roman" panose="02020603050405020304" pitchFamily="18" charset="0"/>
                      </a:rPr>
                      <m:t>=</m:t>
                    </m:r>
                  </m:oMath>
                </a14:m>
                <a:r>
                  <a:rPr lang="en-US" altLang="zh-CN" sz="2000" dirty="0">
                    <a:solidFill>
                      <a:srgbClr val="C00000"/>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rgbClr val="C00000"/>
                            </a:solidFill>
                            <a:latin typeface="Cambria Math"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b="0" i="1" smtClean="0">
                            <a:solidFill>
                              <a:srgbClr val="C00000"/>
                            </a:solidFill>
                            <a:latin typeface="Cambria Math"/>
                            <a:ea typeface="黑体" panose="02010609060101010101" pitchFamily="49" charset="-122"/>
                            <a:cs typeface="Times New Roman" panose="02020603050405020304" pitchFamily="18" charset="0"/>
                          </a:rPr>
                          <m:t>1</m:t>
                        </m:r>
                      </m:sub>
                    </m:sSub>
                    <m:r>
                      <a:rPr lang="en-US" altLang="zh-CN" sz="2000" i="1" smtClean="0">
                        <a:solidFill>
                          <a:srgbClr val="C00000"/>
                        </a:solidFill>
                        <a:latin typeface="Cambria Math"/>
                        <a:ea typeface="Cambria Math"/>
                        <a:cs typeface="Times New Roman" panose="02020603050405020304" pitchFamily="18" charset="0"/>
                      </a:rPr>
                      <m:t>∨</m:t>
                    </m:r>
                  </m:oMath>
                </a14:m>
                <a:r>
                  <a:rPr lang="en-US" altLang="zh-CN" sz="2000" dirty="0">
                    <a:solidFill>
                      <a:srgbClr val="C00000"/>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rgbClr val="C00000"/>
                            </a:solidFill>
                            <a:latin typeface="Cambria Math"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b="0" i="1" smtClean="0">
                            <a:solidFill>
                              <a:srgbClr val="C00000"/>
                            </a:solidFill>
                            <a:latin typeface="Cambria Math"/>
                            <a:ea typeface="黑体" panose="02010609060101010101" pitchFamily="49" charset="-122"/>
                            <a:cs typeface="Times New Roman" panose="02020603050405020304" pitchFamily="18" charset="0"/>
                          </a:rPr>
                          <m:t>2</m:t>
                        </m:r>
                      </m:sub>
                    </m:sSub>
                  </m:oMath>
                </a14:m>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r>
                      <a:rPr lang="en-US" altLang="zh-CN" sz="2000" b="0" i="0" smtClean="0">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m:t>
                    </m:r>
                    <m:sSub>
                      <m:sSubPr>
                        <m:ctrlPr>
                          <a:rPr lang="en-US" altLang="zh-CN" sz="2000" i="1">
                            <a:solidFill>
                              <a:srgbClr val="C00000"/>
                            </a:solidFill>
                            <a:latin typeface="Cambria Math"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b="0" i="1" smtClean="0">
                            <a:solidFill>
                              <a:srgbClr val="C00000"/>
                            </a:solidFill>
                            <a:latin typeface="Cambria Math"/>
                            <a:ea typeface="黑体" panose="02010609060101010101" pitchFamily="49" charset="-122"/>
                            <a:cs typeface="Times New Roman" panose="02020603050405020304" pitchFamily="18" charset="0"/>
                          </a:rPr>
                          <m:t>𝑘</m:t>
                        </m:r>
                      </m:sub>
                    </m:sSub>
                  </m:oMath>
                </a14:m>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为析取范式</a:t>
                </a: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例如：</a:t>
                </a:r>
                <a14:m>
                  <m:oMath xmlns:m="http://schemas.openxmlformats.org/officeDocument/2006/math">
                    <m:r>
                      <a:rPr lang="en-US" altLang="zh-CN" sz="20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2000" i="1">
                        <a:solidFill>
                          <a:schemeClr val="tx1"/>
                        </a:solidFill>
                        <a:latin typeface="Cambria Math"/>
                        <a:ea typeface="Cambria Math"/>
                        <a:cs typeface="Times New Roman" panose="02020603050405020304" pitchFamily="18" charset="0"/>
                      </a:rPr>
                      <m:t>¬</m:t>
                    </m:r>
                  </m:oMath>
                </a14:m>
                <a:r>
                  <a:rPr lang="en-US" altLang="zh-CN" sz="2000" dirty="0">
                    <a:solidFill>
                      <a:schemeClr val="tx1"/>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2000" i="1">
                            <a:solidFill>
                              <a:schemeClr val="tx1"/>
                            </a:solidFill>
                            <a:latin typeface="Cambria Math"/>
                            <a:ea typeface="黑体" panose="02010609060101010101" pitchFamily="49" charset="-122"/>
                            <a:cs typeface="Times New Roman" panose="02020603050405020304" pitchFamily="18" charset="0"/>
                          </a:rPr>
                          <m:t>𝛼</m:t>
                        </m:r>
                      </m:e>
                      <m:sub>
                        <m:r>
                          <a:rPr lang="en-US" altLang="zh-CN" sz="2000" i="1">
                            <a:solidFill>
                              <a:schemeClr val="tx1"/>
                            </a:solidFill>
                            <a:latin typeface="Cambria Math"/>
                            <a:ea typeface="黑体" panose="02010609060101010101" pitchFamily="49" charset="-122"/>
                            <a:cs typeface="Times New Roman" panose="02020603050405020304" pitchFamily="18" charset="0"/>
                          </a:rPr>
                          <m:t>1</m:t>
                        </m:r>
                      </m:sub>
                    </m:sSub>
                    <m:r>
                      <a:rPr lang="en-US" altLang="zh-CN" sz="2000" i="1" smtClean="0">
                        <a:solidFill>
                          <a:schemeClr val="tx1"/>
                        </a:solidFill>
                        <a:latin typeface="Cambria Math"/>
                        <a:ea typeface="Cambria Math"/>
                        <a:cs typeface="Times New Roman" panose="02020603050405020304" pitchFamily="18" charset="0"/>
                      </a:rPr>
                      <m:t>∧</m:t>
                    </m:r>
                  </m:oMath>
                </a14:m>
                <a:r>
                  <a:rPr lang="en-US" altLang="zh-CN" sz="2000" dirty="0">
                    <a:solidFill>
                      <a:schemeClr val="tx1"/>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2000" i="1">
                            <a:solidFill>
                              <a:schemeClr val="tx1"/>
                            </a:solidFill>
                            <a:latin typeface="Cambria Math"/>
                            <a:ea typeface="黑体" panose="02010609060101010101" pitchFamily="49" charset="-122"/>
                            <a:cs typeface="Times New Roman" panose="02020603050405020304" pitchFamily="18" charset="0"/>
                          </a:rPr>
                          <m:t>𝛼</m:t>
                        </m:r>
                      </m:e>
                      <m:sub>
                        <m:r>
                          <a:rPr lang="en-US" altLang="zh-CN" sz="2000" i="1">
                            <a:solidFill>
                              <a:schemeClr val="tx1"/>
                            </a:solidFill>
                            <a:latin typeface="Cambria Math"/>
                            <a:ea typeface="黑体" panose="02010609060101010101" pitchFamily="49" charset="-122"/>
                            <a:cs typeface="Times New Roman" panose="02020603050405020304" pitchFamily="18" charset="0"/>
                          </a:rPr>
                          <m:t>2</m:t>
                        </m:r>
                      </m:sub>
                    </m:sSub>
                    <m:r>
                      <a:rPr lang="en-US" altLang="zh-CN" sz="2000" b="0" i="1" smtClean="0">
                        <a:solidFill>
                          <a:schemeClr val="tx1"/>
                        </a:solidFill>
                        <a:latin typeface="Cambria Math"/>
                        <a:ea typeface="黑体" panose="02010609060101010101" pitchFamily="49" charset="-122"/>
                        <a:cs typeface="Times New Roman" panose="02020603050405020304" pitchFamily="18" charset="0"/>
                      </a:rPr>
                      <m:t>)</m:t>
                    </m:r>
                  </m:oMath>
                </a14:m>
                <a:r>
                  <a:rPr lang="en-US" altLang="zh-CN" sz="2000" dirty="0">
                    <a:solidFill>
                      <a:schemeClr val="tx1"/>
                    </a:solidFill>
                    <a:ea typeface="Cambria Math"/>
                    <a:cs typeface="Times New Roman" panose="02020603050405020304" pitchFamily="18" charset="0"/>
                  </a:rPr>
                  <a:t> </a:t>
                </a:r>
                <a14:m>
                  <m:oMath xmlns:m="http://schemas.openxmlformats.org/officeDocument/2006/math">
                    <m:r>
                      <a:rPr lang="en-US" altLang="zh-CN" sz="2000" i="1">
                        <a:solidFill>
                          <a:schemeClr val="tx1"/>
                        </a:solidFill>
                        <a:latin typeface="Cambria Math"/>
                        <a:ea typeface="Cambria Math"/>
                        <a:cs typeface="Times New Roman" panose="02020603050405020304" pitchFamily="18" charset="0"/>
                      </a:rPr>
                      <m:t>∨</m:t>
                    </m:r>
                  </m:oMath>
                </a14:m>
                <a:r>
                  <a:rPr lang="en-US" altLang="zh-CN" sz="2000" dirty="0">
                    <a:solidFill>
                      <a:schemeClr val="tx1"/>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chemeClr val="tx1"/>
                            </a:solidFill>
                            <a:latin typeface="Cambria Math" charset="0"/>
                            <a:ea typeface="黑体" panose="02010609060101010101" pitchFamily="49" charset="-122"/>
                            <a:cs typeface="Times New Roman" panose="02020603050405020304" pitchFamily="18" charset="0"/>
                          </a:rPr>
                        </m:ctrlPr>
                      </m:sSubPr>
                      <m:e>
                        <m:r>
                          <a:rPr lang="zh-CN" altLang="en-US" sz="2000" i="1">
                            <a:solidFill>
                              <a:schemeClr val="tx1"/>
                            </a:solidFill>
                            <a:latin typeface="Cambria Math"/>
                            <a:ea typeface="黑体" panose="02010609060101010101" pitchFamily="49" charset="-122"/>
                            <a:cs typeface="Times New Roman" panose="02020603050405020304" pitchFamily="18" charset="0"/>
                          </a:rPr>
                          <m:t>𝛼</m:t>
                        </m:r>
                      </m:e>
                      <m:sub>
                        <m:r>
                          <a:rPr lang="en-US" altLang="zh-CN" sz="2000" b="0" i="1" smtClean="0">
                            <a:solidFill>
                              <a:schemeClr val="tx1"/>
                            </a:solidFill>
                            <a:latin typeface="Cambria Math"/>
                            <a:ea typeface="黑体" panose="02010609060101010101" pitchFamily="49" charset="-122"/>
                            <a:cs typeface="Times New Roman" panose="02020603050405020304" pitchFamily="18" charset="0"/>
                          </a:rPr>
                          <m:t>3</m:t>
                        </m:r>
                      </m:sub>
                    </m:sSub>
                  </m:oMath>
                </a14:m>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1</m:t>
                        </m:r>
                      </m:sub>
                    </m:sSub>
                    <m:r>
                      <a:rPr lang="en-US" altLang="zh-CN" sz="2000" i="1">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3</m:t>
                        </m:r>
                      </m:sub>
                    </m:sSub>
                    <m:r>
                      <a:rPr lang="en-US" altLang="zh-CN" sz="2000" i="1">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b="0" i="1" smtClean="0">
                            <a:latin typeface="Cambria Math"/>
                            <a:ea typeface="黑体" panose="02010609060101010101" pitchFamily="49" charset="-122"/>
                            <a:cs typeface="Times New Roman" panose="02020603050405020304" pitchFamily="18" charset="0"/>
                          </a:rPr>
                          <m:t>2</m:t>
                        </m:r>
                      </m:sub>
                    </m:sSub>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等</a:t>
                </a:r>
              </a:p>
              <a:p>
                <a:pPr marL="342900" indent="-342900">
                  <a:lnSpc>
                    <a:spcPct val="150000"/>
                  </a:lnSpc>
                  <a:buFont typeface="Wingdings" panose="05000000000000000000" pitchFamily="2" charset="2"/>
                  <a:buChar char="u"/>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假设</a:t>
                </a:r>
                <a14:m>
                  <m:oMath xmlns:m="http://schemas.openxmlformats.org/officeDocument/2006/math">
                    <m:sSub>
                      <m:sSubPr>
                        <m:ctrlPr>
                          <a:rPr lang="en-US" altLang="zh-CN" sz="2000" i="1">
                            <a:solidFill>
                              <a:srgbClr val="C00000"/>
                            </a:solidFill>
                            <a:latin typeface="Cambria Math"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i="1">
                            <a:solidFill>
                              <a:srgbClr val="C00000"/>
                            </a:solidFill>
                            <a:latin typeface="Cambria Math"/>
                            <a:ea typeface="黑体" panose="02010609060101010101" pitchFamily="49" charset="-122"/>
                            <a:cs typeface="Times New Roman" panose="02020603050405020304" pitchFamily="18" charset="0"/>
                          </a:rPr>
                          <m:t>𝑖</m:t>
                        </m:r>
                      </m:sub>
                    </m:sSub>
                    <m:r>
                      <a:rPr lang="en-US" altLang="zh-CN" sz="2000" i="1">
                        <a:solidFill>
                          <a:srgbClr val="C00000"/>
                        </a:solidFill>
                        <a:latin typeface="Cambria Math"/>
                        <a:ea typeface="黑体" panose="02010609060101010101" pitchFamily="49" charset="-122"/>
                        <a:cs typeface="Times New Roman" panose="02020603050405020304" pitchFamily="18" charset="0"/>
                      </a:rPr>
                      <m:t>(</m:t>
                    </m:r>
                    <m:r>
                      <a:rPr lang="en-US" altLang="zh-CN" sz="2000" i="1">
                        <a:solidFill>
                          <a:srgbClr val="C00000"/>
                        </a:solidFill>
                        <a:latin typeface="Cambria Math"/>
                        <a:ea typeface="黑体" panose="02010609060101010101" pitchFamily="49" charset="-122"/>
                        <a:cs typeface="Times New Roman" panose="02020603050405020304" pitchFamily="18" charset="0"/>
                      </a:rPr>
                      <m:t>𝑖</m:t>
                    </m:r>
                    <m:r>
                      <a:rPr lang="en-US" altLang="zh-CN" sz="2000" i="1">
                        <a:solidFill>
                          <a:srgbClr val="C00000"/>
                        </a:solidFill>
                        <a:latin typeface="Cambria Math"/>
                        <a:ea typeface="黑体" panose="02010609060101010101" pitchFamily="49" charset="-122"/>
                        <a:cs typeface="Times New Roman" panose="02020603050405020304" pitchFamily="18" charset="0"/>
                      </a:rPr>
                      <m:t>=1,2,…,</m:t>
                    </m:r>
                    <m:r>
                      <a:rPr lang="en-US" altLang="zh-CN" sz="2000" i="1">
                        <a:solidFill>
                          <a:srgbClr val="C00000"/>
                        </a:solidFill>
                        <a:latin typeface="Cambria Math"/>
                        <a:ea typeface="黑体" panose="02010609060101010101" pitchFamily="49" charset="-122"/>
                        <a:cs typeface="Times New Roman" panose="02020603050405020304" pitchFamily="18" charset="0"/>
                      </a:rPr>
                      <m:t>𝑘</m:t>
                    </m:r>
                    <m:r>
                      <a:rPr lang="en-US" altLang="zh-CN" sz="2000" i="1">
                        <a:solidFill>
                          <a:srgbClr val="C00000"/>
                        </a:solidFill>
                        <a:latin typeface="Cambria Math"/>
                        <a:ea typeface="黑体" panose="02010609060101010101" pitchFamily="49" charset="-122"/>
                        <a:cs typeface="Times New Roman" panose="02020603050405020304" pitchFamily="18" charset="0"/>
                      </a:rPr>
                      <m:t>)</m:t>
                    </m:r>
                  </m:oMath>
                </a14:m>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为简单的析取式，则</a:t>
                </a:r>
                <a14:m>
                  <m:oMath xmlns:m="http://schemas.openxmlformats.org/officeDocument/2006/math">
                    <m:r>
                      <a:rPr lang="zh-CN" altLang="en-US" sz="2000" i="1">
                        <a:solidFill>
                          <a:srgbClr val="C00000"/>
                        </a:solidFill>
                        <a:latin typeface="Cambria Math"/>
                        <a:ea typeface="黑体" panose="02010609060101010101" pitchFamily="49" charset="-122"/>
                        <a:cs typeface="Times New Roman" panose="02020603050405020304" pitchFamily="18" charset="0"/>
                      </a:rPr>
                      <m:t>𝛼</m:t>
                    </m:r>
                    <m:r>
                      <a:rPr lang="en-US" altLang="zh-CN" sz="2000" i="1">
                        <a:solidFill>
                          <a:srgbClr val="C00000"/>
                        </a:solidFill>
                        <a:latin typeface="Cambria Math"/>
                        <a:ea typeface="黑体" panose="02010609060101010101" pitchFamily="49" charset="-122"/>
                        <a:cs typeface="Times New Roman" panose="02020603050405020304" pitchFamily="18" charset="0"/>
                      </a:rPr>
                      <m:t>=</m:t>
                    </m:r>
                  </m:oMath>
                </a14:m>
                <a:r>
                  <a:rPr lang="en-US" altLang="zh-CN" sz="2000" dirty="0">
                    <a:solidFill>
                      <a:srgbClr val="C00000"/>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rgbClr val="C00000"/>
                            </a:solidFill>
                            <a:latin typeface="Cambria Math"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i="1">
                            <a:solidFill>
                              <a:srgbClr val="C00000"/>
                            </a:solidFill>
                            <a:latin typeface="Cambria Math"/>
                            <a:ea typeface="黑体" panose="02010609060101010101" pitchFamily="49" charset="-122"/>
                            <a:cs typeface="Times New Roman" panose="02020603050405020304" pitchFamily="18" charset="0"/>
                          </a:rPr>
                          <m:t>1</m:t>
                        </m:r>
                      </m:sub>
                    </m:sSub>
                    <m:r>
                      <a:rPr lang="en-US" altLang="zh-CN" sz="2000" i="1" smtClean="0">
                        <a:solidFill>
                          <a:srgbClr val="C00000"/>
                        </a:solidFill>
                        <a:latin typeface="Cambria Math"/>
                        <a:ea typeface="Cambria Math"/>
                        <a:cs typeface="Times New Roman" panose="02020603050405020304" pitchFamily="18" charset="0"/>
                      </a:rPr>
                      <m:t>∧</m:t>
                    </m:r>
                  </m:oMath>
                </a14:m>
                <a:r>
                  <a:rPr lang="en-US" altLang="zh-CN" sz="2000" dirty="0">
                    <a:solidFill>
                      <a:srgbClr val="C00000"/>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rgbClr val="C00000"/>
                            </a:solidFill>
                            <a:latin typeface="Cambria Math"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i="1">
                            <a:solidFill>
                              <a:srgbClr val="C00000"/>
                            </a:solidFill>
                            <a:latin typeface="Cambria Math"/>
                            <a:ea typeface="黑体" panose="02010609060101010101" pitchFamily="49" charset="-122"/>
                            <a:cs typeface="Times New Roman" panose="02020603050405020304" pitchFamily="18" charset="0"/>
                          </a:rPr>
                          <m:t>2</m:t>
                        </m:r>
                      </m:sub>
                    </m:sSub>
                  </m:oMath>
                </a14:m>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smtClean="0">
                        <a:solidFill>
                          <a:srgbClr val="C00000"/>
                        </a:solidFill>
                        <a:latin typeface="Cambria Math"/>
                        <a:ea typeface="Cambria Math"/>
                        <a:cs typeface="Times New Roman" panose="02020603050405020304" pitchFamily="18" charset="0"/>
                      </a:rPr>
                      <m:t>∧</m:t>
                    </m:r>
                    <m:r>
                      <a:rPr lang="en-US" altLang="zh-CN" sz="2000">
                        <a:solidFill>
                          <a:srgbClr val="C00000"/>
                        </a:solidFill>
                        <a:latin typeface="Cambria Math"/>
                        <a:ea typeface="Cambria Math"/>
                        <a:cs typeface="Times New Roman" panose="02020603050405020304" pitchFamily="18" charset="0"/>
                      </a:rPr>
                      <m:t>…</m:t>
                    </m:r>
                    <m:r>
                      <a:rPr lang="en-US" altLang="zh-CN" sz="2000" i="1" smtClean="0">
                        <a:solidFill>
                          <a:srgbClr val="C00000"/>
                        </a:solidFill>
                        <a:latin typeface="Cambria Math"/>
                        <a:ea typeface="Cambria Math"/>
                        <a:cs typeface="Times New Roman" panose="02020603050405020304" pitchFamily="18" charset="0"/>
                      </a:rPr>
                      <m:t>∧</m:t>
                    </m:r>
                    <m:sSub>
                      <m:sSubPr>
                        <m:ctrlPr>
                          <a:rPr lang="en-US" altLang="zh-CN" sz="2000" i="1">
                            <a:solidFill>
                              <a:srgbClr val="C00000"/>
                            </a:solidFill>
                            <a:latin typeface="Cambria Math"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i="1">
                            <a:solidFill>
                              <a:srgbClr val="C00000"/>
                            </a:solidFill>
                            <a:latin typeface="Cambria Math"/>
                            <a:ea typeface="黑体" panose="02010609060101010101" pitchFamily="49" charset="-122"/>
                            <a:cs typeface="Times New Roman" panose="02020603050405020304" pitchFamily="18" charset="0"/>
                          </a:rPr>
                          <m:t>𝑘</m:t>
                        </m:r>
                      </m:sub>
                    </m:sSub>
                  </m:oMath>
                </a14:m>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为合取范式</a:t>
                </a: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例如：</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m:t>
                    </m:r>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1</m:t>
                        </m:r>
                      </m:sub>
                    </m:sSub>
                    <m:r>
                      <a:rPr lang="en-US" altLang="zh-CN" sz="2000" i="1" smtClean="0">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2</m:t>
                        </m:r>
                      </m:sub>
                    </m:sSub>
                    <m:r>
                      <a:rPr lang="en-US" altLang="zh-CN" sz="2000" i="1">
                        <a:latin typeface="Cambria Math"/>
                        <a:ea typeface="黑体" panose="02010609060101010101" pitchFamily="49" charset="-122"/>
                        <a:cs typeface="Times New Roman" panose="02020603050405020304" pitchFamily="18" charset="0"/>
                      </a:rPr>
                      <m:t>)</m:t>
                    </m:r>
                  </m:oMath>
                </a14:m>
                <a:r>
                  <a:rPr lang="en-US" altLang="zh-CN" sz="2000" dirty="0">
                    <a:ea typeface="Cambria Math"/>
                    <a:cs typeface="Times New Roman" panose="02020603050405020304" pitchFamily="18" charset="0"/>
                  </a:rPr>
                  <a:t> </a:t>
                </a:r>
                <a14:m>
                  <m:oMath xmlns:m="http://schemas.openxmlformats.org/officeDocument/2006/math">
                    <m:r>
                      <a:rPr lang="en-US" altLang="zh-CN" sz="2000" i="1" smtClean="0">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en-US" altLang="zh-CN" sz="2000" i="1">
                            <a:latin typeface="Cambria Math"/>
                            <a:ea typeface="Cambria Math"/>
                            <a:cs typeface="Times New Roman" panose="02020603050405020304" pitchFamily="18" charset="0"/>
                          </a:rPr>
                          <m:t>¬</m:t>
                        </m:r>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3</m:t>
                        </m:r>
                      </m:sub>
                    </m:sSub>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1</m:t>
                        </m:r>
                      </m:sub>
                    </m:sSub>
                    <m:r>
                      <a:rPr lang="en-US" altLang="zh-CN" sz="2000" i="1" smtClean="0">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3</m:t>
                        </m:r>
                      </m:sub>
                    </m:sSub>
                    <m:r>
                      <a:rPr lang="en-US" altLang="zh-CN" sz="2000" i="1" smtClean="0">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d>
                      <m:dPr>
                        <m:ctrlPr>
                          <a:rPr lang="en-US" altLang="zh-CN" sz="2000" b="0" i="1" smtClean="0">
                            <a:latin typeface="Cambria Math" charset="0"/>
                            <a:ea typeface="黑体" panose="02010609060101010101" pitchFamily="49" charset="-122"/>
                            <a:cs typeface="Times New Roman" panose="02020603050405020304" pitchFamily="18" charset="0"/>
                          </a:rPr>
                        </m:ctrlPr>
                      </m:dPr>
                      <m:e>
                        <m:r>
                          <a:rPr lang="en-US" altLang="zh-CN" sz="2000" i="1">
                            <a:latin typeface="Cambria Math"/>
                            <a:ea typeface="Cambria Math"/>
                            <a:cs typeface="Times New Roman" panose="02020603050405020304" pitchFamily="18" charset="0"/>
                          </a:rPr>
                          <m:t>¬</m:t>
                        </m:r>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2</m:t>
                            </m:r>
                          </m:sub>
                        </m:sSub>
                        <m:r>
                          <a:rPr lang="en-US" altLang="zh-CN" sz="2000" i="1" smtClean="0">
                            <a:latin typeface="Cambria Math"/>
                            <a:ea typeface="Cambria Math"/>
                            <a:cs typeface="Times New Roman" panose="02020603050405020304" pitchFamily="18" charset="0"/>
                          </a:rPr>
                          <m:t>∨</m:t>
                        </m:r>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b="0" i="1" smtClean="0">
                                <a:latin typeface="Cambria Math"/>
                                <a:ea typeface="黑体" panose="02010609060101010101" pitchFamily="49" charset="-122"/>
                                <a:cs typeface="Times New Roman" panose="02020603050405020304" pitchFamily="18" charset="0"/>
                              </a:rPr>
                              <m:t>4</m:t>
                            </m:r>
                          </m:sub>
                        </m:sSub>
                      </m:e>
                    </m:d>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等</a:t>
                </a:r>
              </a:p>
            </p:txBody>
          </p:sp>
        </mc:Choice>
        <mc:Fallback xmlns="">
          <p:sp>
            <p:nvSpPr>
              <p:cNvPr id="4" name="矩形 3"/>
              <p:cNvSpPr>
                <a:spLocks noRot="1" noChangeAspect="1" noMove="1" noResize="1" noEditPoints="1" noAdjustHandles="1" noChangeArrowheads="1" noChangeShapeType="1" noTextEdit="1"/>
              </p:cNvSpPr>
              <p:nvPr/>
            </p:nvSpPr>
            <p:spPr>
              <a:xfrm>
                <a:off x="59375" y="1740659"/>
                <a:ext cx="9143999" cy="3785652"/>
              </a:xfrm>
              <a:prstGeom prst="rect">
                <a:avLst/>
              </a:prstGeom>
              <a:blipFill rotWithShape="1">
                <a:blip r:embed="rId2"/>
                <a:stretch>
                  <a:fillRect l="-733" b="-483"/>
                </a:stretch>
              </a:blipFill>
            </p:spPr>
            <p:txBody>
              <a:bodyPr/>
              <a:lstStyle/>
              <a:p>
                <a:r>
                  <a:rPr lang="zh-CN" altLang="en-US">
                    <a:noFill/>
                  </a:rPr>
                  <a:t> </a:t>
                </a:r>
              </a:p>
            </p:txBody>
          </p:sp>
        </mc:Fallback>
      </mc:AlternateContent>
      <p:sp>
        <p:nvSpPr>
          <p:cNvPr id="3" name="矩形 2"/>
          <p:cNvSpPr/>
          <p:nvPr/>
        </p:nvSpPr>
        <p:spPr>
          <a:xfrm>
            <a:off x="269911" y="1011053"/>
            <a:ext cx="8411379" cy="677108"/>
          </a:xfrm>
          <a:prstGeom prst="rect">
            <a:avLst/>
          </a:prstGeom>
        </p:spPr>
        <p:txBody>
          <a:bodyPr wrap="square">
            <a:spAutoFit/>
          </a:bodyPr>
          <a:lstStyle/>
          <a:p>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范式（</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normal form)</a:t>
            </a:r>
            <a:r>
              <a:rPr lang="zh-CN" altLang="en-US" dirty="0"/>
              <a:t>是命题逻辑中的重要概念。范式是把命题公式化归为一种标准的形式。范式最大的作用是可以进行两个命题的等价判定。</a:t>
            </a:r>
          </a:p>
        </p:txBody>
      </p:sp>
    </p:spTree>
    <p:extLst>
      <p:ext uri="{BB962C8B-B14F-4D97-AF65-F5344CB8AC3E}">
        <p14:creationId xmlns:p14="http://schemas.microsoft.com/office/powerpoint/2010/main" val="22541560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09601" y="252541"/>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en-US" altLang="zh-CN" sz="2400" kern="0" dirty="0">
                <a:solidFill>
                  <a:srgbClr val="0070C0"/>
                </a:solidFill>
                <a:latin typeface="Times New Roman" pitchFamily="18" charset="0"/>
                <a:cs typeface="Times New Roman" pitchFamily="18" charset="0"/>
              </a:rPr>
              <a:t>Principle Component Analysis </a:t>
            </a:r>
            <a:r>
              <a:rPr lang="zh-CN" altLang="en-US" sz="2400" kern="0" dirty="0">
                <a:solidFill>
                  <a:srgbClr val="0070C0"/>
                </a:solidFill>
                <a:latin typeface="Times New Roman" pitchFamily="18" charset="0"/>
                <a:cs typeface="Times New Roman" pitchFamily="18" charset="0"/>
              </a:rPr>
              <a:t>（</a:t>
            </a:r>
            <a:r>
              <a:rPr lang="en-US" altLang="zh-CN" sz="2400" kern="0" dirty="0">
                <a:solidFill>
                  <a:srgbClr val="0070C0"/>
                </a:solidFill>
                <a:latin typeface="Times New Roman" pitchFamily="18" charset="0"/>
                <a:cs typeface="Times New Roman" pitchFamily="18" charset="0"/>
              </a:rPr>
              <a:t>PCA</a:t>
            </a:r>
            <a:r>
              <a:rPr lang="zh-CN" altLang="en-US" sz="2400" kern="0" dirty="0">
                <a:solidFill>
                  <a:srgbClr val="0070C0"/>
                </a:solidFill>
                <a:latin typeface="Times New Roman" pitchFamily="18" charset="0"/>
                <a:cs typeface="Times New Roman" pitchFamily="18" charset="0"/>
              </a:rPr>
              <a:t>）</a:t>
            </a:r>
          </a:p>
        </p:txBody>
      </p:sp>
      <p:pic>
        <p:nvPicPr>
          <p:cNvPr id="14" name="Picture 4" descr="result450ms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90438" y="2921001"/>
            <a:ext cx="2877200" cy="329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a:xfrm>
            <a:off x="92907" y="987386"/>
            <a:ext cx="8948406" cy="191231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Times New Roman" panose="02020603050405020304" pitchFamily="18" charset="0"/>
              </a:rPr>
              <a:t>主成分分析是一种特征降维方法（与线性区别分析的目的是一样的）。人类在认知过程中会主动“化繁为简”</a:t>
            </a:r>
            <a:endParaRPr lang="en-US" altLang="zh-CN" dirty="0">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cs typeface="Times New Roman" panose="02020603050405020304" pitchFamily="18" charset="0"/>
              </a:rPr>
              <a:t>奥卡姆剃刀定律（</a:t>
            </a:r>
            <a:r>
              <a:rPr lang="en-US" altLang="zh-CN" dirty="0">
                <a:cs typeface="Times New Roman" panose="02020603050405020304" pitchFamily="18" charset="0"/>
              </a:rPr>
              <a:t>Occam’s Razor</a:t>
            </a:r>
            <a:r>
              <a:rPr lang="zh-CN" altLang="en-US" dirty="0">
                <a:cs typeface="Times New Roman" panose="02020603050405020304" pitchFamily="18" charset="0"/>
              </a:rPr>
              <a:t>）：“如无必要，勿增实体”，即“简单有效原理”</a:t>
            </a:r>
            <a:endParaRPr lang="en-US" altLang="zh-CN" dirty="0">
              <a:cs typeface="Times New Roman" panose="02020603050405020304" pitchFamily="18" charset="0"/>
            </a:endParaRPr>
          </a:p>
          <a:p>
            <a:pPr marL="285750" indent="-285750">
              <a:lnSpc>
                <a:spcPct val="2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194" name="Picture 2" descr="https://timgsa.baidu.com/timg?image&amp;quality=80&amp;size=b9999_10000&amp;sec=1543333878908&amp;di=9e90d2ceceda8ca723fe6e8c47de6930&amp;imgtype=0&amp;src=http%3A%2F%2Ftaobao.90sheji.com%2F58pic%2F13%2F19%2F88%2F81H58PICAN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3389787"/>
            <a:ext cx="2984500" cy="236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9832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bwMode="auto">
          <a:xfrm>
            <a:off x="342901" y="1662317"/>
            <a:ext cx="2133600" cy="88623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数据</a:t>
            </a:r>
            <a:r>
              <a:rPr lang="zh-CN" altLang="en-US" sz="2000" b="1" kern="0" dirty="0">
                <a:solidFill>
                  <a:srgbClr val="0070C0"/>
                </a:solidFill>
                <a:latin typeface="Times New Roman" pitchFamily="18" charset="0"/>
                <a:ea typeface="微软雅黑" pitchFamily="34" charset="-122"/>
                <a:cs typeface="Times New Roman" pitchFamily="18" charset="0"/>
              </a:rPr>
              <a:t>样本</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的方差</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lvl="0" algn="ctr" fontAlgn="base">
              <a:spcBef>
                <a:spcPct val="0"/>
              </a:spcBef>
              <a:spcAft>
                <a:spcPct val="0"/>
              </a:spcAft>
              <a:defRPr/>
            </a:pPr>
            <a:r>
              <a:rPr lang="en-US" altLang="zh-CN" sz="2000" b="1" kern="0" dirty="0">
                <a:solidFill>
                  <a:srgbClr val="0070C0"/>
                </a:solidFill>
                <a:latin typeface="Times New Roman" pitchFamily="18" charset="0"/>
                <a:ea typeface="微软雅黑" pitchFamily="34" charset="-122"/>
                <a:cs typeface="Times New Roman" pitchFamily="18" charset="0"/>
              </a:rPr>
              <a:t>variance</a:t>
            </a:r>
          </a:p>
        </p:txBody>
      </p:sp>
      <p:sp>
        <p:nvSpPr>
          <p:cNvPr id="10" name="标题 1"/>
          <p:cNvSpPr>
            <a:spLocks noGrp="1"/>
          </p:cNvSpPr>
          <p:nvPr>
            <p:ph type="title"/>
          </p:nvPr>
        </p:nvSpPr>
        <p:spPr>
          <a:xfrm>
            <a:off x="547496" y="131591"/>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若干概念</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方差与协方差</a:t>
            </a:r>
          </a:p>
        </p:txBody>
      </p:sp>
      <mc:AlternateContent xmlns:mc="http://schemas.openxmlformats.org/markup-compatibility/2006" xmlns:a14="http://schemas.microsoft.com/office/drawing/2010/main">
        <mc:Choice Requires="a14">
          <p:sp>
            <p:nvSpPr>
              <p:cNvPr id="3" name="矩形 2"/>
              <p:cNvSpPr/>
              <p:nvPr/>
            </p:nvSpPr>
            <p:spPr>
              <a:xfrm>
                <a:off x="2855667" y="1949496"/>
                <a:ext cx="5269158" cy="369332"/>
              </a:xfrm>
              <a:prstGeom prst="rect">
                <a:avLst/>
              </a:prstGeom>
            </p:spPr>
            <p:txBody>
              <a:bodyPr wrap="square">
                <a:spAutoFit/>
              </a:bodyPr>
              <a:lstStyle/>
              <a:p>
                <a:pPr algn="ctr" fontAlgn="base">
                  <a:spcBef>
                    <a:spcPct val="0"/>
                  </a:spcBef>
                  <a:spcAft>
                    <a:spcPct val="0"/>
                  </a:spcAft>
                  <a:defRPr/>
                </a:pPr>
                <a:r>
                  <a:rPr lang="zh-CN" altLang="en-US" b="1" kern="0" dirty="0">
                    <a:solidFill>
                      <a:srgbClr val="0070C0"/>
                    </a:solidFill>
                    <a:ea typeface="微软雅黑" pitchFamily="34" charset="-122"/>
                    <a:cs typeface="Times New Roman" pitchFamily="18" charset="0"/>
                  </a:rPr>
                  <a:t>假设有</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𝒏</m:t>
                    </m:r>
                  </m:oMath>
                </a14:m>
                <a:r>
                  <a:rPr lang="zh-CN" altLang="en-US" b="1" kern="0" dirty="0">
                    <a:solidFill>
                      <a:srgbClr val="0070C0"/>
                    </a:solidFill>
                    <a:latin typeface="Times New Roman" pitchFamily="18" charset="0"/>
                    <a:ea typeface="微软雅黑" pitchFamily="34" charset="-122"/>
                    <a:cs typeface="Times New Roman" pitchFamily="18" charset="0"/>
                  </a:rPr>
                  <a:t>个数据，记为</a:t>
                </a:r>
                <a14:m>
                  <m:oMath xmlns:m="http://schemas.openxmlformats.org/officeDocument/2006/math">
                    <m:sSub>
                      <m:sSubPr>
                        <m:ctrlPr>
                          <a:rPr lang="en-US" altLang="zh-CN" b="1" i="1" kern="0" smtClean="0">
                            <a:solidFill>
                              <a:srgbClr val="0070C0"/>
                            </a:solidFill>
                            <a:latin typeface="Cambria Math"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𝑿</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  (</m:t>
                    </m:r>
                    <m:r>
                      <a:rPr lang="en-US" altLang="zh-CN" b="1" i="1" kern="0">
                        <a:solidFill>
                          <a:srgbClr val="0070C0"/>
                        </a:solidFill>
                        <a:latin typeface="Cambria Math"/>
                        <a:ea typeface="微软雅黑" pitchFamily="34" charset="-122"/>
                        <a:cs typeface="Times New Roman" pitchFamily="18" charset="0"/>
                      </a:rPr>
                      <m:t>𝒊</m:t>
                    </m:r>
                    <m:r>
                      <a:rPr lang="en-US" altLang="zh-CN" b="1" i="1" kern="0">
                        <a:solidFill>
                          <a:srgbClr val="0070C0"/>
                        </a:solidFill>
                        <a:latin typeface="Cambria Math"/>
                        <a:ea typeface="微软雅黑" pitchFamily="34" charset="-122"/>
                        <a:cs typeface="Times New Roman" pitchFamily="18" charset="0"/>
                      </a:rPr>
                      <m:t>=</m:t>
                    </m:r>
                    <m:r>
                      <a:rPr lang="en-US" altLang="zh-CN" b="1" i="1" kern="0">
                        <a:solidFill>
                          <a:srgbClr val="0070C0"/>
                        </a:solidFill>
                        <a:latin typeface="Cambria Math"/>
                        <a:ea typeface="微软雅黑" pitchFamily="34" charset="-122"/>
                        <a:cs typeface="Times New Roman" pitchFamily="18" charset="0"/>
                      </a:rPr>
                      <m:t>𝟏</m:t>
                    </m:r>
                    <m:r>
                      <a:rPr lang="en-US" altLang="zh-CN" b="1" i="1" kern="0">
                        <a:solidFill>
                          <a:srgbClr val="0070C0"/>
                        </a:solidFill>
                        <a:latin typeface="Cambria Math"/>
                        <a:ea typeface="微软雅黑" pitchFamily="34" charset="-122"/>
                        <a:cs typeface="Times New Roman" pitchFamily="18" charset="0"/>
                      </a:rPr>
                      <m:t>,…,</m:t>
                    </m:r>
                    <m:r>
                      <a:rPr lang="en-US" altLang="zh-CN" b="1" i="1" kern="0">
                        <a:solidFill>
                          <a:srgbClr val="0070C0"/>
                        </a:solidFill>
                        <a:latin typeface="Cambria Math"/>
                        <a:ea typeface="微软雅黑" pitchFamily="34" charset="-122"/>
                        <a:cs typeface="Times New Roman" pitchFamily="18" charset="0"/>
                      </a:rPr>
                      <m:t>𝒏</m:t>
                    </m:r>
                    <m:r>
                      <a:rPr lang="en-US" altLang="zh-CN" b="1" i="1" kern="0" smtClean="0">
                        <a:solidFill>
                          <a:srgbClr val="0070C0"/>
                        </a:solidFill>
                        <a:latin typeface="Cambria Math"/>
                        <a:ea typeface="微软雅黑" pitchFamily="34" charset="-122"/>
                        <a:cs typeface="Times New Roman" pitchFamily="18" charset="0"/>
                      </a:rPr>
                      <m:t>)</m:t>
                    </m:r>
                  </m:oMath>
                </a14:m>
                <a:endParaRPr lang="en-US" altLang="zh-CN" b="1" kern="0" dirty="0">
                  <a:solidFill>
                    <a:srgbClr val="0070C0"/>
                  </a:solidFill>
                  <a:latin typeface="Times New Roman" pitchFamily="18" charset="0"/>
                  <a:ea typeface="微软雅黑" pitchFamily="34" charset="-122"/>
                  <a:cs typeface="Times New Roman"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855667" y="1462122"/>
                <a:ext cx="5269158" cy="369332"/>
              </a:xfrm>
              <a:prstGeom prst="rect">
                <a:avLst/>
              </a:prstGeom>
              <a:blipFill rotWithShape="1">
                <a:blip r:embed="rId2"/>
                <a:stretch>
                  <a:fillRect t="-8333" b="-26667"/>
                </a:stretch>
              </a:blipFill>
            </p:spPr>
            <p:txBody>
              <a:bodyPr/>
              <a:lstStyle/>
              <a:p>
                <a:r>
                  <a:rPr lang="zh-CN" altLang="en-US">
                    <a:noFill/>
                  </a:rPr>
                  <a:t> </a:t>
                </a:r>
              </a:p>
            </p:txBody>
          </p:sp>
        </mc:Fallback>
      </mc:AlternateContent>
      <p:sp>
        <p:nvSpPr>
          <p:cNvPr id="9" name="矩形 8"/>
          <p:cNvSpPr/>
          <p:nvPr/>
        </p:nvSpPr>
        <p:spPr>
          <a:xfrm>
            <a:off x="342901" y="2895482"/>
            <a:ext cx="8277224" cy="646331"/>
          </a:xfrm>
          <a:prstGeom prst="rect">
            <a:avLst/>
          </a:prstGeom>
        </p:spPr>
        <p:txBody>
          <a:bodyPr wrap="square">
            <a:spAutoFit/>
          </a:bodyPr>
          <a:lstStyle/>
          <a:p>
            <a:pPr marL="285750" indent="-28575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方差等于各个数据与样本均值之差的平方和之平均数</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方差描述了样本数据的波动程度</a:t>
            </a:r>
          </a:p>
        </p:txBody>
      </p:sp>
      <mc:AlternateContent xmlns:mc="http://schemas.openxmlformats.org/markup-compatibility/2006" xmlns:a14="http://schemas.microsoft.com/office/drawing/2010/main">
        <mc:Choice Requires="a14">
          <p:sp>
            <p:nvSpPr>
              <p:cNvPr id="13" name="矩形 12"/>
              <p:cNvSpPr/>
              <p:nvPr/>
            </p:nvSpPr>
            <p:spPr>
              <a:xfrm>
                <a:off x="3114788" y="3925729"/>
                <a:ext cx="2693238"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0" kern="0" smtClean="0">
                          <a:solidFill>
                            <a:srgbClr val="0070C0"/>
                          </a:solidFill>
                          <a:latin typeface="Cambria Math"/>
                          <a:ea typeface="微软雅黑" pitchFamily="34" charset="-122"/>
                          <a:cs typeface="Times New Roman" pitchFamily="18" charset="0"/>
                        </a:rPr>
                        <m:t>𝐕𝐚𝐫</m:t>
                      </m:r>
                      <m:d>
                        <m:dPr>
                          <m:ctrlPr>
                            <a:rPr lang="en-US" altLang="zh-CN" b="1" i="1" kern="0" smtClean="0">
                              <a:solidFill>
                                <a:srgbClr val="0070C0"/>
                              </a:solidFill>
                              <a:latin typeface="Cambria Math" charset="0"/>
                              <a:ea typeface="微软雅黑" pitchFamily="34" charset="-122"/>
                              <a:cs typeface="Times New Roman" pitchFamily="18" charset="0"/>
                            </a:rPr>
                          </m:ctrlPr>
                        </m:dPr>
                        <m:e>
                          <m:r>
                            <a:rPr lang="en-US" altLang="zh-CN" b="1" i="0" kern="0" smtClean="0">
                              <a:solidFill>
                                <a:srgbClr val="0070C0"/>
                              </a:solidFill>
                              <a:latin typeface="Cambria Math"/>
                              <a:ea typeface="微软雅黑" pitchFamily="34" charset="-122"/>
                              <a:cs typeface="Times New Roman" pitchFamily="18" charset="0"/>
                            </a:rPr>
                            <m:t>𝐗</m:t>
                          </m:r>
                        </m:e>
                      </m:d>
                      <m:r>
                        <a:rPr lang="en-US" altLang="zh-CN" b="1" i="0" kern="0" smtClean="0">
                          <a:solidFill>
                            <a:srgbClr val="0070C0"/>
                          </a:solidFill>
                          <a:latin typeface="Cambria Math"/>
                          <a:ea typeface="微软雅黑" pitchFamily="34" charset="-122"/>
                          <a:cs typeface="Times New Roman" pitchFamily="18" charset="0"/>
                        </a:rPr>
                        <m:t>=</m:t>
                      </m:r>
                      <m:f>
                        <m:fPr>
                          <m:ctrlPr>
                            <a:rPr lang="en-US" altLang="zh-CN" b="1" i="1" kern="0" smtClean="0">
                              <a:solidFill>
                                <a:srgbClr val="0070C0"/>
                              </a:solidFill>
                              <a:latin typeface="Cambria Math" charset="0"/>
                              <a:ea typeface="微软雅黑" pitchFamily="34" charset="-122"/>
                              <a:cs typeface="Times New Roman" pitchFamily="18" charset="0"/>
                            </a:rPr>
                          </m:ctrlPr>
                        </m:fPr>
                        <m:num>
                          <m:r>
                            <a:rPr lang="en-US" altLang="zh-CN" b="1" i="1" kern="0" smtClean="0">
                              <a:solidFill>
                                <a:srgbClr val="0070C0"/>
                              </a:solidFill>
                              <a:latin typeface="Cambria Math"/>
                              <a:ea typeface="微软雅黑" pitchFamily="34" charset="-122"/>
                              <a:cs typeface="Times New Roman" pitchFamily="18" charset="0"/>
                            </a:rPr>
                            <m:t>𝟏</m:t>
                          </m:r>
                        </m:num>
                        <m:den>
                          <m:r>
                            <a:rPr lang="en-US" altLang="zh-CN" b="1" i="1" kern="0" smtClean="0">
                              <a:solidFill>
                                <a:srgbClr val="0070C0"/>
                              </a:solidFill>
                              <a:latin typeface="Cambria Math"/>
                              <a:ea typeface="微软雅黑" pitchFamily="34" charset="-122"/>
                              <a:cs typeface="Times New Roman" pitchFamily="18" charset="0"/>
                            </a:rPr>
                            <m:t>𝒏</m:t>
                          </m:r>
                        </m:den>
                      </m:f>
                      <m:nary>
                        <m:naryPr>
                          <m:chr m:val="∑"/>
                          <m:ctrlPr>
                            <a:rPr lang="en-US" altLang="zh-CN" b="1" i="1" kern="0" smtClean="0">
                              <a:solidFill>
                                <a:srgbClr val="0070C0"/>
                              </a:solidFill>
                              <a:latin typeface="Cambria Math" charset="0"/>
                              <a:ea typeface="微软雅黑" pitchFamily="34" charset="-122"/>
                              <a:cs typeface="Times New Roman" pitchFamily="18" charset="0"/>
                            </a:rPr>
                          </m:ctrlPr>
                        </m:naryPr>
                        <m:sub>
                          <m:r>
                            <m:rPr>
                              <m:brk m:alnAt="23"/>
                            </m:rPr>
                            <a:rPr lang="en-US" altLang="zh-CN" b="1" i="1" kern="0" smtClean="0">
                              <a:solidFill>
                                <a:srgbClr val="0070C0"/>
                              </a:solidFill>
                              <a:latin typeface="Cambria Math"/>
                              <a:ea typeface="微软雅黑" pitchFamily="34" charset="-122"/>
                              <a:cs typeface="Times New Roman" pitchFamily="18" charset="0"/>
                            </a:rPr>
                            <m:t>𝒊</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𝟏</m:t>
                          </m:r>
                        </m:sub>
                        <m:sup>
                          <m:r>
                            <a:rPr lang="en-US" altLang="zh-CN" b="1" i="1" kern="0" smtClean="0">
                              <a:solidFill>
                                <a:srgbClr val="0070C0"/>
                              </a:solidFill>
                              <a:latin typeface="Cambria Math"/>
                              <a:ea typeface="微软雅黑" pitchFamily="34" charset="-122"/>
                              <a:cs typeface="Times New Roman" pitchFamily="18" charset="0"/>
                            </a:rPr>
                            <m:t>𝒏</m:t>
                          </m:r>
                        </m:sup>
                        <m:e>
                          <m:sSup>
                            <m:sSupPr>
                              <m:ctrlPr>
                                <a:rPr lang="en-US" altLang="zh-CN" b="1" i="1" kern="0" smtClean="0">
                                  <a:solidFill>
                                    <a:srgbClr val="0070C0"/>
                                  </a:solidFill>
                                  <a:latin typeface="Cambria Math" charset="0"/>
                                  <a:ea typeface="微软雅黑" pitchFamily="34" charset="-122"/>
                                  <a:cs typeface="Times New Roman" pitchFamily="18" charset="0"/>
                                </a:rPr>
                              </m:ctrlPr>
                            </m:sSupPr>
                            <m:e>
                              <m:r>
                                <a:rPr lang="en-US" altLang="zh-CN" b="1" i="1" kern="0" smtClean="0">
                                  <a:solidFill>
                                    <a:srgbClr val="0070C0"/>
                                  </a:solidFill>
                                  <a:latin typeface="Cambria Math"/>
                                  <a:ea typeface="微软雅黑" pitchFamily="34" charset="-122"/>
                                  <a:cs typeface="Times New Roman" pitchFamily="18" charset="0"/>
                                </a:rPr>
                                <m:t>(</m:t>
                              </m:r>
                              <m:sSubSup>
                                <m:sSubSupPr>
                                  <m:ctrlPr>
                                    <a:rPr lang="en-US" altLang="zh-CN" b="1" i="1" kern="0" smtClean="0">
                                      <a:solidFill>
                                        <a:srgbClr val="0070C0"/>
                                      </a:solidFill>
                                      <a:latin typeface="Cambria Math" charset="0"/>
                                      <a:ea typeface="微软雅黑" pitchFamily="34" charset="-122"/>
                                      <a:cs typeface="Times New Roman" pitchFamily="18" charset="0"/>
                                    </a:rPr>
                                  </m:ctrlPr>
                                </m:sSubSupPr>
                                <m:e>
                                  <m:r>
                                    <a:rPr lang="en-US" altLang="zh-CN" b="1" i="1" kern="0" smtClean="0">
                                      <a:solidFill>
                                        <a:srgbClr val="0070C0"/>
                                      </a:solidFill>
                                      <a:latin typeface="Cambria Math"/>
                                      <a:ea typeface="微软雅黑" pitchFamily="34" charset="-122"/>
                                      <a:cs typeface="Times New Roman" pitchFamily="18" charset="0"/>
                                    </a:rPr>
                                    <m:t>𝒙</m:t>
                                  </m:r>
                                </m:e>
                                <m:sub>
                                  <m:r>
                                    <a:rPr lang="en-US" altLang="zh-CN" b="0" i="1" smtClean="0">
                                      <a:latin typeface="Cambria Math"/>
                                    </a:rPr>
                                    <m:t>𝑖</m:t>
                                  </m:r>
                                </m:sub>
                                <m:sup/>
                              </m:sSubSup>
                              <m:r>
                                <a:rPr lang="en-US" altLang="zh-CN" b="0" i="1" smtClean="0">
                                  <a:latin typeface="Cambria Math"/>
                                </a:rPr>
                                <m:t>−</m:t>
                              </m:r>
                              <m:r>
                                <a:rPr lang="en-US" altLang="zh-CN" b="1" i="1" smtClean="0">
                                  <a:latin typeface="Cambria Math"/>
                                </a:rPr>
                                <m:t>𝒖</m:t>
                              </m:r>
                              <m:r>
                                <a:rPr lang="en-US" altLang="zh-CN" b="1" i="1" kern="0" smtClean="0">
                                  <a:solidFill>
                                    <a:srgbClr val="0070C0"/>
                                  </a:solidFill>
                                  <a:latin typeface="Cambria Math"/>
                                  <a:ea typeface="微软雅黑" pitchFamily="34" charset="-122"/>
                                  <a:cs typeface="Times New Roman" pitchFamily="18" charset="0"/>
                                </a:rPr>
                                <m:t>)</m:t>
                              </m:r>
                            </m:e>
                            <m:sup>
                              <m:r>
                                <a:rPr lang="en-US" altLang="zh-CN" b="1" i="1" kern="0" smtClean="0">
                                  <a:solidFill>
                                    <a:srgbClr val="0070C0"/>
                                  </a:solidFill>
                                  <a:latin typeface="Cambria Math"/>
                                  <a:ea typeface="微软雅黑" pitchFamily="34" charset="-122"/>
                                  <a:cs typeface="Times New Roman" pitchFamily="18" charset="0"/>
                                </a:rPr>
                                <m:t>𝟐</m:t>
                              </m:r>
                            </m:sup>
                          </m:sSup>
                        </m:e>
                      </m:nary>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114787" y="2944297"/>
                <a:ext cx="2666371" cy="84722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854136" y="5437185"/>
                <a:ext cx="3892927" cy="484941"/>
              </a:xfrm>
              <a:prstGeom prst="rect">
                <a:avLst/>
              </a:prstGeom>
            </p:spPr>
            <p:txBody>
              <a:bodyPr wrap="square">
                <a:spAutoFit/>
              </a:bodyPr>
              <a:lstStyle/>
              <a:p>
                <a:r>
                  <a:rPr lang="zh-CN" altLang="en-US" b="1" kern="0" dirty="0">
                    <a:solidFill>
                      <a:srgbClr val="0070C0"/>
                    </a:solidFill>
                    <a:ea typeface="微软雅黑" pitchFamily="34" charset="-122"/>
                    <a:cs typeface="Times New Roman" pitchFamily="18" charset="0"/>
                  </a:rPr>
                  <a:t>其中</a:t>
                </a:r>
                <a14:m>
                  <m:oMath xmlns:m="http://schemas.openxmlformats.org/officeDocument/2006/math">
                    <m:r>
                      <a:rPr lang="en-US" altLang="zh-CN" i="1">
                        <a:latin typeface="Cambria Math"/>
                      </a:rPr>
                      <m:t>𝑢</m:t>
                    </m:r>
                  </m:oMath>
                </a14:m>
                <a:r>
                  <a:rPr lang="zh-CN" altLang="en-US" b="1" kern="0" dirty="0">
                    <a:solidFill>
                      <a:srgbClr val="0070C0"/>
                    </a:solidFill>
                    <a:ea typeface="微软雅黑" pitchFamily="34" charset="-122"/>
                    <a:cs typeface="Times New Roman" pitchFamily="18" charset="0"/>
                  </a:rPr>
                  <a:t>是样本均值，</a:t>
                </a:r>
                <a:r>
                  <a:rPr lang="en-US" altLang="zh-CN" dirty="0"/>
                  <a:t> </a:t>
                </a:r>
                <a14:m>
                  <m:oMath xmlns:m="http://schemas.openxmlformats.org/officeDocument/2006/math">
                    <m:r>
                      <a:rPr lang="en-US" altLang="zh-CN" b="1" i="1">
                        <a:latin typeface="Cambria Math"/>
                      </a:rPr>
                      <m:t>𝒖</m:t>
                    </m:r>
                    <m:r>
                      <a:rPr lang="en-US" altLang="zh-CN" b="0" i="1" smtClean="0">
                        <a:latin typeface="Cambria Math"/>
                      </a:rPr>
                      <m:t>=</m:t>
                    </m:r>
                    <m:f>
                      <m:fPr>
                        <m:ctrlPr>
                          <a:rPr lang="en-US" altLang="zh-CN" b="0" i="1" smtClean="0">
                            <a:latin typeface="Cambria Math" charset="0"/>
                          </a:rPr>
                        </m:ctrlPr>
                      </m:fPr>
                      <m:num>
                        <m:r>
                          <a:rPr lang="en-US" altLang="zh-CN" b="0" i="1" smtClean="0">
                            <a:latin typeface="Cambria Math"/>
                          </a:rPr>
                          <m:t>1</m:t>
                        </m:r>
                      </m:num>
                      <m:den>
                        <m:r>
                          <a:rPr lang="en-US" altLang="zh-CN" b="0" i="1" smtClean="0">
                            <a:latin typeface="Cambria Math"/>
                          </a:rPr>
                          <m:t>𝑛</m:t>
                        </m:r>
                      </m:den>
                    </m:f>
                    <m:nary>
                      <m:naryPr>
                        <m:chr m:val="∑"/>
                        <m:ctrlPr>
                          <a:rPr lang="en-US" altLang="zh-CN" b="0" i="1" smtClean="0">
                            <a:latin typeface="Cambria Math"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sSub>
                          <m:sSubPr>
                            <m:ctrlPr>
                              <a:rPr lang="en-US" altLang="zh-CN" b="0" i="1" smtClean="0">
                                <a:latin typeface="Cambria Math" charset="0"/>
                              </a:rPr>
                            </m:ctrlPr>
                          </m:sSubPr>
                          <m:e>
                            <m:r>
                              <a:rPr lang="en-US" altLang="zh-CN" b="1" i="1" smtClean="0">
                                <a:latin typeface="Cambria Math"/>
                              </a:rPr>
                              <m:t>𝒙</m:t>
                            </m:r>
                          </m:e>
                          <m:sub>
                            <m:r>
                              <a:rPr lang="en-US" altLang="zh-CN" b="0" i="1" smtClean="0">
                                <a:latin typeface="Cambria Math"/>
                              </a:rPr>
                              <m:t>𝑖</m:t>
                            </m:r>
                          </m:sub>
                        </m:sSub>
                      </m:e>
                    </m:nary>
                  </m:oMath>
                </a14:m>
                <a:endParaRPr lang="zh-CN" altLang="en-US" b="1" kern="0" dirty="0">
                  <a:solidFill>
                    <a:srgbClr val="0070C0"/>
                  </a:solidFill>
                  <a:ea typeface="微软雅黑" pitchFamily="34" charset="-122"/>
                  <a:cs typeface="Times New Roman"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854135" y="4077888"/>
                <a:ext cx="3892927" cy="484941"/>
              </a:xfrm>
              <a:prstGeom prst="rect">
                <a:avLst/>
              </a:prstGeom>
              <a:blipFill rotWithShape="1">
                <a:blip r:embed="rId4"/>
                <a:stretch>
                  <a:fillRect l="-1252" t="-79747" b="-1316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31747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bwMode="auto">
          <a:xfrm>
            <a:off x="171451" y="1662317"/>
            <a:ext cx="2305051" cy="88623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数据</a:t>
            </a:r>
            <a:r>
              <a:rPr lang="zh-CN" altLang="en-US" sz="2000" b="1" kern="0" dirty="0">
                <a:solidFill>
                  <a:srgbClr val="0070C0"/>
                </a:solidFill>
                <a:latin typeface="Times New Roman" pitchFamily="18" charset="0"/>
                <a:ea typeface="微软雅黑" pitchFamily="34" charset="-122"/>
                <a:cs typeface="Times New Roman" pitchFamily="18" charset="0"/>
              </a:rPr>
              <a:t>样本</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的协方差</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lvl="0" algn="ctr" fontAlgn="base">
              <a:spcBef>
                <a:spcPct val="0"/>
              </a:spcBef>
              <a:spcAft>
                <a:spcPct val="0"/>
              </a:spcAft>
              <a:defRPr/>
            </a:pPr>
            <a:r>
              <a:rPr lang="en-US" altLang="zh-CN" sz="2000" b="1" kern="0" dirty="0">
                <a:solidFill>
                  <a:srgbClr val="0070C0"/>
                </a:solidFill>
                <a:latin typeface="Times New Roman" pitchFamily="18" charset="0"/>
                <a:ea typeface="微软雅黑" pitchFamily="34" charset="-122"/>
                <a:cs typeface="Times New Roman" pitchFamily="18" charset="0"/>
              </a:rPr>
              <a:t>covariance</a:t>
            </a:r>
          </a:p>
        </p:txBody>
      </p:sp>
      <p:sp>
        <p:nvSpPr>
          <p:cNvPr id="10" name="标题 1"/>
          <p:cNvSpPr>
            <a:spLocks noGrp="1"/>
          </p:cNvSpPr>
          <p:nvPr>
            <p:ph type="title"/>
          </p:nvPr>
        </p:nvSpPr>
        <p:spPr>
          <a:xfrm>
            <a:off x="743443" y="21972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若干概念</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方差与协方差</a:t>
            </a:r>
          </a:p>
        </p:txBody>
      </p:sp>
      <mc:AlternateContent xmlns:mc="http://schemas.openxmlformats.org/markup-compatibility/2006" xmlns:a14="http://schemas.microsoft.com/office/drawing/2010/main">
        <mc:Choice Requires="a14">
          <p:sp>
            <p:nvSpPr>
              <p:cNvPr id="3" name="矩形 2"/>
              <p:cNvSpPr/>
              <p:nvPr/>
            </p:nvSpPr>
            <p:spPr>
              <a:xfrm>
                <a:off x="2371726" y="1898696"/>
                <a:ext cx="6772275" cy="369332"/>
              </a:xfrm>
              <a:prstGeom prst="rect">
                <a:avLst/>
              </a:prstGeom>
            </p:spPr>
            <p:txBody>
              <a:bodyPr wrap="square">
                <a:spAutoFit/>
              </a:bodyPr>
              <a:lstStyle/>
              <a:p>
                <a:pPr algn="ctr" fontAlgn="base">
                  <a:spcBef>
                    <a:spcPct val="0"/>
                  </a:spcBef>
                  <a:spcAft>
                    <a:spcPct val="0"/>
                  </a:spcAft>
                  <a:defRPr/>
                </a:pPr>
                <a:r>
                  <a:rPr lang="zh-CN" altLang="en-US" b="1" kern="0" dirty="0">
                    <a:solidFill>
                      <a:srgbClr val="0070C0"/>
                    </a:solidFill>
                    <a:ea typeface="微软雅黑" pitchFamily="34" charset="-122"/>
                    <a:cs typeface="Times New Roman" pitchFamily="18" charset="0"/>
                  </a:rPr>
                  <a:t>假设有</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𝒏</m:t>
                    </m:r>
                  </m:oMath>
                </a14:m>
                <a:r>
                  <a:rPr lang="zh-CN" altLang="en-US" b="1" kern="0" dirty="0">
                    <a:solidFill>
                      <a:srgbClr val="0070C0"/>
                    </a:solidFill>
                    <a:latin typeface="Times New Roman" pitchFamily="18" charset="0"/>
                    <a:ea typeface="微软雅黑" pitchFamily="34" charset="-122"/>
                    <a:cs typeface="Times New Roman" pitchFamily="18" charset="0"/>
                  </a:rPr>
                  <a:t>个两维变量数据，记为</a:t>
                </a:r>
                <a14:m>
                  <m:oMath xmlns:m="http://schemas.openxmlformats.org/officeDocument/2006/math">
                    <m:r>
                      <a:rPr lang="en-US" altLang="zh-CN" b="1" i="0" kern="0" smtClean="0">
                        <a:solidFill>
                          <a:srgbClr val="0070C0"/>
                        </a:solidFill>
                        <a:latin typeface="Cambria Math"/>
                        <a:ea typeface="微软雅黑" pitchFamily="34" charset="-122"/>
                        <a:cs typeface="Times New Roman" pitchFamily="18" charset="0"/>
                      </a:rPr>
                      <m:t>(</m:t>
                    </m:r>
                    <m:sSub>
                      <m:sSubPr>
                        <m:ctrlPr>
                          <a:rPr lang="en-US" altLang="zh-CN" b="1" i="1" kern="0" smtClean="0">
                            <a:solidFill>
                              <a:srgbClr val="0070C0"/>
                            </a:solidFill>
                            <a:latin typeface="Cambria Math"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𝑿</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𝒀</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smtClean="0">
                            <a:solidFill>
                              <a:srgbClr val="0070C0"/>
                            </a:solidFill>
                            <a:latin typeface="Cambria Math"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𝒚</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  (</m:t>
                    </m:r>
                    <m:r>
                      <a:rPr lang="en-US" altLang="zh-CN" b="1" i="1" kern="0">
                        <a:solidFill>
                          <a:srgbClr val="0070C0"/>
                        </a:solidFill>
                        <a:latin typeface="Cambria Math"/>
                        <a:ea typeface="微软雅黑" pitchFamily="34" charset="-122"/>
                        <a:cs typeface="Times New Roman" pitchFamily="18" charset="0"/>
                      </a:rPr>
                      <m:t>𝒊</m:t>
                    </m:r>
                    <m:r>
                      <a:rPr lang="en-US" altLang="zh-CN" b="1" i="1" kern="0">
                        <a:solidFill>
                          <a:srgbClr val="0070C0"/>
                        </a:solidFill>
                        <a:latin typeface="Cambria Math"/>
                        <a:ea typeface="微软雅黑" pitchFamily="34" charset="-122"/>
                        <a:cs typeface="Times New Roman" pitchFamily="18" charset="0"/>
                      </a:rPr>
                      <m:t>=</m:t>
                    </m:r>
                    <m:r>
                      <a:rPr lang="en-US" altLang="zh-CN" b="1" i="1" kern="0">
                        <a:solidFill>
                          <a:srgbClr val="0070C0"/>
                        </a:solidFill>
                        <a:latin typeface="Cambria Math"/>
                        <a:ea typeface="微软雅黑" pitchFamily="34" charset="-122"/>
                        <a:cs typeface="Times New Roman" pitchFamily="18" charset="0"/>
                      </a:rPr>
                      <m:t>𝟏</m:t>
                    </m:r>
                    <m:r>
                      <a:rPr lang="en-US" altLang="zh-CN" b="1" i="1" kern="0">
                        <a:solidFill>
                          <a:srgbClr val="0070C0"/>
                        </a:solidFill>
                        <a:latin typeface="Cambria Math"/>
                        <a:ea typeface="微软雅黑" pitchFamily="34" charset="-122"/>
                        <a:cs typeface="Times New Roman" pitchFamily="18" charset="0"/>
                      </a:rPr>
                      <m:t>,…,</m:t>
                    </m:r>
                    <m:r>
                      <a:rPr lang="en-US" altLang="zh-CN" b="1" i="1" kern="0">
                        <a:solidFill>
                          <a:srgbClr val="0070C0"/>
                        </a:solidFill>
                        <a:latin typeface="Cambria Math"/>
                        <a:ea typeface="微软雅黑" pitchFamily="34" charset="-122"/>
                        <a:cs typeface="Times New Roman" pitchFamily="18" charset="0"/>
                      </a:rPr>
                      <m:t>𝒏</m:t>
                    </m:r>
                    <m:r>
                      <a:rPr lang="en-US" altLang="zh-CN" b="1" i="1" kern="0" smtClean="0">
                        <a:solidFill>
                          <a:srgbClr val="0070C0"/>
                        </a:solidFill>
                        <a:latin typeface="Cambria Math"/>
                        <a:ea typeface="微软雅黑" pitchFamily="34" charset="-122"/>
                        <a:cs typeface="Times New Roman" pitchFamily="18" charset="0"/>
                      </a:rPr>
                      <m:t>)</m:t>
                    </m:r>
                  </m:oMath>
                </a14:m>
                <a:endParaRPr lang="en-US" altLang="zh-CN" b="1" kern="0" dirty="0">
                  <a:solidFill>
                    <a:srgbClr val="0070C0"/>
                  </a:solidFill>
                  <a:latin typeface="Times New Roman" pitchFamily="18" charset="0"/>
                  <a:ea typeface="微软雅黑" pitchFamily="34" charset="-122"/>
                  <a:cs typeface="Times New Roman"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371725" y="1424022"/>
                <a:ext cx="6772275" cy="369332"/>
              </a:xfrm>
              <a:prstGeom prst="rect">
                <a:avLst/>
              </a:prstGeom>
              <a:blipFill rotWithShape="1">
                <a:blip r:embed="rId2"/>
                <a:stretch>
                  <a:fillRect t="-8333" b="-26667"/>
                </a:stretch>
              </a:blipFill>
            </p:spPr>
            <p:txBody>
              <a:bodyPr/>
              <a:lstStyle/>
              <a:p>
                <a:r>
                  <a:rPr lang="zh-CN" altLang="en-US">
                    <a:noFill/>
                  </a:rPr>
                  <a:t> </a:t>
                </a:r>
              </a:p>
            </p:txBody>
          </p:sp>
        </mc:Fallback>
      </mc:AlternateContent>
      <p:sp>
        <p:nvSpPr>
          <p:cNvPr id="9" name="矩形 8"/>
          <p:cNvSpPr/>
          <p:nvPr/>
        </p:nvSpPr>
        <p:spPr>
          <a:xfrm>
            <a:off x="342901" y="2895481"/>
            <a:ext cx="8277224"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衡量两个变量之间的相关度</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2219438" y="3646329"/>
                <a:ext cx="4315348"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0" kern="0" smtClean="0">
                          <a:solidFill>
                            <a:srgbClr val="0070C0"/>
                          </a:solidFill>
                          <a:latin typeface="Cambria Math"/>
                          <a:ea typeface="微软雅黑" pitchFamily="34" charset="-122"/>
                          <a:cs typeface="Times New Roman" pitchFamily="18" charset="0"/>
                        </a:rPr>
                        <m:t>𝐜𝐨𝐯</m:t>
                      </m:r>
                      <m:d>
                        <m:dPr>
                          <m:ctrlPr>
                            <a:rPr lang="en-US" altLang="zh-CN" b="1" i="1" kern="0" smtClean="0">
                              <a:solidFill>
                                <a:srgbClr val="0070C0"/>
                              </a:solidFill>
                              <a:latin typeface="Cambria Math" charset="0"/>
                              <a:ea typeface="微软雅黑" pitchFamily="34" charset="-122"/>
                              <a:cs typeface="Times New Roman" pitchFamily="18" charset="0"/>
                            </a:rPr>
                          </m:ctrlPr>
                        </m:dPr>
                        <m:e>
                          <m:r>
                            <a:rPr lang="en-US" altLang="zh-CN" b="1" i="0" kern="0" smtClean="0">
                              <a:solidFill>
                                <a:srgbClr val="0070C0"/>
                              </a:solidFill>
                              <a:latin typeface="Cambria Math"/>
                              <a:ea typeface="微软雅黑" pitchFamily="34" charset="-122"/>
                              <a:cs typeface="Times New Roman" pitchFamily="18" charset="0"/>
                            </a:rPr>
                            <m:t>𝐗</m:t>
                          </m:r>
                          <m:r>
                            <a:rPr lang="en-US" altLang="zh-CN" b="1" i="0" kern="0" smtClean="0">
                              <a:solidFill>
                                <a:srgbClr val="0070C0"/>
                              </a:solidFill>
                              <a:latin typeface="Cambria Math"/>
                              <a:ea typeface="微软雅黑" pitchFamily="34" charset="-122"/>
                              <a:cs typeface="Times New Roman" pitchFamily="18" charset="0"/>
                            </a:rPr>
                            <m:t>,</m:t>
                          </m:r>
                          <m:r>
                            <a:rPr lang="en-US" altLang="zh-CN" b="1" i="0" kern="0" smtClean="0">
                              <a:solidFill>
                                <a:srgbClr val="0070C0"/>
                              </a:solidFill>
                              <a:latin typeface="Cambria Math"/>
                              <a:ea typeface="微软雅黑" pitchFamily="34" charset="-122"/>
                              <a:cs typeface="Times New Roman" pitchFamily="18" charset="0"/>
                            </a:rPr>
                            <m:t>𝐘</m:t>
                          </m:r>
                        </m:e>
                      </m:d>
                      <m:r>
                        <a:rPr lang="en-US" altLang="zh-CN" b="1" i="0" kern="0" smtClean="0">
                          <a:solidFill>
                            <a:srgbClr val="0070C0"/>
                          </a:solidFill>
                          <a:latin typeface="Cambria Math"/>
                          <a:ea typeface="微软雅黑" pitchFamily="34" charset="-122"/>
                          <a:cs typeface="Times New Roman" pitchFamily="18" charset="0"/>
                        </a:rPr>
                        <m:t>=</m:t>
                      </m:r>
                      <m:f>
                        <m:fPr>
                          <m:ctrlPr>
                            <a:rPr lang="en-US" altLang="zh-CN" b="1" i="1" kern="0" smtClean="0">
                              <a:solidFill>
                                <a:srgbClr val="0070C0"/>
                              </a:solidFill>
                              <a:latin typeface="Cambria Math" charset="0"/>
                              <a:ea typeface="微软雅黑" pitchFamily="34" charset="-122"/>
                              <a:cs typeface="Times New Roman" pitchFamily="18" charset="0"/>
                            </a:rPr>
                          </m:ctrlPr>
                        </m:fPr>
                        <m:num>
                          <m:r>
                            <a:rPr lang="en-US" altLang="zh-CN" b="1" i="1" kern="0" smtClean="0">
                              <a:solidFill>
                                <a:srgbClr val="0070C0"/>
                              </a:solidFill>
                              <a:latin typeface="Cambria Math"/>
                              <a:ea typeface="微软雅黑" pitchFamily="34" charset="-122"/>
                              <a:cs typeface="Times New Roman" pitchFamily="18" charset="0"/>
                            </a:rPr>
                            <m:t>𝟏</m:t>
                          </m:r>
                        </m:num>
                        <m:den>
                          <m:r>
                            <a:rPr lang="en-US" altLang="zh-CN" b="1" i="1" kern="0" smtClean="0">
                              <a:solidFill>
                                <a:srgbClr val="0070C0"/>
                              </a:solidFill>
                              <a:latin typeface="Cambria Math"/>
                              <a:ea typeface="微软雅黑" pitchFamily="34" charset="-122"/>
                              <a:cs typeface="Times New Roman" pitchFamily="18" charset="0"/>
                            </a:rPr>
                            <m:t>𝒏</m:t>
                          </m:r>
                        </m:den>
                      </m:f>
                      <m:nary>
                        <m:naryPr>
                          <m:chr m:val="∑"/>
                          <m:ctrlPr>
                            <a:rPr lang="en-US" altLang="zh-CN" b="1" i="1" kern="0" smtClean="0">
                              <a:solidFill>
                                <a:srgbClr val="0070C0"/>
                              </a:solidFill>
                              <a:latin typeface="Cambria Math" charset="0"/>
                              <a:ea typeface="微软雅黑" pitchFamily="34" charset="-122"/>
                              <a:cs typeface="Times New Roman" pitchFamily="18" charset="0"/>
                            </a:rPr>
                          </m:ctrlPr>
                        </m:naryPr>
                        <m:sub>
                          <m:r>
                            <m:rPr>
                              <m:brk m:alnAt="23"/>
                            </m:rPr>
                            <a:rPr lang="en-US" altLang="zh-CN" b="1" i="1" kern="0" smtClean="0">
                              <a:solidFill>
                                <a:srgbClr val="0070C0"/>
                              </a:solidFill>
                              <a:latin typeface="Cambria Math"/>
                              <a:ea typeface="微软雅黑" pitchFamily="34" charset="-122"/>
                              <a:cs typeface="Times New Roman" pitchFamily="18" charset="0"/>
                            </a:rPr>
                            <m:t>𝒊</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𝟏</m:t>
                          </m:r>
                        </m:sub>
                        <m:sup>
                          <m:r>
                            <a:rPr lang="en-US" altLang="zh-CN" b="1" i="1" kern="0" smtClean="0">
                              <a:solidFill>
                                <a:srgbClr val="0070C0"/>
                              </a:solidFill>
                              <a:latin typeface="Cambria Math"/>
                              <a:ea typeface="微软雅黑" pitchFamily="34" charset="-122"/>
                              <a:cs typeface="Times New Roman" pitchFamily="18" charset="0"/>
                            </a:rPr>
                            <m:t>𝒏</m:t>
                          </m:r>
                        </m:sup>
                        <m:e>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smtClean="0">
                                  <a:solidFill>
                                    <a:srgbClr val="0070C0"/>
                                  </a:solidFill>
                                  <a:latin typeface="Cambria Math"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𝑬</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𝑿</m:t>
                          </m:r>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smtClean="0">
                                  <a:solidFill>
                                    <a:srgbClr val="0070C0"/>
                                  </a:solidFill>
                                  <a:latin typeface="Cambria Math"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𝒚</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𝑬</m:t>
                          </m:r>
                          <m:d>
                            <m:dPr>
                              <m:ctrlPr>
                                <a:rPr lang="en-US" altLang="zh-CN" b="1" i="1" kern="0" smtClean="0">
                                  <a:solidFill>
                                    <a:srgbClr val="0070C0"/>
                                  </a:solidFill>
                                  <a:latin typeface="Cambria Math" charset="0"/>
                                  <a:ea typeface="微软雅黑" pitchFamily="34" charset="-122"/>
                                  <a:cs typeface="Times New Roman" pitchFamily="18" charset="0"/>
                                </a:rPr>
                              </m:ctrlPr>
                            </m:dPr>
                            <m:e>
                              <m:r>
                                <a:rPr lang="en-US" altLang="zh-CN" b="1" i="1" kern="0" smtClean="0">
                                  <a:solidFill>
                                    <a:srgbClr val="0070C0"/>
                                  </a:solidFill>
                                  <a:latin typeface="Cambria Math"/>
                                  <a:ea typeface="微软雅黑" pitchFamily="34" charset="-122"/>
                                  <a:cs typeface="Times New Roman" pitchFamily="18" charset="0"/>
                                </a:rPr>
                                <m:t>𝒀</m:t>
                              </m:r>
                            </m:e>
                          </m:d>
                          <m:r>
                            <a:rPr lang="en-US" altLang="zh-CN" b="1" i="1" kern="0" smtClean="0">
                              <a:solidFill>
                                <a:srgbClr val="0070C0"/>
                              </a:solidFill>
                              <a:latin typeface="Cambria Math"/>
                              <a:ea typeface="微软雅黑" pitchFamily="34" charset="-122"/>
                              <a:cs typeface="Times New Roman" pitchFamily="18" charset="0"/>
                            </a:rPr>
                            <m:t>)</m:t>
                          </m:r>
                        </m:e>
                      </m:nary>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219437" y="2734747"/>
                <a:ext cx="4310539" cy="84722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571626" y="4943509"/>
                <a:ext cx="6610349" cy="1038939"/>
              </a:xfrm>
              <a:prstGeom prst="rect">
                <a:avLst/>
              </a:prstGeom>
            </p:spPr>
            <p:txBody>
              <a:bodyPr wrap="square">
                <a:spAutoFit/>
              </a:bodyPr>
              <a:lstStyle/>
              <a:p>
                <a:r>
                  <a:rPr lang="zh-CN" altLang="en-US" b="1" kern="0" dirty="0">
                    <a:solidFill>
                      <a:srgbClr val="0070C0"/>
                    </a:solidFill>
                    <a:ea typeface="微软雅黑" pitchFamily="34" charset="-122"/>
                    <a:cs typeface="Times New Roman" pitchFamily="18" charset="0"/>
                  </a:rPr>
                  <a:t>其中</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𝑬</m:t>
                    </m:r>
                    <m:r>
                      <a:rPr lang="en-US" altLang="zh-CN" b="1" i="1" kern="0">
                        <a:solidFill>
                          <a:srgbClr val="0070C0"/>
                        </a:solidFill>
                        <a:latin typeface="Cambria Math"/>
                        <a:ea typeface="微软雅黑" pitchFamily="34" charset="-122"/>
                        <a:cs typeface="Times New Roman" pitchFamily="18" charset="0"/>
                      </a:rPr>
                      <m:t>(</m:t>
                    </m:r>
                    <m:r>
                      <a:rPr lang="en-US" altLang="zh-CN" b="1" i="1" kern="0">
                        <a:solidFill>
                          <a:srgbClr val="0070C0"/>
                        </a:solidFill>
                        <a:latin typeface="Cambria Math"/>
                        <a:ea typeface="微软雅黑" pitchFamily="34" charset="-122"/>
                        <a:cs typeface="Times New Roman" pitchFamily="18" charset="0"/>
                      </a:rPr>
                      <m:t>𝑿</m:t>
                    </m:r>
                    <m:r>
                      <a:rPr lang="en-US" altLang="zh-CN" b="1" i="1" kern="0">
                        <a:solidFill>
                          <a:srgbClr val="0070C0"/>
                        </a:solidFill>
                        <a:latin typeface="Cambria Math"/>
                        <a:ea typeface="微软雅黑" pitchFamily="34" charset="-122"/>
                        <a:cs typeface="Times New Roman" pitchFamily="18" charset="0"/>
                      </a:rPr>
                      <m:t>)</m:t>
                    </m:r>
                  </m:oMath>
                </a14:m>
                <a:r>
                  <a:rPr lang="zh-CN" altLang="en-US" b="1" kern="0" dirty="0">
                    <a:solidFill>
                      <a:srgbClr val="0070C0"/>
                    </a:solidFill>
                    <a:ea typeface="微软雅黑" pitchFamily="34" charset="-122"/>
                    <a:cs typeface="Times New Roman" pitchFamily="18" charset="0"/>
                  </a:rPr>
                  <a:t>和</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𝑬</m:t>
                    </m:r>
                    <m:d>
                      <m:dPr>
                        <m:ctrlPr>
                          <a:rPr lang="en-US" altLang="zh-CN" b="1" i="1" kern="0">
                            <a:solidFill>
                              <a:srgbClr val="0070C0"/>
                            </a:solidFill>
                            <a:latin typeface="Cambria Math" charset="0"/>
                            <a:ea typeface="微软雅黑" pitchFamily="34" charset="-122"/>
                            <a:cs typeface="Times New Roman" pitchFamily="18" charset="0"/>
                          </a:rPr>
                        </m:ctrlPr>
                      </m:dPr>
                      <m:e>
                        <m:r>
                          <a:rPr lang="en-US" altLang="zh-CN" b="1" i="1" kern="0">
                            <a:solidFill>
                              <a:srgbClr val="0070C0"/>
                            </a:solidFill>
                            <a:latin typeface="Cambria Math"/>
                            <a:ea typeface="微软雅黑" pitchFamily="34" charset="-122"/>
                            <a:cs typeface="Times New Roman" pitchFamily="18" charset="0"/>
                          </a:rPr>
                          <m:t>𝒀</m:t>
                        </m:r>
                      </m:e>
                    </m:d>
                  </m:oMath>
                </a14:m>
                <a:r>
                  <a:rPr lang="zh-CN" altLang="en-US" b="1" kern="0" dirty="0">
                    <a:solidFill>
                      <a:srgbClr val="0070C0"/>
                    </a:solidFill>
                    <a:ea typeface="微软雅黑" pitchFamily="34" charset="-122"/>
                    <a:cs typeface="Times New Roman" pitchFamily="18" charset="0"/>
                  </a:rPr>
                  <a:t>分别是</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𝑿</m:t>
                    </m:r>
                  </m:oMath>
                </a14:m>
                <a:r>
                  <a:rPr lang="zh-CN" altLang="en-US" b="1" kern="0" dirty="0">
                    <a:solidFill>
                      <a:srgbClr val="0070C0"/>
                    </a:solidFill>
                    <a:ea typeface="微软雅黑" pitchFamily="34" charset="-122"/>
                    <a:cs typeface="Times New Roman" pitchFamily="18" charset="0"/>
                  </a:rPr>
                  <a:t>和</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𝒀</m:t>
                    </m:r>
                  </m:oMath>
                </a14:m>
                <a:r>
                  <a:rPr lang="zh-CN" altLang="en-US" b="1" kern="0" dirty="0">
                    <a:solidFill>
                      <a:srgbClr val="0070C0"/>
                    </a:solidFill>
                    <a:ea typeface="微软雅黑" pitchFamily="34" charset="-122"/>
                    <a:cs typeface="Times New Roman" pitchFamily="18" charset="0"/>
                  </a:rPr>
                  <a:t>的样本均值</a:t>
                </a:r>
                <a:r>
                  <a:rPr lang="en-US" altLang="zh-CN" b="1" kern="0" dirty="0">
                    <a:solidFill>
                      <a:srgbClr val="0070C0"/>
                    </a:solidFill>
                    <a:ea typeface="微软雅黑" pitchFamily="34" charset="-122"/>
                    <a:cs typeface="Times New Roman" pitchFamily="18" charset="0"/>
                  </a:rPr>
                  <a:t>, </a:t>
                </a:r>
                <a:r>
                  <a:rPr lang="zh-CN" altLang="en-US" b="1" kern="0" dirty="0">
                    <a:solidFill>
                      <a:srgbClr val="0070C0"/>
                    </a:solidFill>
                    <a:ea typeface="微软雅黑" pitchFamily="34" charset="-122"/>
                    <a:cs typeface="Times New Roman" pitchFamily="18" charset="0"/>
                  </a:rPr>
                  <a:t>分别定义如下</a:t>
                </a:r>
                <a:r>
                  <a:rPr lang="en-US" altLang="zh-CN" dirty="0"/>
                  <a:t> </a:t>
                </a:r>
                <a14:m>
                  <m:oMath xmlns:m="http://schemas.openxmlformats.org/officeDocument/2006/math">
                    <m:r>
                      <a:rPr lang="en-US" altLang="zh-CN" b="0" i="0" dirty="0" smtClean="0">
                        <a:latin typeface="Cambria Math"/>
                      </a:rPr>
                      <m:t>      </m:t>
                    </m:r>
                  </m:oMath>
                </a14:m>
                <a:endParaRPr lang="en-US" altLang="zh-CN" b="0" i="0" dirty="0">
                  <a:latin typeface="Cambria Math"/>
                </a:endParaRPr>
              </a:p>
              <a:p>
                <a:r>
                  <a:rPr lang="en-US" altLang="zh-CN" dirty="0"/>
                  <a:t>                              </a:t>
                </a:r>
              </a:p>
              <a:p>
                <a:pPr algn="ctr"/>
                <a14:m>
                  <m:oMath xmlns:m="http://schemas.openxmlformats.org/officeDocument/2006/math">
                    <m:r>
                      <m:rPr>
                        <m:sty m:val="p"/>
                      </m:rPr>
                      <a:rPr lang="en-US" altLang="zh-CN" dirty="0">
                        <a:latin typeface="Cambria Math"/>
                      </a:rPr>
                      <m:t>E</m:t>
                    </m:r>
                    <m:d>
                      <m:dPr>
                        <m:ctrlPr>
                          <a:rPr lang="en-US" altLang="zh-CN" b="0" i="1" dirty="0" smtClean="0">
                            <a:latin typeface="Cambria Math" charset="0"/>
                          </a:rPr>
                        </m:ctrlPr>
                      </m:dPr>
                      <m:e>
                        <m:r>
                          <m:rPr>
                            <m:sty m:val="p"/>
                          </m:rPr>
                          <a:rPr lang="en-US" altLang="zh-CN" b="0" i="0" dirty="0" smtClean="0">
                            <a:latin typeface="Cambria Math"/>
                          </a:rPr>
                          <m:t>X</m:t>
                        </m:r>
                      </m:e>
                    </m:d>
                    <m:r>
                      <a:rPr lang="en-US" altLang="zh-CN" b="0" i="1" smtClean="0">
                        <a:latin typeface="Cambria Math"/>
                      </a:rPr>
                      <m:t>=</m:t>
                    </m:r>
                    <m:f>
                      <m:fPr>
                        <m:ctrlPr>
                          <a:rPr lang="en-US" altLang="zh-CN" b="0" i="1" smtClean="0">
                            <a:latin typeface="Cambria Math" charset="0"/>
                          </a:rPr>
                        </m:ctrlPr>
                      </m:fPr>
                      <m:num>
                        <m:r>
                          <a:rPr lang="en-US" altLang="zh-CN" b="0" i="1" smtClean="0">
                            <a:latin typeface="Cambria Math"/>
                          </a:rPr>
                          <m:t>1</m:t>
                        </m:r>
                      </m:num>
                      <m:den>
                        <m:r>
                          <a:rPr lang="en-US" altLang="zh-CN" b="0" i="1" smtClean="0">
                            <a:latin typeface="Cambria Math"/>
                          </a:rPr>
                          <m:t>𝑛</m:t>
                        </m:r>
                      </m:den>
                    </m:f>
                    <m:nary>
                      <m:naryPr>
                        <m:chr m:val="∑"/>
                        <m:ctrlPr>
                          <a:rPr lang="en-US" altLang="zh-CN" b="0" i="1" smtClean="0">
                            <a:latin typeface="Cambria Math"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sSub>
                          <m:sSubPr>
                            <m:ctrlPr>
                              <a:rPr lang="en-US" altLang="zh-CN" b="0" i="1" smtClean="0">
                                <a:latin typeface="Cambria Math" charset="0"/>
                              </a:rPr>
                            </m:ctrlPr>
                          </m:sSubPr>
                          <m:e>
                            <m:r>
                              <a:rPr lang="en-US" altLang="zh-CN" b="0" i="1" smtClean="0">
                                <a:latin typeface="Cambria Math"/>
                              </a:rPr>
                              <m:t>𝑥</m:t>
                            </m:r>
                          </m:e>
                          <m:sub>
                            <m:r>
                              <a:rPr lang="en-US" altLang="zh-CN" b="0" i="1" smtClean="0">
                                <a:latin typeface="Cambria Math"/>
                              </a:rPr>
                              <m:t>𝑖</m:t>
                            </m:r>
                          </m:sub>
                        </m:sSub>
                      </m:e>
                    </m:nary>
                  </m:oMath>
                </a14:m>
                <a:r>
                  <a:rPr lang="en-US" altLang="zh-CN" kern="0" dirty="0">
                    <a:ea typeface="微软雅黑" pitchFamily="34" charset="-122"/>
                    <a:cs typeface="Times New Roman" pitchFamily="18" charset="0"/>
                  </a:rPr>
                  <a:t>,        </a:t>
                </a:r>
                <a14:m>
                  <m:oMath xmlns:m="http://schemas.openxmlformats.org/officeDocument/2006/math">
                    <m:r>
                      <m:rPr>
                        <m:sty m:val="p"/>
                      </m:rPr>
                      <a:rPr lang="en-US" altLang="zh-CN" dirty="0">
                        <a:latin typeface="Cambria Math"/>
                      </a:rPr>
                      <m:t>E</m:t>
                    </m:r>
                    <m:d>
                      <m:dPr>
                        <m:ctrlPr>
                          <a:rPr lang="en-US" altLang="zh-CN" i="1" dirty="0">
                            <a:latin typeface="Cambria Math" charset="0"/>
                          </a:rPr>
                        </m:ctrlPr>
                      </m:dPr>
                      <m:e>
                        <m:r>
                          <m:rPr>
                            <m:sty m:val="p"/>
                          </m:rPr>
                          <a:rPr lang="en-US" altLang="zh-CN" b="0" i="0" dirty="0" smtClean="0">
                            <a:latin typeface="Cambria Math"/>
                          </a:rPr>
                          <m:t>Y</m:t>
                        </m:r>
                      </m:e>
                    </m:d>
                    <m:r>
                      <a:rPr lang="en-US" altLang="zh-CN" i="1">
                        <a:latin typeface="Cambria Math"/>
                      </a:rPr>
                      <m:t>=</m:t>
                    </m:r>
                    <m:f>
                      <m:fPr>
                        <m:ctrlPr>
                          <a:rPr lang="en-US" altLang="zh-CN" i="1">
                            <a:latin typeface="Cambria Math" charset="0"/>
                          </a:rPr>
                        </m:ctrlPr>
                      </m:fPr>
                      <m:num>
                        <m:r>
                          <a:rPr lang="en-US" altLang="zh-CN" i="1">
                            <a:latin typeface="Cambria Math"/>
                          </a:rPr>
                          <m:t>1</m:t>
                        </m:r>
                      </m:num>
                      <m:den>
                        <m:r>
                          <a:rPr lang="en-US" altLang="zh-CN" i="1">
                            <a:latin typeface="Cambria Math"/>
                          </a:rPr>
                          <m:t>𝑛</m:t>
                        </m:r>
                      </m:den>
                    </m:f>
                    <m:nary>
                      <m:naryPr>
                        <m:chr m:val="∑"/>
                        <m:ctrlPr>
                          <a:rPr lang="en-US" altLang="zh-CN" i="1">
                            <a:latin typeface="Cambria Math" charset="0"/>
                          </a:rPr>
                        </m:ctrlPr>
                      </m:naryPr>
                      <m:sub>
                        <m:r>
                          <m:rPr>
                            <m:brk m:alnAt="23"/>
                          </m:rPr>
                          <a:rPr lang="en-US" altLang="zh-CN" i="1">
                            <a:latin typeface="Cambria Math"/>
                          </a:rPr>
                          <m:t>𝑖</m:t>
                        </m:r>
                        <m:r>
                          <a:rPr lang="en-US" altLang="zh-CN" i="1">
                            <a:latin typeface="Cambria Math"/>
                          </a:rPr>
                          <m:t>=1</m:t>
                        </m:r>
                      </m:sub>
                      <m:sup>
                        <m:r>
                          <a:rPr lang="en-US" altLang="zh-CN" i="1">
                            <a:latin typeface="Cambria Math"/>
                          </a:rPr>
                          <m:t>𝑛</m:t>
                        </m:r>
                      </m:sup>
                      <m:e>
                        <m:sSub>
                          <m:sSubPr>
                            <m:ctrlPr>
                              <a:rPr lang="en-US" altLang="zh-CN" i="1">
                                <a:latin typeface="Cambria Math" charset="0"/>
                              </a:rPr>
                            </m:ctrlPr>
                          </m:sSubPr>
                          <m:e>
                            <m:r>
                              <a:rPr lang="en-US" altLang="zh-CN" b="0" i="1" smtClean="0">
                                <a:latin typeface="Cambria Math"/>
                              </a:rPr>
                              <m:t>𝑦</m:t>
                            </m:r>
                          </m:e>
                          <m:sub>
                            <m:r>
                              <a:rPr lang="en-US" altLang="zh-CN" i="1">
                                <a:latin typeface="Cambria Math"/>
                              </a:rPr>
                              <m:t>𝑖</m:t>
                            </m:r>
                          </m:sub>
                        </m:sSub>
                      </m:e>
                    </m:nary>
                  </m:oMath>
                </a14:m>
                <a:endParaRPr lang="zh-CN" altLang="en-US" kern="0" dirty="0">
                  <a:ea typeface="微软雅黑" pitchFamily="34" charset="-122"/>
                  <a:cs typeface="Times New Roman"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571625" y="3707631"/>
                <a:ext cx="6610349" cy="1038939"/>
              </a:xfrm>
              <a:prstGeom prst="rect">
                <a:avLst/>
              </a:prstGeom>
              <a:blipFill rotWithShape="1">
                <a:blip r:embed="rId4"/>
                <a:stretch>
                  <a:fillRect l="-830" t="-3509" b="-596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1935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79698" y="23074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协方差例子</a:t>
            </a:r>
          </a:p>
        </p:txBody>
      </p:sp>
      <mc:AlternateContent xmlns:mc="http://schemas.openxmlformats.org/markup-compatibility/2006" xmlns:a14="http://schemas.microsoft.com/office/drawing/2010/main">
        <mc:Choice Requires="a14">
          <p:sp>
            <p:nvSpPr>
              <p:cNvPr id="4" name="矩形 3"/>
              <p:cNvSpPr/>
              <p:nvPr/>
            </p:nvSpPr>
            <p:spPr>
              <a:xfrm>
                <a:off x="3422537" y="5942793"/>
                <a:ext cx="200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kern="0" smtClean="0">
                          <a:solidFill>
                            <a:srgbClr val="0070C0"/>
                          </a:solidFill>
                          <a:latin typeface="Cambria Math"/>
                          <a:ea typeface="微软雅黑" pitchFamily="34" charset="-122"/>
                          <a:cs typeface="Times New Roman" pitchFamily="18" charset="0"/>
                        </a:rPr>
                        <m:t>𝑿</m:t>
                      </m:r>
                      <m:r>
                        <a:rPr lang="en-US" altLang="zh-CN" b="1" i="1" kern="0" smtClean="0">
                          <a:solidFill>
                            <a:srgbClr val="0070C0"/>
                          </a:solidFill>
                          <a:latin typeface="Cambria Math"/>
                          <a:ea typeface="微软雅黑" pitchFamily="34" charset="-122"/>
                          <a:cs typeface="Times New Roman" pitchFamily="18" charset="0"/>
                        </a:rPr>
                        <m:t>=</m:t>
                      </m:r>
                      <m:d>
                        <m:dPr>
                          <m:begChr m:val="{"/>
                          <m:endChr m:val="}"/>
                          <m:ctrlPr>
                            <a:rPr lang="en-US" altLang="zh-CN" b="1" i="1" kern="0" smtClean="0">
                              <a:solidFill>
                                <a:srgbClr val="0070C0"/>
                              </a:solidFill>
                              <a:latin typeface="Cambria Math" charset="0"/>
                              <a:ea typeface="微软雅黑" pitchFamily="34" charset="-122"/>
                              <a:cs typeface="Times New Roman" pitchFamily="18" charset="0"/>
                            </a:rPr>
                          </m:ctrlPr>
                        </m:dPr>
                        <m:e>
                          <m:sSub>
                            <m:sSubPr>
                              <m:ctrlPr>
                                <a:rPr lang="en-US" altLang="zh-CN" b="1" i="1" kern="0" smtClean="0">
                                  <a:solidFill>
                                    <a:srgbClr val="0070C0"/>
                                  </a:solidFill>
                                  <a:latin typeface="Cambria Math"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e>
                      </m:d>
                      <m:r>
                        <a:rPr lang="en-US" altLang="zh-CN" b="1" i="1" kern="0" smtClean="0">
                          <a:solidFill>
                            <a:srgbClr val="0070C0"/>
                          </a:solidFill>
                          <a:latin typeface="Cambria Math"/>
                          <a:ea typeface="微软雅黑" pitchFamily="34" charset="-122"/>
                          <a:cs typeface="Times New Roman" pitchFamily="18" charset="0"/>
                        </a:rPr>
                        <m:t>,</m:t>
                      </m:r>
                      <m:r>
                        <a:rPr lang="en-US" altLang="zh-CN" b="1" i="0" kern="0" smtClean="0">
                          <a:solidFill>
                            <a:srgbClr val="0070C0"/>
                          </a:solidFill>
                          <a:latin typeface="Cambria Math"/>
                          <a:ea typeface="微软雅黑" pitchFamily="34" charset="-122"/>
                          <a:cs typeface="Times New Roman" pitchFamily="18" charset="0"/>
                        </a:rPr>
                        <m:t>𝐘</m:t>
                      </m:r>
                      <m:r>
                        <a:rPr lang="en-US" altLang="zh-CN" b="1" i="0"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a:solidFill>
                                <a:srgbClr val="0070C0"/>
                              </a:solidFill>
                              <a:latin typeface="Cambria Math" charset="0"/>
                              <a:ea typeface="微软雅黑" pitchFamily="34" charset="-122"/>
                              <a:cs typeface="Times New Roman" pitchFamily="18" charset="0"/>
                            </a:rPr>
                          </m:ctrlPr>
                        </m:sSubPr>
                        <m:e>
                          <m:r>
                            <a:rPr lang="en-US" altLang="zh-CN" b="1" i="1" kern="0">
                              <a:solidFill>
                                <a:srgbClr val="0070C0"/>
                              </a:solidFill>
                              <a:latin typeface="Cambria Math"/>
                              <a:ea typeface="微软雅黑" pitchFamily="34" charset="-122"/>
                              <a:cs typeface="Times New Roman" pitchFamily="18" charset="0"/>
                            </a:rPr>
                            <m:t>𝒚</m:t>
                          </m:r>
                        </m:e>
                        <m:sub>
                          <m:r>
                            <a:rPr lang="en-US" altLang="zh-CN" b="1" i="1" kern="0">
                              <a:solidFill>
                                <a:srgbClr val="0070C0"/>
                              </a:solidFill>
                              <a:latin typeface="Cambria Math"/>
                              <a:ea typeface="微软雅黑" pitchFamily="34" charset="-122"/>
                              <a:cs typeface="Times New Roman" pitchFamily="18" charset="0"/>
                            </a:rPr>
                            <m:t>𝒊</m:t>
                          </m:r>
                        </m:sub>
                      </m:sSub>
                      <m:r>
                        <a:rPr lang="en-US" altLang="zh-CN" b="1" i="1" kern="0">
                          <a:solidFill>
                            <a:srgbClr val="0070C0"/>
                          </a:solidFill>
                          <a:latin typeface="Cambria Math"/>
                          <a:ea typeface="微软雅黑" pitchFamily="34" charset="-122"/>
                          <a:cs typeface="Times New Roman" pitchFamily="18" charset="0"/>
                        </a:rPr>
                        <m:t>}</m:t>
                      </m: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3422537" y="5942793"/>
                <a:ext cx="2007986" cy="369332"/>
              </a:xfrm>
              <a:prstGeom prst="rect">
                <a:avLst/>
              </a:prstGeom>
              <a:blipFill>
                <a:blip r:embed="rId3"/>
                <a:stretch>
                  <a:fillRect b="-1833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xmlns="" id="{682F2C85-F4D1-4366-9A9A-7188E39A6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822501" y="-457372"/>
            <a:ext cx="3282083" cy="8141819"/>
          </a:xfrm>
          <a:prstGeom prst="rect">
            <a:avLst/>
          </a:prstGeom>
        </p:spPr>
      </p:pic>
      <p:sp>
        <p:nvSpPr>
          <p:cNvPr id="7" name="文本框 6">
            <a:extLst>
              <a:ext uri="{FF2B5EF4-FFF2-40B4-BE49-F238E27FC236}">
                <a16:creationId xmlns:a16="http://schemas.microsoft.com/office/drawing/2014/main" xmlns="" id="{719D2BDC-2A61-4F95-804C-F02B65BA3472}"/>
              </a:ext>
            </a:extLst>
          </p:cNvPr>
          <p:cNvSpPr txBox="1"/>
          <p:nvPr/>
        </p:nvSpPr>
        <p:spPr>
          <a:xfrm>
            <a:off x="319942" y="1516128"/>
            <a:ext cx="4801314" cy="369332"/>
          </a:xfrm>
          <a:prstGeom prst="rect">
            <a:avLst/>
          </a:prstGeom>
          <a:noFill/>
        </p:spPr>
        <p:txBody>
          <a:bodyPr wrap="none" rtlCol="0">
            <a:spAutoFit/>
          </a:bodyPr>
          <a:lstStyle/>
          <a:p>
            <a:r>
              <a:rPr lang="zh-CN" altLang="en-US" b="1" dirty="0">
                <a:ea typeface="+mj-ea"/>
              </a:rPr>
              <a:t>表</a:t>
            </a:r>
            <a:r>
              <a:rPr lang="en-US" altLang="zh-CN" b="1" dirty="0">
                <a:ea typeface="+mj-ea"/>
              </a:rPr>
              <a:t>5.1 </a:t>
            </a:r>
            <a:r>
              <a:rPr lang="zh-CN" altLang="en-US" b="1" dirty="0">
                <a:ea typeface="+mj-ea"/>
              </a:rPr>
              <a:t>方差与协方差的计算例子（无偏估计）</a:t>
            </a:r>
          </a:p>
        </p:txBody>
      </p:sp>
    </p:spTree>
    <p:extLst>
      <p:ext uri="{BB962C8B-B14F-4D97-AF65-F5344CB8AC3E}">
        <p14:creationId xmlns:p14="http://schemas.microsoft.com/office/powerpoint/2010/main" val="135438919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590550"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协方差例子</a:t>
            </a:r>
          </a:p>
        </p:txBody>
      </p:sp>
      <mc:AlternateContent xmlns:mc="http://schemas.openxmlformats.org/markup-compatibility/2006" xmlns:a14="http://schemas.microsoft.com/office/drawing/2010/main">
        <mc:Choice Requires="a14">
          <p:sp>
            <p:nvSpPr>
              <p:cNvPr id="2" name="矩形 1"/>
              <p:cNvSpPr/>
              <p:nvPr/>
            </p:nvSpPr>
            <p:spPr>
              <a:xfrm>
                <a:off x="590550" y="1365647"/>
                <a:ext cx="8029575" cy="3688767"/>
              </a:xfrm>
              <a:prstGeom prst="rect">
                <a:avLst/>
              </a:prstGeom>
            </p:spPr>
            <p:txBody>
              <a:bodyPr wrap="square">
                <a:spAutoFit/>
              </a:bodyPr>
              <a:lstStyle/>
              <a:p>
                <a:pPr marL="285750" indent="-285750" algn="just">
                  <a:lnSpc>
                    <a:spcPct val="20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cs typeface="Times New Roman" panose="02020603050405020304" pitchFamily="18" charset="0"/>
                  </a:rPr>
                  <a:t>对于一组两维变量（如广告投入</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商品销售、天气状况</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旅游出行等），可通过计算它们之间的协方差值来判断这组数据给出的两维变量是否存在关联关系：</a:t>
                </a:r>
                <a:endParaRPr lang="en-US" altLang="zh-CN" sz="2000"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cs typeface="Times New Roman" panose="02020603050405020304" pitchFamily="18" charset="0"/>
                  </a:rPr>
                  <a:t>当协方差</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𝒄𝒐𝒗</m:t>
                    </m:r>
                    <m:d>
                      <m:dPr>
                        <m:ctrlPr>
                          <a:rPr lang="en-US" altLang="zh-CN" sz="2000" b="1" i="1" smtClean="0">
                            <a:latin typeface="Cambria Math" charset="0"/>
                            <a:ea typeface="黑体" panose="02010609060101010101" pitchFamily="49" charset="-122"/>
                            <a:cs typeface="Times New Roman" panose="02020603050405020304" pitchFamily="18" charset="0"/>
                          </a:rPr>
                        </m:ctrlPr>
                      </m:dPr>
                      <m:e>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m:t>
                        </m:r>
                        <m:r>
                          <a:rPr lang="en-US" altLang="zh-CN" sz="2000" b="1" i="1" smtClean="0">
                            <a:latin typeface="Cambria Math"/>
                            <a:ea typeface="黑体" panose="02010609060101010101" pitchFamily="49" charset="-122"/>
                            <a:cs typeface="Times New Roman" panose="02020603050405020304" pitchFamily="18" charset="0"/>
                          </a:rPr>
                          <m:t>𝒀</m:t>
                        </m:r>
                      </m:e>
                    </m:d>
                    <m:r>
                      <a:rPr lang="en-US" altLang="zh-CN" sz="2000" b="1" i="1" smtClean="0">
                        <a:latin typeface="Cambria Math"/>
                        <a:ea typeface="Cambria Math"/>
                        <a:cs typeface="Times New Roman" panose="02020603050405020304" pitchFamily="18" charset="0"/>
                      </a:rPr>
                      <m:t>&gt;</m:t>
                    </m:r>
                    <m:r>
                      <a:rPr lang="en-US" altLang="zh-CN" sz="2000" b="1" i="1" smtClean="0">
                        <a:latin typeface="Cambria Math"/>
                        <a:ea typeface="Cambria Math"/>
                        <a:cs typeface="Times New Roman" panose="02020603050405020304" pitchFamily="18" charset="0"/>
                      </a:rPr>
                      <m:t>𝟎</m:t>
                    </m:r>
                  </m:oMath>
                </a14:m>
                <a:r>
                  <a:rPr lang="en-US" altLang="zh-CN" sz="20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时，称</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与</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𝒀</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正相关</a:t>
                </a:r>
                <a:endParaRPr lang="en-US" altLang="zh-CN" sz="2000"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cs typeface="Times New Roman" panose="02020603050405020304" pitchFamily="18" charset="0"/>
                  </a:rPr>
                  <a:t>当协方差</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𝒄𝒐𝒗</m:t>
                    </m:r>
                    <m:d>
                      <m:dPr>
                        <m:ctrlPr>
                          <a:rPr lang="en-US" altLang="zh-CN" sz="2000" b="1" i="1">
                            <a:latin typeface="Cambria Math" charset="0"/>
                            <a:ea typeface="黑体" panose="02010609060101010101" pitchFamily="49" charset="-122"/>
                            <a:cs typeface="Times New Roman" panose="02020603050405020304" pitchFamily="18" charset="0"/>
                          </a:rPr>
                        </m:ctrlPr>
                      </m:dPr>
                      <m:e>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m:t>
                        </m:r>
                        <m:r>
                          <a:rPr lang="en-US" altLang="zh-CN" sz="2000" b="1" i="1" smtClean="0">
                            <a:latin typeface="Cambria Math"/>
                            <a:ea typeface="黑体" panose="02010609060101010101" pitchFamily="49" charset="-122"/>
                            <a:cs typeface="Times New Roman" panose="02020603050405020304" pitchFamily="18" charset="0"/>
                          </a:rPr>
                          <m:t>𝒀</m:t>
                        </m:r>
                      </m:e>
                    </m:d>
                    <m:r>
                      <a:rPr lang="en-US" altLang="zh-CN" sz="2000" b="1" i="1" smtClean="0">
                        <a:latin typeface="Cambria Math"/>
                        <a:ea typeface="Cambria Math"/>
                        <a:cs typeface="Times New Roman" panose="02020603050405020304" pitchFamily="18" charset="0"/>
                      </a:rPr>
                      <m:t>&lt;</m:t>
                    </m:r>
                    <m:r>
                      <a:rPr lang="en-US" altLang="zh-CN" sz="2000" b="1" i="1" smtClean="0">
                        <a:latin typeface="Cambria Math"/>
                        <a:ea typeface="Cambria Math"/>
                        <a:cs typeface="Times New Roman" panose="02020603050405020304" pitchFamily="18" charset="0"/>
                      </a:rPr>
                      <m:t>𝟎</m:t>
                    </m:r>
                  </m:oMath>
                </a14:m>
                <a:r>
                  <a:rPr lang="en-US" altLang="zh-CN" sz="20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时，称</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与</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𝒀</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负相关</a:t>
                </a:r>
              </a:p>
              <a:p>
                <a:pPr marL="285750" indent="-285750" algn="just">
                  <a:lnSpc>
                    <a:spcPct val="20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cs typeface="Times New Roman" panose="02020603050405020304" pitchFamily="18" charset="0"/>
                  </a:rPr>
                  <a:t>当协方差</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𝒄𝒐𝒗</m:t>
                    </m:r>
                    <m:d>
                      <m:dPr>
                        <m:ctrlPr>
                          <a:rPr lang="en-US" altLang="zh-CN" sz="2000" b="1" i="1">
                            <a:latin typeface="Cambria Math" charset="0"/>
                            <a:ea typeface="黑体" panose="02010609060101010101" pitchFamily="49" charset="-122"/>
                            <a:cs typeface="Times New Roman" panose="02020603050405020304" pitchFamily="18" charset="0"/>
                          </a:rPr>
                        </m:ctrlPr>
                      </m:dPr>
                      <m:e>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m:t>
                        </m:r>
                        <m:r>
                          <a:rPr lang="en-US" altLang="zh-CN" sz="2000" b="1" i="1" smtClean="0">
                            <a:latin typeface="Cambria Math"/>
                            <a:ea typeface="黑体" panose="02010609060101010101" pitchFamily="49" charset="-122"/>
                            <a:cs typeface="Times New Roman" panose="02020603050405020304" pitchFamily="18" charset="0"/>
                          </a:rPr>
                          <m:t>𝒀</m:t>
                        </m:r>
                      </m:e>
                    </m:d>
                    <m:r>
                      <a:rPr lang="en-US" altLang="zh-CN" sz="2000" b="1" i="1" smtClean="0">
                        <a:latin typeface="Cambria Math"/>
                        <a:ea typeface="Cambria Math"/>
                        <a:cs typeface="Times New Roman" panose="02020603050405020304" pitchFamily="18" charset="0"/>
                      </a:rPr>
                      <m:t>=</m:t>
                    </m:r>
                    <m:r>
                      <a:rPr lang="en-US" altLang="zh-CN" sz="2000" b="1" i="1" smtClean="0">
                        <a:latin typeface="Cambria Math"/>
                        <a:ea typeface="Cambria Math"/>
                        <a:cs typeface="Times New Roman" panose="02020603050405020304" pitchFamily="18" charset="0"/>
                      </a:rPr>
                      <m:t>𝟎</m:t>
                    </m:r>
                  </m:oMath>
                </a14:m>
                <a:r>
                  <a:rPr lang="en-US" altLang="zh-CN" sz="20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时，称</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与</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𝒀</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不相关（线性意义下）</a:t>
                </a:r>
              </a:p>
            </p:txBody>
          </p:sp>
        </mc:Choice>
        <mc:Fallback xmlns="">
          <p:sp>
            <p:nvSpPr>
              <p:cNvPr id="2" name="矩形 1"/>
              <p:cNvSpPr>
                <a:spLocks noRot="1" noChangeAspect="1" noMove="1" noResize="1" noEditPoints="1" noAdjustHandles="1" noChangeArrowheads="1" noChangeShapeType="1" noTextEdit="1"/>
              </p:cNvSpPr>
              <p:nvPr/>
            </p:nvSpPr>
            <p:spPr>
              <a:xfrm>
                <a:off x="590550" y="1365647"/>
                <a:ext cx="8029575" cy="3688767"/>
              </a:xfrm>
              <a:prstGeom prst="rect">
                <a:avLst/>
              </a:prstGeom>
              <a:blipFill>
                <a:blip r:embed="rId2"/>
                <a:stretch>
                  <a:fillRect l="-683" r="-759" b="-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00258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712748" y="18667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从协方差到相关系数</a:t>
            </a:r>
          </a:p>
        </p:txBody>
      </p:sp>
      <p:sp>
        <p:nvSpPr>
          <p:cNvPr id="3" name="矩形 2"/>
          <p:cNvSpPr/>
          <p:nvPr/>
        </p:nvSpPr>
        <p:spPr>
          <a:xfrm>
            <a:off x="209550" y="1021715"/>
            <a:ext cx="8382000" cy="584775"/>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可通过皮尔逊相关系数（</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Pearson Correlation coefficient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）将两组变量之间的关联度规整到一定的取值范围内。皮尔逊相关系数定义如下：</a:t>
            </a:r>
          </a:p>
        </p:txBody>
      </p:sp>
      <mc:AlternateContent xmlns:mc="http://schemas.openxmlformats.org/markup-compatibility/2006" xmlns:a14="http://schemas.microsoft.com/office/drawing/2010/main">
        <mc:Choice Requires="a14">
          <p:sp>
            <p:nvSpPr>
              <p:cNvPr id="7" name="矩形 6"/>
              <p:cNvSpPr/>
              <p:nvPr/>
            </p:nvSpPr>
            <p:spPr>
              <a:xfrm>
                <a:off x="2604289" y="1721564"/>
                <a:ext cx="3592522" cy="593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0" kern="0" smtClean="0">
                          <a:solidFill>
                            <a:srgbClr val="0070C0"/>
                          </a:solidFill>
                          <a:latin typeface="Cambria Math"/>
                          <a:ea typeface="微软雅黑" pitchFamily="34" charset="-122"/>
                          <a:cs typeface="Times New Roman" pitchFamily="18" charset="0"/>
                        </a:rPr>
                        <m:t>𝐜𝐨𝐫𝐫</m:t>
                      </m:r>
                      <m:d>
                        <m:dPr>
                          <m:ctrlPr>
                            <a:rPr lang="en-US" altLang="zh-CN" sz="1400" b="1" i="1" kern="0" smtClean="0">
                              <a:solidFill>
                                <a:srgbClr val="0070C0"/>
                              </a:solidFill>
                              <a:latin typeface="Cambria Math" charset="0"/>
                              <a:ea typeface="微软雅黑" pitchFamily="34" charset="-122"/>
                              <a:cs typeface="Times New Roman" pitchFamily="18" charset="0"/>
                            </a:rPr>
                          </m:ctrlPr>
                        </m:dPr>
                        <m:e>
                          <m:r>
                            <a:rPr lang="en-US" altLang="zh-CN" sz="1400" b="1" i="0" kern="0" smtClean="0">
                              <a:solidFill>
                                <a:srgbClr val="0070C0"/>
                              </a:solidFill>
                              <a:latin typeface="Cambria Math"/>
                              <a:ea typeface="微软雅黑" pitchFamily="34" charset="-122"/>
                              <a:cs typeface="Times New Roman" pitchFamily="18" charset="0"/>
                            </a:rPr>
                            <m:t>𝐗</m:t>
                          </m:r>
                          <m:r>
                            <a:rPr lang="en-US" altLang="zh-CN" sz="1400" b="1" i="0" kern="0" smtClean="0">
                              <a:solidFill>
                                <a:srgbClr val="0070C0"/>
                              </a:solidFill>
                              <a:latin typeface="Cambria Math"/>
                              <a:ea typeface="微软雅黑" pitchFamily="34" charset="-122"/>
                              <a:cs typeface="Times New Roman" pitchFamily="18" charset="0"/>
                            </a:rPr>
                            <m:t>,</m:t>
                          </m:r>
                          <m:r>
                            <a:rPr lang="en-US" altLang="zh-CN" sz="1400" b="1" i="0" kern="0" smtClean="0">
                              <a:solidFill>
                                <a:srgbClr val="0070C0"/>
                              </a:solidFill>
                              <a:latin typeface="Cambria Math"/>
                              <a:ea typeface="微软雅黑" pitchFamily="34" charset="-122"/>
                              <a:cs typeface="Times New Roman" pitchFamily="18" charset="0"/>
                            </a:rPr>
                            <m:t>𝐘</m:t>
                          </m:r>
                        </m:e>
                      </m:d>
                      <m:r>
                        <a:rPr lang="en-US" altLang="zh-CN" sz="1400" b="1" i="0" kern="0" smtClean="0">
                          <a:solidFill>
                            <a:srgbClr val="0070C0"/>
                          </a:solidFill>
                          <a:latin typeface="Cambria Math"/>
                          <a:ea typeface="微软雅黑" pitchFamily="34" charset="-122"/>
                          <a:cs typeface="Times New Roman" pitchFamily="18" charset="0"/>
                        </a:rPr>
                        <m:t>=</m:t>
                      </m:r>
                      <m:f>
                        <m:fPr>
                          <m:ctrlPr>
                            <a:rPr lang="en-US" altLang="zh-CN" sz="1400" b="1" i="1" kern="0" smtClean="0">
                              <a:solidFill>
                                <a:srgbClr val="0070C0"/>
                              </a:solidFill>
                              <a:latin typeface="Cambria Math" charset="0"/>
                              <a:ea typeface="微软雅黑" pitchFamily="34" charset="-122"/>
                              <a:cs typeface="Times New Roman" pitchFamily="18" charset="0"/>
                            </a:rPr>
                          </m:ctrlPr>
                        </m:fPr>
                        <m:num>
                          <m:r>
                            <a:rPr lang="en-US" altLang="zh-CN" sz="1400" b="1" i="1" kern="0" smtClean="0">
                              <a:solidFill>
                                <a:srgbClr val="0070C0"/>
                              </a:solidFill>
                              <a:latin typeface="Cambria Math"/>
                              <a:ea typeface="微软雅黑" pitchFamily="34" charset="-122"/>
                              <a:cs typeface="Times New Roman" pitchFamily="18" charset="0"/>
                            </a:rPr>
                            <m:t>𝑪𝒐𝒗</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𝑿</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𝒀</m:t>
                          </m:r>
                          <m:r>
                            <a:rPr lang="en-US" altLang="zh-CN" sz="1400" b="1" i="1" kern="0" smtClean="0">
                              <a:solidFill>
                                <a:srgbClr val="0070C0"/>
                              </a:solidFill>
                              <a:latin typeface="Cambria Math"/>
                              <a:ea typeface="微软雅黑" pitchFamily="34" charset="-122"/>
                              <a:cs typeface="Times New Roman" pitchFamily="18" charset="0"/>
                            </a:rPr>
                            <m:t>)</m:t>
                          </m:r>
                        </m:num>
                        <m:den>
                          <m:rad>
                            <m:radPr>
                              <m:degHide m:val="on"/>
                              <m:ctrlPr>
                                <a:rPr lang="en-US" altLang="zh-CN" sz="1400" b="1" i="1" kern="0" smtClean="0">
                                  <a:solidFill>
                                    <a:srgbClr val="0070C0"/>
                                  </a:solidFill>
                                  <a:latin typeface="Cambria Math" charset="0"/>
                                  <a:ea typeface="微软雅黑" pitchFamily="34" charset="-122"/>
                                  <a:cs typeface="Times New Roman" pitchFamily="18" charset="0"/>
                                </a:rPr>
                              </m:ctrlPr>
                            </m:radPr>
                            <m:deg/>
                            <m:e>
                              <m:r>
                                <a:rPr lang="en-US" altLang="zh-CN" sz="1400" b="1" i="1" kern="0" smtClean="0">
                                  <a:solidFill>
                                    <a:srgbClr val="0070C0"/>
                                  </a:solidFill>
                                  <a:latin typeface="Cambria Math"/>
                                  <a:ea typeface="微软雅黑" pitchFamily="34" charset="-122"/>
                                  <a:cs typeface="Times New Roman" pitchFamily="18" charset="0"/>
                                </a:rPr>
                                <m:t>𝑽𝒂𝒓</m:t>
                              </m:r>
                              <m:d>
                                <m:dPr>
                                  <m:ctrlPr>
                                    <a:rPr lang="en-US" altLang="zh-CN" sz="1400" b="1" i="1" kern="0" smtClean="0">
                                      <a:solidFill>
                                        <a:srgbClr val="0070C0"/>
                                      </a:solidFill>
                                      <a:latin typeface="Cambria Math" charset="0"/>
                                      <a:ea typeface="微软雅黑" pitchFamily="34" charset="-122"/>
                                      <a:cs typeface="Times New Roman" pitchFamily="18" charset="0"/>
                                    </a:rPr>
                                  </m:ctrlPr>
                                </m:dPr>
                                <m:e>
                                  <m:r>
                                    <a:rPr lang="en-US" altLang="zh-CN" sz="1400" b="1" i="1" kern="0" smtClean="0">
                                      <a:solidFill>
                                        <a:srgbClr val="0070C0"/>
                                      </a:solidFill>
                                      <a:latin typeface="Cambria Math"/>
                                      <a:ea typeface="微软雅黑" pitchFamily="34" charset="-122"/>
                                      <a:cs typeface="Times New Roman" pitchFamily="18" charset="0"/>
                                    </a:rPr>
                                    <m:t>𝑿</m:t>
                                  </m:r>
                                </m:e>
                              </m:d>
                              <m:r>
                                <a:rPr lang="en-US" altLang="zh-CN" sz="1400" b="1" i="1" kern="0" smtClean="0">
                                  <a:solidFill>
                                    <a:srgbClr val="0070C0"/>
                                  </a:solidFill>
                                  <a:latin typeface="Cambria Math"/>
                                  <a:ea typeface="微软雅黑" pitchFamily="34" charset="-122"/>
                                  <a:cs typeface="Times New Roman" pitchFamily="18" charset="0"/>
                                </a:rPr>
                                <m:t>𝑽𝒂𝒓</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𝒀</m:t>
                              </m:r>
                              <m:r>
                                <a:rPr lang="en-US" altLang="zh-CN" sz="1400" b="1" i="1" kern="0" smtClean="0">
                                  <a:solidFill>
                                    <a:srgbClr val="0070C0"/>
                                  </a:solidFill>
                                  <a:latin typeface="Cambria Math"/>
                                  <a:ea typeface="微软雅黑" pitchFamily="34" charset="-122"/>
                                  <a:cs typeface="Times New Roman" pitchFamily="18" charset="0"/>
                                </a:rPr>
                                <m:t>)</m:t>
                              </m:r>
                            </m:e>
                          </m:rad>
                        </m:den>
                      </m:f>
                      <m:r>
                        <a:rPr lang="en-US" altLang="zh-CN" sz="1400" b="1" i="1" kern="0" smtClean="0">
                          <a:solidFill>
                            <a:srgbClr val="0070C0"/>
                          </a:solidFill>
                          <a:latin typeface="Cambria Math"/>
                          <a:ea typeface="微软雅黑" pitchFamily="34" charset="-122"/>
                          <a:cs typeface="Times New Roman" pitchFamily="18" charset="0"/>
                        </a:rPr>
                        <m:t>=</m:t>
                      </m:r>
                      <m:f>
                        <m:fPr>
                          <m:ctrlPr>
                            <a:rPr lang="en-US" altLang="zh-CN" sz="1400" b="1" i="1" kern="0">
                              <a:solidFill>
                                <a:srgbClr val="0070C0"/>
                              </a:solidFill>
                              <a:latin typeface="Cambria Math" charset="0"/>
                              <a:ea typeface="微软雅黑" pitchFamily="34" charset="-122"/>
                              <a:cs typeface="Times New Roman" pitchFamily="18" charset="0"/>
                            </a:rPr>
                          </m:ctrlPr>
                        </m:fPr>
                        <m:num>
                          <m:r>
                            <a:rPr lang="en-US" altLang="zh-CN" sz="1400" b="1" i="1" kern="0">
                              <a:solidFill>
                                <a:srgbClr val="0070C0"/>
                              </a:solidFill>
                              <a:latin typeface="Cambria Math"/>
                              <a:ea typeface="微软雅黑" pitchFamily="34" charset="-122"/>
                              <a:cs typeface="Times New Roman" pitchFamily="18" charset="0"/>
                            </a:rPr>
                            <m:t>𝑪𝒐𝒗</m:t>
                          </m:r>
                          <m:r>
                            <a:rPr lang="en-US" altLang="zh-CN" sz="1400" b="1" i="1" kern="0">
                              <a:solidFill>
                                <a:srgbClr val="0070C0"/>
                              </a:solidFill>
                              <a:latin typeface="Cambria Math"/>
                              <a:ea typeface="微软雅黑" pitchFamily="34" charset="-122"/>
                              <a:cs typeface="Times New Roman" pitchFamily="18" charset="0"/>
                            </a:rPr>
                            <m:t>(</m:t>
                          </m:r>
                          <m:r>
                            <a:rPr lang="en-US" altLang="zh-CN" sz="1400" b="1" i="1" kern="0">
                              <a:solidFill>
                                <a:srgbClr val="0070C0"/>
                              </a:solidFill>
                              <a:latin typeface="Cambria Math"/>
                              <a:ea typeface="微软雅黑" pitchFamily="34" charset="-122"/>
                              <a:cs typeface="Times New Roman" pitchFamily="18" charset="0"/>
                            </a:rPr>
                            <m:t>𝑿</m:t>
                          </m:r>
                          <m:r>
                            <a:rPr lang="en-US" altLang="zh-CN" sz="1400" b="1" i="1" kern="0">
                              <a:solidFill>
                                <a:srgbClr val="0070C0"/>
                              </a:solidFill>
                              <a:latin typeface="Cambria Math"/>
                              <a:ea typeface="微软雅黑" pitchFamily="34" charset="-122"/>
                              <a:cs typeface="Times New Roman" pitchFamily="18" charset="0"/>
                            </a:rPr>
                            <m:t>,</m:t>
                          </m:r>
                          <m:r>
                            <a:rPr lang="en-US" altLang="zh-CN" sz="1400" b="1" i="1" kern="0">
                              <a:solidFill>
                                <a:srgbClr val="0070C0"/>
                              </a:solidFill>
                              <a:latin typeface="Cambria Math"/>
                              <a:ea typeface="微软雅黑" pitchFamily="34" charset="-122"/>
                              <a:cs typeface="Times New Roman" pitchFamily="18" charset="0"/>
                            </a:rPr>
                            <m:t>𝒀</m:t>
                          </m:r>
                          <m:r>
                            <a:rPr lang="en-US" altLang="zh-CN" sz="1400" b="1" i="1" kern="0">
                              <a:solidFill>
                                <a:srgbClr val="0070C0"/>
                              </a:solidFill>
                              <a:latin typeface="Cambria Math"/>
                              <a:ea typeface="微软雅黑" pitchFamily="34" charset="-122"/>
                              <a:cs typeface="Times New Roman" pitchFamily="18" charset="0"/>
                            </a:rPr>
                            <m:t>)</m:t>
                          </m:r>
                        </m:num>
                        <m:den>
                          <m:sSub>
                            <m:sSubPr>
                              <m:ctrlPr>
                                <a:rPr lang="en-US" altLang="zh-CN" sz="1400" b="1" i="1" kern="0" smtClean="0">
                                  <a:solidFill>
                                    <a:srgbClr val="0070C0"/>
                                  </a:solidFill>
                                  <a:latin typeface="Cambria Math" charset="0"/>
                                  <a:ea typeface="微软雅黑" pitchFamily="34" charset="-122"/>
                                  <a:cs typeface="Times New Roman" pitchFamily="18" charset="0"/>
                                </a:rPr>
                              </m:ctrlPr>
                            </m:sSubPr>
                            <m:e>
                              <m:r>
                                <a:rPr lang="zh-CN" altLang="en-US" sz="1400" b="1" i="1" kern="0" smtClean="0">
                                  <a:solidFill>
                                    <a:srgbClr val="0070C0"/>
                                  </a:solidFill>
                                  <a:latin typeface="Cambria Math"/>
                                  <a:ea typeface="微软雅黑" pitchFamily="34" charset="-122"/>
                                  <a:cs typeface="Times New Roman" pitchFamily="18" charset="0"/>
                                </a:rPr>
                                <m:t>𝝈</m:t>
                              </m:r>
                            </m:e>
                            <m:sub>
                              <m:r>
                                <a:rPr lang="en-US" altLang="zh-CN" sz="1400" b="1" i="1" kern="0" smtClean="0">
                                  <a:solidFill>
                                    <a:srgbClr val="0070C0"/>
                                  </a:solidFill>
                                  <a:latin typeface="Cambria Math"/>
                                  <a:ea typeface="微软雅黑" pitchFamily="34" charset="-122"/>
                                  <a:cs typeface="Times New Roman" pitchFamily="18" charset="0"/>
                                </a:rPr>
                                <m:t>𝒙</m:t>
                              </m:r>
                            </m:sub>
                          </m:sSub>
                          <m:sSub>
                            <m:sSubPr>
                              <m:ctrlPr>
                                <a:rPr lang="en-US" altLang="zh-CN" sz="1400" b="1" i="1" kern="0" smtClean="0">
                                  <a:solidFill>
                                    <a:srgbClr val="0070C0"/>
                                  </a:solidFill>
                                  <a:latin typeface="Cambria Math" charset="0"/>
                                  <a:ea typeface="微软雅黑" pitchFamily="34" charset="-122"/>
                                  <a:cs typeface="Times New Roman" pitchFamily="18" charset="0"/>
                                </a:rPr>
                              </m:ctrlPr>
                            </m:sSubPr>
                            <m:e>
                              <m:r>
                                <a:rPr lang="zh-CN" altLang="en-US" sz="1400" b="1" i="1" kern="0" smtClean="0">
                                  <a:solidFill>
                                    <a:srgbClr val="0070C0"/>
                                  </a:solidFill>
                                  <a:latin typeface="Cambria Math"/>
                                  <a:ea typeface="微软雅黑" pitchFamily="34" charset="-122"/>
                                  <a:cs typeface="Times New Roman" pitchFamily="18" charset="0"/>
                                </a:rPr>
                                <m:t>𝝈</m:t>
                              </m:r>
                            </m:e>
                            <m:sub>
                              <m:r>
                                <a:rPr lang="en-US" altLang="zh-CN" sz="1400" b="1" i="1" kern="0" smtClean="0">
                                  <a:solidFill>
                                    <a:srgbClr val="0070C0"/>
                                  </a:solidFill>
                                  <a:latin typeface="Cambria Math"/>
                                  <a:ea typeface="微软雅黑" pitchFamily="34" charset="-122"/>
                                  <a:cs typeface="Times New Roman" pitchFamily="18" charset="0"/>
                                </a:rPr>
                                <m:t>𝒚</m:t>
                              </m:r>
                            </m:sub>
                          </m:sSub>
                        </m:den>
                      </m:f>
                    </m:oMath>
                  </m:oMathPara>
                </a14:m>
                <a:endParaRPr lang="zh-CN" altLang="en-US" sz="1400" dirty="0"/>
              </a:p>
            </p:txBody>
          </p:sp>
        </mc:Choice>
        <mc:Fallback xmlns="">
          <p:sp>
            <p:nvSpPr>
              <p:cNvPr id="7" name="矩形 6"/>
              <p:cNvSpPr>
                <a:spLocks noRot="1" noChangeAspect="1" noMove="1" noResize="1" noEditPoints="1" noAdjustHandles="1" noChangeArrowheads="1" noChangeShapeType="1" noTextEdit="1"/>
              </p:cNvSpPr>
              <p:nvPr/>
            </p:nvSpPr>
            <p:spPr>
              <a:xfrm>
                <a:off x="2604289" y="1721564"/>
                <a:ext cx="3592522" cy="593111"/>
              </a:xfrm>
              <a:prstGeom prst="rect">
                <a:avLst/>
              </a:prstGeom>
              <a:blipFill>
                <a:blip r:embed="rId2"/>
                <a:stretch>
                  <a:fillRect b="-306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xmlns="" id="{C0C81773-EB3C-43A0-8A3E-57466BB68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879599" y="682497"/>
            <a:ext cx="3282083" cy="8141819"/>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7144C3DB-D52F-4087-8393-DA63BB4B9815}"/>
                  </a:ext>
                </a:extLst>
              </p:cNvPr>
              <p:cNvSpPr/>
              <p:nvPr/>
            </p:nvSpPr>
            <p:spPr>
              <a:xfrm>
                <a:off x="7040344" y="2723903"/>
                <a:ext cx="136107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0" kern="0" smtClean="0">
                          <a:solidFill>
                            <a:srgbClr val="0070C0"/>
                          </a:solidFill>
                          <a:latin typeface="Cambria Math"/>
                          <a:ea typeface="微软雅黑" pitchFamily="34" charset="-122"/>
                          <a:cs typeface="Times New Roman" pitchFamily="18" charset="0"/>
                        </a:rPr>
                        <m:t>𝐜𝐨𝐫𝐫</m:t>
                      </m:r>
                      <m:d>
                        <m:dPr>
                          <m:ctrlPr>
                            <a:rPr lang="en-US" altLang="zh-CN" sz="1400" b="1" i="1" kern="0" smtClean="0">
                              <a:solidFill>
                                <a:srgbClr val="0070C0"/>
                              </a:solidFill>
                              <a:latin typeface="Cambria Math" charset="0"/>
                              <a:ea typeface="微软雅黑" pitchFamily="34" charset="-122"/>
                              <a:cs typeface="Times New Roman" pitchFamily="18" charset="0"/>
                            </a:rPr>
                          </m:ctrlPr>
                        </m:dPr>
                        <m:e>
                          <m:r>
                            <a:rPr lang="en-US" altLang="zh-CN" sz="1400" b="1" i="0" kern="0" smtClean="0">
                              <a:solidFill>
                                <a:srgbClr val="0070C0"/>
                              </a:solidFill>
                              <a:latin typeface="Cambria Math"/>
                              <a:ea typeface="微软雅黑" pitchFamily="34" charset="-122"/>
                              <a:cs typeface="Times New Roman" pitchFamily="18" charset="0"/>
                            </a:rPr>
                            <m:t>𝐗</m:t>
                          </m:r>
                          <m:r>
                            <a:rPr lang="en-US" altLang="zh-CN" sz="1400" b="1" i="0" kern="0" smtClean="0">
                              <a:solidFill>
                                <a:srgbClr val="0070C0"/>
                              </a:solidFill>
                              <a:latin typeface="Cambria Math"/>
                              <a:ea typeface="微软雅黑" pitchFamily="34" charset="-122"/>
                              <a:cs typeface="Times New Roman" pitchFamily="18" charset="0"/>
                            </a:rPr>
                            <m:t>,</m:t>
                          </m:r>
                          <m:r>
                            <a:rPr lang="en-US" altLang="zh-CN" sz="1400" b="1" i="0" kern="0" smtClean="0">
                              <a:solidFill>
                                <a:srgbClr val="0070C0"/>
                              </a:solidFill>
                              <a:latin typeface="Cambria Math"/>
                              <a:ea typeface="微软雅黑" pitchFamily="34" charset="-122"/>
                              <a:cs typeface="Times New Roman" pitchFamily="18" charset="0"/>
                            </a:rPr>
                            <m:t>𝐘</m:t>
                          </m:r>
                        </m:e>
                      </m:d>
                      <m:r>
                        <a:rPr lang="en-US" altLang="zh-CN" sz="1400" b="1" i="0" kern="0" smtClean="0">
                          <a:solidFill>
                            <a:srgbClr val="0070C0"/>
                          </a:solidFill>
                          <a:latin typeface="Cambria Math"/>
                          <a:ea typeface="微软雅黑" pitchFamily="34" charset="-122"/>
                          <a:cs typeface="Times New Roman" pitchFamily="18" charset="0"/>
                        </a:rPr>
                        <m:t>=</m:t>
                      </m:r>
                      <m:r>
                        <a:rPr lang="en-US" altLang="zh-CN" sz="1400" b="1" i="1" kern="0">
                          <a:solidFill>
                            <a:srgbClr val="0070C0"/>
                          </a:solidFill>
                          <a:latin typeface="Cambria Math" panose="02040503050406030204" pitchFamily="18" charset="0"/>
                          <a:ea typeface="微软雅黑" pitchFamily="34" charset="-122"/>
                          <a:cs typeface="Times New Roman" pitchFamily="18" charset="0"/>
                        </a:rPr>
                        <m:t>1</m:t>
                      </m:r>
                    </m:oMath>
                  </m:oMathPara>
                </a14:m>
                <a:endParaRPr lang="zh-CN" altLang="en-US" sz="1400" dirty="0"/>
              </a:p>
            </p:txBody>
          </p:sp>
        </mc:Choice>
        <mc:Fallback xmlns="">
          <p:sp>
            <p:nvSpPr>
              <p:cNvPr id="9" name="矩形 8">
                <a:extLst>
                  <a:ext uri="{FF2B5EF4-FFF2-40B4-BE49-F238E27FC236}">
                    <a16:creationId xmlns:a16="http://schemas.microsoft.com/office/drawing/2014/main" id="{7144C3DB-D52F-4087-8393-DA63BB4B9815}"/>
                  </a:ext>
                </a:extLst>
              </p:cNvPr>
              <p:cNvSpPr>
                <a:spLocks noRot="1" noChangeAspect="1" noMove="1" noResize="1" noEditPoints="1" noAdjustHandles="1" noChangeArrowheads="1" noChangeShapeType="1" noTextEdit="1"/>
              </p:cNvSpPr>
              <p:nvPr/>
            </p:nvSpPr>
            <p:spPr>
              <a:xfrm>
                <a:off x="7040344" y="2723903"/>
                <a:ext cx="1361078" cy="307777"/>
              </a:xfrm>
              <a:prstGeom prst="rect">
                <a:avLst/>
              </a:prstGeom>
              <a:blipFill>
                <a:blip r:embed="rId4"/>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xmlns="" id="{5BDCAE16-AD45-41AB-AF90-CEA3BE0E5B29}"/>
              </a:ext>
            </a:extLst>
          </p:cNvPr>
          <p:cNvSpPr txBox="1"/>
          <p:nvPr/>
        </p:nvSpPr>
        <p:spPr>
          <a:xfrm>
            <a:off x="377897" y="2662348"/>
            <a:ext cx="4801314" cy="369332"/>
          </a:xfrm>
          <a:prstGeom prst="rect">
            <a:avLst/>
          </a:prstGeom>
          <a:noFill/>
        </p:spPr>
        <p:txBody>
          <a:bodyPr wrap="none" rtlCol="0">
            <a:spAutoFit/>
          </a:bodyPr>
          <a:lstStyle/>
          <a:p>
            <a:r>
              <a:rPr lang="zh-CN" altLang="en-US" b="1" dirty="0">
                <a:latin typeface="+mj-ea"/>
                <a:ea typeface="+mj-ea"/>
              </a:rPr>
              <a:t>表</a:t>
            </a:r>
            <a:r>
              <a:rPr lang="en-US" altLang="zh-CN" b="1" dirty="0">
                <a:latin typeface="+mj-ea"/>
                <a:ea typeface="+mj-ea"/>
              </a:rPr>
              <a:t>5.1 </a:t>
            </a:r>
            <a:r>
              <a:rPr lang="zh-CN" altLang="en-US" b="1" dirty="0">
                <a:latin typeface="+mj-ea"/>
                <a:ea typeface="+mj-ea"/>
              </a:rPr>
              <a:t>方差与协方差的计算例子（无偏估计）</a:t>
            </a:r>
          </a:p>
        </p:txBody>
      </p:sp>
    </p:spTree>
    <p:extLst>
      <p:ext uri="{BB962C8B-B14F-4D97-AF65-F5344CB8AC3E}">
        <p14:creationId xmlns:p14="http://schemas.microsoft.com/office/powerpoint/2010/main" val="21373979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09549" y="1186815"/>
                <a:ext cx="8810625" cy="4031873"/>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皮尔逊相关系数所具有的性质如下：</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14:m>
                  <m:oMath xmlns:m="http://schemas.openxmlformats.org/officeDocument/2006/math">
                    <m:r>
                      <a:rPr lang="en-US" altLang="zh-CN" sz="1600" b="1" i="1" kern="0" smtClean="0">
                        <a:solidFill>
                          <a:schemeClr val="tx1"/>
                        </a:solidFill>
                        <a:latin typeface="Cambria Math"/>
                        <a:ea typeface="微软雅黑" pitchFamily="34" charset="-122"/>
                        <a:cs typeface="Times New Roman" pitchFamily="18" charset="0"/>
                      </a:rPr>
                      <m:t>|</m:t>
                    </m:r>
                    <m:r>
                      <a:rPr lang="en-US" altLang="zh-CN" sz="1600" b="1" i="1" kern="0" smtClean="0">
                        <a:solidFill>
                          <a:schemeClr val="tx1"/>
                        </a:solidFill>
                        <a:latin typeface="Cambria Math"/>
                        <a:ea typeface="微软雅黑" pitchFamily="34" charset="-122"/>
                        <a:cs typeface="Times New Roman" pitchFamily="18" charset="0"/>
                      </a:rPr>
                      <m:t>𝒄𝒐𝒓𝒓</m:t>
                    </m:r>
                    <m:d>
                      <m:dPr>
                        <m:ctrlPr>
                          <a:rPr lang="en-US" altLang="zh-CN" sz="1600" b="1" i="1" kern="0" smtClean="0">
                            <a:solidFill>
                              <a:schemeClr val="tx1"/>
                            </a:solidFill>
                            <a:latin typeface="Cambria Math" charset="0"/>
                            <a:ea typeface="微软雅黑" pitchFamily="34" charset="-122"/>
                            <a:cs typeface="Times New Roman" pitchFamily="18" charset="0"/>
                          </a:rPr>
                        </m:ctrlPr>
                      </m:dPr>
                      <m:e>
                        <m:r>
                          <a:rPr lang="en-US" altLang="zh-CN" sz="1600" b="1" i="1" kern="0" smtClean="0">
                            <a:solidFill>
                              <a:schemeClr val="tx1"/>
                            </a:solidFill>
                            <a:latin typeface="Cambria Math"/>
                            <a:ea typeface="微软雅黑" pitchFamily="34" charset="-122"/>
                            <a:cs typeface="Times New Roman" pitchFamily="18" charset="0"/>
                          </a:rPr>
                          <m:t>𝑿</m:t>
                        </m:r>
                        <m:r>
                          <a:rPr lang="en-US" altLang="zh-CN" sz="1600" b="1" i="1" kern="0" smtClean="0">
                            <a:solidFill>
                              <a:schemeClr val="tx1"/>
                            </a:solidFill>
                            <a:latin typeface="Cambria Math"/>
                            <a:ea typeface="微软雅黑" pitchFamily="34" charset="-122"/>
                            <a:cs typeface="Times New Roman" pitchFamily="18" charset="0"/>
                          </a:rPr>
                          <m:t>,</m:t>
                        </m:r>
                        <m:r>
                          <a:rPr lang="en-US" altLang="zh-CN" sz="1600" b="1" i="1" kern="0" smtClean="0">
                            <a:solidFill>
                              <a:schemeClr val="tx1"/>
                            </a:solidFill>
                            <a:latin typeface="Cambria Math"/>
                            <a:ea typeface="微软雅黑" pitchFamily="34" charset="-122"/>
                            <a:cs typeface="Times New Roman" pitchFamily="18" charset="0"/>
                          </a:rPr>
                          <m:t>𝒀</m:t>
                        </m:r>
                      </m:e>
                    </m:d>
                    <m:r>
                      <a:rPr lang="en-US" altLang="zh-CN" sz="1600" b="1" i="1" kern="0" smtClean="0">
                        <a:solidFill>
                          <a:schemeClr val="tx1"/>
                        </a:solidFill>
                        <a:latin typeface="Cambria Math"/>
                        <a:ea typeface="微软雅黑" pitchFamily="34" charset="-122"/>
                        <a:cs typeface="Times New Roman" pitchFamily="18" charset="0"/>
                      </a:rPr>
                      <m:t>|≤</m:t>
                    </m:r>
                    <m:r>
                      <a:rPr lang="en-US" altLang="zh-CN" sz="1600" b="1" i="1" kern="0" smtClean="0">
                        <a:solidFill>
                          <a:schemeClr val="tx1"/>
                        </a:solidFill>
                        <a:latin typeface="Cambria Math"/>
                        <a:ea typeface="微软雅黑" pitchFamily="34" charset="-122"/>
                        <a:cs typeface="Times New Roman" pitchFamily="18" charset="0"/>
                      </a:rPr>
                      <m:t>𝟏</m:t>
                    </m:r>
                  </m:oMath>
                </a14:m>
                <a:endParaRPr lang="en-US" altLang="zh-CN" sz="1600"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14:m>
                  <m:oMath xmlns:m="http://schemas.openxmlformats.org/officeDocument/2006/math">
                    <m:r>
                      <a:rPr lang="en-US" altLang="zh-CN" sz="1600" b="1" i="1" kern="0" smtClean="0">
                        <a:solidFill>
                          <a:schemeClr val="tx1"/>
                        </a:solidFill>
                        <a:latin typeface="Cambria Math"/>
                        <a:ea typeface="微软雅黑" pitchFamily="34" charset="-122"/>
                        <a:cs typeface="Times New Roman" pitchFamily="18" charset="0"/>
                      </a:rPr>
                      <m:t>𝒄𝒐𝒓𝒓</m:t>
                    </m:r>
                    <m:d>
                      <m:dPr>
                        <m:ctrlPr>
                          <a:rPr lang="en-US" altLang="zh-CN" sz="1600" b="1" i="1" kern="0">
                            <a:solidFill>
                              <a:schemeClr val="tx1"/>
                            </a:solidFill>
                            <a:latin typeface="Cambria Math" charset="0"/>
                            <a:ea typeface="微软雅黑" pitchFamily="34" charset="-122"/>
                            <a:cs typeface="Times New Roman" pitchFamily="18" charset="0"/>
                          </a:rPr>
                        </m:ctrlPr>
                      </m:dPr>
                      <m:e>
                        <m:r>
                          <a:rPr lang="en-US" altLang="zh-CN" sz="1600" b="1" i="1" kern="0" smtClean="0">
                            <a:solidFill>
                              <a:schemeClr val="tx1"/>
                            </a:solidFill>
                            <a:latin typeface="Cambria Math"/>
                            <a:ea typeface="微软雅黑" pitchFamily="34" charset="-122"/>
                            <a:cs typeface="Times New Roman" pitchFamily="18" charset="0"/>
                          </a:rPr>
                          <m:t>𝑿</m:t>
                        </m:r>
                        <m:r>
                          <a:rPr lang="en-US" altLang="zh-CN" sz="1600" b="1" i="1" kern="0" smtClean="0">
                            <a:solidFill>
                              <a:schemeClr val="tx1"/>
                            </a:solidFill>
                            <a:latin typeface="Cambria Math"/>
                            <a:ea typeface="微软雅黑" pitchFamily="34" charset="-122"/>
                            <a:cs typeface="Times New Roman" pitchFamily="18" charset="0"/>
                          </a:rPr>
                          <m:t>,</m:t>
                        </m:r>
                        <m:r>
                          <a:rPr lang="en-US" altLang="zh-CN" sz="1600" b="1" i="1" kern="0" smtClean="0">
                            <a:solidFill>
                              <a:schemeClr val="tx1"/>
                            </a:solidFill>
                            <a:latin typeface="Cambria Math"/>
                            <a:ea typeface="微软雅黑" pitchFamily="34" charset="-122"/>
                            <a:cs typeface="Times New Roman" pitchFamily="18" charset="0"/>
                          </a:rPr>
                          <m:t>𝒀</m:t>
                        </m:r>
                      </m:e>
                    </m:d>
                    <m:r>
                      <a:rPr lang="en-US" altLang="zh-CN" sz="1600" b="1" i="1" kern="0" smtClean="0">
                        <a:solidFill>
                          <a:schemeClr val="tx1"/>
                        </a:solidFill>
                        <a:latin typeface="Cambria Math"/>
                        <a:ea typeface="微软雅黑" pitchFamily="34" charset="-122"/>
                        <a:cs typeface="Times New Roman" pitchFamily="18" charset="0"/>
                      </a:rPr>
                      <m:t>=</m:t>
                    </m:r>
                    <m:r>
                      <a:rPr lang="en-US" altLang="zh-CN" sz="1600" b="1" i="1" kern="0" smtClean="0">
                        <a:solidFill>
                          <a:schemeClr val="tx1"/>
                        </a:solidFill>
                        <a:latin typeface="Cambria Math"/>
                        <a:ea typeface="微软雅黑" pitchFamily="34" charset="-122"/>
                        <a:cs typeface="Times New Roman" pitchFamily="18" charset="0"/>
                      </a:rPr>
                      <m:t>𝟏</m:t>
                    </m:r>
                  </m:oMath>
                </a14:m>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的充要条件是存在常数</a:t>
                </a:r>
                <a14:m>
                  <m:oMath xmlns:m="http://schemas.openxmlformats.org/officeDocument/2006/math">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𝒂</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𝒃</m:t>
                    </m:r>
                  </m:oMath>
                </a14:m>
                <a:r>
                  <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lang="en-US" altLang="zh-CN" sz="1600" b="1" i="1" kern="0" smtClean="0">
                        <a:latin typeface="Cambria Math"/>
                        <a:ea typeface="微软雅黑" pitchFamily="34" charset="-122"/>
                        <a:cs typeface="Times New Roman" pitchFamily="18" charset="0"/>
                      </a:rPr>
                      <m:t>𝒀</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𝒂𝑿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𝒃</m:t>
                    </m:r>
                  </m:oMath>
                </a14:m>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皮尔逊相关系数是对称的，即</a:t>
                </a:r>
                <a14:m>
                  <m:oMath xmlns:m="http://schemas.openxmlformats.org/officeDocument/2006/math">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𝒀</m:t>
                        </m:r>
                      </m:e>
                    </m:d>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𝒀</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𝑿</m:t>
                        </m:r>
                      </m:e>
                    </m:d>
                  </m:oMath>
                </a14:m>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由此衍生出如下性质：</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皮尔逊</a:t>
                </a: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相关系数刻画了变量</a:t>
                </a:r>
                <a14:m>
                  <m:oMath xmlns:m="http://schemas.openxmlformats.org/officeDocument/2006/math">
                    <m:r>
                      <a:rPr lang="en-US" altLang="zh-CN" sz="1600" b="1" i="1" kern="0" smtClean="0">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kern="0" smtClean="0">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之间线性相关程度，如果</a:t>
                </a:r>
                <a14:m>
                  <m:oMath xmlns:m="http://schemas.openxmlformats.org/officeDocument/2006/math">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𝒀</m:t>
                        </m:r>
                      </m:e>
                    </m:d>
                    <m:r>
                      <a:rPr lang="en-US" altLang="zh-CN" sz="1600" b="1" i="1" kern="0" smtClean="0">
                        <a:latin typeface="Cambria Math"/>
                        <a:ea typeface="微软雅黑" pitchFamily="34" charset="-122"/>
                        <a:cs typeface="Times New Roman" pitchFamily="18" charset="0"/>
                      </a:rPr>
                      <m:t>|</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的取值越大，则两者在线性相关的意义下相关程度越大。</a:t>
                </a:r>
                <a14:m>
                  <m:oMath xmlns:m="http://schemas.openxmlformats.org/officeDocument/2006/math">
                    <m:d>
                      <m:dPr>
                        <m:begChr m:val="|"/>
                        <m:endChr m:val="|"/>
                        <m:ctrlPr>
                          <a:rPr lang="en-US" altLang="zh-CN" sz="1600" b="1" i="1" kern="0" smtClean="0">
                            <a:latin typeface="Cambria Math"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𝒀</m:t>
                            </m:r>
                          </m:e>
                        </m:d>
                      </m:e>
                    </m:d>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𝟎</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表示两者不存在线性相关关系（可能存在其他非线性相关的关系）。</a:t>
                </a:r>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正线性相关意味着变量</a:t>
                </a:r>
                <a14:m>
                  <m:oMath xmlns:m="http://schemas.openxmlformats.org/officeDocument/2006/math">
                    <m:r>
                      <a:rPr lang="en-US" altLang="zh-CN" sz="1600" b="1" i="1" kern="0" smtClean="0">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增加的情况下，变量</a:t>
                </a:r>
                <a14:m>
                  <m:oMath xmlns:m="http://schemas.openxmlformats.org/officeDocument/2006/math">
                    <m:r>
                      <a:rPr lang="en-US" altLang="zh-CN" sz="1600" b="1" i="1" kern="0" smtClean="0">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也随之增加；负线性相关意味着变量</a:t>
                </a:r>
                <a14:m>
                  <m:oMath xmlns:m="http://schemas.openxmlformats.org/officeDocument/2006/math">
                    <m:r>
                      <a:rPr lang="en-US" altLang="zh-CN" sz="1600" b="1" i="1" kern="0" smtClean="0">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减少的情况下，变量</a:t>
                </a:r>
                <a14:m>
                  <m:oMath xmlns:m="http://schemas.openxmlformats.org/officeDocument/2006/math">
                    <m:r>
                      <a:rPr lang="en-US" altLang="zh-CN" sz="1600" b="1" i="1" kern="0" smtClean="0">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随之增加。</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09549" y="1186815"/>
                <a:ext cx="8810625" cy="4031873"/>
              </a:xfrm>
              <a:prstGeom prst="rect">
                <a:avLst/>
              </a:prstGeom>
              <a:blipFill>
                <a:blip r:embed="rId2"/>
                <a:stretch>
                  <a:fillRect l="-346" t="-605" r="-346"/>
                </a:stretch>
              </a:blipFill>
            </p:spPr>
            <p:txBody>
              <a:bodyPr/>
              <a:lstStyle/>
              <a:p>
                <a:r>
                  <a:rPr lang="zh-CN" altLang="en-US">
                    <a:noFill/>
                  </a:rPr>
                  <a:t> </a:t>
                </a:r>
              </a:p>
            </p:txBody>
          </p:sp>
        </mc:Fallback>
      </mc:AlternateContent>
      <p:sp>
        <p:nvSpPr>
          <p:cNvPr id="7" name="标题 1"/>
          <p:cNvSpPr>
            <a:spLocks noGrp="1"/>
          </p:cNvSpPr>
          <p:nvPr>
            <p:ph type="title"/>
          </p:nvPr>
        </p:nvSpPr>
        <p:spPr>
          <a:xfrm>
            <a:off x="753460" y="18667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从协方差到相关系数</a:t>
            </a:r>
          </a:p>
        </p:txBody>
      </p:sp>
    </p:spTree>
    <p:extLst>
      <p:ext uri="{BB962C8B-B14F-4D97-AF65-F5344CB8AC3E}">
        <p14:creationId xmlns:p14="http://schemas.microsoft.com/office/powerpoint/2010/main" val="14054568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09549" y="1529715"/>
                <a:ext cx="8810625" cy="2800767"/>
              </a:xfrm>
              <a:prstGeom prst="rect">
                <a:avLst/>
              </a:prstGeom>
            </p:spPr>
            <p:txBody>
              <a:bodyPr wrap="square">
                <a:spAutoFit/>
              </a:bodyPr>
              <a:lstStyle/>
              <a:p>
                <a:pPr algn="just"/>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相关性</a:t>
                </a:r>
                <a:r>
                  <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rPr>
                  <a:t>(correlation)</a:t>
                </a: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与独立性</a:t>
                </a:r>
                <a:r>
                  <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rPr>
                  <a:t>(independence)</a:t>
                </a:r>
              </a:p>
              <a:p>
                <a:pPr marL="742950" lvl="1" indent="-285750" algn="just">
                  <a:lnSpc>
                    <a:spcPct val="20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的线性不相关，则</a:t>
                </a:r>
                <a14:m>
                  <m:oMath xmlns:m="http://schemas.openxmlformats.org/officeDocument/2006/math">
                    <m:d>
                      <m:dPr>
                        <m:begChr m:val="|"/>
                        <m:endChr m:val="|"/>
                        <m:ctrlPr>
                          <a:rPr lang="en-US" altLang="zh-CN" sz="1600" b="1" i="1" kern="0">
                            <a:latin typeface="Cambria Math"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𝒀</m:t>
                            </m:r>
                          </m:e>
                        </m:d>
                      </m:e>
                    </m:d>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𝟎</m:t>
                    </m:r>
                  </m:oMath>
                </a14:m>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gn="just">
                  <a:lnSpc>
                    <a:spcPct val="20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的彼此独立，则一定</a:t>
                </a:r>
                <a14:m>
                  <m:oMath xmlns:m="http://schemas.openxmlformats.org/officeDocument/2006/math">
                    <m:d>
                      <m:dPr>
                        <m:begChr m:val="|"/>
                        <m:endChr m:val="|"/>
                        <m:ctrlPr>
                          <a:rPr lang="en-US" altLang="zh-CN" sz="1600" b="1" i="1" kern="0">
                            <a:latin typeface="Cambria Math"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𝒀</m:t>
                            </m:r>
                          </m:e>
                        </m:d>
                      </m:e>
                    </m:d>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𝟎</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，且</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不存在任何线性或非线性关系</a:t>
                </a:r>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gn="just">
                  <a:lnSpc>
                    <a:spcPct val="20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“不相关”是一个比“独立”要弱的概念，即独立一定不相关，但是不相关不一定相互独立（可能存在其他复杂的关联关系）。独立指两个变量彼此之间不相互影响。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09549" y="1529715"/>
                <a:ext cx="8810625" cy="2800767"/>
              </a:xfrm>
              <a:prstGeom prst="rect">
                <a:avLst/>
              </a:prstGeom>
              <a:blipFill>
                <a:blip r:embed="rId2"/>
                <a:stretch>
                  <a:fillRect l="-277" r="-346"/>
                </a:stretch>
              </a:blipFill>
            </p:spPr>
            <p:txBody>
              <a:bodyPr/>
              <a:lstStyle/>
              <a:p>
                <a:r>
                  <a:rPr lang="zh-CN" altLang="en-US">
                    <a:noFill/>
                  </a:rPr>
                  <a:t> </a:t>
                </a:r>
              </a:p>
            </p:txBody>
          </p:sp>
        </mc:Fallback>
      </mc:AlternateContent>
      <p:sp>
        <p:nvSpPr>
          <p:cNvPr id="7" name="标题 1"/>
          <p:cNvSpPr>
            <a:spLocks noGrp="1"/>
          </p:cNvSpPr>
          <p:nvPr>
            <p:ph type="title"/>
          </p:nvPr>
        </p:nvSpPr>
        <p:spPr>
          <a:xfrm>
            <a:off x="753460" y="19769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从协方差到相关系数</a:t>
            </a:r>
          </a:p>
        </p:txBody>
      </p:sp>
    </p:spTree>
    <p:extLst>
      <p:ext uri="{BB962C8B-B14F-4D97-AF65-F5344CB8AC3E}">
        <p14:creationId xmlns:p14="http://schemas.microsoft.com/office/powerpoint/2010/main" val="20668333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09549" y="935712"/>
                <a:ext cx="8810625" cy="2308324"/>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sz="1600" b="1" dirty="0">
                    <a:latin typeface="楷体" panose="02010609060101010101" pitchFamily="49" charset="-122"/>
                    <a:ea typeface="楷体" panose="02010609060101010101" pitchFamily="49" charset="-122"/>
                    <a:cs typeface="Times New Roman" panose="02020603050405020304" pitchFamily="18" charset="0"/>
                  </a:rPr>
                  <a:t>在数理统计中，方差被经常用来度量数据和其数学期望（即均值）之间偏离程度，这个偏离程度反映了数据分布结构。</a:t>
                </a:r>
                <a:endParaRPr lang="en-US" altLang="zh-CN" sz="1600"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b="1" dirty="0">
                    <a:latin typeface="楷体" panose="02010609060101010101" pitchFamily="49" charset="-122"/>
                    <a:ea typeface="楷体" panose="02010609060101010101" pitchFamily="49" charset="-122"/>
                    <a:cs typeface="Times New Roman" panose="02020603050405020304" pitchFamily="18" charset="0"/>
                  </a:rPr>
                  <a:t>在许多实际问题中，研究数据和其均值之间的偏离程度有着很重要的意义。</a:t>
                </a:r>
                <a:endParaRPr lang="en-US" altLang="zh-CN" sz="1600"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b="1" dirty="0">
                    <a:latin typeface="楷体" panose="02010609060101010101" pitchFamily="49" charset="-122"/>
                    <a:ea typeface="楷体" panose="02010609060101010101" pitchFamily="49" charset="-122"/>
                    <a:cs typeface="Times New Roman" panose="02020603050405020304" pitchFamily="18" charset="0"/>
                  </a:rPr>
                  <a:t>在降维之中，需要</a:t>
                </a:r>
                <a:r>
                  <a:rPr lang="zh-CN" altLang="en-US" sz="1600" b="1" dirty="0">
                    <a:latin typeface="楷体" panose="02010609060101010101" pitchFamily="49" charset="-122"/>
                    <a:ea typeface="楷体" panose="02010609060101010101" pitchFamily="49" charset="-122"/>
                    <a:cs typeface="Times New Roman" panose="02020603050405020304" pitchFamily="18" charset="0"/>
                  </a:rPr>
                  <a:t>尽可能将数据向方差最大方向进行投影，使得数据所</a:t>
                </a:r>
                <a:r>
                  <a:rPr lang="zh-CN" altLang="zh-CN" sz="1600" b="1" dirty="0">
                    <a:latin typeface="楷体" panose="02010609060101010101" pitchFamily="49" charset="-122"/>
                    <a:ea typeface="楷体" panose="02010609060101010101" pitchFamily="49" charset="-122"/>
                    <a:cs typeface="Times New Roman" panose="02020603050405020304" pitchFamily="18" charset="0"/>
                  </a:rPr>
                  <a:t>蕴含信息没有丢失</a:t>
                </a:r>
                <a:r>
                  <a:rPr lang="zh-CN" altLang="en-US" sz="1600" b="1" dirty="0">
                    <a:latin typeface="楷体" panose="02010609060101010101" pitchFamily="49" charset="-122"/>
                    <a:ea typeface="楷体" panose="02010609060101010101" pitchFamily="49" charset="-122"/>
                    <a:cs typeface="Times New Roman" panose="02020603050405020304" pitchFamily="18" charset="0"/>
                  </a:rPr>
                  <a:t>，彰显个性。如左下图所示，向</a:t>
                </a:r>
                <a14:m>
                  <m:oMath xmlns:m="http://schemas.openxmlformats.org/officeDocument/2006/math">
                    <m:r>
                      <a:rPr lang="en-US" altLang="zh-CN" sz="1600" b="1" i="1" smtClean="0">
                        <a:latin typeface="Cambria Math"/>
                        <a:ea typeface="黑体" pitchFamily="49" charset="-122"/>
                      </a:rPr>
                      <m:t>𝒚</m:t>
                    </m:r>
                  </m:oMath>
                </a14:m>
                <a:r>
                  <a:rPr lang="zh-CN" altLang="en-US" sz="1600" b="1" dirty="0">
                    <a:latin typeface="楷体" panose="02010609060101010101" pitchFamily="49" charset="-122"/>
                    <a:ea typeface="楷体" panose="02010609060101010101" pitchFamily="49" charset="-122"/>
                  </a:rPr>
                  <a:t>方向投影（使得二维数据映射为一维）就比向</a:t>
                </a:r>
                <a14:m>
                  <m:oMath xmlns:m="http://schemas.openxmlformats.org/officeDocument/2006/math">
                    <m:r>
                      <a:rPr lang="en-US" altLang="zh-CN" sz="1600" b="1" i="1" smtClean="0">
                        <a:latin typeface="Cambria Math"/>
                        <a:ea typeface="黑体" pitchFamily="49" charset="-122"/>
                      </a:rPr>
                      <m:t>𝒙</m:t>
                    </m:r>
                  </m:oMath>
                </a14:m>
                <a:r>
                  <a:rPr lang="zh-CN" altLang="en-US" sz="1600" b="1" dirty="0">
                    <a:latin typeface="楷体" panose="02010609060101010101" pitchFamily="49" charset="-122"/>
                    <a:ea typeface="楷体" panose="02010609060101010101" pitchFamily="49" charset="-122"/>
                  </a:rPr>
                  <a:t>方向投影结果在降维这个意义上而言要好；右下图则是向</a:t>
                </a:r>
                <a:r>
                  <a:rPr lang="zh-CN" altLang="en-US" sz="1600" b="1">
                    <a:latin typeface="楷体" panose="02010609060101010101" pitchFamily="49" charset="-122"/>
                    <a:ea typeface="楷体" panose="02010609060101010101" pitchFamily="49" charset="-122"/>
                  </a:rPr>
                  <a:t>黑斜线方向</a:t>
                </a:r>
                <a:r>
                  <a:rPr lang="zh-CN" altLang="en-US" sz="1600" b="1" dirty="0">
                    <a:latin typeface="楷体" panose="02010609060101010101" pitchFamily="49" charset="-122"/>
                    <a:ea typeface="楷体" panose="02010609060101010101" pitchFamily="49" charset="-122"/>
                  </a:rPr>
                  <a:t>投影要好。</a:t>
                </a:r>
              </a:p>
            </p:txBody>
          </p:sp>
        </mc:Choice>
        <mc:Fallback xmlns="">
          <p:sp>
            <p:nvSpPr>
              <p:cNvPr id="4" name="矩形 3"/>
              <p:cNvSpPr>
                <a:spLocks noRot="1" noChangeAspect="1" noMove="1" noResize="1" noEditPoints="1" noAdjustHandles="1" noChangeArrowheads="1" noChangeShapeType="1" noTextEdit="1"/>
              </p:cNvSpPr>
              <p:nvPr/>
            </p:nvSpPr>
            <p:spPr>
              <a:xfrm>
                <a:off x="209549" y="935712"/>
                <a:ext cx="8810625" cy="2308324"/>
              </a:xfrm>
              <a:prstGeom prst="rect">
                <a:avLst/>
              </a:prstGeom>
              <a:blipFill>
                <a:blip r:embed="rId2"/>
                <a:stretch>
                  <a:fillRect l="-277" r="-346"/>
                </a:stretch>
              </a:blipFill>
            </p:spPr>
            <p:txBody>
              <a:bodyPr/>
              <a:lstStyle/>
              <a:p>
                <a:r>
                  <a:rPr lang="zh-CN" altLang="en-US">
                    <a:noFill/>
                  </a:rPr>
                  <a:t> </a:t>
                </a:r>
              </a:p>
            </p:txBody>
          </p:sp>
        </mc:Fallback>
      </mc:AlternateContent>
      <p:sp>
        <p:nvSpPr>
          <p:cNvPr id="7" name="标题 1"/>
          <p:cNvSpPr>
            <a:spLocks noGrp="1"/>
          </p:cNvSpPr>
          <p:nvPr>
            <p:ph type="title"/>
          </p:nvPr>
        </p:nvSpPr>
        <p:spPr>
          <a:xfrm>
            <a:off x="-56657" y="120575"/>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算法动机</a:t>
            </a:r>
          </a:p>
        </p:txBody>
      </p:sp>
      <p:sp>
        <p:nvSpPr>
          <p:cNvPr id="8" name="圆角矩形 7"/>
          <p:cNvSpPr/>
          <p:nvPr/>
        </p:nvSpPr>
        <p:spPr bwMode="auto">
          <a:xfrm>
            <a:off x="6413087" y="36665"/>
            <a:ext cx="2181225" cy="715076"/>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algn="ctr" fontAlgn="base">
              <a:spcBef>
                <a:spcPct val="0"/>
              </a:spcBef>
              <a:spcAft>
                <a:spcPct val="0"/>
              </a:spcAft>
              <a:defRPr/>
            </a:pPr>
            <a:r>
              <a:rPr kumimoji="0" lang="zh-CN" altLang="en-US" sz="16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保证样本</a:t>
            </a:r>
            <a:endParaRPr kumimoji="0" lang="en-US" altLang="zh-CN" sz="16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endParaRPr>
          </a:p>
          <a:p>
            <a:pPr algn="ctr" fontAlgn="base">
              <a:spcBef>
                <a:spcPct val="0"/>
              </a:spcBef>
              <a:spcAft>
                <a:spcPct val="0"/>
              </a:spcAft>
              <a:defRPr/>
            </a:pPr>
            <a:r>
              <a:rPr kumimoji="0" lang="zh-CN" altLang="en-US" sz="16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投影后方差最大</a:t>
            </a:r>
            <a:endParaRPr kumimoji="0" lang="en-US" altLang="zh-CN" sz="16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pic>
        <p:nvPicPr>
          <p:cNvPr id="16" name="图片 15">
            <a:extLst>
              <a:ext uri="{FF2B5EF4-FFF2-40B4-BE49-F238E27FC236}">
                <a16:creationId xmlns:a16="http://schemas.microsoft.com/office/drawing/2014/main" xmlns="" id="{3B6180E2-F6B3-492F-81AF-00DC137BD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174" y="3728435"/>
            <a:ext cx="7209373" cy="2602839"/>
          </a:xfrm>
          <a:prstGeom prst="rect">
            <a:avLst/>
          </a:prstGeom>
        </p:spPr>
      </p:pic>
      <p:sp>
        <p:nvSpPr>
          <p:cNvPr id="6" name="文本框 5">
            <a:extLst>
              <a:ext uri="{FF2B5EF4-FFF2-40B4-BE49-F238E27FC236}">
                <a16:creationId xmlns:a16="http://schemas.microsoft.com/office/drawing/2014/main" xmlns="" id="{CBDA5DF4-1D2C-4B45-B4A4-64CB15389D24}"/>
              </a:ext>
            </a:extLst>
          </p:cNvPr>
          <p:cNvSpPr txBox="1"/>
          <p:nvPr/>
        </p:nvSpPr>
        <p:spPr>
          <a:xfrm>
            <a:off x="944567" y="3301569"/>
            <a:ext cx="2156360" cy="338554"/>
          </a:xfrm>
          <a:prstGeom prst="rect">
            <a:avLst/>
          </a:prstGeom>
          <a:noFill/>
        </p:spPr>
        <p:txBody>
          <a:bodyPr wrap="none" rtlCol="0">
            <a:spAutoFit/>
          </a:bodyPr>
          <a:lstStyle/>
          <a:p>
            <a:r>
              <a:rPr lang="zh-CN" altLang="en-US" sz="1600" b="1" dirty="0">
                <a:ea typeface="+mj-ea"/>
              </a:rPr>
              <a:t>图</a:t>
            </a:r>
            <a:r>
              <a:rPr lang="en-US" altLang="zh-CN" sz="1600" b="1" dirty="0">
                <a:ea typeface="+mj-ea"/>
              </a:rPr>
              <a:t>5.3 PCA</a:t>
            </a:r>
            <a:r>
              <a:rPr lang="zh-CN" altLang="en-US" sz="1600" b="1" dirty="0">
                <a:ea typeface="+mj-ea"/>
              </a:rPr>
              <a:t>降维示意图</a:t>
            </a:r>
          </a:p>
        </p:txBody>
      </p:sp>
    </p:spTree>
    <p:extLst>
      <p:ext uri="{BB962C8B-B14F-4D97-AF65-F5344CB8AC3E}">
        <p14:creationId xmlns:p14="http://schemas.microsoft.com/office/powerpoint/2010/main" val="17202240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23765" y="23074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算法动机</a:t>
            </a:r>
          </a:p>
        </p:txBody>
      </p:sp>
      <mc:AlternateContent xmlns:mc="http://schemas.openxmlformats.org/markup-compatibility/2006" xmlns:a14="http://schemas.microsoft.com/office/drawing/2010/main">
        <mc:Choice Requires="a14">
          <p:sp>
            <p:nvSpPr>
              <p:cNvPr id="3" name="矩形 2"/>
              <p:cNvSpPr/>
              <p:nvPr/>
            </p:nvSpPr>
            <p:spPr>
              <a:xfrm>
                <a:off x="323850" y="1198484"/>
                <a:ext cx="8753475" cy="3416320"/>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主成</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分</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分析</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思想是将</a:t>
                </a:r>
                <a14:m>
                  <m:oMath xmlns:m="http://schemas.openxmlformats.org/officeDocument/2006/math">
                    <m:r>
                      <a:rPr lang="en-US" altLang="zh-CN" b="1" i="1" smtClean="0">
                        <a:latin typeface="Cambria Math"/>
                        <a:ea typeface="黑体" pitchFamily="49" charset="-122"/>
                      </a:rPr>
                      <m:t>𝒏</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维特征数据映射到</a:t>
                </a:r>
                <a14:m>
                  <m:oMath xmlns:m="http://schemas.openxmlformats.org/officeDocument/2006/math">
                    <m:r>
                      <a:rPr lang="en-US" altLang="zh-CN" b="1" i="1" smtClean="0">
                        <a:latin typeface="Cambria Math"/>
                        <a:ea typeface="黑体" pitchFamily="49" charset="-122"/>
                      </a:rPr>
                      <m:t>𝒍</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维空间（</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b="1" i="1">
                        <a:latin typeface="Cambria Math"/>
                        <a:ea typeface="黑体" pitchFamily="49" charset="-122"/>
                      </a:rPr>
                      <m:t>𝒏</m:t>
                    </m:r>
                    <m:r>
                      <a:rPr lang="en-US" altLang="zh-CN" b="1" i="1">
                        <a:latin typeface="Cambria Math"/>
                        <a:ea typeface="黑体" pitchFamily="49" charset="-122"/>
                      </a:rPr>
                      <m:t> ≫</m:t>
                    </m:r>
                    <m:r>
                      <a:rPr lang="en-US" altLang="zh-CN" b="1" i="1" smtClean="0">
                        <a:latin typeface="Cambria Math"/>
                        <a:ea typeface="Cambria Math"/>
                      </a:rPr>
                      <m:t>𝒍</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），去除原始数据之间的冗余性（通过去除相关性手段达到这一目的）。</a:t>
                </a:r>
              </a:p>
              <a:p>
                <a:pPr marL="285750" indent="-285750">
                  <a:lnSpc>
                    <a:spcPct val="20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将原始数据向这些数据方差最大的方向进行投影。一旦发现了方差最大的投影方向，则继续寻找保持方差第二的方向且进行投影。</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将每个数据从</a:t>
                </a:r>
                <a14:m>
                  <m:oMath xmlns:m="http://schemas.openxmlformats.org/officeDocument/2006/math">
                    <m:r>
                      <a:rPr lang="en-US" altLang="zh-CN" b="1" i="1">
                        <a:latin typeface="Cambria Math"/>
                        <a:ea typeface="黑体" pitchFamily="49" charset="-122"/>
                      </a:rPr>
                      <m:t>𝒏</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维高维空间映射到</a:t>
                </a:r>
                <a14:m>
                  <m:oMath xmlns:m="http://schemas.openxmlformats.org/officeDocument/2006/math">
                    <m:r>
                      <a:rPr lang="en-US" altLang="zh-CN" b="1" i="1" smtClean="0">
                        <a:latin typeface="Cambria Math"/>
                        <a:ea typeface="黑体" pitchFamily="49" charset="-122"/>
                      </a:rPr>
                      <m:t>𝒍</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维低维空间，每个数据所得到最好的</a:t>
                </a:r>
                <a14:m>
                  <m:oMath xmlns:m="http://schemas.openxmlformats.org/officeDocument/2006/math">
                    <m:r>
                      <a:rPr lang="en-US" altLang="zh-CN" b="1" i="1">
                        <a:latin typeface="Cambria Math"/>
                        <a:ea typeface="黑体" pitchFamily="49" charset="-122"/>
                      </a:rPr>
                      <m:t>𝒌</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维特征就是使得每一维上样本方差都尽可能大</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3" name="矩形 2"/>
              <p:cNvSpPr>
                <a:spLocks noRot="1" noChangeAspect="1" noMove="1" noResize="1" noEditPoints="1" noAdjustHandles="1" noChangeArrowheads="1" noChangeShapeType="1" noTextEdit="1"/>
              </p:cNvSpPr>
              <p:nvPr/>
            </p:nvSpPr>
            <p:spPr>
              <a:xfrm>
                <a:off x="323850" y="1198484"/>
                <a:ext cx="8753475" cy="3416320"/>
              </a:xfrm>
              <a:prstGeom prst="rect">
                <a:avLst/>
              </a:prstGeom>
              <a:blipFill>
                <a:blip r:embed="rId2"/>
                <a:stretch>
                  <a:fillRect l="-418" r="-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554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96712" y="194256"/>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命题范式</a:t>
            </a:r>
            <a:endParaRPr lang="zh-CN" altLang="en-US" sz="24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4" name="矩形 3"/>
          <p:cNvSpPr/>
          <p:nvPr/>
        </p:nvSpPr>
        <p:spPr>
          <a:xfrm>
            <a:off x="261256" y="979928"/>
            <a:ext cx="8585859" cy="1938992"/>
          </a:xfrm>
          <a:prstGeom prst="rect">
            <a:avLst/>
          </a:prstGeom>
        </p:spPr>
        <p:txBody>
          <a:bodyPr wrap="square">
            <a:spAutoFit/>
          </a:bodyPr>
          <a:lstStyle/>
          <a:p>
            <a:pPr marL="342900" indent="-342900">
              <a:buFont typeface="Wingdings" panose="05000000000000000000" pitchFamily="2" charset="2"/>
              <a:buChar char="l"/>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一个析取范式是不成立的，当且仅当它的每个简单合取式都不成立。</a:t>
            </a:r>
          </a:p>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一个合取范式是成立的，当且仅当它的每个简单析取式都是成立的。</a:t>
            </a:r>
          </a:p>
          <a:p>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u"/>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任一命题公式都存在着与之等值的析取范式与合取范式</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注意：命题公式的析取范式与合取范式都不是唯一的</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601765" y="3972685"/>
                <a:ext cx="5136727" cy="369332"/>
              </a:xfrm>
              <a:prstGeom prst="rect">
                <a:avLst/>
              </a:prstGeom>
              <a:noFill/>
            </p:spPr>
            <p:txBody>
              <a:bodyPr wrap="none" rtlCol="0">
                <a:spAutoFit/>
              </a:bodyPr>
              <a:lstStyle/>
              <a:p>
                <a:r>
                  <a:rPr lang="zh-CN" altLang="en-US" dirty="0">
                    <a:ea typeface="黑体" panose="02010609060101010101" pitchFamily="49" charset="-122"/>
                    <a:cs typeface="Times New Roman" panose="02020603050405020304" pitchFamily="18" charset="0"/>
                  </a:rPr>
                  <a:t>例</a:t>
                </a:r>
                <a:r>
                  <a:rPr lang="en-US" altLang="zh-CN" dirty="0">
                    <a:ea typeface="黑体" panose="02010609060101010101" pitchFamily="49" charset="-122"/>
                    <a:cs typeface="Times New Roman" panose="02020603050405020304" pitchFamily="18" charset="0"/>
                  </a:rPr>
                  <a:t>2.6</a:t>
                </a:r>
                <a:r>
                  <a:rPr lang="zh-CN" altLang="en-US" dirty="0">
                    <a:ea typeface="黑体" panose="02010609060101010101" pitchFamily="49" charset="-122"/>
                    <a:cs typeface="Times New Roman" panose="02020603050405020304" pitchFamily="18" charset="0"/>
                  </a:rPr>
                  <a:t>：求</a:t>
                </a:r>
                <a14:m>
                  <m:oMath xmlns:m="http://schemas.openxmlformats.org/officeDocument/2006/math">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m:t>
                    </m:r>
                    <m:r>
                      <m:rPr>
                        <m:nor/>
                      </m:rPr>
                      <a:rPr lang="en-US" altLang="zh-CN" dirty="0">
                        <a:ea typeface="黑体" panose="02010609060101010101" pitchFamily="49" charset="-122"/>
                        <a:cs typeface="Times New Roman" panose="02020603050405020304" pitchFamily="18" charset="0"/>
                      </a:rPr>
                      <m:t>α</m:t>
                    </m:r>
                    <m:r>
                      <a:rPr lang="en-US" altLang="zh-CN" i="1" smtClean="0">
                        <a:latin typeface="Cambria Math"/>
                        <a:ea typeface="Cambria Math"/>
                        <a:cs typeface="Times New Roman" panose="02020603050405020304" pitchFamily="18" charset="0"/>
                      </a:rPr>
                      <m:t>→</m:t>
                    </m:r>
                    <m:r>
                      <a:rPr lang="zh-CN" altLang="en-US" i="1" smtClean="0">
                        <a:latin typeface="Cambria Math"/>
                        <a:ea typeface="Cambria Math"/>
                        <a:cs typeface="Times New Roman" panose="02020603050405020304" pitchFamily="18" charset="0"/>
                      </a:rPr>
                      <m:t>𝛽</m:t>
                    </m:r>
                    <m:r>
                      <a:rPr lang="en-US" altLang="zh-CN" b="0"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zh-CN" altLang="en-US" i="1" smtClean="0">
                        <a:latin typeface="Cambria Math"/>
                        <a:ea typeface="Cambria Math"/>
                        <a:cs typeface="Times New Roman" panose="02020603050405020304" pitchFamily="18" charset="0"/>
                      </a:rPr>
                      <m:t>𝛾</m:t>
                    </m:r>
                  </m:oMath>
                </a14:m>
                <a:r>
                  <a:rPr lang="zh-CN" altLang="en-US" dirty="0">
                    <a:ea typeface="黑体" panose="02010609060101010101" pitchFamily="49" charset="-122"/>
                  </a:rPr>
                  <a:t>的析取范式与合取范式</a:t>
                </a:r>
              </a:p>
            </p:txBody>
          </p:sp>
        </mc:Choice>
        <mc:Fallback xmlns="">
          <p:sp>
            <p:nvSpPr>
              <p:cNvPr id="6" name="TextBox 5"/>
              <p:cNvSpPr txBox="1">
                <a:spLocks noRot="1" noChangeAspect="1" noMove="1" noResize="1" noEditPoints="1" noAdjustHandles="1" noChangeArrowheads="1" noChangeShapeType="1" noTextEdit="1"/>
              </p:cNvSpPr>
              <p:nvPr/>
            </p:nvSpPr>
            <p:spPr>
              <a:xfrm>
                <a:off x="601765" y="3972685"/>
                <a:ext cx="5136727" cy="369332"/>
              </a:xfrm>
              <a:prstGeom prst="rect">
                <a:avLst/>
              </a:prstGeom>
              <a:blipFill rotWithShape="1">
                <a:blip r:embed="rId2"/>
                <a:stretch>
                  <a:fillRect l="-1069" t="-11667"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25684" y="4686987"/>
                <a:ext cx="4049763" cy="14773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Cambria Math"/>
                          <a:cs typeface="Times New Roman" panose="02020603050405020304" pitchFamily="18" charset="0"/>
                        </a:rPr>
                        <m:t>¬</m:t>
                      </m:r>
                      <m:d>
                        <m:dPr>
                          <m:ctrlPr>
                            <a:rPr lang="en-US" altLang="zh-CN" i="1" dirty="0">
                              <a:latin typeface="Cambria Math" charset="0"/>
                              <a:ea typeface="Cambria Math"/>
                              <a:cs typeface="Times New Roman" panose="02020603050405020304" pitchFamily="18" charset="0"/>
                            </a:rPr>
                          </m:ctrlPr>
                        </m:dPr>
                        <m:e>
                          <m:r>
                            <m:rPr>
                              <m:nor/>
                            </m:rPr>
                            <a:rPr lang="en-US" altLang="zh-CN" dirty="0">
                              <a:latin typeface="黑体" panose="02010609060101010101" pitchFamily="49" charset="-122"/>
                              <a:ea typeface="黑体" panose="02010609060101010101" pitchFamily="49" charset="-122"/>
                              <a:cs typeface="Times New Roman" panose="02020603050405020304" pitchFamily="18" charset="0"/>
                            </a:rPr>
                            <m:t>α</m:t>
                          </m:r>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𝛽</m:t>
                          </m:r>
                        </m:e>
                      </m:d>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𝛾</m:t>
                      </m:r>
                    </m:oMath>
                  </m:oMathPara>
                </a14:m>
                <a:endParaRPr lang="en-US" altLang="zh-CN" dirty="0">
                  <a:ea typeface="Cambria Math"/>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d>
                        <m:dPr>
                          <m:ctrlPr>
                            <a:rPr lang="en-US" altLang="zh-CN" b="0" i="1" smtClean="0">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m:t>
                          </m:r>
                          <m:r>
                            <m:rPr>
                              <m:nor/>
                            </m:rPr>
                            <a:rPr lang="en-US" altLang="zh-CN" dirty="0">
                              <a:latin typeface="黑体" panose="02010609060101010101" pitchFamily="49" charset="-122"/>
                              <a:ea typeface="黑体" panose="02010609060101010101" pitchFamily="49" charset="-122"/>
                              <a:cs typeface="Times New Roman" panose="02020603050405020304" pitchFamily="18" charset="0"/>
                            </a:rPr>
                            <m:t>α</m:t>
                          </m:r>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𝛽</m:t>
                          </m:r>
                        </m:e>
                      </m:d>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𝛾</m:t>
                      </m:r>
                    </m:oMath>
                  </m:oMathPara>
                </a14:m>
                <a:endParaRPr lang="en-US" altLang="zh-CN" i="1" dirty="0">
                  <a:latin typeface="Cambria Math"/>
                  <a:ea typeface="Cambria Math"/>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 </m:t>
                      </m:r>
                      <m:d>
                        <m:dPr>
                          <m:ctrlPr>
                            <a:rPr lang="en-US" altLang="zh-CN" i="1">
                              <a:latin typeface="Cambria Math" charset="0"/>
                              <a:ea typeface="Cambria Math"/>
                              <a:cs typeface="Times New Roman" panose="02020603050405020304" pitchFamily="18" charset="0"/>
                            </a:rPr>
                          </m:ctrlPr>
                        </m:dPr>
                        <m:e>
                          <m:r>
                            <m:rPr>
                              <m:nor/>
                            </m:rPr>
                            <a:rPr lang="en-US" altLang="zh-CN" dirty="0">
                              <a:latin typeface="黑体" panose="02010609060101010101" pitchFamily="49" charset="-122"/>
                              <a:ea typeface="黑体" panose="02010609060101010101" pitchFamily="49" charset="-122"/>
                              <a:cs typeface="Times New Roman" panose="02020603050405020304" pitchFamily="18" charset="0"/>
                            </a:rPr>
                            <m:t>α</m:t>
                          </m:r>
                          <m:r>
                            <a:rPr lang="en-US" altLang="zh-CN" i="1" dirty="0"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𝛽</m:t>
                          </m:r>
                        </m:e>
                      </m:d>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𝛾</m:t>
                      </m:r>
                      <m:r>
                        <a:rPr lang="en-US" altLang="zh-CN" b="0" i="1" smtClean="0">
                          <a:latin typeface="Cambria Math"/>
                          <a:ea typeface="Cambria Math"/>
                          <a:cs typeface="Times New Roman" panose="02020603050405020304" pitchFamily="18" charset="0"/>
                        </a:rPr>
                        <m:t> </m:t>
                      </m:r>
                      <m:d>
                        <m:dPr>
                          <m:ctrlPr>
                            <a:rPr lang="en-US" altLang="zh-CN" b="0" i="1" smtClean="0">
                              <a:latin typeface="Cambria Math" charset="0"/>
                              <a:ea typeface="Cambria Math"/>
                              <a:cs typeface="Times New Roman" panose="02020603050405020304" pitchFamily="18" charset="0"/>
                            </a:rPr>
                          </m:ctrlPr>
                        </m:dPr>
                        <m:e>
                          <m:r>
                            <a:rPr lang="zh-CN" altLang="en-US" i="1">
                              <a:latin typeface="Cambria Math"/>
                              <a:ea typeface="Cambria Math"/>
                              <a:cs typeface="Times New Roman" panose="02020603050405020304" pitchFamily="18" charset="0"/>
                            </a:rPr>
                            <m:t>析取范式</m:t>
                          </m:r>
                        </m:e>
                      </m:d>
                    </m:oMath>
                  </m:oMathPara>
                </a14:m>
                <a:endParaRPr lang="en-US" altLang="zh-CN" b="0" dirty="0">
                  <a:ea typeface="Cambria Math"/>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a:ea typeface="Cambria Math"/>
                          <a:cs typeface="Times New Roman" panose="02020603050405020304" pitchFamily="18" charset="0"/>
                        </a:rPr>
                        <m:t>⟺ </m:t>
                      </m:r>
                      <m:d>
                        <m:dPr>
                          <m:ctrlPr>
                            <a:rPr lang="en-US" altLang="zh-CN" i="1" smtClean="0">
                              <a:latin typeface="Cambria Math" charset="0"/>
                              <a:ea typeface="Cambria Math"/>
                              <a:cs typeface="Times New Roman" panose="02020603050405020304" pitchFamily="18" charset="0"/>
                            </a:rPr>
                          </m:ctrlPr>
                        </m:dPr>
                        <m:e>
                          <m:r>
                            <m:rPr>
                              <m:nor/>
                            </m:rPr>
                            <a:rPr lang="en-US" altLang="zh-CN" dirty="0">
                              <a:latin typeface="黑体" panose="02010609060101010101" pitchFamily="49" charset="-122"/>
                              <a:ea typeface="黑体" panose="02010609060101010101" pitchFamily="49" charset="-122"/>
                              <a:cs typeface="Times New Roman" panose="02020603050405020304" pitchFamily="18" charset="0"/>
                            </a:rPr>
                            <m:t>α</m:t>
                          </m:r>
                          <m:r>
                            <a:rPr lang="en-US" altLang="zh-CN" i="1" dirty="0"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zh-CN" altLang="en-US" i="1" smtClean="0">
                              <a:latin typeface="Cambria Math"/>
                              <a:ea typeface="Cambria Math"/>
                              <a:cs typeface="Times New Roman" panose="02020603050405020304" pitchFamily="18" charset="0"/>
                            </a:rPr>
                            <m:t>𝛾</m:t>
                          </m:r>
                        </m:e>
                      </m:d>
                      <m:r>
                        <a:rPr lang="zh-CN" altLang="en-US"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𝛽</m:t>
                      </m:r>
                      <m:r>
                        <a:rPr lang="zh-CN" altLang="en-US"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𝛾</m:t>
                      </m:r>
                      <m:r>
                        <a:rPr lang="en-US" altLang="zh-CN" b="0"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 </m:t>
                      </m:r>
                      <m:d>
                        <m:dPr>
                          <m:ctrlPr>
                            <a:rPr lang="en-US" altLang="zh-CN" i="1">
                              <a:latin typeface="Cambria Math" charset="0"/>
                              <a:ea typeface="Cambria Math"/>
                              <a:cs typeface="Times New Roman" panose="02020603050405020304" pitchFamily="18" charset="0"/>
                            </a:rPr>
                          </m:ctrlPr>
                        </m:dPr>
                        <m:e>
                          <m:r>
                            <a:rPr lang="zh-CN" altLang="en-US" i="1" smtClean="0">
                              <a:latin typeface="Cambria Math"/>
                              <a:ea typeface="Cambria Math"/>
                              <a:cs typeface="Times New Roman" panose="02020603050405020304" pitchFamily="18" charset="0"/>
                            </a:rPr>
                            <m:t>合取</m:t>
                          </m:r>
                          <m:r>
                            <a:rPr lang="zh-CN" altLang="en-US" i="1">
                              <a:latin typeface="Cambria Math"/>
                              <a:ea typeface="Cambria Math"/>
                              <a:cs typeface="Times New Roman" panose="02020603050405020304" pitchFamily="18" charset="0"/>
                            </a:rPr>
                            <m:t>范式</m:t>
                          </m:r>
                        </m:e>
                      </m:d>
                    </m:oMath>
                  </m:oMathPara>
                </a14:m>
                <a:endParaRPr lang="en-US" altLang="zh-CN" dirty="0">
                  <a:ea typeface="Cambria Math"/>
                  <a:cs typeface="Times New Roman" panose="02020603050405020304" pitchFamily="18" charset="0"/>
                </a:endParaRPr>
              </a:p>
              <a:p>
                <a:endParaRPr lang="en-US" altLang="zh-CN" b="0" dirty="0">
                  <a:ea typeface="Cambria Math"/>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225683" y="3515240"/>
                <a:ext cx="4044953" cy="1477328"/>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354508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流程图: 顺序访问存储器 12"/>
          <p:cNvSpPr/>
          <p:nvPr/>
        </p:nvSpPr>
        <p:spPr>
          <a:xfrm>
            <a:off x="3476625" y="3680399"/>
            <a:ext cx="1409700" cy="685800"/>
          </a:xfrm>
          <a:prstGeom prst="flowChartMagneticTap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标题 1"/>
          <p:cNvSpPr>
            <a:spLocks noGrp="1"/>
          </p:cNvSpPr>
          <p:nvPr>
            <p:ph type="title"/>
          </p:nvPr>
        </p:nvSpPr>
        <p:spPr>
          <a:xfrm>
            <a:off x="701731" y="21972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0" y="1073449"/>
                <a:ext cx="9410700" cy="37017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假设有</a:t>
                </a: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𝑛</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个</a:t>
                </a: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𝑑</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维样本数据所构成的集合</a:t>
                </a: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𝐷</m:t>
                    </m:r>
                    <m:r>
                      <a:rPr lang="en-US" altLang="zh-CN" sz="1800" b="0" i="1" smtClean="0">
                        <a:latin typeface="Cambria Math"/>
                        <a:ea typeface="黑体" panose="02010609060101010101" pitchFamily="49" charset="-122"/>
                        <a:cs typeface="Times New Roman" panose="02020603050405020304" pitchFamily="18" charset="0"/>
                      </a:rPr>
                      <m:t>={</m:t>
                    </m:r>
                    <m:sSub>
                      <m:sSubPr>
                        <m:ctrlPr>
                          <a:rPr lang="en-US" altLang="zh-CN" sz="1800" b="0" i="1" smtClean="0">
                            <a:latin typeface="Cambria Math" charset="0"/>
                            <a:ea typeface="黑体" panose="02010609060101010101" pitchFamily="49" charset="-122"/>
                            <a:cs typeface="Times New Roman" panose="02020603050405020304" pitchFamily="18" charset="0"/>
                          </a:rPr>
                        </m:ctrlPr>
                      </m:sSubPr>
                      <m:e>
                        <m:r>
                          <a:rPr lang="en-US" altLang="zh-CN" sz="1800" b="1" i="1" smtClean="0">
                            <a:latin typeface="Cambria Math"/>
                            <a:ea typeface="黑体" panose="02010609060101010101" pitchFamily="49" charset="-122"/>
                            <a:cs typeface="Times New Roman" panose="02020603050405020304" pitchFamily="18" charset="0"/>
                          </a:rPr>
                          <m:t>𝒙</m:t>
                        </m:r>
                      </m:e>
                      <m:sub>
                        <m:r>
                          <a:rPr lang="en-US" altLang="zh-CN" sz="1800" b="0" i="1" smtClean="0">
                            <a:latin typeface="Cambria Math"/>
                            <a:ea typeface="黑体" panose="02010609060101010101" pitchFamily="49" charset="-122"/>
                            <a:cs typeface="Times New Roman" panose="02020603050405020304" pitchFamily="18" charset="0"/>
                          </a:rPr>
                          <m:t>1</m:t>
                        </m:r>
                      </m:sub>
                    </m:sSub>
                    <m:r>
                      <a:rPr lang="en-US" altLang="zh-CN" sz="1800" b="0" i="1" smtClean="0">
                        <a:latin typeface="Cambria Math"/>
                        <a:ea typeface="黑体" panose="02010609060101010101" pitchFamily="49" charset="-122"/>
                        <a:cs typeface="Times New Roman" panose="02020603050405020304" pitchFamily="18" charset="0"/>
                      </a:rPr>
                      <m:t>,</m:t>
                    </m:r>
                    <m:sSub>
                      <m:sSubPr>
                        <m:ctrlPr>
                          <a:rPr lang="en-US" altLang="zh-CN" sz="1800" b="0" i="1" smtClean="0">
                            <a:latin typeface="Cambria Math" charset="0"/>
                            <a:ea typeface="黑体" panose="02010609060101010101" pitchFamily="49" charset="-122"/>
                            <a:cs typeface="Times New Roman" panose="02020603050405020304" pitchFamily="18" charset="0"/>
                          </a:rPr>
                        </m:ctrlPr>
                      </m:sSubPr>
                      <m:e>
                        <m:r>
                          <a:rPr lang="en-US" altLang="zh-CN" sz="1800" b="1" i="1" smtClean="0">
                            <a:latin typeface="Cambria Math"/>
                            <a:ea typeface="黑体" panose="02010609060101010101" pitchFamily="49" charset="-122"/>
                            <a:cs typeface="Times New Roman" panose="02020603050405020304" pitchFamily="18" charset="0"/>
                          </a:rPr>
                          <m:t>𝒙</m:t>
                        </m:r>
                      </m:e>
                      <m:sub>
                        <m:r>
                          <a:rPr lang="en-US" altLang="zh-CN" sz="1800" b="0" i="1" smtClean="0">
                            <a:latin typeface="Cambria Math"/>
                            <a:ea typeface="黑体" panose="02010609060101010101" pitchFamily="49" charset="-122"/>
                            <a:cs typeface="Times New Roman" panose="02020603050405020304" pitchFamily="18" charset="0"/>
                          </a:rPr>
                          <m:t>2</m:t>
                        </m:r>
                      </m:sub>
                    </m:sSub>
                    <m:r>
                      <a:rPr lang="en-US" altLang="zh-CN" sz="1800" b="0" i="1" smtClean="0">
                        <a:latin typeface="Cambria Math"/>
                        <a:ea typeface="黑体" panose="02010609060101010101" pitchFamily="49" charset="-122"/>
                        <a:cs typeface="Times New Roman" panose="02020603050405020304" pitchFamily="18" charset="0"/>
                      </a:rPr>
                      <m:t>,…,</m:t>
                    </m:r>
                    <m:sSub>
                      <m:sSubPr>
                        <m:ctrlPr>
                          <a:rPr lang="en-US" altLang="zh-CN" sz="1800" b="0" i="1" smtClean="0">
                            <a:latin typeface="Cambria Math" charset="0"/>
                            <a:ea typeface="黑体" panose="02010609060101010101" pitchFamily="49" charset="-122"/>
                            <a:cs typeface="Times New Roman" panose="02020603050405020304" pitchFamily="18" charset="0"/>
                          </a:rPr>
                        </m:ctrlPr>
                      </m:sSubPr>
                      <m:e>
                        <m:r>
                          <a:rPr lang="en-US" altLang="zh-CN" sz="1800" b="1" i="1" smtClean="0">
                            <a:latin typeface="Cambria Math"/>
                            <a:ea typeface="黑体" panose="02010609060101010101" pitchFamily="49" charset="-122"/>
                            <a:cs typeface="Times New Roman" panose="02020603050405020304" pitchFamily="18" charset="0"/>
                          </a:rPr>
                          <m:t>𝒙</m:t>
                        </m:r>
                      </m:e>
                      <m:sub>
                        <m:r>
                          <a:rPr lang="en-US" altLang="zh-CN" sz="1800" b="0" i="1" smtClean="0">
                            <a:latin typeface="Cambria Math"/>
                            <a:ea typeface="黑体" panose="02010609060101010101" pitchFamily="49" charset="-122"/>
                            <a:cs typeface="Times New Roman" panose="02020603050405020304" pitchFamily="18" charset="0"/>
                          </a:rPr>
                          <m:t>𝑛</m:t>
                        </m:r>
                      </m:sub>
                    </m:sSub>
                    <m:r>
                      <a:rPr lang="en-US" altLang="zh-CN" sz="1800" b="0" i="1" smtClean="0">
                        <a:latin typeface="Cambria Math"/>
                        <a:ea typeface="黑体" panose="02010609060101010101" pitchFamily="49" charset="-122"/>
                        <a:cs typeface="Times New Roman" panose="02020603050405020304" pitchFamily="18" charset="0"/>
                      </a:rPr>
                      <m:t>} </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sz="1800" i="1">
                            <a:latin typeface="Cambria Math" charset="0"/>
                            <a:ea typeface="黑体" panose="02010609060101010101" pitchFamily="49" charset="-122"/>
                            <a:cs typeface="Times New Roman" panose="02020603050405020304" pitchFamily="18" charset="0"/>
                          </a:rPr>
                        </m:ctrlPr>
                      </m:sSubPr>
                      <m:e>
                        <m:r>
                          <a:rPr lang="en-US" altLang="zh-CN" sz="1800" b="1" i="1">
                            <a:latin typeface="Cambria Math"/>
                            <a:ea typeface="黑体" panose="02010609060101010101" pitchFamily="49" charset="-122"/>
                            <a:cs typeface="Times New Roman" panose="02020603050405020304" pitchFamily="18" charset="0"/>
                          </a:rPr>
                          <m:t>𝒙</m:t>
                        </m:r>
                      </m:e>
                      <m:sub>
                        <m:r>
                          <a:rPr lang="en-US" altLang="zh-CN" sz="1800" b="0" i="1" smtClean="0">
                            <a:latin typeface="Cambria Math"/>
                            <a:ea typeface="黑体" panose="02010609060101010101" pitchFamily="49" charset="-122"/>
                            <a:cs typeface="Times New Roman" panose="02020603050405020304" pitchFamily="18" charset="0"/>
                          </a:rPr>
                          <m:t>𝑖</m:t>
                        </m:r>
                      </m:sub>
                    </m:sSub>
                    <m:r>
                      <a:rPr lang="en-US" altLang="zh-CN" sz="1800" b="0" i="1" smtClean="0">
                        <a:latin typeface="Cambria Math"/>
                        <a:ea typeface="黑体" panose="02010609060101010101" pitchFamily="49" charset="-122"/>
                        <a:cs typeface="Times New Roman" panose="02020603050405020304" pitchFamily="18" charset="0"/>
                      </a:rPr>
                      <m:t>(1</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𝑖</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𝑛</m:t>
                    </m:r>
                    <m:r>
                      <a:rPr lang="en-US" altLang="zh-CN" sz="1800" b="0" i="1" smtClean="0">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sSup>
                      <m:sSupPr>
                        <m:ctrlPr>
                          <a:rPr lang="en-US" altLang="zh-CN" sz="1800" b="0" i="1" smtClean="0">
                            <a:latin typeface="Cambria Math" charset="0"/>
                            <a:ea typeface="Cambria Math"/>
                            <a:cs typeface="Times New Roman" panose="02020603050405020304" pitchFamily="18" charset="0"/>
                          </a:rPr>
                        </m:ctrlPr>
                      </m:sSupPr>
                      <m:e>
                        <m:r>
                          <a:rPr lang="en-US" altLang="zh-CN" sz="1800" b="0" i="1" smtClean="0">
                            <a:latin typeface="Cambria Math"/>
                            <a:ea typeface="Cambria Math"/>
                            <a:cs typeface="Times New Roman" panose="02020603050405020304" pitchFamily="18" charset="0"/>
                          </a:rPr>
                          <m:t>𝑅</m:t>
                        </m:r>
                      </m:e>
                      <m:sup>
                        <m:r>
                          <a:rPr lang="en-US" altLang="zh-CN" sz="1800" b="0" i="1" smtClean="0">
                            <a:latin typeface="Cambria Math"/>
                            <a:ea typeface="Cambria Math"/>
                            <a:cs typeface="Times New Roman" panose="02020603050405020304" pitchFamily="18" charset="0"/>
                          </a:rPr>
                          <m:t>𝑑</m:t>
                        </m:r>
                      </m:sup>
                    </m:sSup>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集合</a:t>
                </a:r>
                <a14:m>
                  <m:oMath xmlns:m="http://schemas.openxmlformats.org/officeDocument/2006/math">
                    <m:r>
                      <a:rPr lang="en-US" altLang="zh-CN" sz="1800" i="1">
                        <a:latin typeface="Cambria Math"/>
                        <a:ea typeface="黑体" panose="02010609060101010101" pitchFamily="49" charset="-122"/>
                        <a:cs typeface="Times New Roman" panose="02020603050405020304" pitchFamily="18" charset="0"/>
                      </a:rPr>
                      <m:t>𝐷</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可以表示成一个</a:t>
                </a: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𝑛</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𝑑</m:t>
                    </m:r>
                    <m:r>
                      <a:rPr lang="en-US" altLang="zh-CN" sz="1800" i="1" dirty="0">
                        <a:latin typeface="Cambria Math" charset="0"/>
                      </a:rPr>
                      <m:t> </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的矩阵</a:t>
                </a:r>
                <a14:m>
                  <m:oMath xmlns:m="http://schemas.openxmlformats.org/officeDocument/2006/math">
                    <m:r>
                      <a:rPr lang="en-US" altLang="zh-CN" sz="1800" b="1" i="0" smtClean="0">
                        <a:latin typeface="Cambria Math"/>
                        <a:ea typeface="黑体" panose="02010609060101010101" pitchFamily="49" charset="-122"/>
                        <a:cs typeface="Times New Roman" panose="02020603050405020304" pitchFamily="18" charset="0"/>
                      </a:rPr>
                      <m:t>𝐗</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假定每一维度的特征均值均为零（已经标准化）。</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主成分分析的目的是求取一个且使用一个</a:t>
                </a: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𝑑</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𝑙</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的映射矩阵</a:t>
                </a:r>
                <a14:m>
                  <m:oMath xmlns:m="http://schemas.openxmlformats.org/officeDocument/2006/math">
                    <m:r>
                      <a:rPr lang="en-US" altLang="zh-CN" sz="1800" b="1" i="0" smtClean="0">
                        <a:latin typeface="Cambria Math"/>
                        <a:ea typeface="黑体" panose="02010609060101010101" pitchFamily="49" charset="-122"/>
                        <a:cs typeface="Times New Roman" panose="02020603050405020304" pitchFamily="18" charset="0"/>
                      </a:rPr>
                      <m:t>𝐖</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给定一个样本</a:t>
                </a:r>
                <a14:m>
                  <m:oMath xmlns:m="http://schemas.openxmlformats.org/officeDocument/2006/math">
                    <m:sSub>
                      <m:sSubPr>
                        <m:ctrlPr>
                          <a:rPr lang="en-US" altLang="zh-CN" sz="1800" i="1">
                            <a:latin typeface="Cambria Math" charset="0"/>
                            <a:ea typeface="黑体" panose="02010609060101010101" pitchFamily="49" charset="-122"/>
                            <a:cs typeface="Times New Roman" panose="02020603050405020304" pitchFamily="18" charset="0"/>
                          </a:rPr>
                        </m:ctrlPr>
                      </m:sSubPr>
                      <m:e>
                        <m:r>
                          <a:rPr lang="en-US" altLang="zh-CN" sz="1800" b="1" i="1">
                            <a:latin typeface="Cambria Math"/>
                            <a:ea typeface="黑体" panose="02010609060101010101" pitchFamily="49" charset="-122"/>
                            <a:cs typeface="Times New Roman" panose="02020603050405020304" pitchFamily="18" charset="0"/>
                          </a:rPr>
                          <m:t>𝒙</m:t>
                        </m:r>
                      </m:e>
                      <m:sub>
                        <m:r>
                          <a:rPr lang="en-US" altLang="zh-CN" sz="1800" i="1">
                            <a:latin typeface="Cambria Math"/>
                            <a:ea typeface="黑体" panose="02010609060101010101" pitchFamily="49" charset="-122"/>
                            <a:cs typeface="Times New Roman" panose="02020603050405020304" pitchFamily="18" charset="0"/>
                          </a:rPr>
                          <m:t>𝑖</m:t>
                        </m:r>
                      </m:sub>
                    </m:sSub>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，可将</a:t>
                </a:r>
                <a14:m>
                  <m:oMath xmlns:m="http://schemas.openxmlformats.org/officeDocument/2006/math">
                    <m:sSub>
                      <m:sSubPr>
                        <m:ctrlPr>
                          <a:rPr lang="en-US" altLang="zh-CN" sz="1800" i="1">
                            <a:latin typeface="Cambria Math" charset="0"/>
                            <a:ea typeface="黑体" panose="02010609060101010101" pitchFamily="49" charset="-122"/>
                            <a:cs typeface="Times New Roman" panose="02020603050405020304" pitchFamily="18" charset="0"/>
                          </a:rPr>
                        </m:ctrlPr>
                      </m:sSubPr>
                      <m:e>
                        <m:r>
                          <a:rPr lang="en-US" altLang="zh-CN" sz="1800" b="1" i="1">
                            <a:latin typeface="Cambria Math"/>
                            <a:ea typeface="黑体" panose="02010609060101010101" pitchFamily="49" charset="-122"/>
                            <a:cs typeface="Times New Roman" panose="02020603050405020304" pitchFamily="18" charset="0"/>
                          </a:rPr>
                          <m:t>𝒙</m:t>
                        </m:r>
                      </m:e>
                      <m:sub>
                        <m:r>
                          <a:rPr lang="en-US" altLang="zh-CN" sz="1800" i="1">
                            <a:latin typeface="Cambria Math"/>
                            <a:ea typeface="黑体" panose="02010609060101010101" pitchFamily="49" charset="-122"/>
                            <a:cs typeface="Times New Roman" panose="02020603050405020304" pitchFamily="18" charset="0"/>
                          </a:rPr>
                          <m:t>𝑖</m:t>
                        </m:r>
                      </m:sub>
                    </m:sSub>
                    <m:r>
                      <a:rPr lang="zh-CN" altLang="en-US" sz="1800" i="1" dirty="0">
                        <a:latin typeface="Cambria Math" charset="0"/>
                      </a:rPr>
                      <m:t> </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从</a:t>
                </a:r>
                <a14:m>
                  <m:oMath xmlns:m="http://schemas.openxmlformats.org/officeDocument/2006/math">
                    <m:r>
                      <a:rPr lang="en-US" altLang="zh-CN" sz="1800" i="1">
                        <a:latin typeface="Cambria Math"/>
                        <a:ea typeface="黑体" panose="02010609060101010101" pitchFamily="49" charset="-122"/>
                        <a:cs typeface="Times New Roman" panose="02020603050405020304" pitchFamily="18" charset="0"/>
                      </a:rPr>
                      <m:t>𝑑</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维空间如下映射到</a:t>
                </a:r>
                <a14:m>
                  <m:oMath xmlns:m="http://schemas.openxmlformats.org/officeDocument/2006/math">
                    <m:r>
                      <a:rPr lang="zh-CN" altLang="en-US" sz="1800" dirty="0">
                        <a:latin typeface="Cambria Math" charset="0"/>
                      </a:rPr>
                      <m:t> </m:t>
                    </m:r>
                    <m:r>
                      <a:rPr lang="en-US" altLang="zh-CN" sz="1800" i="1" dirty="0">
                        <a:latin typeface="Cambria Math" charset="0"/>
                      </a:rPr>
                      <m:t>𝑙</m:t>
                    </m:r>
                    <m:r>
                      <a:rPr lang="zh-CN" altLang="en-US" sz="1800" dirty="0">
                        <a:latin typeface="Cambria Math" charset="0"/>
                      </a:rPr>
                      <m:t> </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维空间：</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800" i="1" smtClean="0">
                            <a:latin typeface="Cambria Math" charset="0"/>
                            <a:ea typeface="黑体" panose="02010609060101010101" pitchFamily="49" charset="-122"/>
                            <a:cs typeface="Times New Roman" panose="02020603050405020304" pitchFamily="18" charset="0"/>
                          </a:rPr>
                        </m:ctrlPr>
                      </m:sSubPr>
                      <m:e>
                        <m:sSub>
                          <m:sSubPr>
                            <m:ctrlPr>
                              <a:rPr lang="en-US" altLang="zh-CN" sz="1800" i="1" smtClean="0">
                                <a:latin typeface="Cambria Math" charset="0"/>
                                <a:ea typeface="黑体" panose="02010609060101010101" pitchFamily="49" charset="-122"/>
                                <a:cs typeface="Times New Roman" panose="02020603050405020304" pitchFamily="18" charset="0"/>
                              </a:rPr>
                            </m:ctrlPr>
                          </m:sSubPr>
                          <m:e>
                            <m:r>
                              <a:rPr lang="en-US" altLang="zh-CN" sz="1800" b="1" i="1" smtClean="0">
                                <a:latin typeface="Cambria Math"/>
                                <a:ea typeface="黑体" panose="02010609060101010101" pitchFamily="49" charset="-122"/>
                                <a:cs typeface="Times New Roman" panose="02020603050405020304" pitchFamily="18" charset="0"/>
                              </a:rPr>
                              <m:t>(</m:t>
                            </m:r>
                            <m:r>
                              <a:rPr lang="en-US" altLang="zh-CN" sz="1800" b="1" i="1" smtClean="0">
                                <a:latin typeface="Cambria Math"/>
                                <a:ea typeface="黑体" panose="02010609060101010101" pitchFamily="49" charset="-122"/>
                                <a:cs typeface="Times New Roman" panose="02020603050405020304" pitchFamily="18" charset="0"/>
                              </a:rPr>
                              <m:t>𝒙</m:t>
                            </m:r>
                          </m:e>
                          <m:sub>
                            <m:r>
                              <a:rPr lang="en-US" altLang="zh-CN" sz="1800" b="0" i="1" smtClean="0">
                                <a:latin typeface="Cambria Math"/>
                                <a:ea typeface="黑体" panose="02010609060101010101" pitchFamily="49" charset="-122"/>
                                <a:cs typeface="Times New Roman" panose="02020603050405020304" pitchFamily="18" charset="0"/>
                              </a:rPr>
                              <m:t>𝑖</m:t>
                            </m:r>
                          </m:sub>
                        </m:sSub>
                        <m:r>
                          <a:rPr lang="en-US" altLang="zh-CN" sz="1800" b="0" i="1" smtClean="0">
                            <a:latin typeface="Cambria Math"/>
                            <a:ea typeface="黑体" panose="02010609060101010101" pitchFamily="49" charset="-122"/>
                            <a:cs typeface="Times New Roman" panose="02020603050405020304" pitchFamily="18" charset="0"/>
                          </a:rPr>
                          <m:t>)</m:t>
                        </m:r>
                      </m:e>
                      <m:sub>
                        <m:r>
                          <a:rPr lang="en-US" altLang="zh-CN" sz="1800" b="0" i="1" smtClean="0">
                            <a:latin typeface="Cambria Math"/>
                            <a:ea typeface="黑体" panose="02010609060101010101" pitchFamily="49" charset="-122"/>
                            <a:cs typeface="Times New Roman" panose="02020603050405020304" pitchFamily="18" charset="0"/>
                          </a:rPr>
                          <m:t>1</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𝑑</m:t>
                        </m:r>
                      </m:sub>
                    </m:sSub>
                    <m:sSub>
                      <m:sSubPr>
                        <m:ctrlPr>
                          <a:rPr lang="en-US" altLang="zh-CN" sz="1800" i="1" smtClean="0">
                            <a:latin typeface="Cambria Math" charset="0"/>
                            <a:ea typeface="黑体" panose="02010609060101010101" pitchFamily="49" charset="-122"/>
                            <a:cs typeface="Times New Roman" panose="02020603050405020304" pitchFamily="18" charset="0"/>
                          </a:rPr>
                        </m:ctrlPr>
                      </m:sSubPr>
                      <m:e>
                        <m:r>
                          <a:rPr lang="en-US" altLang="zh-CN" sz="1800" b="0" i="1" smtClean="0">
                            <a:latin typeface="Cambria Math"/>
                            <a:ea typeface="黑体" panose="02010609060101010101" pitchFamily="49" charset="-122"/>
                            <a:cs typeface="Times New Roman" panose="02020603050405020304" pitchFamily="18" charset="0"/>
                          </a:rPr>
                          <m:t>(</m:t>
                        </m:r>
                        <m:r>
                          <a:rPr lang="en-US" altLang="zh-CN" sz="1800" b="1" i="0" smtClean="0">
                            <a:latin typeface="Cambria Math"/>
                            <a:ea typeface="黑体" panose="02010609060101010101" pitchFamily="49" charset="-122"/>
                            <a:cs typeface="Times New Roman" panose="02020603050405020304" pitchFamily="18" charset="0"/>
                          </a:rPr>
                          <m:t>𝐖</m:t>
                        </m:r>
                        <m:r>
                          <a:rPr lang="en-US" altLang="zh-CN" sz="1800" b="0" i="1" smtClean="0">
                            <a:latin typeface="Cambria Math"/>
                            <a:ea typeface="黑体" panose="02010609060101010101" pitchFamily="49" charset="-122"/>
                            <a:cs typeface="Times New Roman" panose="02020603050405020304" pitchFamily="18" charset="0"/>
                          </a:rPr>
                          <m:t>)</m:t>
                        </m:r>
                      </m:e>
                      <m:sub>
                        <m:r>
                          <a:rPr lang="en-US" altLang="zh-CN" sz="1800" b="0" i="1" smtClean="0">
                            <a:latin typeface="Cambria Math"/>
                            <a:ea typeface="黑体" panose="02010609060101010101" pitchFamily="49" charset="-122"/>
                            <a:cs typeface="Times New Roman" panose="02020603050405020304" pitchFamily="18" charset="0"/>
                          </a:rPr>
                          <m:t>𝑑</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𝑙</m:t>
                        </m:r>
                      </m:sub>
                    </m:sSub>
                  </m:oMath>
                </a14:m>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将所有降维后数据用</a:t>
                </a:r>
                <a14:m>
                  <m:oMath xmlns:m="http://schemas.openxmlformats.org/officeDocument/2006/math">
                    <m:r>
                      <a:rPr lang="en-US" altLang="zh-CN" sz="1800" b="1" i="0" smtClean="0">
                        <a:latin typeface="Cambria Math"/>
                        <a:ea typeface="黑体" panose="02010609060101010101" pitchFamily="49" charset="-122"/>
                        <a:cs typeface="Times New Roman" panose="02020603050405020304" pitchFamily="18" charset="0"/>
                      </a:rPr>
                      <m:t>𝐘</m:t>
                    </m:r>
                    <m:r>
                      <a:rPr lang="zh-CN" altLang="en-US" sz="1800" b="1">
                        <a:latin typeface="Cambria Math" charset="0"/>
                      </a:rPr>
                      <m:t> </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表示，有</a:t>
                </a:r>
                <a14:m>
                  <m:oMath xmlns:m="http://schemas.openxmlformats.org/officeDocument/2006/math">
                    <m:r>
                      <a:rPr lang="en-US" altLang="zh-CN" sz="1800" b="0" i="0" smtClean="0">
                        <a:latin typeface="Cambria Math"/>
                        <a:ea typeface="黑体" panose="02010609060101010101" pitchFamily="49" charset="-122"/>
                        <a:cs typeface="Times New Roman" panose="02020603050405020304" pitchFamily="18" charset="0"/>
                      </a:rPr>
                      <m:t>   </m:t>
                    </m:r>
                    <m:r>
                      <a:rPr lang="en-US" altLang="zh-CN" sz="1800" b="1">
                        <a:latin typeface="Cambria Math"/>
                        <a:ea typeface="黑体" panose="02010609060101010101" pitchFamily="49" charset="-122"/>
                        <a:cs typeface="Times New Roman" panose="02020603050405020304" pitchFamily="18" charset="0"/>
                      </a:rPr>
                      <m:t>𝐘</m:t>
                    </m:r>
                    <m:r>
                      <a:rPr lang="en-US" altLang="zh-CN" sz="1800" b="1" i="0" smtClean="0">
                        <a:latin typeface="Cambria Math"/>
                        <a:ea typeface="黑体" panose="02010609060101010101" pitchFamily="49" charset="-122"/>
                        <a:cs typeface="Times New Roman" panose="02020603050405020304" pitchFamily="18" charset="0"/>
                      </a:rPr>
                      <m:t> </m:t>
                    </m:r>
                    <m:r>
                      <a:rPr lang="en-US" altLang="zh-CN" sz="1800" b="1" i="1" smtClean="0">
                        <a:latin typeface="Cambria Math"/>
                      </a:rPr>
                      <m:t>=</m:t>
                    </m:r>
                    <m:r>
                      <a:rPr lang="en-US" altLang="zh-CN" sz="1800" b="1" i="0" smtClean="0">
                        <a:latin typeface="Cambria Math"/>
                      </a:rPr>
                      <m:t>𝐗</m:t>
                    </m:r>
                    <m:r>
                      <a:rPr lang="en-US" altLang="zh-CN" sz="1800" b="1" i="0" smtClean="0">
                        <a:latin typeface="Cambria Math"/>
                      </a:rPr>
                      <m:t> </m:t>
                    </m:r>
                    <m:r>
                      <a:rPr lang="en-US" altLang="zh-CN" sz="1800" b="1" i="0" smtClean="0">
                        <a:latin typeface="Cambria Math"/>
                      </a:rPr>
                      <m:t>𝐖</m:t>
                    </m:r>
                  </m:oMath>
                </a14:m>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0" y="1073449"/>
                <a:ext cx="9410700" cy="3701752"/>
              </a:xfrm>
              <a:prstGeom prst="rect">
                <a:avLst/>
              </a:prstGeom>
              <a:blipFill>
                <a:blip r:embed="rId2"/>
                <a:stretch>
                  <a:fillRect l="-389"/>
                </a:stretch>
              </a:blipFill>
            </p:spPr>
            <p:txBody>
              <a:bodyPr/>
              <a:lstStyle/>
              <a:p>
                <a:r>
                  <a:rPr lang="zh-CN" altLang="en-US">
                    <a:noFill/>
                  </a:rPr>
                  <a:t> </a:t>
                </a:r>
              </a:p>
            </p:txBody>
          </p:sp>
        </mc:Fallback>
      </mc:AlternateContent>
      <p:cxnSp>
        <p:nvCxnSpPr>
          <p:cNvPr id="12" name="直接连接符 11"/>
          <p:cNvCxnSpPr/>
          <p:nvPr/>
        </p:nvCxnSpPr>
        <p:spPr>
          <a:xfrm>
            <a:off x="3562349" y="4493199"/>
            <a:ext cx="24765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010024" y="4493199"/>
            <a:ext cx="24765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362449" y="4505899"/>
            <a:ext cx="24765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505198" y="4623941"/>
            <a:ext cx="609601" cy="584775"/>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降维结果</a:t>
            </a:r>
          </a:p>
        </p:txBody>
      </p:sp>
      <p:sp>
        <p:nvSpPr>
          <p:cNvPr id="18" name="矩形 17"/>
          <p:cNvSpPr/>
          <p:nvPr/>
        </p:nvSpPr>
        <p:spPr>
          <a:xfrm>
            <a:off x="4019549" y="4598540"/>
            <a:ext cx="609601" cy="584775"/>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原始数据</a:t>
            </a:r>
          </a:p>
        </p:txBody>
      </p:sp>
      <p:sp>
        <p:nvSpPr>
          <p:cNvPr id="19" name="矩形 18"/>
          <p:cNvSpPr/>
          <p:nvPr/>
        </p:nvSpPr>
        <p:spPr>
          <a:xfrm>
            <a:off x="4533901" y="4585919"/>
            <a:ext cx="609601" cy="584775"/>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映射矩阵</a:t>
            </a:r>
          </a:p>
        </p:txBody>
      </p:sp>
      <mc:AlternateContent xmlns:mc="http://schemas.openxmlformats.org/markup-compatibility/2006" xmlns:a14="http://schemas.microsoft.com/office/drawing/2010/main">
        <mc:Choice Requires="a14">
          <p:sp>
            <p:nvSpPr>
              <p:cNvPr id="20" name="圆角矩形 19"/>
              <p:cNvSpPr/>
              <p:nvPr/>
            </p:nvSpPr>
            <p:spPr>
              <a:xfrm>
                <a:off x="7183801" y="1855475"/>
                <a:ext cx="1819275" cy="13844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？如何求取</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映射矩阵</a:t>
                </a:r>
                <a14:m>
                  <m:oMath xmlns:m="http://schemas.openxmlformats.org/officeDocument/2006/math">
                    <m:r>
                      <a:rPr lang="en-US" altLang="zh-CN" b="1" smtClean="0">
                        <a:latin typeface="Cambria Math"/>
                      </a:rPr>
                      <m:t>𝐖</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圆角矩形 19"/>
              <p:cNvSpPr>
                <a:spLocks noRot="1" noChangeAspect="1" noMove="1" noResize="1" noEditPoints="1" noAdjustHandles="1" noChangeArrowheads="1" noChangeShapeType="1" noTextEdit="1"/>
              </p:cNvSpPr>
              <p:nvPr/>
            </p:nvSpPr>
            <p:spPr>
              <a:xfrm>
                <a:off x="7183801" y="1855475"/>
                <a:ext cx="1819275" cy="1384456"/>
              </a:xfrm>
              <a:prstGeom prst="round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087761" y="4677449"/>
                <a:ext cx="1894189" cy="1338828"/>
              </a:xfrm>
              <a:prstGeom prst="rect">
                <a:avLst/>
              </a:prstGeom>
            </p:spPr>
            <p:txBody>
              <a:bodyPr wrap="square">
                <a:spAutoFit/>
              </a:bodyPr>
              <a:lstStyle/>
              <a:p>
                <a:pPr>
                  <a:lnSpc>
                    <a:spcPct val="150000"/>
                  </a:lnSpc>
                  <a:buClr>
                    <a:srgbClr val="2665AB"/>
                  </a:buClr>
                  <a:buSzPct val="100000"/>
                  <a:buFont typeface="Arial" charset="0"/>
                  <a:buChar char="•"/>
                </a:pPr>
                <a14:m>
                  <m:oMath xmlns:m="http://schemas.openxmlformats.org/officeDocument/2006/math">
                    <m:r>
                      <a:rPr lang="en-US" altLang="zh-CN" b="1" i="0" smtClean="0">
                        <a:latin typeface="Cambria Math"/>
                        <a:ea typeface="黑体" panose="02010609060101010101" pitchFamily="49" charset="-122"/>
                        <a:cs typeface="Times New Roman" panose="02020603050405020304" pitchFamily="18" charset="0"/>
                      </a:rPr>
                      <m:t> </m:t>
                    </m:r>
                    <m:r>
                      <a:rPr lang="en-US" altLang="zh-CN" b="1" smtClean="0">
                        <a:latin typeface="Cambria Math"/>
                        <a:ea typeface="黑体" panose="02010609060101010101" pitchFamily="49" charset="-122"/>
                        <a:cs typeface="Times New Roman" panose="02020603050405020304" pitchFamily="18" charset="0"/>
                      </a:rPr>
                      <m:t>𝐘</m:t>
                    </m:r>
                    <m:r>
                      <a:rPr lang="en-US" altLang="zh-CN" b="1"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r>
                      <a:rPr lang="en-US" altLang="zh-CN" i="1" dirty="0">
                        <a:latin typeface="Cambria Math" charset="0"/>
                      </a:rPr>
                      <m:t> </m:t>
                    </m:r>
                  </m:oMath>
                </a14:m>
                <a:endParaRPr lang="en-US" altLang="zh-CN" b="1" i="1" dirty="0">
                  <a:latin typeface="Cambria Math"/>
                  <a:ea typeface="Cambria Math"/>
                </a:endParaRPr>
              </a:p>
              <a:p>
                <a:pPr>
                  <a:lnSpc>
                    <a:spcPct val="150000"/>
                  </a:lnSpc>
                  <a:buClr>
                    <a:srgbClr val="2665AB"/>
                  </a:buClr>
                  <a:buSzPct val="100000"/>
                  <a:buFont typeface="Arial" charset="0"/>
                  <a:buChar char="•"/>
                </a:pPr>
                <a14:m>
                  <m:oMath xmlns:m="http://schemas.openxmlformats.org/officeDocument/2006/math">
                    <m:r>
                      <a:rPr lang="en-US" altLang="zh-CN" b="1" i="0" smtClean="0">
                        <a:latin typeface="Cambria Math"/>
                      </a:rPr>
                      <m:t> </m:t>
                    </m:r>
                    <m:r>
                      <a:rPr lang="en-US" altLang="zh-CN" b="1">
                        <a:latin typeface="Cambria Math"/>
                      </a:rPr>
                      <m:t>𝐗</m:t>
                    </m:r>
                    <m:r>
                      <a:rPr lang="en-US" altLang="zh-CN" b="1" i="1" smtClean="0">
                        <a:latin typeface="Cambria Math"/>
                      </a:rPr>
                      <m:t>=</m:t>
                    </m:r>
                  </m:oMath>
                </a14:m>
                <a:r>
                  <a:rPr lang="en-US" altLang="zh-CN" dirty="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𝑑</m:t>
                    </m:r>
                    <m:r>
                      <a:rPr lang="en-US" altLang="zh-CN" i="1" dirty="0">
                        <a:latin typeface="Cambria Math" charset="0"/>
                      </a:rPr>
                      <m:t> </m:t>
                    </m:r>
                  </m:oMath>
                </a14:m>
                <a:endParaRPr lang="en-US" altLang="zh-CN" b="1" i="1" dirty="0">
                  <a:latin typeface="Cambria Math"/>
                  <a:ea typeface="Cambria Math"/>
                </a:endParaRPr>
              </a:p>
              <a:p>
                <a:pPr>
                  <a:lnSpc>
                    <a:spcPct val="150000"/>
                  </a:lnSpc>
                  <a:buClr>
                    <a:srgbClr val="2665AB"/>
                  </a:buClr>
                  <a:buSzPct val="100000"/>
                  <a:buFont typeface="Arial" charset="0"/>
                  <a:buChar char="•"/>
                </a:pPr>
                <a14:m>
                  <m:oMath xmlns:m="http://schemas.openxmlformats.org/officeDocument/2006/math">
                    <m:r>
                      <a:rPr lang="en-US" altLang="zh-CN" b="1">
                        <a:latin typeface="Cambria Math"/>
                      </a:rPr>
                      <m:t> </m:t>
                    </m:r>
                    <m:r>
                      <a:rPr lang="en-US" altLang="zh-CN" b="1">
                        <a:latin typeface="Cambria Math"/>
                      </a:rPr>
                      <m:t>𝐖</m:t>
                    </m:r>
                    <m:r>
                      <a:rPr lang="en-US" altLang="zh-CN" b="1" i="0" smtClean="0">
                        <a:latin typeface="Cambria Math"/>
                      </a:rPr>
                      <m:t>=</m:t>
                    </m:r>
                    <m:r>
                      <a:rPr lang="en-US" altLang="zh-CN" i="1">
                        <a:latin typeface="Cambria Math"/>
                        <a:ea typeface="黑体" panose="02010609060101010101" pitchFamily="49" charset="-122"/>
                        <a:cs typeface="Times New Roman" panose="02020603050405020304" pitchFamily="18" charset="0"/>
                      </a:rPr>
                      <m:t>𝑑</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oMath>
                </a14:m>
                <a:endParaRPr lang="en-US" altLang="zh-CN"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087760" y="3508086"/>
                <a:ext cx="1894189" cy="1284069"/>
              </a:xfrm>
              <a:prstGeom prst="rect">
                <a:avLst/>
              </a:prstGeom>
              <a:blipFill rotWithShape="1">
                <a:blip r:embed="rId4"/>
                <a:stretch>
                  <a:fillRect l="-2258" b="-5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79928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4412" y="18850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85723" y="1746547"/>
                <a:ext cx="4181477" cy="4273252"/>
              </a:xfrm>
              <a:prstGeom prst="rect">
                <a:avLst/>
              </a:prstGeom>
              <a:solidFill>
                <a:srgbClr val="FFFF0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665AB"/>
                  </a:buClr>
                  <a:buSzPct val="100000"/>
                  <a:buNone/>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降维后</a:t>
                </a:r>
                <a14:m>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𝒏</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个</a:t>
                </a:r>
                <a14:m>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𝒍</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维样本数据</a:t>
                </a:r>
                <a14:m>
                  <m:oMath xmlns:m="http://schemas.openxmlformats.org/officeDocument/2006/math">
                    <m:r>
                      <a:rPr lang="en-US" altLang="zh-CN" sz="1800" b="1">
                        <a:latin typeface="Cambria Math"/>
                        <a:ea typeface="黑体" panose="02010609060101010101" pitchFamily="49" charset="-122"/>
                        <a:cs typeface="Times New Roman" panose="02020603050405020304" pitchFamily="18" charset="0"/>
                      </a:rPr>
                      <m:t>𝐘</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的方差为：</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1800" b="1" i="0" smtClean="0">
                          <a:latin typeface="Cambria Math"/>
                          <a:ea typeface="黑体" panose="02010609060101010101" pitchFamily="49" charset="-122"/>
                          <a:cs typeface="Times New Roman" panose="02020603050405020304" pitchFamily="18" charset="0"/>
                        </a:rPr>
                        <m:t>𝐯𝐚𝐫</m:t>
                      </m:r>
                      <m:d>
                        <m:dPr>
                          <m:ctrlPr>
                            <a:rPr lang="en-US" altLang="zh-CN" sz="1800" b="1" i="1" smtClean="0">
                              <a:latin typeface="Cambria Math" charset="0"/>
                              <a:ea typeface="黑体" panose="02010609060101010101" pitchFamily="49" charset="-122"/>
                              <a:cs typeface="Times New Roman" panose="02020603050405020304" pitchFamily="18" charset="0"/>
                            </a:rPr>
                          </m:ctrlPr>
                        </m:dPr>
                        <m:e>
                          <m:r>
                            <a:rPr lang="en-US" altLang="zh-CN" sz="1800" b="1">
                              <a:latin typeface="Cambria Math"/>
                              <a:ea typeface="黑体" panose="02010609060101010101" pitchFamily="49" charset="-122"/>
                              <a:cs typeface="Times New Roman" panose="02020603050405020304" pitchFamily="18" charset="0"/>
                            </a:rPr>
                            <m:t>𝐘</m:t>
                          </m:r>
                        </m:e>
                      </m:d>
                      <m:r>
                        <a:rPr lang="en-US" altLang="zh-CN" sz="1800" b="1" i="1">
                          <a:latin typeface="Cambria Math"/>
                          <a:ea typeface="黑体" panose="02010609060101010101" pitchFamily="49" charset="-122"/>
                          <a:cs typeface="Times New Roman" panose="02020603050405020304" pitchFamily="18" charset="0"/>
                        </a:rPr>
                        <m:t>=</m:t>
                      </m:r>
                      <m:f>
                        <m:fPr>
                          <m:ctrlPr>
                            <a:rPr lang="en-US" altLang="zh-CN" sz="1800" b="1" i="1" smtClean="0">
                              <a:latin typeface="Cambria Math" charset="0"/>
                              <a:ea typeface="黑体" panose="02010609060101010101" pitchFamily="49" charset="-122"/>
                              <a:cs typeface="Times New Roman" panose="02020603050405020304" pitchFamily="18" charset="0"/>
                            </a:rPr>
                          </m:ctrlPr>
                        </m:fPr>
                        <m:num>
                          <m:r>
                            <a:rPr lang="en-US" altLang="zh-CN" sz="1800" b="1" i="1" smtClean="0">
                              <a:latin typeface="Cambria Math"/>
                              <a:ea typeface="黑体" panose="02010609060101010101" pitchFamily="49" charset="-122"/>
                              <a:cs typeface="Times New Roman" panose="02020603050405020304" pitchFamily="18" charset="0"/>
                            </a:rPr>
                            <m:t>𝟏</m:t>
                          </m:r>
                        </m:num>
                        <m:den>
                          <m:r>
                            <a:rPr lang="en-US" altLang="zh-CN" sz="1800" b="1" i="1" smtClean="0">
                              <a:latin typeface="Cambria Math"/>
                              <a:ea typeface="黑体" panose="02010609060101010101" pitchFamily="49" charset="-122"/>
                              <a:cs typeface="Times New Roman" panose="02020603050405020304" pitchFamily="18" charset="0"/>
                            </a:rPr>
                            <m:t>𝒏</m:t>
                          </m:r>
                          <m:r>
                            <a:rPr lang="en-US" altLang="zh-CN" sz="1800" b="1" i="1" smtClean="0">
                              <a:latin typeface="Cambria Math"/>
                              <a:ea typeface="黑体" panose="02010609060101010101" pitchFamily="49" charset="-122"/>
                              <a:cs typeface="Times New Roman" panose="02020603050405020304" pitchFamily="18" charset="0"/>
                            </a:rPr>
                            <m:t>−</m:t>
                          </m:r>
                          <m:r>
                            <a:rPr lang="en-US" altLang="zh-CN" sz="1800" b="1" i="1" smtClean="0">
                              <a:latin typeface="Cambria Math"/>
                              <a:ea typeface="黑体" panose="02010609060101010101" pitchFamily="49" charset="-122"/>
                              <a:cs typeface="Times New Roman" panose="02020603050405020304" pitchFamily="18" charset="0"/>
                            </a:rPr>
                            <m:t>𝟏</m:t>
                          </m:r>
                        </m:den>
                      </m:f>
                      <m:r>
                        <a:rPr lang="en-US" altLang="zh-CN" sz="1800" b="1" i="0" smtClean="0">
                          <a:latin typeface="Cambria Math"/>
                          <a:ea typeface="黑体" panose="02010609060101010101" pitchFamily="49" charset="-122"/>
                          <a:cs typeface="Times New Roman" panose="02020603050405020304" pitchFamily="18" charset="0"/>
                        </a:rPr>
                        <m:t>𝐭𝐫𝐚𝐜𝐞</m:t>
                      </m:r>
                      <m:d>
                        <m:dPr>
                          <m:ctrlPr>
                            <a:rPr lang="en-US" altLang="zh-CN" sz="1800" b="1" i="1" smtClean="0">
                              <a:latin typeface="Cambria Math" charset="0"/>
                              <a:ea typeface="黑体" panose="02010609060101010101" pitchFamily="49" charset="-122"/>
                              <a:cs typeface="Times New Roman" panose="02020603050405020304" pitchFamily="18" charset="0"/>
                            </a:rPr>
                          </m:ctrlPr>
                        </m:dPr>
                        <m:e>
                          <m:sSup>
                            <m:sSupPr>
                              <m:ctrlPr>
                                <a:rPr lang="en-US" altLang="zh-CN" sz="1800" b="1" i="1" smtClean="0">
                                  <a:latin typeface="Cambria Math" charset="0"/>
                                  <a:ea typeface="黑体" panose="02010609060101010101" pitchFamily="49" charset="-122"/>
                                  <a:cs typeface="Times New Roman" panose="02020603050405020304" pitchFamily="18" charset="0"/>
                                </a:rPr>
                              </m:ctrlPr>
                            </m:sSupPr>
                            <m:e>
                              <m:r>
                                <a:rPr lang="en-US" altLang="zh-CN" sz="1800" b="1" i="0" smtClean="0">
                                  <a:latin typeface="Cambria Math"/>
                                  <a:ea typeface="黑体" panose="02010609060101010101" pitchFamily="49" charset="-122"/>
                                  <a:cs typeface="Times New Roman" panose="02020603050405020304" pitchFamily="18" charset="0"/>
                                </a:rPr>
                                <m:t>𝐘</m:t>
                              </m:r>
                            </m:e>
                            <m:sup>
                              <m:r>
                                <a:rPr lang="en-US" altLang="zh-CN" sz="1800" b="1" i="0" smtClean="0">
                                  <a:latin typeface="Cambria Math"/>
                                  <a:ea typeface="黑体" panose="02010609060101010101" pitchFamily="49" charset="-122"/>
                                  <a:cs typeface="Times New Roman" panose="02020603050405020304" pitchFamily="18" charset="0"/>
                                </a:rPr>
                                <m:t>𝐓</m:t>
                              </m:r>
                            </m:sup>
                          </m:sSup>
                          <m:r>
                            <a:rPr lang="en-US" altLang="zh-CN" sz="1800" b="1" i="0" smtClean="0">
                              <a:latin typeface="Cambria Math"/>
                              <a:ea typeface="黑体" panose="02010609060101010101" pitchFamily="49" charset="-122"/>
                              <a:cs typeface="Times New Roman" panose="02020603050405020304" pitchFamily="18" charset="0"/>
                            </a:rPr>
                            <m:t>𝐘</m:t>
                          </m:r>
                        </m:e>
                      </m:d>
                    </m:oMath>
                  </m:oMathPara>
                </a14:m>
                <a:endParaRPr lang="en-US" altLang="zh-CN" sz="1800" b="1" i="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m:t>
                      </m:r>
                      <m:f>
                        <m:fPr>
                          <m:ctrlPr>
                            <a:rPr lang="en-US" altLang="zh-CN" sz="1800" b="1" i="1">
                              <a:latin typeface="Cambria Math" charset="0"/>
                              <a:ea typeface="黑体" panose="02010609060101010101" pitchFamily="49" charset="-122"/>
                              <a:cs typeface="Times New Roman" panose="02020603050405020304" pitchFamily="18" charset="0"/>
                            </a:rPr>
                          </m:ctrlPr>
                        </m:fPr>
                        <m:num>
                          <m:r>
                            <a:rPr lang="en-US" altLang="zh-CN" sz="1800" b="1" i="1">
                              <a:latin typeface="Cambria Math"/>
                              <a:ea typeface="黑体" panose="02010609060101010101" pitchFamily="49" charset="-122"/>
                              <a:cs typeface="Times New Roman" panose="02020603050405020304" pitchFamily="18" charset="0"/>
                            </a:rPr>
                            <m:t>𝟏</m:t>
                          </m:r>
                        </m:num>
                        <m:den>
                          <m:r>
                            <a:rPr lang="en-US" altLang="zh-CN" sz="1800" b="1" i="1">
                              <a:latin typeface="Cambria Math"/>
                              <a:ea typeface="黑体" panose="02010609060101010101" pitchFamily="49" charset="-122"/>
                              <a:cs typeface="Times New Roman" panose="02020603050405020304" pitchFamily="18" charset="0"/>
                            </a:rPr>
                            <m:t>𝒏</m:t>
                          </m:r>
                          <m:r>
                            <a:rPr lang="en-US" altLang="zh-CN" sz="1800" b="1" i="1">
                              <a:latin typeface="Cambria Math"/>
                              <a:ea typeface="黑体" panose="02010609060101010101" pitchFamily="49" charset="-122"/>
                              <a:cs typeface="Times New Roman" panose="02020603050405020304" pitchFamily="18" charset="0"/>
                            </a:rPr>
                            <m:t>−</m:t>
                          </m:r>
                          <m:r>
                            <a:rPr lang="en-US" altLang="zh-CN" sz="1800" b="1" i="1">
                              <a:latin typeface="Cambria Math"/>
                              <a:ea typeface="黑体" panose="02010609060101010101" pitchFamily="49" charset="-122"/>
                              <a:cs typeface="Times New Roman" panose="02020603050405020304" pitchFamily="18" charset="0"/>
                            </a:rPr>
                            <m:t>𝟏</m:t>
                          </m:r>
                        </m:den>
                      </m:f>
                      <m:r>
                        <a:rPr lang="en-US" altLang="zh-CN" sz="1800" b="1" i="1">
                          <a:latin typeface="Cambria Math"/>
                          <a:ea typeface="黑体" panose="02010609060101010101" pitchFamily="49" charset="-122"/>
                          <a:cs typeface="Times New Roman" panose="02020603050405020304" pitchFamily="18" charset="0"/>
                        </a:rPr>
                        <m:t>𝐭𝐫</m:t>
                      </m:r>
                      <m:r>
                        <a:rPr lang="en-US" altLang="zh-CN" sz="1800" b="1" i="0" smtClean="0">
                          <a:latin typeface="Cambria Math"/>
                          <a:ea typeface="黑体" panose="02010609060101010101" pitchFamily="49" charset="-122"/>
                          <a:cs typeface="Times New Roman" panose="02020603050405020304" pitchFamily="18" charset="0"/>
                        </a:rPr>
                        <m:t>𝐚𝐜𝐞</m:t>
                      </m:r>
                      <m:d>
                        <m:dPr>
                          <m:ctrlPr>
                            <a:rPr lang="en-US" altLang="zh-CN" sz="1800" b="1" i="1">
                              <a:latin typeface="Cambria Math" charset="0"/>
                              <a:ea typeface="黑体" panose="02010609060101010101" pitchFamily="49" charset="-122"/>
                              <a:cs typeface="Times New Roman" panose="02020603050405020304" pitchFamily="18" charset="0"/>
                            </a:rPr>
                          </m:ctrlPr>
                        </m:dPr>
                        <m:e>
                          <m:sSup>
                            <m:sSupPr>
                              <m:ctrlPr>
                                <a:rPr lang="en-US" altLang="zh-CN" sz="1800" b="1" i="1">
                                  <a:latin typeface="Cambria Math" charset="0"/>
                                  <a:ea typeface="黑体" panose="02010609060101010101" pitchFamily="49" charset="-122"/>
                                  <a:cs typeface="Times New Roman" panose="02020603050405020304" pitchFamily="18" charset="0"/>
                                </a:rPr>
                              </m:ctrlPr>
                            </m:sSupPr>
                            <m:e>
                              <m:sSup>
                                <m:sSupPr>
                                  <m:ctrlPr>
                                    <a:rPr lang="en-US" altLang="zh-CN" sz="1800" b="1" i="1" smtClean="0">
                                      <a:latin typeface="Cambria Math" charset="0"/>
                                      <a:ea typeface="黑体" panose="02010609060101010101" pitchFamily="49" charset="-122"/>
                                      <a:cs typeface="Times New Roman" panose="02020603050405020304" pitchFamily="18" charset="0"/>
                                    </a:rPr>
                                  </m:ctrlPr>
                                </m:sSupPr>
                                <m:e>
                                  <m:r>
                                    <a:rPr lang="en-US" altLang="zh-CN" sz="1800" b="1" i="0" smtClean="0">
                                      <a:latin typeface="Cambria Math"/>
                                      <a:ea typeface="黑体" panose="02010609060101010101" pitchFamily="49" charset="-122"/>
                                      <a:cs typeface="Times New Roman" panose="02020603050405020304" pitchFamily="18" charset="0"/>
                                    </a:rPr>
                                    <m:t>𝐖</m:t>
                                  </m:r>
                                </m:e>
                                <m:sup>
                                  <m:r>
                                    <a:rPr lang="en-US" altLang="zh-CN" sz="1800" b="1" i="0" smtClean="0">
                                      <a:latin typeface="Cambria Math"/>
                                      <a:ea typeface="黑体" panose="02010609060101010101" pitchFamily="49" charset="-122"/>
                                      <a:cs typeface="Times New Roman" panose="02020603050405020304" pitchFamily="18" charset="0"/>
                                    </a:rPr>
                                    <m:t>𝐓</m:t>
                                  </m:r>
                                </m:sup>
                              </m:sSup>
                              <m:r>
                                <a:rPr lang="en-US" altLang="zh-CN" sz="1800" b="1" i="0" smtClean="0">
                                  <a:latin typeface="Cambria Math"/>
                                  <a:ea typeface="黑体" panose="02010609060101010101" pitchFamily="49" charset="-122"/>
                                  <a:cs typeface="Times New Roman" panose="02020603050405020304" pitchFamily="18" charset="0"/>
                                </a:rPr>
                                <m:t>𝐗</m:t>
                              </m:r>
                            </m:e>
                            <m:sup>
                              <m:r>
                                <a:rPr lang="en-US" altLang="zh-CN" sz="1800" b="1" i="0">
                                  <a:latin typeface="Cambria Math"/>
                                  <a:ea typeface="黑体" panose="02010609060101010101" pitchFamily="49" charset="-122"/>
                                  <a:cs typeface="Times New Roman" panose="02020603050405020304" pitchFamily="18" charset="0"/>
                                </a:rPr>
                                <m:t>𝐓</m:t>
                              </m:r>
                            </m:sup>
                          </m:sSup>
                          <m:r>
                            <a:rPr lang="en-US" altLang="zh-CN" sz="1800" b="1" i="0" smtClean="0">
                              <a:latin typeface="Cambria Math"/>
                              <a:ea typeface="黑体" panose="02010609060101010101" pitchFamily="49" charset="-122"/>
                              <a:cs typeface="Times New Roman" panose="02020603050405020304" pitchFamily="18" charset="0"/>
                            </a:rPr>
                            <m:t>𝐗𝐖</m:t>
                          </m:r>
                        </m:e>
                      </m:d>
                    </m:oMath>
                  </m:oMathPara>
                </a14:m>
                <a:endParaRPr lang="en-US" altLang="zh-CN" sz="1800" b="1" i="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m:t>
                      </m:r>
                      <m:r>
                        <a:rPr lang="en-US" altLang="zh-CN" sz="1800" b="1" i="1" smtClean="0">
                          <a:latin typeface="Cambria Math"/>
                          <a:ea typeface="黑体" panose="02010609060101010101" pitchFamily="49" charset="-122"/>
                          <a:cs typeface="Times New Roman" panose="02020603050405020304" pitchFamily="18" charset="0"/>
                        </a:rPr>
                        <m:t>𝒕𝒓𝒂𝒄𝒆</m:t>
                      </m:r>
                      <m:r>
                        <a:rPr lang="en-US" altLang="zh-CN" sz="1800" b="1" i="1" smtClean="0">
                          <a:latin typeface="Cambria Math"/>
                          <a:ea typeface="黑体" panose="02010609060101010101" pitchFamily="49" charset="-122"/>
                          <a:cs typeface="Times New Roman" panose="02020603050405020304" pitchFamily="18" charset="0"/>
                        </a:rPr>
                        <m:t>(</m:t>
                      </m:r>
                      <m:sSup>
                        <m:sSupPr>
                          <m:ctrlPr>
                            <a:rPr lang="en-US" altLang="zh-CN" sz="1800" b="1" i="1">
                              <a:latin typeface="Cambria Math" charset="0"/>
                              <a:ea typeface="黑体" panose="02010609060101010101" pitchFamily="49" charset="-122"/>
                              <a:cs typeface="Times New Roman" panose="02020603050405020304" pitchFamily="18" charset="0"/>
                            </a:rPr>
                          </m:ctrlPr>
                        </m:sSupPr>
                        <m:e>
                          <m:sSup>
                            <m:sSupPr>
                              <m:ctrlPr>
                                <a:rPr lang="en-US" altLang="zh-CN" sz="1800" b="1" i="1">
                                  <a:latin typeface="Cambria Math" charset="0"/>
                                  <a:ea typeface="黑体" panose="02010609060101010101" pitchFamily="49" charset="-122"/>
                                  <a:cs typeface="Times New Roman" panose="02020603050405020304" pitchFamily="18" charset="0"/>
                                </a:rPr>
                              </m:ctrlPr>
                            </m:sSupPr>
                            <m:e>
                              <m:r>
                                <a:rPr lang="en-US" altLang="zh-CN" sz="1800" b="1">
                                  <a:latin typeface="Cambria Math"/>
                                  <a:ea typeface="黑体" panose="02010609060101010101" pitchFamily="49" charset="-122"/>
                                  <a:cs typeface="Times New Roman" panose="02020603050405020304" pitchFamily="18" charset="0"/>
                                </a:rPr>
                                <m:t>𝐖</m:t>
                              </m:r>
                            </m:e>
                            <m:sup>
                              <m:r>
                                <a:rPr lang="en-US" altLang="zh-CN" sz="1800" b="1" i="0">
                                  <a:latin typeface="Cambria Math"/>
                                  <a:ea typeface="黑体" panose="02010609060101010101" pitchFamily="49" charset="-122"/>
                                  <a:cs typeface="Times New Roman" panose="02020603050405020304" pitchFamily="18" charset="0"/>
                                </a:rPr>
                                <m:t>𝐓</m:t>
                              </m:r>
                            </m:sup>
                          </m:sSup>
                          <m:f>
                            <m:fPr>
                              <m:ctrlPr>
                                <a:rPr lang="en-US" altLang="zh-CN" sz="1800" b="1" i="1" smtClean="0">
                                  <a:latin typeface="Cambria Math" charset="0"/>
                                  <a:ea typeface="黑体" panose="02010609060101010101" pitchFamily="49" charset="-122"/>
                                  <a:cs typeface="Times New Roman" panose="02020603050405020304" pitchFamily="18" charset="0"/>
                                </a:rPr>
                              </m:ctrlPr>
                            </m:fPr>
                            <m:num>
                              <m:r>
                                <a:rPr lang="en-US" altLang="zh-CN" sz="1800" b="1" i="1" smtClean="0">
                                  <a:latin typeface="Cambria Math"/>
                                  <a:ea typeface="黑体" panose="02010609060101010101" pitchFamily="49" charset="-122"/>
                                  <a:cs typeface="Times New Roman" panose="02020603050405020304" pitchFamily="18" charset="0"/>
                                </a:rPr>
                                <m:t>𝟏</m:t>
                              </m:r>
                            </m:num>
                            <m:den>
                              <m:r>
                                <a:rPr lang="en-US" altLang="zh-CN" sz="1800" b="1" i="1" smtClean="0">
                                  <a:latin typeface="Cambria Math"/>
                                  <a:ea typeface="黑体" panose="02010609060101010101" pitchFamily="49" charset="-122"/>
                                  <a:cs typeface="Times New Roman" panose="02020603050405020304" pitchFamily="18" charset="0"/>
                                </a:rPr>
                                <m:t>𝒏</m:t>
                              </m:r>
                              <m:r>
                                <a:rPr lang="en-US" altLang="zh-CN" sz="1800" b="1" i="1" smtClean="0">
                                  <a:latin typeface="Cambria Math"/>
                                  <a:ea typeface="黑体" panose="02010609060101010101" pitchFamily="49" charset="-122"/>
                                  <a:cs typeface="Times New Roman" panose="02020603050405020304" pitchFamily="18" charset="0"/>
                                </a:rPr>
                                <m:t>−</m:t>
                              </m:r>
                              <m:r>
                                <a:rPr lang="en-US" altLang="zh-CN" sz="1800" b="1" i="1" smtClean="0">
                                  <a:latin typeface="Cambria Math"/>
                                  <a:ea typeface="黑体" panose="02010609060101010101" pitchFamily="49" charset="-122"/>
                                  <a:cs typeface="Times New Roman" panose="02020603050405020304" pitchFamily="18" charset="0"/>
                                </a:rPr>
                                <m:t>𝟏</m:t>
                              </m:r>
                            </m:den>
                          </m:f>
                          <m:r>
                            <a:rPr lang="en-US" altLang="zh-CN" sz="1800" b="1">
                              <a:latin typeface="Cambria Math"/>
                              <a:ea typeface="黑体" panose="02010609060101010101" pitchFamily="49" charset="-122"/>
                              <a:cs typeface="Times New Roman" panose="02020603050405020304" pitchFamily="18" charset="0"/>
                            </a:rPr>
                            <m:t>𝐗</m:t>
                          </m:r>
                        </m:e>
                        <m:sup>
                          <m:r>
                            <a:rPr lang="en-US" altLang="zh-CN" sz="1800" b="1" i="0">
                              <a:latin typeface="Cambria Math"/>
                              <a:ea typeface="黑体" panose="02010609060101010101" pitchFamily="49" charset="-122"/>
                              <a:cs typeface="Times New Roman" panose="02020603050405020304" pitchFamily="18" charset="0"/>
                            </a:rPr>
                            <m:t>𝐓</m:t>
                          </m:r>
                        </m:sup>
                      </m:sSup>
                      <m:r>
                        <a:rPr lang="en-US" altLang="zh-CN" sz="1800" b="1">
                          <a:latin typeface="Cambria Math"/>
                          <a:ea typeface="黑体" panose="02010609060101010101" pitchFamily="49" charset="-122"/>
                          <a:cs typeface="Times New Roman" panose="02020603050405020304" pitchFamily="18" charset="0"/>
                        </a:rPr>
                        <m:t>𝐗𝐖</m:t>
                      </m:r>
                      <m:r>
                        <a:rPr lang="en-US" altLang="zh-CN" sz="1800" b="1" i="1" smtClean="0">
                          <a:latin typeface="Cambria Math"/>
                          <a:ea typeface="黑体" panose="02010609060101010101" pitchFamily="49" charset="-122"/>
                          <a:cs typeface="Times New Roman" panose="02020603050405020304" pitchFamily="18" charset="0"/>
                        </a:rPr>
                        <m:t>)</m:t>
                      </m:r>
                    </m:oMath>
                  </m:oMathPara>
                </a14:m>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85723" y="1746547"/>
                <a:ext cx="4181477" cy="4273252"/>
              </a:xfrm>
              <a:prstGeom prst="rect">
                <a:avLst/>
              </a:prstGeom>
              <a:blipFill>
                <a:blip r:embed="rId2"/>
                <a:stretch>
                  <a:fillRect l="-11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686301" y="771282"/>
                <a:ext cx="4076699" cy="458074"/>
              </a:xfrm>
              <a:prstGeom prst="rect">
                <a:avLst/>
              </a:prstGeom>
            </p:spPr>
            <p:txBody>
              <a:bodyPr wrap="square">
                <a:spAutoFit/>
              </a:bodyPr>
              <a:lstStyle/>
              <a:p>
                <a:pPr>
                  <a:lnSpc>
                    <a:spcPct val="150000"/>
                  </a:lnSpc>
                  <a:buClr>
                    <a:srgbClr val="2665AB"/>
                  </a:buClr>
                  <a:buSzPct val="100000"/>
                </a:pPr>
                <a14:m>
                  <m:oMath xmlns:m="http://schemas.openxmlformats.org/officeDocument/2006/math">
                    <m:r>
                      <a:rPr lang="en-US" altLang="zh-CN" b="1" i="0" smtClean="0">
                        <a:latin typeface="Cambria Math"/>
                        <a:ea typeface="黑体" panose="02010609060101010101" pitchFamily="49" charset="-122"/>
                        <a:cs typeface="Times New Roman" panose="02020603050405020304" pitchFamily="18" charset="0"/>
                      </a:rPr>
                      <m:t> </m:t>
                    </m:r>
                    <m:r>
                      <a:rPr lang="en-US" altLang="zh-CN" b="1" smtClean="0">
                        <a:latin typeface="Cambria Math"/>
                        <a:ea typeface="黑体" panose="02010609060101010101" pitchFamily="49" charset="-122"/>
                        <a:cs typeface="Times New Roman" panose="02020603050405020304" pitchFamily="18" charset="0"/>
                      </a:rPr>
                      <m:t>𝐘</m:t>
                    </m:r>
                    <m:r>
                      <a:rPr lang="en-US" altLang="zh-CN" b="1" i="1" smtClean="0">
                        <a:latin typeface="Cambria Math"/>
                        <a:ea typeface="黑体" panose="02010609060101010101" pitchFamily="49" charset="-122"/>
                        <a:cs typeface="Times New Roman" panose="02020603050405020304" pitchFamily="18" charset="0"/>
                      </a:rPr>
                      <m:t>=</m:t>
                    </m:r>
                    <m:r>
                      <a:rPr lang="en-US" altLang="zh-CN" b="1" i="1">
                        <a:latin typeface="Cambria Math"/>
                        <a:ea typeface="黑体" panose="02010609060101010101" pitchFamily="49" charset="-122"/>
                        <a:cs typeface="Times New Roman" panose="02020603050405020304" pitchFamily="18" charset="0"/>
                      </a:rPr>
                      <m:t>𝒏</m:t>
                    </m:r>
                    <m:r>
                      <a:rPr lang="en-US" altLang="zh-CN" b="1" i="1">
                        <a:latin typeface="Cambria Math"/>
                        <a:ea typeface="Cambria Math"/>
                        <a:cs typeface="Times New Roman" panose="02020603050405020304" pitchFamily="18" charset="0"/>
                      </a:rPr>
                      <m:t>×</m:t>
                    </m:r>
                    <m:r>
                      <a:rPr lang="en-US" altLang="zh-CN" b="1" i="1">
                        <a:latin typeface="Cambria Math"/>
                        <a:ea typeface="Cambria Math"/>
                        <a:cs typeface="Times New Roman" panose="02020603050405020304" pitchFamily="18" charset="0"/>
                      </a:rPr>
                      <m:t>𝒍</m:t>
                    </m:r>
                    <m:r>
                      <a:rPr lang="en-US" altLang="zh-CN" b="1" i="1" dirty="0">
                        <a:latin typeface="Cambria Math" charset="0"/>
                      </a:rPr>
                      <m:t> </m:t>
                    </m:r>
                    <m:r>
                      <a:rPr lang="en-US" altLang="zh-CN" b="1" i="1" dirty="0" smtClean="0">
                        <a:latin typeface="Cambria Math"/>
                      </a:rPr>
                      <m:t>  </m:t>
                    </m:r>
                    <m:r>
                      <a:rPr lang="en-US" altLang="zh-CN" b="1" i="0" dirty="0" smtClean="0">
                        <a:latin typeface="Cambria Math"/>
                      </a:rPr>
                      <m:t>  </m:t>
                    </m:r>
                    <m:r>
                      <a:rPr lang="en-US" altLang="zh-CN" b="1">
                        <a:latin typeface="Cambria Math"/>
                      </a:rPr>
                      <m:t>𝐗</m:t>
                    </m:r>
                    <m:r>
                      <a:rPr lang="en-US" altLang="zh-CN" b="1" i="1" smtClean="0">
                        <a:latin typeface="Cambria Math"/>
                      </a:rPr>
                      <m:t>=</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b="1" i="1">
                        <a:latin typeface="Cambria Math"/>
                        <a:ea typeface="黑体" panose="02010609060101010101" pitchFamily="49" charset="-122"/>
                        <a:cs typeface="Times New Roman" panose="02020603050405020304" pitchFamily="18" charset="0"/>
                      </a:rPr>
                      <m:t>𝒏</m:t>
                    </m:r>
                    <m:r>
                      <a:rPr lang="en-US" altLang="zh-CN" b="1" i="1">
                        <a:latin typeface="Cambria Math"/>
                        <a:ea typeface="Cambria Math"/>
                        <a:cs typeface="Times New Roman" panose="02020603050405020304" pitchFamily="18" charset="0"/>
                      </a:rPr>
                      <m:t>×</m:t>
                    </m:r>
                    <m:r>
                      <a:rPr lang="en-US" altLang="zh-CN" b="1" i="1">
                        <a:latin typeface="Cambria Math"/>
                        <a:ea typeface="Cambria Math"/>
                        <a:cs typeface="Times New Roman" panose="02020603050405020304" pitchFamily="18" charset="0"/>
                      </a:rPr>
                      <m:t>𝒅</m:t>
                    </m:r>
                    <m:r>
                      <a:rPr lang="en-US" altLang="zh-CN" b="1" i="1" dirty="0">
                        <a:latin typeface="Cambria Math" charset="0"/>
                      </a:rPr>
                      <m:t> </m:t>
                    </m:r>
                    <m:r>
                      <a:rPr lang="en-US" altLang="zh-CN" b="1" i="1" dirty="0" smtClean="0">
                        <a:latin typeface="Cambria Math"/>
                      </a:rPr>
                      <m:t>    </m:t>
                    </m:r>
                    <m:r>
                      <a:rPr lang="en-US" altLang="zh-CN" b="1">
                        <a:latin typeface="Cambria Math"/>
                      </a:rPr>
                      <m:t>𝐖</m:t>
                    </m:r>
                    <m:r>
                      <a:rPr lang="en-US" altLang="zh-CN" b="1" i="0" smtClean="0">
                        <a:latin typeface="Cambria Math"/>
                      </a:rPr>
                      <m:t>=</m:t>
                    </m:r>
                    <m:r>
                      <a:rPr lang="en-US" altLang="zh-CN" b="1" i="1">
                        <a:latin typeface="Cambria Math"/>
                        <a:ea typeface="黑体" panose="02010609060101010101" pitchFamily="49" charset="-122"/>
                        <a:cs typeface="Times New Roman" panose="02020603050405020304" pitchFamily="18" charset="0"/>
                      </a:rPr>
                      <m:t>𝒅</m:t>
                    </m:r>
                    <m:r>
                      <a:rPr lang="en-US" altLang="zh-CN" b="1" i="1">
                        <a:latin typeface="Cambria Math"/>
                        <a:ea typeface="Cambria Math"/>
                        <a:cs typeface="Times New Roman" panose="02020603050405020304" pitchFamily="18" charset="0"/>
                      </a:rPr>
                      <m:t>×</m:t>
                    </m:r>
                    <m:r>
                      <a:rPr lang="en-US" altLang="zh-CN" b="1" i="1">
                        <a:latin typeface="Cambria Math"/>
                        <a:ea typeface="Cambria Math"/>
                        <a:cs typeface="Times New Roman" panose="02020603050405020304" pitchFamily="18" charset="0"/>
                      </a:rPr>
                      <m:t>𝒍</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4686301" y="771282"/>
                <a:ext cx="4076699" cy="4580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Rectangle 3"/>
              <p:cNvSpPr txBox="1">
                <a:spLocks noChangeArrowheads="1"/>
              </p:cNvSpPr>
              <p:nvPr/>
            </p:nvSpPr>
            <p:spPr>
              <a:xfrm>
                <a:off x="4448176" y="1746546"/>
                <a:ext cx="4552950" cy="4273252"/>
              </a:xfrm>
              <a:prstGeom prst="rect">
                <a:avLst/>
              </a:prstGeom>
              <a:solidFill>
                <a:srgbClr val="FFFF0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665AB"/>
                  </a:buClr>
                  <a:buSzPct val="100000"/>
                  <a:buNone/>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降维前</a:t>
                </a:r>
                <a14:m>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𝒏</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个</a:t>
                </a:r>
                <a14:m>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𝒅</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维样本数据</a:t>
                </a:r>
                <a14:m>
                  <m:oMath xmlns:m="http://schemas.openxmlformats.org/officeDocument/2006/math">
                    <m:r>
                      <a:rPr lang="en-US" altLang="zh-CN" sz="1800" b="1" i="0" smtClean="0">
                        <a:latin typeface="Cambria Math"/>
                        <a:ea typeface="黑体" panose="02010609060101010101" pitchFamily="49" charset="-122"/>
                        <a:cs typeface="Times New Roman" panose="02020603050405020304" pitchFamily="18" charset="0"/>
                      </a:rPr>
                      <m:t>𝐗</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的协方差矩阵记为：</a:t>
                </a:r>
                <a14:m>
                  <m:oMath xmlns:m="http://schemas.openxmlformats.org/officeDocument/2006/math">
                    <m:r>
                      <a:rPr lang="el-GR" altLang="zh-CN" sz="1800" b="1" i="0" smtClean="0">
                        <a:latin typeface="Cambria Math"/>
                        <a:ea typeface="Cambria Math"/>
                        <a:cs typeface="Times New Roman" panose="02020603050405020304" pitchFamily="18" charset="0"/>
                      </a:rPr>
                      <m:t>𝚺</m:t>
                    </m:r>
                    <m:r>
                      <a:rPr lang="en-US" altLang="zh-CN" sz="1800" b="1" i="0" smtClean="0">
                        <a:latin typeface="Cambria Math"/>
                        <a:ea typeface="Cambria Math"/>
                        <a:cs typeface="Times New Roman" panose="02020603050405020304" pitchFamily="18" charset="0"/>
                      </a:rPr>
                      <m:t>=</m:t>
                    </m:r>
                    <m:f>
                      <m:fPr>
                        <m:ctrlPr>
                          <a:rPr lang="en-US" altLang="zh-CN" sz="1800" b="1" i="1" smtClean="0">
                            <a:latin typeface="Cambria Math" charset="0"/>
                            <a:ea typeface="Cambria Math"/>
                            <a:cs typeface="Times New Roman" panose="02020603050405020304" pitchFamily="18" charset="0"/>
                          </a:rPr>
                        </m:ctrlPr>
                      </m:fPr>
                      <m:num>
                        <m:r>
                          <a:rPr lang="en-US" altLang="zh-CN" sz="1800" b="1" i="1" smtClean="0">
                            <a:latin typeface="Cambria Math"/>
                            <a:ea typeface="Cambria Math"/>
                            <a:cs typeface="Times New Roman" panose="02020603050405020304" pitchFamily="18" charset="0"/>
                          </a:rPr>
                          <m:t>𝟏</m:t>
                        </m:r>
                      </m:num>
                      <m:den>
                        <m:r>
                          <a:rPr lang="en-US" altLang="zh-CN" sz="1800" b="1" i="1" smtClean="0">
                            <a:latin typeface="Cambria Math"/>
                            <a:ea typeface="Cambria Math"/>
                            <a:cs typeface="Times New Roman" panose="02020603050405020304" pitchFamily="18" charset="0"/>
                          </a:rPr>
                          <m:t>𝒏</m:t>
                        </m:r>
                        <m:r>
                          <a:rPr lang="en-US" altLang="zh-CN" sz="1800" b="1" i="1" smtClean="0">
                            <a:latin typeface="Cambria Math"/>
                            <a:ea typeface="Cambria Math"/>
                            <a:cs typeface="Times New Roman" panose="02020603050405020304" pitchFamily="18" charset="0"/>
                          </a:rPr>
                          <m:t>−</m:t>
                        </m:r>
                        <m:r>
                          <a:rPr lang="en-US" altLang="zh-CN" sz="1800" b="1" i="1" smtClean="0">
                            <a:latin typeface="Cambria Math"/>
                            <a:ea typeface="Cambria Math"/>
                            <a:cs typeface="Times New Roman" panose="02020603050405020304" pitchFamily="18" charset="0"/>
                          </a:rPr>
                          <m:t>𝟏</m:t>
                        </m:r>
                      </m:den>
                    </m:f>
                    <m:sSup>
                      <m:sSupPr>
                        <m:ctrlPr>
                          <a:rPr lang="en-US" altLang="zh-CN" sz="1800" b="1" i="1" smtClean="0">
                            <a:latin typeface="Cambria Math" charset="0"/>
                            <a:ea typeface="Cambria Math"/>
                            <a:cs typeface="Times New Roman" panose="02020603050405020304" pitchFamily="18" charset="0"/>
                          </a:rPr>
                        </m:ctrlPr>
                      </m:sSupPr>
                      <m:e>
                        <m:r>
                          <a:rPr lang="en-US" altLang="zh-CN" sz="1800" b="1" i="0" smtClean="0">
                            <a:latin typeface="Cambria Math"/>
                            <a:ea typeface="Cambria Math"/>
                            <a:cs typeface="Times New Roman" panose="02020603050405020304" pitchFamily="18" charset="0"/>
                          </a:rPr>
                          <m:t>𝐗</m:t>
                        </m:r>
                      </m:e>
                      <m:sup>
                        <m:r>
                          <a:rPr lang="en-US" altLang="zh-CN" sz="1800" b="1" i="0" smtClean="0">
                            <a:latin typeface="Cambria Math"/>
                            <a:ea typeface="Cambria Math"/>
                            <a:cs typeface="Times New Roman" panose="02020603050405020304" pitchFamily="18" charset="0"/>
                          </a:rPr>
                          <m:t>𝐓</m:t>
                        </m:r>
                      </m:sup>
                    </m:sSup>
                    <m:r>
                      <a:rPr lang="en-US" altLang="zh-CN" sz="1800" b="1" i="1" smtClean="0">
                        <a:latin typeface="Cambria Math"/>
                        <a:ea typeface="Cambria Math"/>
                        <a:cs typeface="Times New Roman" panose="02020603050405020304" pitchFamily="18" charset="0"/>
                      </a:rPr>
                      <m:t>𝑿</m:t>
                    </m:r>
                  </m:oMath>
                </a14:m>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主成份分析的求解目标函数为</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func>
                        <m:funcPr>
                          <m:ctrlPr>
                            <a:rPr lang="en-US" altLang="zh-CN" sz="1800" b="1" i="1" smtClean="0">
                              <a:latin typeface="Cambria Math" charset="0"/>
                              <a:ea typeface="黑体" panose="02010609060101010101" pitchFamily="49" charset="-122"/>
                              <a:cs typeface="Times New Roman" panose="02020603050405020304" pitchFamily="18" charset="0"/>
                            </a:rPr>
                          </m:ctrlPr>
                        </m:funcPr>
                        <m:fName>
                          <m:limLow>
                            <m:limLowPr>
                              <m:ctrlPr>
                                <a:rPr lang="en-US" altLang="zh-CN" sz="1800" b="1" i="1" smtClean="0">
                                  <a:latin typeface="Cambria Math" charset="0"/>
                                  <a:ea typeface="黑体" panose="02010609060101010101" pitchFamily="49" charset="-122"/>
                                  <a:cs typeface="Times New Roman" panose="02020603050405020304" pitchFamily="18" charset="0"/>
                                </a:rPr>
                              </m:ctrlPr>
                            </m:limLowPr>
                            <m:e>
                              <m:r>
                                <a:rPr lang="en-US" altLang="zh-CN" sz="1800" b="1" i="0" smtClean="0">
                                  <a:latin typeface="Cambria Math"/>
                                  <a:ea typeface="黑体" panose="02010609060101010101" pitchFamily="49" charset="-122"/>
                                  <a:cs typeface="Times New Roman" panose="02020603050405020304" pitchFamily="18" charset="0"/>
                                </a:rPr>
                                <m:t>𝐦𝐚𝐱</m:t>
                              </m:r>
                            </m:e>
                            <m:lim>
                              <m:r>
                                <a:rPr lang="en-US" altLang="zh-CN" sz="1800" b="1" i="0" smtClean="0">
                                  <a:latin typeface="Cambria Math"/>
                                  <a:ea typeface="黑体" panose="02010609060101010101" pitchFamily="49" charset="-122"/>
                                  <a:cs typeface="Times New Roman" panose="02020603050405020304" pitchFamily="18" charset="0"/>
                                </a:rPr>
                                <m:t>𝐖</m:t>
                              </m:r>
                            </m:lim>
                          </m:limLow>
                        </m:fName>
                        <m:e>
                          <m:r>
                            <a:rPr lang="en-US" altLang="zh-CN" sz="1800" b="1" i="1" smtClean="0">
                              <a:latin typeface="Cambria Math"/>
                              <a:ea typeface="黑体" panose="02010609060101010101" pitchFamily="49" charset="-122"/>
                              <a:cs typeface="Times New Roman" panose="02020603050405020304" pitchFamily="18" charset="0"/>
                            </a:rPr>
                            <m:t>𝒕𝒓𝒂𝒄𝒆</m:t>
                          </m:r>
                          <m:r>
                            <a:rPr lang="en-US" altLang="zh-CN" sz="1800" b="1" i="1" smtClean="0">
                              <a:latin typeface="Cambria Math"/>
                              <a:ea typeface="黑体" panose="02010609060101010101" pitchFamily="49" charset="-122"/>
                              <a:cs typeface="Times New Roman" panose="02020603050405020304" pitchFamily="18" charset="0"/>
                            </a:rPr>
                            <m:t>(</m:t>
                          </m:r>
                          <m:sSup>
                            <m:sSupPr>
                              <m:ctrlPr>
                                <a:rPr lang="en-US" altLang="zh-CN" sz="1800" b="1" i="1" smtClean="0">
                                  <a:latin typeface="Cambria Math" charset="0"/>
                                  <a:ea typeface="黑体" panose="02010609060101010101" pitchFamily="49" charset="-122"/>
                                  <a:cs typeface="Times New Roman" panose="02020603050405020304" pitchFamily="18" charset="0"/>
                                </a:rPr>
                              </m:ctrlPr>
                            </m:sSupPr>
                            <m:e>
                              <m:r>
                                <a:rPr lang="en-US" altLang="zh-CN" sz="1800" b="1" i="0" smtClean="0">
                                  <a:latin typeface="Cambria Math"/>
                                  <a:ea typeface="黑体" panose="02010609060101010101" pitchFamily="49" charset="-122"/>
                                  <a:cs typeface="Times New Roman" panose="02020603050405020304" pitchFamily="18" charset="0"/>
                                </a:rPr>
                                <m:t>𝐖</m:t>
                              </m:r>
                            </m:e>
                            <m:sup>
                              <m:r>
                                <a:rPr lang="en-US" altLang="zh-CN" sz="1800" b="1" i="1" smtClean="0">
                                  <a:latin typeface="Cambria Math"/>
                                  <a:ea typeface="黑体" panose="02010609060101010101" pitchFamily="49" charset="-122"/>
                                  <a:cs typeface="Times New Roman" panose="02020603050405020304" pitchFamily="18" charset="0"/>
                                </a:rPr>
                                <m:t>𝑻</m:t>
                              </m:r>
                            </m:sup>
                          </m:sSup>
                          <m:r>
                            <a:rPr lang="zh-CN" altLang="en-US" sz="1800" b="1" i="1" smtClean="0">
                              <a:latin typeface="Cambria Math"/>
                              <a:ea typeface="黑体" panose="02010609060101010101" pitchFamily="49" charset="-122"/>
                              <a:cs typeface="Times New Roman" panose="02020603050405020304" pitchFamily="18" charset="0"/>
                            </a:rPr>
                            <m:t>𝜮</m:t>
                          </m:r>
                          <m:r>
                            <a:rPr lang="en-US" altLang="zh-CN" sz="1800" b="1" i="0" smtClean="0">
                              <a:latin typeface="Cambria Math"/>
                              <a:ea typeface="黑体" panose="02010609060101010101" pitchFamily="49" charset="-122"/>
                              <a:cs typeface="Times New Roman" panose="02020603050405020304" pitchFamily="18" charset="0"/>
                            </a:rPr>
                            <m:t>𝐖</m:t>
                          </m:r>
                          <m:r>
                            <a:rPr lang="en-US" altLang="zh-CN" sz="1800" b="1" i="1" smtClean="0">
                              <a:latin typeface="Cambria Math"/>
                              <a:ea typeface="黑体" panose="02010609060101010101" pitchFamily="49" charset="-122"/>
                              <a:cs typeface="Times New Roman" panose="02020603050405020304" pitchFamily="18" charset="0"/>
                            </a:rPr>
                            <m:t>)</m:t>
                          </m:r>
                        </m:e>
                      </m:func>
                    </m:oMath>
                  </m:oMathPara>
                </a14:m>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满足约束条件</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sSubSup>
                        <m:sSubSupPr>
                          <m:ctrlPr>
                            <a:rPr lang="zh-CN" altLang="zh-CN" sz="1800" b="1" i="1">
                              <a:latin typeface="Cambria Math" charset="0"/>
                            </a:rPr>
                          </m:ctrlPr>
                        </m:sSubSupPr>
                        <m:e>
                          <m:r>
                            <a:rPr lang="en-US" altLang="zh-CN" sz="1800" b="1" i="0" smtClean="0">
                              <a:latin typeface="Cambria Math"/>
                            </a:rPr>
                            <m:t>𝐰</m:t>
                          </m:r>
                        </m:e>
                        <m:sub>
                          <m:r>
                            <a:rPr lang="en-US" altLang="zh-CN" sz="1800" b="1" i="1">
                              <a:latin typeface="Cambria Math"/>
                            </a:rPr>
                            <m:t>𝒊</m:t>
                          </m:r>
                        </m:sub>
                        <m:sup>
                          <m:r>
                            <a:rPr lang="en-US" altLang="zh-CN" sz="1800" b="1" i="1">
                              <a:latin typeface="Cambria Math"/>
                            </a:rPr>
                            <m:t>𝑻</m:t>
                          </m:r>
                        </m:sup>
                      </m:sSubSup>
                      <m:sSub>
                        <m:sSubPr>
                          <m:ctrlPr>
                            <a:rPr lang="en-US" altLang="zh-CN" sz="1800" b="1" i="1" smtClean="0">
                              <a:latin typeface="Cambria Math" charset="0"/>
                            </a:rPr>
                          </m:ctrlPr>
                        </m:sSubPr>
                        <m:e>
                          <m:r>
                            <a:rPr lang="en-US" altLang="zh-CN" sz="1800" b="1" i="0" smtClean="0">
                              <a:latin typeface="Cambria Math"/>
                            </a:rPr>
                            <m:t>𝐰</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𝟏</m:t>
                      </m:r>
                      <m:r>
                        <a:rPr lang="en-US" altLang="zh-CN" sz="1800" b="1" i="1" smtClean="0">
                          <a:latin typeface="Cambria Math"/>
                        </a:rPr>
                        <m:t>     </m:t>
                      </m:r>
                      <m:r>
                        <a:rPr lang="en-US" altLang="zh-CN" sz="1800" b="1" i="1" smtClean="0">
                          <a:latin typeface="Cambria Math"/>
                        </a:rPr>
                        <m:t>𝒊</m:t>
                      </m:r>
                      <m:r>
                        <a:rPr lang="en-US" altLang="zh-CN" sz="1800" b="1" i="1" smtClean="0">
                          <a:latin typeface="Cambria Math"/>
                          <a:ea typeface="Cambria Math"/>
                        </a:rPr>
                        <m:t>∈{</m:t>
                      </m:r>
                      <m:r>
                        <a:rPr lang="en-US" altLang="zh-CN" sz="1800" b="1" i="1" smtClean="0">
                          <a:latin typeface="Cambria Math"/>
                          <a:ea typeface="Cambria Math"/>
                        </a:rPr>
                        <m:t>𝟏</m:t>
                      </m:r>
                      <m:r>
                        <a:rPr lang="en-US" altLang="zh-CN" sz="1800" b="1" i="1" smtClean="0">
                          <a:latin typeface="Cambria Math"/>
                          <a:ea typeface="Cambria Math"/>
                        </a:rPr>
                        <m:t>,</m:t>
                      </m:r>
                      <m:r>
                        <a:rPr lang="en-US" altLang="zh-CN" sz="1800" b="1" i="1" smtClean="0">
                          <a:latin typeface="Cambria Math"/>
                          <a:ea typeface="Cambria Math"/>
                        </a:rPr>
                        <m:t>𝟐</m:t>
                      </m:r>
                      <m:r>
                        <a:rPr lang="en-US" altLang="zh-CN" sz="1800" b="1" i="1" smtClean="0">
                          <a:latin typeface="Cambria Math"/>
                          <a:ea typeface="Cambria Math"/>
                        </a:rPr>
                        <m:t>,…,</m:t>
                      </m:r>
                      <m:r>
                        <a:rPr lang="en-US" altLang="zh-CN" sz="1800" b="1" i="1" smtClean="0">
                          <a:latin typeface="Cambria Math"/>
                          <a:ea typeface="Cambria Math"/>
                        </a:rPr>
                        <m:t>𝒍</m:t>
                      </m:r>
                      <m:r>
                        <a:rPr lang="en-US" altLang="zh-CN" sz="1800" b="1" i="1" smtClean="0">
                          <a:latin typeface="Cambria Math"/>
                          <a:ea typeface="Cambria Math"/>
                        </a:rPr>
                        <m:t>}</m:t>
                      </m:r>
                    </m:oMath>
                  </m:oMathPara>
                </a14:m>
                <a:endParaRPr lang="zh-CN"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 </m:t>
                      </m:r>
                    </m:oMath>
                  </m:oMathPara>
                </a14:m>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Rectangle 3"/>
              <p:cNvSpPr txBox="1">
                <a:spLocks noRot="1" noChangeAspect="1" noMove="1" noResize="1" noEditPoints="1" noAdjustHandles="1" noChangeArrowheads="1" noChangeShapeType="1" noTextEdit="1"/>
              </p:cNvSpPr>
              <p:nvPr/>
            </p:nvSpPr>
            <p:spPr>
              <a:xfrm>
                <a:off x="4448176" y="1746546"/>
                <a:ext cx="4552950" cy="4273252"/>
              </a:xfrm>
              <a:prstGeom prst="rect">
                <a:avLst/>
              </a:prstGeom>
              <a:blipFill>
                <a:blip r:embed="rId4"/>
                <a:stretch>
                  <a:fillRect l="-1205" r="-60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43592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4782" y="113555"/>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21" name="矩形 20"/>
              <p:cNvSpPr/>
              <p:nvPr/>
            </p:nvSpPr>
            <p:spPr>
              <a:xfrm>
                <a:off x="4766072" y="1080090"/>
                <a:ext cx="4076699" cy="458074"/>
              </a:xfrm>
              <a:prstGeom prst="rect">
                <a:avLst/>
              </a:prstGeom>
            </p:spPr>
            <p:txBody>
              <a:bodyPr wrap="square">
                <a:spAutoFit/>
              </a:bodyPr>
              <a:lstStyle/>
              <a:p>
                <a:pPr>
                  <a:lnSpc>
                    <a:spcPct val="150000"/>
                  </a:lnSpc>
                  <a:buClr>
                    <a:srgbClr val="2665AB"/>
                  </a:buClr>
                  <a:buSzPct val="100000"/>
                </a:pPr>
                <a14:m>
                  <m:oMath xmlns:m="http://schemas.openxmlformats.org/officeDocument/2006/math">
                    <m:r>
                      <a:rPr lang="en-US" altLang="zh-CN" b="1" i="0" smtClean="0">
                        <a:latin typeface="Cambria Math"/>
                        <a:ea typeface="黑体" panose="02010609060101010101" pitchFamily="49" charset="-122"/>
                        <a:cs typeface="Times New Roman" panose="02020603050405020304" pitchFamily="18" charset="0"/>
                      </a:rPr>
                      <m:t> </m:t>
                    </m:r>
                    <m:r>
                      <a:rPr lang="en-US" altLang="zh-CN" b="1" smtClean="0">
                        <a:latin typeface="Cambria Math"/>
                        <a:ea typeface="黑体" panose="02010609060101010101" pitchFamily="49" charset="-122"/>
                        <a:cs typeface="Times New Roman" panose="02020603050405020304" pitchFamily="18" charset="0"/>
                      </a:rPr>
                      <m:t>𝐘</m:t>
                    </m:r>
                    <m:r>
                      <a:rPr lang="en-US" altLang="zh-CN" b="1" i="1" smtClean="0">
                        <a:latin typeface="Cambria Math"/>
                        <a:ea typeface="黑体" panose="02010609060101010101" pitchFamily="49" charset="-122"/>
                        <a:cs typeface="Times New Roman" panose="02020603050405020304" pitchFamily="18" charset="0"/>
                      </a:rPr>
                      <m:t>=</m:t>
                    </m:r>
                    <m:r>
                      <a:rPr lang="en-US" altLang="zh-CN" i="1" smtClean="0">
                        <a:latin typeface="Cambria Math"/>
                        <a:ea typeface="黑体" panose="02010609060101010101" pitchFamily="49" charset="-122"/>
                        <a:cs typeface="Times New Roman" panose="02020603050405020304" pitchFamily="18" charset="0"/>
                      </a:rPr>
                      <m:t>𝑛</m:t>
                    </m:r>
                    <m:r>
                      <a:rPr lang="en-US" altLang="zh-CN" i="1" smtClean="0">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𝑙</m:t>
                    </m:r>
                    <m:r>
                      <a:rPr lang="en-US" altLang="zh-CN" i="1" dirty="0" smtClean="0">
                        <a:latin typeface="Cambria Math" charset="0"/>
                      </a:rPr>
                      <m:t> </m:t>
                    </m:r>
                    <m:r>
                      <a:rPr lang="en-US" altLang="zh-CN" b="1" i="1" dirty="0" smtClean="0">
                        <a:latin typeface="Cambria Math"/>
                      </a:rPr>
                      <m:t>  </m:t>
                    </m:r>
                    <m:r>
                      <a:rPr lang="en-US" altLang="zh-CN" b="1" i="0" dirty="0" smtClean="0">
                        <a:latin typeface="Cambria Math"/>
                      </a:rPr>
                      <m:t>  </m:t>
                    </m:r>
                    <m:r>
                      <a:rPr lang="en-US" altLang="zh-CN" b="1" smtClean="0">
                        <a:latin typeface="Cambria Math"/>
                      </a:rPr>
                      <m:t>𝐗</m:t>
                    </m:r>
                    <m:r>
                      <a:rPr lang="en-US" altLang="zh-CN" b="1" i="1" smtClean="0">
                        <a:latin typeface="Cambria Math"/>
                      </a:rPr>
                      <m:t>=</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smtClean="0">
                        <a:latin typeface="Cambria Math"/>
                        <a:ea typeface="黑体" panose="02010609060101010101" pitchFamily="49" charset="-122"/>
                        <a:cs typeface="Times New Roman" panose="02020603050405020304" pitchFamily="18" charset="0"/>
                      </a:rPr>
                      <m:t>𝑛</m:t>
                    </m:r>
                    <m:r>
                      <a:rPr lang="en-US" altLang="zh-CN" i="1" smtClean="0">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𝑑</m:t>
                    </m:r>
                    <m:r>
                      <a:rPr lang="en-US" altLang="zh-CN" i="1" dirty="0" smtClean="0">
                        <a:latin typeface="Cambria Math" charset="0"/>
                      </a:rPr>
                      <m:t> </m:t>
                    </m:r>
                    <m:r>
                      <a:rPr lang="en-US" altLang="zh-CN" b="1" i="1" dirty="0" smtClean="0">
                        <a:latin typeface="Cambria Math"/>
                      </a:rPr>
                      <m:t>    </m:t>
                    </m:r>
                    <m:r>
                      <a:rPr lang="en-US" altLang="zh-CN" b="1" smtClean="0">
                        <a:latin typeface="Cambria Math"/>
                      </a:rPr>
                      <m:t>𝐖</m:t>
                    </m:r>
                    <m:r>
                      <a:rPr lang="en-US" altLang="zh-CN" b="1" i="0" smtClean="0">
                        <a:latin typeface="Cambria Math"/>
                      </a:rPr>
                      <m:t>=</m:t>
                    </m:r>
                    <m:r>
                      <a:rPr lang="en-US" altLang="zh-CN" i="1" smtClean="0">
                        <a:latin typeface="Cambria Math"/>
                        <a:ea typeface="黑体" panose="02010609060101010101" pitchFamily="49" charset="-122"/>
                        <a:cs typeface="Times New Roman" panose="02020603050405020304" pitchFamily="18" charset="0"/>
                      </a:rPr>
                      <m:t>𝑑</m:t>
                    </m:r>
                    <m:r>
                      <a:rPr lang="en-US" altLang="zh-CN" i="1" smtClean="0">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𝑙</m:t>
                    </m:r>
                  </m:oMath>
                </a14:m>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4766072" y="1080090"/>
                <a:ext cx="4076699" cy="45807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28600" y="2430323"/>
                <a:ext cx="3219450" cy="2151551"/>
              </a:xfrm>
              <a:prstGeom prst="rect">
                <a:avLst/>
              </a:prstGeom>
            </p:spPr>
            <p:txBody>
              <a:bodyPr wrap="square">
                <a:spAutoFit/>
              </a:bodyPr>
              <a:lstStyle/>
              <a:p>
                <a:pPr>
                  <a:lnSpc>
                    <a:spcPct val="150000"/>
                  </a:lnSpc>
                  <a:buClr>
                    <a:srgbClr val="2665AB"/>
                  </a:buClr>
                  <a:buSzPct val="100000"/>
                </a:pP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主成份分析求解目标函数为</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pPr>
                <a14:m>
                  <m:oMathPara xmlns:m="http://schemas.openxmlformats.org/officeDocument/2006/math">
                    <m:oMathParaPr>
                      <m:jc m:val="centerGroup"/>
                    </m:oMathParaPr>
                    <m:oMath xmlns:m="http://schemas.openxmlformats.org/officeDocument/2006/math">
                      <m:func>
                        <m:funcPr>
                          <m:ctrlPr>
                            <a:rPr lang="en-US" altLang="zh-CN" b="1" i="1">
                              <a:latin typeface="Cambria Math" charset="0"/>
                              <a:ea typeface="黑体" panose="02010609060101010101" pitchFamily="49" charset="-122"/>
                              <a:cs typeface="Times New Roman" panose="02020603050405020304" pitchFamily="18" charset="0"/>
                            </a:rPr>
                          </m:ctrlPr>
                        </m:funcPr>
                        <m:fName>
                          <m:limLow>
                            <m:limLowPr>
                              <m:ctrlPr>
                                <a:rPr lang="en-US" altLang="zh-CN" b="1" i="1">
                                  <a:latin typeface="Cambria Math" charset="0"/>
                                  <a:ea typeface="黑体" panose="02010609060101010101" pitchFamily="49" charset="-122"/>
                                  <a:cs typeface="Times New Roman" panose="02020603050405020304" pitchFamily="18" charset="0"/>
                                </a:rPr>
                              </m:ctrlPr>
                            </m:limLowPr>
                            <m:e>
                              <m:r>
                                <a:rPr lang="en-US" altLang="zh-CN" b="1" i="1" smtClean="0">
                                  <a:latin typeface="Cambria Math"/>
                                  <a:ea typeface="黑体" panose="02010609060101010101" pitchFamily="49" charset="-122"/>
                                  <a:cs typeface="Times New Roman" panose="02020603050405020304" pitchFamily="18" charset="0"/>
                                </a:rPr>
                                <m:t>𝐦𝐚𝐱</m:t>
                              </m:r>
                            </m:e>
                            <m:lim>
                              <m:r>
                                <a:rPr lang="en-US" altLang="zh-CN" b="1" smtClean="0">
                                  <a:latin typeface="Cambria Math"/>
                                  <a:ea typeface="黑体" panose="02010609060101010101" pitchFamily="49" charset="-122"/>
                                  <a:cs typeface="Times New Roman" panose="02020603050405020304" pitchFamily="18" charset="0"/>
                                </a:rPr>
                                <m:t>𝐖</m:t>
                              </m:r>
                            </m:lim>
                          </m:limLow>
                        </m:fName>
                        <m:e>
                          <m:r>
                            <a:rPr lang="en-US" altLang="zh-CN" b="1" i="1" smtClean="0">
                              <a:latin typeface="Cambria Math"/>
                              <a:ea typeface="黑体" panose="02010609060101010101" pitchFamily="49" charset="-122"/>
                              <a:cs typeface="Times New Roman" panose="02020603050405020304" pitchFamily="18" charset="0"/>
                            </a:rPr>
                            <m:t> </m:t>
                          </m:r>
                          <m:r>
                            <a:rPr lang="en-US" altLang="zh-CN" b="1" i="1" smtClean="0">
                              <a:latin typeface="Cambria Math"/>
                              <a:ea typeface="黑体" panose="02010609060101010101" pitchFamily="49" charset="-122"/>
                              <a:cs typeface="Times New Roman" panose="02020603050405020304" pitchFamily="18" charset="0"/>
                            </a:rPr>
                            <m:t>𝒕𝒓𝒂𝒄𝒆</m:t>
                          </m:r>
                          <m:r>
                            <a:rPr lang="en-US" altLang="zh-CN" b="1" i="1" smtClean="0">
                              <a:latin typeface="Cambria Math"/>
                              <a:ea typeface="黑体" panose="02010609060101010101" pitchFamily="49" charset="-122"/>
                              <a:cs typeface="Times New Roman" panose="02020603050405020304" pitchFamily="18" charset="0"/>
                            </a:rPr>
                            <m:t>(</m:t>
                          </m:r>
                          <m:sSup>
                            <m:sSupPr>
                              <m:ctrlPr>
                                <a:rPr lang="en-US" altLang="zh-CN" b="1" i="1">
                                  <a:latin typeface="Cambria Math" charset="0"/>
                                  <a:ea typeface="黑体" panose="02010609060101010101" pitchFamily="49" charset="-122"/>
                                  <a:cs typeface="Times New Roman" panose="02020603050405020304" pitchFamily="18" charset="0"/>
                                </a:rPr>
                              </m:ctrlPr>
                            </m:sSupPr>
                            <m:e>
                              <m:r>
                                <a:rPr lang="en-US" altLang="zh-CN" b="1" smtClean="0">
                                  <a:latin typeface="Cambria Math"/>
                                  <a:ea typeface="黑体" panose="02010609060101010101" pitchFamily="49" charset="-122"/>
                                  <a:cs typeface="Times New Roman" panose="02020603050405020304" pitchFamily="18" charset="0"/>
                                </a:rPr>
                                <m:t>𝐖</m:t>
                              </m:r>
                            </m:e>
                            <m:sup>
                              <m:r>
                                <a:rPr lang="en-US" altLang="zh-CN" b="1" i="1" smtClean="0">
                                  <a:latin typeface="Cambria Math"/>
                                  <a:ea typeface="黑体" panose="02010609060101010101" pitchFamily="49" charset="-122"/>
                                  <a:cs typeface="Times New Roman" panose="02020603050405020304" pitchFamily="18" charset="0"/>
                                </a:rPr>
                                <m:t>𝑻</m:t>
                              </m:r>
                            </m:sup>
                          </m:sSup>
                          <m:r>
                            <a:rPr lang="zh-CN" altLang="en-US" b="1" i="1" smtClean="0">
                              <a:latin typeface="Cambria Math"/>
                              <a:ea typeface="黑体" panose="02010609060101010101" pitchFamily="49" charset="-122"/>
                              <a:cs typeface="Times New Roman" panose="02020603050405020304" pitchFamily="18" charset="0"/>
                            </a:rPr>
                            <m:t>𝜮</m:t>
                          </m:r>
                          <m:r>
                            <a:rPr lang="en-US" altLang="zh-CN" b="1" smtClean="0">
                              <a:latin typeface="Cambria Math"/>
                              <a:ea typeface="黑体" panose="02010609060101010101" pitchFamily="49" charset="-122"/>
                              <a:cs typeface="Times New Roman" panose="02020603050405020304" pitchFamily="18" charset="0"/>
                            </a:rPr>
                            <m:t>𝐖</m:t>
                          </m:r>
                          <m:r>
                            <a:rPr lang="en-US" altLang="zh-CN" b="1" i="1" smtClean="0">
                              <a:latin typeface="Cambria Math"/>
                              <a:ea typeface="黑体" panose="02010609060101010101" pitchFamily="49" charset="-122"/>
                              <a:cs typeface="Times New Roman" panose="02020603050405020304" pitchFamily="18" charset="0"/>
                            </a:rPr>
                            <m:t>)</m:t>
                          </m:r>
                        </m:e>
                      </m:func>
                    </m:oMath>
                  </m:oMathPara>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pP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满足约束条件</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pPr>
                <a14:m>
                  <m:oMathPara xmlns:m="http://schemas.openxmlformats.org/officeDocument/2006/math">
                    <m:oMathParaPr>
                      <m:jc m:val="centerGroup"/>
                    </m:oMathParaPr>
                    <m:oMath xmlns:m="http://schemas.openxmlformats.org/officeDocument/2006/math">
                      <m:sSubSup>
                        <m:sSubSupPr>
                          <m:ctrlPr>
                            <a:rPr lang="zh-CN" altLang="zh-CN" b="1" i="1">
                              <a:latin typeface="Cambria Math" charset="0"/>
                            </a:rPr>
                          </m:ctrlPr>
                        </m:sSubSupPr>
                        <m:e>
                          <m:r>
                            <a:rPr lang="en-US" altLang="zh-CN" b="1" i="0" smtClean="0">
                              <a:latin typeface="Cambria Math"/>
                            </a:rPr>
                            <m:t>𝐰</m:t>
                          </m:r>
                        </m:e>
                        <m:sub>
                          <m:r>
                            <a:rPr lang="en-US" altLang="zh-CN" b="1" i="1" smtClean="0">
                              <a:latin typeface="Cambria Math"/>
                            </a:rPr>
                            <m:t>𝒊</m:t>
                          </m:r>
                        </m:sub>
                        <m:sup>
                          <m:r>
                            <a:rPr lang="en-US" altLang="zh-CN" b="1" i="1" smtClean="0">
                              <a:latin typeface="Cambria Math"/>
                            </a:rPr>
                            <m:t>𝑻</m:t>
                          </m:r>
                        </m:sup>
                      </m:sSubSup>
                      <m:sSub>
                        <m:sSubPr>
                          <m:ctrlPr>
                            <a:rPr lang="en-US" altLang="zh-CN" b="1" i="1">
                              <a:latin typeface="Cambria Math" charset="0"/>
                            </a:rPr>
                          </m:ctrlPr>
                        </m:sSubPr>
                        <m:e>
                          <m:r>
                            <a:rPr lang="en-US" altLang="zh-CN" b="1" i="0" smtClean="0">
                              <a:latin typeface="Cambria Math"/>
                            </a:rPr>
                            <m:t>𝐰</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𝟏</m:t>
                      </m:r>
                      <m:r>
                        <a:rPr lang="en-US" altLang="zh-CN" b="1" i="1" smtClean="0">
                          <a:latin typeface="Cambria Math"/>
                        </a:rPr>
                        <m:t>     </m:t>
                      </m:r>
                      <m:r>
                        <a:rPr lang="en-US" altLang="zh-CN" b="1" i="1" smtClean="0">
                          <a:latin typeface="Cambria Math"/>
                        </a:rPr>
                        <m:t>𝒊</m:t>
                      </m:r>
                      <m:r>
                        <a:rPr lang="en-US" altLang="zh-CN" b="1" i="1" smtClean="0">
                          <a:latin typeface="Cambria Math"/>
                          <a:ea typeface="Cambria Math"/>
                        </a:rPr>
                        <m:t>∈{</m:t>
                      </m:r>
                      <m:r>
                        <a:rPr lang="en-US" altLang="zh-CN" b="1" i="1" smtClean="0">
                          <a:latin typeface="Cambria Math"/>
                          <a:ea typeface="Cambria Math"/>
                        </a:rPr>
                        <m:t>𝟏</m:t>
                      </m:r>
                      <m:r>
                        <a:rPr lang="en-US" altLang="zh-CN" b="1" i="1" smtClean="0">
                          <a:latin typeface="Cambria Math"/>
                          <a:ea typeface="Cambria Math"/>
                        </a:rPr>
                        <m:t>,</m:t>
                      </m:r>
                      <m:r>
                        <a:rPr lang="en-US" altLang="zh-CN" b="1" i="1" smtClean="0">
                          <a:latin typeface="Cambria Math"/>
                          <a:ea typeface="Cambria Math"/>
                        </a:rPr>
                        <m:t>𝟐</m:t>
                      </m:r>
                      <m:r>
                        <a:rPr lang="en-US" altLang="zh-CN" b="1" i="1" smtClean="0">
                          <a:latin typeface="Cambria Math"/>
                          <a:ea typeface="Cambria Math"/>
                        </a:rPr>
                        <m:t>,…,</m:t>
                      </m:r>
                      <m:r>
                        <a:rPr lang="en-US" altLang="zh-CN" b="1" i="1" smtClean="0">
                          <a:latin typeface="Cambria Math"/>
                          <a:ea typeface="Cambria Math"/>
                        </a:rPr>
                        <m:t>𝒍</m:t>
                      </m:r>
                      <m:r>
                        <a:rPr lang="en-US" altLang="zh-CN" b="1" i="1" smtClean="0">
                          <a:latin typeface="Cambria Math"/>
                          <a:ea typeface="Cambria Math"/>
                        </a:rPr>
                        <m:t>}</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pPr>
                <a14:m>
                  <m:oMathPara xmlns:m="http://schemas.openxmlformats.org/officeDocument/2006/math">
                    <m:oMathParaPr>
                      <m:jc m:val="centerGroup"/>
                    </m:oMathParaPr>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 </m:t>
                      </m:r>
                    </m:oMath>
                  </m:oMathPara>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28600" y="2430323"/>
                <a:ext cx="3219450" cy="2151551"/>
              </a:xfrm>
              <a:prstGeom prst="rect">
                <a:avLst/>
              </a:prstGeom>
              <a:blipFill>
                <a:blip r:embed="rId3"/>
                <a:stretch>
                  <a:fillRect l="-568"/>
                </a:stretch>
              </a:blipFill>
            </p:spPr>
            <p:txBody>
              <a:bodyPr/>
              <a:lstStyle/>
              <a:p>
                <a:r>
                  <a:rPr lang="zh-CN" altLang="en-US">
                    <a:noFill/>
                  </a:rPr>
                  <a:t> </a:t>
                </a:r>
              </a:p>
            </p:txBody>
          </p:sp>
        </mc:Fallback>
      </mc:AlternateContent>
      <p:sp>
        <p:nvSpPr>
          <p:cNvPr id="3" name="矩形 2"/>
          <p:cNvSpPr/>
          <p:nvPr/>
        </p:nvSpPr>
        <p:spPr>
          <a:xfrm>
            <a:off x="82160" y="1515899"/>
            <a:ext cx="3512330" cy="523220"/>
          </a:xfrm>
          <a:prstGeom prst="rect">
            <a:avLst/>
          </a:prstGeom>
        </p:spPr>
        <p:txBody>
          <a:bodyPr wrap="square">
            <a:spAutoFit/>
          </a:bodyPr>
          <a:lstStyle/>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所有带约束的最优化问题，可通过拉格朗日乘子法将其转化为无约束最优化问题</a:t>
            </a:r>
          </a:p>
        </p:txBody>
      </p:sp>
      <p:sp>
        <p:nvSpPr>
          <p:cNvPr id="4" name="右箭头 3"/>
          <p:cNvSpPr/>
          <p:nvPr/>
        </p:nvSpPr>
        <p:spPr>
          <a:xfrm>
            <a:off x="3219450" y="3460749"/>
            <a:ext cx="1162050" cy="5715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p:cNvSpPr/>
          <p:nvPr/>
        </p:nvSpPr>
        <p:spPr>
          <a:xfrm>
            <a:off x="3118074" y="2763121"/>
            <a:ext cx="1149126" cy="523220"/>
          </a:xfrm>
          <a:prstGeom prst="rect">
            <a:avLst/>
          </a:prstGeom>
        </p:spPr>
        <p:txBody>
          <a:bodyPr wrap="square">
            <a:spAutoFit/>
          </a:bodyPr>
          <a:lstStyle/>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拉格朗日</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函数</a:t>
            </a:r>
          </a:p>
        </p:txBody>
      </p:sp>
      <mc:AlternateContent xmlns:mc="http://schemas.openxmlformats.org/markup-compatibility/2006" xmlns:a14="http://schemas.microsoft.com/office/drawing/2010/main">
        <mc:Choice Requires="a14">
          <p:sp>
            <p:nvSpPr>
              <p:cNvPr id="8" name="矩形 7"/>
              <p:cNvSpPr/>
              <p:nvPr/>
            </p:nvSpPr>
            <p:spPr>
              <a:xfrm>
                <a:off x="4457700" y="1675246"/>
                <a:ext cx="4693444" cy="303134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a:ea typeface="黑体" panose="02010609060101010101" pitchFamily="49" charset="-122"/>
                          <a:cs typeface="Times New Roman" panose="02020603050405020304" pitchFamily="18" charset="0"/>
                        </a:rPr>
                        <m:t>𝐿</m:t>
                      </m:r>
                      <m:d>
                        <m:dPr>
                          <m:ctrlPr>
                            <a:rPr lang="en-US" altLang="zh-CN" i="1" smtClean="0">
                              <a:latin typeface="Cambria Math" charset="0"/>
                              <a:ea typeface="黑体" panose="02010609060101010101" pitchFamily="49" charset="-122"/>
                              <a:cs typeface="Times New Roman" panose="02020603050405020304" pitchFamily="18" charset="0"/>
                            </a:rPr>
                          </m:ctrlPr>
                        </m:dPr>
                        <m:e>
                          <m:r>
                            <a:rPr lang="en-US" altLang="zh-CN" b="1" i="0" smtClean="0">
                              <a:latin typeface="Cambria Math"/>
                              <a:ea typeface="黑体" panose="02010609060101010101" pitchFamily="49" charset="-122"/>
                              <a:cs typeface="Times New Roman" panose="02020603050405020304" pitchFamily="18" charset="0"/>
                            </a:rPr>
                            <m:t>𝐖</m:t>
                          </m:r>
                          <m:r>
                            <a:rPr lang="en-US" altLang="zh-CN" i="1" smtClean="0">
                              <a:latin typeface="Cambria Math"/>
                              <a:ea typeface="黑体" panose="02010609060101010101" pitchFamily="49" charset="-122"/>
                              <a:cs typeface="Times New Roman" panose="02020603050405020304" pitchFamily="18" charset="0"/>
                            </a:rPr>
                            <m:t>,</m:t>
                          </m:r>
                          <m:r>
                            <a:rPr lang="zh-CN" altLang="en-US" b="1" i="0" smtClean="0">
                              <a:latin typeface="Cambria Math"/>
                              <a:ea typeface="黑体" panose="02010609060101010101" pitchFamily="49" charset="-122"/>
                              <a:cs typeface="Times New Roman" panose="02020603050405020304" pitchFamily="18" charset="0"/>
                            </a:rPr>
                            <m:t>𝛌</m:t>
                          </m:r>
                        </m:e>
                      </m:d>
                      <m:r>
                        <a:rPr lang="en-US" altLang="zh-CN" i="1" smtClean="0">
                          <a:latin typeface="Cambria Math"/>
                          <a:ea typeface="黑体" panose="02010609060101010101" pitchFamily="49" charset="-122"/>
                          <a:cs typeface="Times New Roman" panose="02020603050405020304" pitchFamily="18" charset="0"/>
                        </a:rPr>
                        <m:t>=</m:t>
                      </m:r>
                      <m:r>
                        <a:rPr lang="en-US" altLang="zh-CN" i="1" smtClean="0">
                          <a:latin typeface="Cambria Math"/>
                          <a:ea typeface="黑体" panose="02010609060101010101" pitchFamily="49" charset="-122"/>
                          <a:cs typeface="Times New Roman" panose="02020603050405020304" pitchFamily="18" charset="0"/>
                        </a:rPr>
                        <m:t>𝑡𝑟𝑎𝑐𝑒</m:t>
                      </m:r>
                      <m:d>
                        <m:dPr>
                          <m:ctrlPr>
                            <a:rPr lang="en-US" altLang="zh-CN" i="1" smtClean="0">
                              <a:latin typeface="Cambria Math" charset="0"/>
                              <a:ea typeface="黑体" panose="02010609060101010101" pitchFamily="49" charset="-122"/>
                              <a:cs typeface="Times New Roman" panose="02020603050405020304" pitchFamily="18" charset="0"/>
                            </a:rPr>
                          </m:ctrlPr>
                        </m:dPr>
                        <m:e>
                          <m:sSup>
                            <m:sSupPr>
                              <m:ctrlPr>
                                <a:rPr lang="en-US" altLang="zh-CN" b="1" i="1">
                                  <a:latin typeface="Cambria Math" charset="0"/>
                                  <a:ea typeface="黑体" panose="02010609060101010101" pitchFamily="49" charset="-122"/>
                                  <a:cs typeface="Times New Roman" panose="02020603050405020304" pitchFamily="18" charset="0"/>
                                </a:rPr>
                              </m:ctrlPr>
                            </m:sSupPr>
                            <m:e>
                              <m:r>
                                <a:rPr lang="en-US" altLang="zh-CN" b="1" smtClean="0">
                                  <a:latin typeface="Cambria Math"/>
                                  <a:ea typeface="黑体" panose="02010609060101010101" pitchFamily="49" charset="-122"/>
                                  <a:cs typeface="Times New Roman" panose="02020603050405020304" pitchFamily="18" charset="0"/>
                                </a:rPr>
                                <m:t>𝐖</m:t>
                              </m:r>
                            </m:e>
                            <m:sup>
                              <m:r>
                                <a:rPr lang="en-US" altLang="zh-CN" b="1" i="1" smtClean="0">
                                  <a:latin typeface="Cambria Math"/>
                                  <a:ea typeface="黑体" panose="02010609060101010101" pitchFamily="49" charset="-122"/>
                                  <a:cs typeface="Times New Roman" panose="02020603050405020304" pitchFamily="18" charset="0"/>
                                </a:rPr>
                                <m:t>𝑻</m:t>
                              </m:r>
                            </m:sup>
                          </m:sSup>
                          <m:r>
                            <a:rPr lang="zh-CN" altLang="en-US" b="1" i="1" smtClean="0">
                              <a:latin typeface="Cambria Math"/>
                              <a:ea typeface="黑体" panose="02010609060101010101" pitchFamily="49" charset="-122"/>
                              <a:cs typeface="Times New Roman" panose="02020603050405020304" pitchFamily="18" charset="0"/>
                            </a:rPr>
                            <m:t>𝚺</m:t>
                          </m:r>
                          <m:r>
                            <a:rPr lang="en-US" altLang="zh-CN" b="1" smtClean="0">
                              <a:latin typeface="Cambria Math"/>
                              <a:ea typeface="黑体" panose="02010609060101010101" pitchFamily="49" charset="-122"/>
                              <a:cs typeface="Times New Roman" panose="02020603050405020304" pitchFamily="18" charset="0"/>
                            </a:rPr>
                            <m:t>𝐖</m:t>
                          </m:r>
                        </m:e>
                      </m:d>
                      <m:r>
                        <a:rPr lang="en-US" altLang="zh-CN" i="1" smtClean="0">
                          <a:latin typeface="Cambria Math"/>
                          <a:ea typeface="黑体" panose="02010609060101010101" pitchFamily="49" charset="-122"/>
                          <a:cs typeface="Times New Roman" panose="02020603050405020304" pitchFamily="18" charset="0"/>
                        </a:rPr>
                        <m:t>−</m:t>
                      </m:r>
                      <m:nary>
                        <m:naryPr>
                          <m:chr m:val="∑"/>
                          <m:ctrlPr>
                            <a:rPr lang="en-US" altLang="zh-CN" i="1" smtClean="0">
                              <a:latin typeface="Cambria Math" charset="0"/>
                              <a:ea typeface="黑体" panose="02010609060101010101" pitchFamily="49" charset="-122"/>
                              <a:cs typeface="Times New Roman" panose="02020603050405020304" pitchFamily="18" charset="0"/>
                            </a:rPr>
                          </m:ctrlPr>
                        </m:naryPr>
                        <m:sub>
                          <m:r>
                            <m:rPr>
                              <m:brk m:alnAt="23"/>
                            </m:rPr>
                            <a:rPr lang="en-US" altLang="zh-CN" i="1" smtClean="0">
                              <a:latin typeface="Cambria Math"/>
                              <a:ea typeface="黑体" panose="02010609060101010101" pitchFamily="49" charset="-122"/>
                              <a:cs typeface="Times New Roman" panose="02020603050405020304" pitchFamily="18" charset="0"/>
                            </a:rPr>
                            <m:t>𝑖</m:t>
                          </m:r>
                          <m:r>
                            <a:rPr lang="en-US" altLang="zh-CN" i="1" smtClean="0">
                              <a:latin typeface="Cambria Math"/>
                              <a:ea typeface="黑体" panose="02010609060101010101" pitchFamily="49" charset="-122"/>
                              <a:cs typeface="Times New Roman" panose="02020603050405020304" pitchFamily="18" charset="0"/>
                            </a:rPr>
                            <m:t>=1</m:t>
                          </m:r>
                        </m:sub>
                        <m:sup>
                          <m:r>
                            <a:rPr lang="en-US" altLang="zh-CN" i="1" smtClean="0">
                              <a:latin typeface="Cambria Math"/>
                              <a:ea typeface="黑体" panose="02010609060101010101" pitchFamily="49" charset="-122"/>
                              <a:cs typeface="Times New Roman" panose="02020603050405020304" pitchFamily="18" charset="0"/>
                            </a:rPr>
                            <m:t>𝑙</m:t>
                          </m:r>
                        </m:sup>
                        <m:e>
                          <m:sSub>
                            <m:sSubPr>
                              <m:ctrlPr>
                                <a:rPr lang="en-US" altLang="zh-CN" i="1" smtClean="0">
                                  <a:latin typeface="Cambria Math" charset="0"/>
                                  <a:ea typeface="黑体" panose="02010609060101010101" pitchFamily="49" charset="-122"/>
                                  <a:cs typeface="Times New Roman" panose="02020603050405020304" pitchFamily="18" charset="0"/>
                                </a:rPr>
                              </m:ctrlPr>
                            </m:sSubPr>
                            <m:e>
                              <m:r>
                                <a:rPr lang="zh-CN" altLang="en-US" i="1" smtClean="0">
                                  <a:latin typeface="Cambria Math"/>
                                  <a:ea typeface="黑体" panose="02010609060101010101" pitchFamily="49" charset="-122"/>
                                  <a:cs typeface="Times New Roman" panose="02020603050405020304" pitchFamily="18" charset="0"/>
                                </a:rPr>
                                <m:t>𝜆</m:t>
                              </m:r>
                            </m:e>
                            <m:sub>
                              <m:r>
                                <a:rPr lang="en-US" altLang="zh-CN" i="1" smtClean="0">
                                  <a:latin typeface="Cambria Math"/>
                                  <a:ea typeface="黑体" panose="02010609060101010101" pitchFamily="49" charset="-122"/>
                                  <a:cs typeface="Times New Roman" panose="02020603050405020304" pitchFamily="18" charset="0"/>
                                </a:rPr>
                                <m:t>𝑖</m:t>
                              </m:r>
                            </m:sub>
                          </m:sSub>
                          <m:d>
                            <m:dPr>
                              <m:ctrlPr>
                                <a:rPr lang="en-US" altLang="zh-CN" i="1" smtClean="0">
                                  <a:latin typeface="Cambria Math" charset="0"/>
                                  <a:ea typeface="黑体" panose="02010609060101010101" pitchFamily="49" charset="-122"/>
                                  <a:cs typeface="Times New Roman" panose="02020603050405020304" pitchFamily="18" charset="0"/>
                                </a:rPr>
                              </m:ctrlPr>
                            </m:dPr>
                            <m:e>
                              <m:sSubSup>
                                <m:sSubSupPr>
                                  <m:ctrlPr>
                                    <a:rPr lang="zh-CN" altLang="zh-CN" i="1">
                                      <a:latin typeface="Cambria Math" charset="0"/>
                                    </a:rPr>
                                  </m:ctrlPr>
                                </m:sSubSupPr>
                                <m:e>
                                  <m:r>
                                    <a:rPr lang="en-US" altLang="zh-CN" b="1" i="0" smtClean="0">
                                      <a:latin typeface="Cambria Math"/>
                                    </a:rPr>
                                    <m:t>𝐰</m:t>
                                  </m:r>
                                </m:e>
                                <m:sub>
                                  <m:r>
                                    <a:rPr lang="en-US" altLang="zh-CN" i="1" smtClean="0">
                                      <a:latin typeface="Cambria Math"/>
                                    </a:rPr>
                                    <m:t>𝑖</m:t>
                                  </m:r>
                                </m:sub>
                                <m:sup>
                                  <m:r>
                                    <a:rPr lang="en-US" altLang="zh-CN" i="1" smtClean="0">
                                      <a:latin typeface="Cambria Math"/>
                                    </a:rPr>
                                    <m:t>𝑇</m:t>
                                  </m:r>
                                </m:sup>
                              </m:sSubSup>
                              <m:sSub>
                                <m:sSubPr>
                                  <m:ctrlPr>
                                    <a:rPr lang="en-US" altLang="zh-CN" i="1">
                                      <a:latin typeface="Cambria Math" charset="0"/>
                                    </a:rPr>
                                  </m:ctrlPr>
                                </m:sSubPr>
                                <m:e>
                                  <m:r>
                                    <a:rPr lang="en-US" altLang="zh-CN" b="1" i="0" smtClean="0">
                                      <a:latin typeface="Cambria Math"/>
                                    </a:rPr>
                                    <m:t>𝐰</m:t>
                                  </m:r>
                                </m:e>
                                <m:sub>
                                  <m:r>
                                    <a:rPr lang="en-US" altLang="zh-CN" i="1" smtClean="0">
                                      <a:latin typeface="Cambria Math"/>
                                    </a:rPr>
                                    <m:t>𝑖</m:t>
                                  </m:r>
                                </m:sub>
                              </m:sSub>
                              <m:r>
                                <a:rPr lang="en-US" altLang="zh-CN" i="1" smtClean="0">
                                  <a:latin typeface="Cambria Math"/>
                                </a:rPr>
                                <m:t>−1</m:t>
                              </m:r>
                            </m:e>
                          </m:d>
                        </m:e>
                      </m:nary>
                    </m:oMath>
                  </m:oMathPara>
                </a14:m>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sz="1400" b="1" i="1">
                            <a:latin typeface="Cambria Math" charset="0"/>
                            <a:ea typeface="黑体" panose="02010609060101010101" pitchFamily="49" charset="-122"/>
                            <a:cs typeface="Times New Roman" panose="02020603050405020304" pitchFamily="18" charset="0"/>
                          </a:rPr>
                        </m:ctrlPr>
                      </m:sSubPr>
                      <m:e>
                        <m:r>
                          <a:rPr lang="zh-CN" altLang="en-US" sz="1400" b="1" i="1" smtClean="0">
                            <a:latin typeface="Cambria Math"/>
                            <a:ea typeface="黑体" panose="02010609060101010101" pitchFamily="49" charset="-122"/>
                            <a:cs typeface="Times New Roman" panose="02020603050405020304" pitchFamily="18" charset="0"/>
                          </a:rPr>
                          <m:t>𝝀</m:t>
                        </m:r>
                      </m:e>
                      <m:sub>
                        <m:r>
                          <a:rPr lang="en-US" altLang="zh-CN" sz="1400" b="1" i="1" smtClean="0">
                            <a:latin typeface="Cambria Math"/>
                            <a:ea typeface="黑体" panose="02010609060101010101" pitchFamily="49" charset="-122"/>
                            <a:cs typeface="Times New Roman" panose="02020603050405020304" pitchFamily="18" charset="0"/>
                          </a:rPr>
                          <m:t>𝒊</m:t>
                        </m:r>
                      </m:sub>
                    </m:sSub>
                    <m:r>
                      <a:rPr lang="en-US" altLang="zh-CN" sz="1400" b="1" i="1" smtClean="0">
                        <a:latin typeface="Cambria Math"/>
                        <a:ea typeface="黑体" panose="02010609060101010101" pitchFamily="49" charset="-122"/>
                        <a:cs typeface="Times New Roman" panose="02020603050405020304" pitchFamily="18" charset="0"/>
                      </a:rPr>
                      <m:t>(</m:t>
                    </m:r>
                    <m:r>
                      <a:rPr lang="en-US" altLang="zh-CN" sz="1400" b="1" i="1" smtClean="0">
                        <a:latin typeface="Cambria Math"/>
                        <a:ea typeface="黑体" panose="02010609060101010101" pitchFamily="49" charset="-122"/>
                        <a:cs typeface="Times New Roman" panose="02020603050405020304" pitchFamily="18" charset="0"/>
                      </a:rPr>
                      <m:t>𝟏</m:t>
                    </m:r>
                    <m:r>
                      <a:rPr lang="en-US" altLang="zh-CN" sz="1400" b="1" i="1" smtClean="0">
                        <a:latin typeface="Cambria Math"/>
                        <a:ea typeface="Cambria Math"/>
                        <a:cs typeface="Times New Roman" panose="02020603050405020304" pitchFamily="18" charset="0"/>
                      </a:rPr>
                      <m:t>≤</m:t>
                    </m:r>
                    <m:r>
                      <a:rPr lang="en-US" altLang="zh-CN" sz="1400" b="1" i="1" smtClean="0">
                        <a:latin typeface="Cambria Math"/>
                        <a:ea typeface="Cambria Math"/>
                        <a:cs typeface="Times New Roman" panose="02020603050405020304" pitchFamily="18" charset="0"/>
                      </a:rPr>
                      <m:t>𝒊</m:t>
                    </m:r>
                    <m:r>
                      <a:rPr lang="en-US" altLang="zh-CN" sz="1400" b="1" i="1" smtClean="0">
                        <a:latin typeface="Cambria Math"/>
                        <a:ea typeface="Cambria Math"/>
                        <a:cs typeface="Times New Roman" panose="02020603050405020304" pitchFamily="18" charset="0"/>
                      </a:rPr>
                      <m:t>≤</m:t>
                    </m:r>
                    <m:r>
                      <a:rPr lang="en-US" altLang="zh-CN" sz="1400" b="1" i="1" smtClean="0">
                        <a:latin typeface="Cambria Math"/>
                        <a:ea typeface="Cambria Math"/>
                        <a:cs typeface="Times New Roman" panose="02020603050405020304" pitchFamily="18" charset="0"/>
                      </a:rPr>
                      <m:t>𝒍</m:t>
                    </m:r>
                    <m:r>
                      <a:rPr lang="en-US" altLang="zh-CN" sz="1400" b="1" i="1" smtClean="0">
                        <a:latin typeface="Cambria Math"/>
                        <a:ea typeface="黑体" panose="02010609060101010101" pitchFamily="49" charset="-122"/>
                        <a:cs typeface="Times New Roman" panose="02020603050405020304" pitchFamily="18" charset="0"/>
                      </a:rPr>
                      <m:t>)</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为拉格朗日乘子，</a:t>
                </a:r>
                <a14:m>
                  <m:oMath xmlns:m="http://schemas.openxmlformats.org/officeDocument/2006/math">
                    <m:sSub>
                      <m:sSubPr>
                        <m:ctrlPr>
                          <a:rPr lang="en-US" altLang="zh-CN" sz="1400" b="1" i="1">
                            <a:latin typeface="Cambria Math" charset="0"/>
                          </a:rPr>
                        </m:ctrlPr>
                      </m:sSubPr>
                      <m:e>
                        <m:r>
                          <a:rPr lang="en-US" altLang="zh-CN" sz="1400" b="1" smtClean="0">
                            <a:latin typeface="Cambria Math"/>
                          </a:rPr>
                          <m:t>𝐰</m:t>
                        </m:r>
                      </m:e>
                      <m:sub>
                        <m:r>
                          <a:rPr lang="en-US" altLang="zh-CN" sz="1400" b="1" i="1" smtClean="0">
                            <a:latin typeface="Cambria Math"/>
                          </a:rPr>
                          <m:t>𝒊</m:t>
                        </m:r>
                      </m:sub>
                    </m:sSub>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为矩阵</a:t>
                </a:r>
                <a14:m>
                  <m:oMath xmlns:m="http://schemas.openxmlformats.org/officeDocument/2006/math">
                    <m:r>
                      <a:rPr lang="en-US" altLang="zh-CN" sz="1400" b="1" smtClean="0">
                        <a:latin typeface="Cambria Math"/>
                        <a:ea typeface="黑体" panose="02010609060101010101" pitchFamily="49" charset="-122"/>
                        <a:cs typeface="Times New Roman" panose="02020603050405020304" pitchFamily="18" charset="0"/>
                      </a:rPr>
                      <m:t>𝐖</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第</a:t>
                </a:r>
                <a14:m>
                  <m:oMath xmlns:m="http://schemas.openxmlformats.org/officeDocument/2006/math">
                    <m:r>
                      <a:rPr lang="en-US" altLang="zh-CN" sz="1400" b="1" i="1" smtClean="0">
                        <a:latin typeface="Cambria Math"/>
                        <a:ea typeface="Cambria Math"/>
                        <a:cs typeface="Times New Roman" panose="02020603050405020304" pitchFamily="18" charset="0"/>
                      </a:rPr>
                      <m:t>𝒊</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列。</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对上述拉格朗日函数中变量</a:t>
                </a:r>
                <a14:m>
                  <m:oMath xmlns:m="http://schemas.openxmlformats.org/officeDocument/2006/math">
                    <m:sSub>
                      <m:sSubPr>
                        <m:ctrlPr>
                          <a:rPr lang="en-US" altLang="zh-CN" sz="1400" b="1" i="1">
                            <a:latin typeface="Cambria Math" charset="0"/>
                          </a:rPr>
                        </m:ctrlPr>
                      </m:sSubPr>
                      <m:e>
                        <m:r>
                          <a:rPr lang="en-US" altLang="zh-CN" sz="1400" b="1" smtClean="0">
                            <a:latin typeface="Cambria Math"/>
                          </a:rPr>
                          <m:t>𝐰</m:t>
                        </m:r>
                      </m:e>
                      <m:sub>
                        <m:r>
                          <a:rPr lang="en-US" altLang="zh-CN" sz="1400" b="1" i="1" smtClean="0">
                            <a:latin typeface="Cambria Math"/>
                          </a:rPr>
                          <m:t>𝒊</m:t>
                        </m:r>
                      </m:sub>
                    </m:sSub>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求偏导并令导数为零，得到</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b="1" i="1" dirty="0">
                  <a:latin typeface="Times New Roman" panose="02020603050405020304" pitchFamily="18" charset="0"/>
                  <a:ea typeface="楷体" panose="02010609060101010101" pitchFamily="49" charset="-122"/>
                  <a:cs typeface="Times New Roman" panose="02020603050405020304" pitchFamily="18" charset="0"/>
                </a:endParaRPr>
              </a:p>
              <a:p>
                <a:pPr algn="ctr"/>
                <a14:m>
                  <m:oMath xmlns:m="http://schemas.openxmlformats.org/officeDocument/2006/math">
                    <m:r>
                      <a:rPr lang="zh-CN" altLang="en-US" sz="1400" b="1" i="1" smtClean="0">
                        <a:latin typeface="Cambria Math"/>
                        <a:ea typeface="黑体" panose="02010609060101010101" pitchFamily="49" charset="-122"/>
                        <a:cs typeface="Times New Roman" panose="02020603050405020304" pitchFamily="18" charset="0"/>
                      </a:rPr>
                      <m:t>𝜮</m:t>
                    </m:r>
                    <m:sSub>
                      <m:sSubPr>
                        <m:ctrlPr>
                          <a:rPr lang="en-US" altLang="zh-CN" sz="1400" b="1" i="1">
                            <a:latin typeface="Cambria Math" charset="0"/>
                          </a:rPr>
                        </m:ctrlPr>
                      </m:sSubPr>
                      <m:e>
                        <m:r>
                          <a:rPr lang="en-US" altLang="zh-CN" sz="1400" b="1" i="0" smtClean="0">
                            <a:latin typeface="Cambria Math"/>
                          </a:rPr>
                          <m:t> </m:t>
                        </m:r>
                        <m:r>
                          <a:rPr lang="en-US" altLang="zh-CN" sz="1400" b="1" smtClean="0">
                            <a:latin typeface="Cambria Math"/>
                          </a:rPr>
                          <m:t>𝐰</m:t>
                        </m:r>
                      </m:e>
                      <m:sub>
                        <m:r>
                          <a:rPr lang="en-US" altLang="zh-CN" sz="1400" b="1" i="1" smtClean="0">
                            <a:latin typeface="Cambria Math"/>
                          </a:rPr>
                          <m:t>𝒊</m:t>
                        </m:r>
                      </m:sub>
                    </m:sSub>
                  </m:oMath>
                </a14:m>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1400" b="1" i="1">
                            <a:latin typeface="Cambria Math" charset="0"/>
                            <a:ea typeface="黑体" panose="02010609060101010101" pitchFamily="49" charset="-122"/>
                            <a:cs typeface="Times New Roman" panose="02020603050405020304" pitchFamily="18" charset="0"/>
                          </a:rPr>
                        </m:ctrlPr>
                      </m:sSubPr>
                      <m:e>
                        <m:r>
                          <a:rPr lang="zh-CN" altLang="en-US" sz="1400" b="1" i="1" smtClean="0">
                            <a:latin typeface="Cambria Math"/>
                            <a:ea typeface="黑体" panose="02010609060101010101" pitchFamily="49" charset="-122"/>
                            <a:cs typeface="Times New Roman" panose="02020603050405020304" pitchFamily="18" charset="0"/>
                          </a:rPr>
                          <m:t>𝝀</m:t>
                        </m:r>
                      </m:e>
                      <m:sub>
                        <m:r>
                          <a:rPr lang="en-US" altLang="zh-CN" sz="1400" b="1" i="1" smtClean="0">
                            <a:latin typeface="Cambria Math"/>
                            <a:ea typeface="黑体" panose="02010609060101010101" pitchFamily="49" charset="-122"/>
                            <a:cs typeface="Times New Roman" panose="02020603050405020304" pitchFamily="18" charset="0"/>
                          </a:rPr>
                          <m:t>𝒊</m:t>
                        </m:r>
                      </m:sub>
                    </m:sSub>
                  </m:oMath>
                </a14:m>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400" b="1" i="1">
                            <a:latin typeface="Cambria Math" charset="0"/>
                          </a:rPr>
                        </m:ctrlPr>
                      </m:sSubPr>
                      <m:e>
                        <m:r>
                          <a:rPr lang="en-US" altLang="zh-CN" sz="1400" b="1" smtClean="0">
                            <a:latin typeface="Cambria Math"/>
                          </a:rPr>
                          <m:t>𝐰</m:t>
                        </m:r>
                      </m:e>
                      <m:sub>
                        <m:r>
                          <a:rPr lang="en-US" altLang="zh-CN" sz="1400" b="1" i="1" smtClean="0">
                            <a:latin typeface="Cambria Math"/>
                          </a:rPr>
                          <m:t>𝒊</m:t>
                        </m:r>
                      </m:sub>
                    </m:sSub>
                  </m:oMath>
                </a14:m>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上式表明：每一个</a:t>
                </a:r>
                <a14:m>
                  <m:oMath xmlns:m="http://schemas.openxmlformats.org/officeDocument/2006/math">
                    <m:sSub>
                      <m:sSubPr>
                        <m:ctrlPr>
                          <a:rPr lang="en-US" altLang="zh-CN" sz="1400" b="1" i="1">
                            <a:latin typeface="Cambria Math" charset="0"/>
                          </a:rPr>
                        </m:ctrlPr>
                      </m:sSubPr>
                      <m:e>
                        <m:r>
                          <a:rPr lang="en-US" altLang="zh-CN" sz="1400" b="1" smtClean="0">
                            <a:latin typeface="Cambria Math"/>
                          </a:rPr>
                          <m:t>𝐰</m:t>
                        </m:r>
                      </m:e>
                      <m:sub>
                        <m:r>
                          <a:rPr lang="en-US" altLang="zh-CN" sz="1400" b="1" i="1" smtClean="0">
                            <a:latin typeface="Cambria Math"/>
                          </a:rPr>
                          <m:t>𝒊</m:t>
                        </m:r>
                      </m:sub>
                    </m:sSub>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都是</a:t>
                </a:r>
                <a14:m>
                  <m:oMath xmlns:m="http://schemas.openxmlformats.org/officeDocument/2006/math">
                    <m:r>
                      <a:rPr lang="en-US" altLang="zh-CN" sz="1400" b="1" i="1" smtClean="0">
                        <a:latin typeface="Cambria Math"/>
                        <a:ea typeface="黑体" panose="02010609060101010101" pitchFamily="49" charset="-122"/>
                        <a:cs typeface="Times New Roman" panose="02020603050405020304" pitchFamily="18" charset="0"/>
                      </a:rPr>
                      <m:t>𝒏</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个</a:t>
                </a:r>
                <a14:m>
                  <m:oMath xmlns:m="http://schemas.openxmlformats.org/officeDocument/2006/math">
                    <m:r>
                      <a:rPr lang="en-US" altLang="zh-CN" sz="1400" b="1" i="1" smtClean="0">
                        <a:latin typeface="Cambria Math"/>
                        <a:ea typeface="黑体" panose="02010609060101010101" pitchFamily="49" charset="-122"/>
                        <a:cs typeface="Times New Roman" panose="02020603050405020304" pitchFamily="18" charset="0"/>
                      </a:rPr>
                      <m:t>𝒅</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维样本数据</a:t>
                </a:r>
                <a14:m>
                  <m:oMath xmlns:m="http://schemas.openxmlformats.org/officeDocument/2006/math">
                    <m:r>
                      <a:rPr lang="en-US" altLang="zh-CN" sz="1400" b="1" smtClean="0">
                        <a:latin typeface="Cambria Math"/>
                        <a:ea typeface="黑体" panose="02010609060101010101" pitchFamily="49" charset="-122"/>
                        <a:cs typeface="Times New Roman" panose="02020603050405020304" pitchFamily="18" charset="0"/>
                      </a:rPr>
                      <m:t>𝐗</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r>
                      <a:rPr lang="zh-CN" altLang="en-US" sz="1400" b="1" i="1" smtClean="0">
                        <a:latin typeface="Cambria Math"/>
                        <a:ea typeface="黑体" panose="02010609060101010101" pitchFamily="49" charset="-122"/>
                        <a:cs typeface="Times New Roman" panose="02020603050405020304" pitchFamily="18" charset="0"/>
                      </a:rPr>
                      <m:t>𝜮</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的一个特征向量，</a:t>
                </a:r>
                <a14:m>
                  <m:oMath xmlns:m="http://schemas.openxmlformats.org/officeDocument/2006/math">
                    <m:sSub>
                      <m:sSubPr>
                        <m:ctrlPr>
                          <a:rPr lang="en-US" altLang="zh-CN" sz="1400" b="1" i="1">
                            <a:latin typeface="Cambria Math" charset="0"/>
                            <a:ea typeface="黑体" panose="02010609060101010101" pitchFamily="49" charset="-122"/>
                            <a:cs typeface="Times New Roman" panose="02020603050405020304" pitchFamily="18" charset="0"/>
                          </a:rPr>
                        </m:ctrlPr>
                      </m:sSubPr>
                      <m:e>
                        <m:r>
                          <a:rPr lang="zh-CN" altLang="en-US" sz="1400" b="1" i="1" smtClean="0">
                            <a:latin typeface="Cambria Math"/>
                            <a:ea typeface="黑体" panose="02010609060101010101" pitchFamily="49" charset="-122"/>
                            <a:cs typeface="Times New Roman" panose="02020603050405020304" pitchFamily="18" charset="0"/>
                          </a:rPr>
                          <m:t>𝝀</m:t>
                        </m:r>
                      </m:e>
                      <m:sub>
                        <m:r>
                          <a:rPr lang="en-US" altLang="zh-CN" sz="1400" b="1" i="1" smtClean="0">
                            <a:latin typeface="Cambria Math"/>
                            <a:ea typeface="黑体" panose="02010609060101010101" pitchFamily="49" charset="-122"/>
                            <a:cs typeface="Times New Roman" panose="02020603050405020304" pitchFamily="18" charset="0"/>
                          </a:rPr>
                          <m:t>𝒊</m:t>
                        </m:r>
                      </m:sub>
                    </m:sSub>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是这个特征向量所对应的特征值。</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457700" y="1675246"/>
                <a:ext cx="4693444" cy="3031343"/>
              </a:xfrm>
              <a:prstGeom prst="rect">
                <a:avLst/>
              </a:prstGeom>
              <a:blipFill>
                <a:blip r:embed="rId4"/>
                <a:stretch>
                  <a:fillRect l="-390" r="-390" b="-805"/>
                </a:stretch>
              </a:blipFill>
            </p:spPr>
            <p:txBody>
              <a:bodyPr/>
              <a:lstStyle/>
              <a:p>
                <a:r>
                  <a:rPr lang="zh-CN" altLang="en-US">
                    <a:noFill/>
                  </a:rPr>
                  <a:t> </a:t>
                </a:r>
              </a:p>
            </p:txBody>
          </p:sp>
        </mc:Fallback>
      </mc:AlternateContent>
      <p:cxnSp>
        <p:nvCxnSpPr>
          <p:cNvPr id="12" name="直接连接符 11"/>
          <p:cNvCxnSpPr/>
          <p:nvPr/>
        </p:nvCxnSpPr>
        <p:spPr>
          <a:xfrm>
            <a:off x="533401" y="4354742"/>
            <a:ext cx="11049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上箭头 12"/>
          <p:cNvSpPr/>
          <p:nvPr/>
        </p:nvSpPr>
        <p:spPr>
          <a:xfrm>
            <a:off x="1063236" y="4508230"/>
            <a:ext cx="45719" cy="306836"/>
          </a:xfrm>
          <a:prstGeom prst="upArrow">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p:cNvSpPr/>
          <p:nvPr/>
        </p:nvSpPr>
        <p:spPr>
          <a:xfrm>
            <a:off x="82160" y="4862066"/>
            <a:ext cx="2258120" cy="584775"/>
          </a:xfrm>
          <a:prstGeom prst="rect">
            <a:avLst/>
          </a:prstGeom>
        </p:spPr>
        <p:txBody>
          <a:bodyPr wrap="square">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保证降维后结果正交以去除相关性（即冗余度）</a:t>
            </a:r>
          </a:p>
        </p:txBody>
      </p:sp>
    </p:spTree>
    <p:extLst>
      <p:ext uri="{BB962C8B-B14F-4D97-AF65-F5344CB8AC3E}">
        <p14:creationId xmlns:p14="http://schemas.microsoft.com/office/powerpoint/2010/main" val="5743283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03428" y="18850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21" name="矩形 20"/>
              <p:cNvSpPr/>
              <p:nvPr/>
            </p:nvSpPr>
            <p:spPr>
              <a:xfrm>
                <a:off x="4748594" y="1089971"/>
                <a:ext cx="4076699" cy="507831"/>
              </a:xfrm>
              <a:prstGeom prst="rect">
                <a:avLst/>
              </a:prstGeom>
            </p:spPr>
            <p:txBody>
              <a:bodyPr wrap="square">
                <a:spAutoFit/>
              </a:bodyPr>
              <a:lstStyle/>
              <a:p>
                <a:pPr>
                  <a:lnSpc>
                    <a:spcPct val="150000"/>
                  </a:lnSpc>
                  <a:buClr>
                    <a:srgbClr val="2665AB"/>
                  </a:buClr>
                  <a:buSzPct val="100000"/>
                </a:pPr>
                <a14:m>
                  <m:oMath xmlns:m="http://schemas.openxmlformats.org/officeDocument/2006/math">
                    <m:r>
                      <a:rPr lang="en-US" altLang="zh-CN" b="1" i="0" smtClean="0">
                        <a:latin typeface="Cambria Math"/>
                        <a:ea typeface="黑体" panose="02010609060101010101" pitchFamily="49" charset="-122"/>
                        <a:cs typeface="Times New Roman" panose="02020603050405020304" pitchFamily="18" charset="0"/>
                      </a:rPr>
                      <m:t> </m:t>
                    </m:r>
                    <m:r>
                      <a:rPr lang="en-US" altLang="zh-CN" b="1" smtClean="0">
                        <a:latin typeface="Cambria Math"/>
                        <a:ea typeface="黑体" panose="02010609060101010101" pitchFamily="49" charset="-122"/>
                        <a:cs typeface="Times New Roman" panose="02020603050405020304" pitchFamily="18" charset="0"/>
                      </a:rPr>
                      <m:t>𝐘</m:t>
                    </m:r>
                    <m:r>
                      <a:rPr lang="en-US" altLang="zh-CN" b="1"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r>
                      <a:rPr lang="en-US" altLang="zh-CN" i="1" dirty="0">
                        <a:latin typeface="Cambria Math" charset="0"/>
                      </a:rPr>
                      <m:t> </m:t>
                    </m:r>
                    <m:r>
                      <a:rPr lang="en-US" altLang="zh-CN" b="1" i="1" dirty="0" smtClean="0">
                        <a:latin typeface="Cambria Math"/>
                      </a:rPr>
                      <m:t>  </m:t>
                    </m:r>
                    <m:r>
                      <a:rPr lang="en-US" altLang="zh-CN" b="1" i="0" dirty="0" smtClean="0">
                        <a:latin typeface="Cambria Math"/>
                      </a:rPr>
                      <m:t>  </m:t>
                    </m:r>
                    <m:r>
                      <a:rPr lang="en-US" altLang="zh-CN" b="1">
                        <a:latin typeface="Cambria Math"/>
                      </a:rPr>
                      <m:t>𝐗</m:t>
                    </m:r>
                    <m:r>
                      <a:rPr lang="en-US" altLang="zh-CN" b="1" i="1" smtClean="0">
                        <a:latin typeface="Cambria Math"/>
                      </a:rPr>
                      <m:t>=</m:t>
                    </m:r>
                  </m:oMath>
                </a14:m>
                <a:r>
                  <a:rPr lang="en-US" altLang="zh-CN" dirty="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𝑑</m:t>
                    </m:r>
                    <m:r>
                      <a:rPr lang="en-US" altLang="zh-CN" i="1" dirty="0">
                        <a:latin typeface="Cambria Math" charset="0"/>
                      </a:rPr>
                      <m:t> </m:t>
                    </m:r>
                    <m:r>
                      <a:rPr lang="en-US" altLang="zh-CN" b="1" i="1" dirty="0" smtClean="0">
                        <a:latin typeface="Cambria Math"/>
                      </a:rPr>
                      <m:t>    </m:t>
                    </m:r>
                    <m:r>
                      <a:rPr lang="en-US" altLang="zh-CN" b="1">
                        <a:latin typeface="Cambria Math"/>
                      </a:rPr>
                      <m:t>𝐖</m:t>
                    </m:r>
                    <m:r>
                      <a:rPr lang="en-US" altLang="zh-CN" b="1" i="0" smtClean="0">
                        <a:latin typeface="Cambria Math"/>
                      </a:rPr>
                      <m:t>=</m:t>
                    </m:r>
                    <m:r>
                      <a:rPr lang="en-US" altLang="zh-CN" i="1">
                        <a:latin typeface="Cambria Math"/>
                        <a:ea typeface="黑体" panose="02010609060101010101" pitchFamily="49" charset="-122"/>
                        <a:cs typeface="Times New Roman" panose="02020603050405020304" pitchFamily="18" charset="0"/>
                      </a:rPr>
                      <m:t>𝑑</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oMath>
                </a14:m>
                <a:endParaRPr lang="en-US" altLang="zh-CN"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4748594" y="1089971"/>
                <a:ext cx="4076699" cy="50783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453853" y="1906010"/>
                <a:ext cx="5642699" cy="406458"/>
              </a:xfrm>
              <a:prstGeom prst="rect">
                <a:avLst/>
              </a:prstGeom>
            </p:spPr>
            <p:txBody>
              <a:bodyPr wrap="none">
                <a:spAutoFit/>
              </a:bodyPr>
              <a:lstStyle/>
              <a:p>
                <a:pPr algn="ctr"/>
                <a14:m>
                  <m:oMath xmlns:m="http://schemas.openxmlformats.org/officeDocument/2006/math">
                    <m:r>
                      <a:rPr lang="zh-CN" altLang="en-US" b="1" i="1" smtClean="0">
                        <a:latin typeface="Cambria Math"/>
                        <a:ea typeface="黑体" panose="02010609060101010101" pitchFamily="49" charset="-122"/>
                        <a:cs typeface="Times New Roman" panose="02020603050405020304" pitchFamily="18" charset="0"/>
                      </a:rPr>
                      <m:t>𝚺</m:t>
                    </m:r>
                    <m:sSub>
                      <m:sSubPr>
                        <m:ctrlPr>
                          <a:rPr lang="en-US" altLang="zh-CN" i="1">
                            <a:latin typeface="Cambria Math" charset="0"/>
                          </a:rPr>
                        </m:ctrlPr>
                      </m:sSubPr>
                      <m:e>
                        <m:r>
                          <a:rPr lang="en-US" altLang="zh-CN" b="1">
                            <a:latin typeface="Cambria Math"/>
                          </a:rPr>
                          <m:t> </m:t>
                        </m:r>
                        <m:r>
                          <a:rPr lang="en-US" altLang="zh-CN" b="1">
                            <a:latin typeface="Cambria Math"/>
                          </a:rPr>
                          <m:t>𝐰</m:t>
                        </m:r>
                      </m:e>
                      <m:sub>
                        <m:r>
                          <a:rPr lang="en-US" altLang="zh-CN" i="1">
                            <a:latin typeface="Cambria Math"/>
                          </a:rPr>
                          <m:t>𝑖</m:t>
                        </m:r>
                      </m:sub>
                    </m:sSub>
                  </m:oMath>
                </a14:m>
                <a:r>
                  <a:rPr lang="en-US" altLang="zh-CN" dirty="0">
                    <a:latin typeface="黑体" panose="02010609060101010101" pitchFamily="49" charset="-122"/>
                    <a:ea typeface="黑体" panose="02010609060101010101" pitchFamily="49" charset="-122"/>
                  </a:rPr>
                  <a:t>=</a:t>
                </a:r>
                <a14:m>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zh-CN" altLang="en-US" i="1">
                            <a:latin typeface="Cambria Math"/>
                            <a:ea typeface="黑体" panose="02010609060101010101" pitchFamily="49" charset="-122"/>
                            <a:cs typeface="Times New Roman" panose="02020603050405020304" pitchFamily="18" charset="0"/>
                          </a:rPr>
                          <m:t>𝜆</m:t>
                        </m:r>
                      </m:e>
                      <m:sub>
                        <m:r>
                          <a:rPr lang="en-US" altLang="zh-CN" i="1">
                            <a:latin typeface="Cambria Math"/>
                            <a:ea typeface="黑体" panose="02010609060101010101" pitchFamily="49" charset="-122"/>
                            <a:cs typeface="Times New Roman" panose="02020603050405020304" pitchFamily="18" charset="0"/>
                          </a:rPr>
                          <m:t>𝑖</m:t>
                        </m:r>
                      </m:sub>
                    </m:sSub>
                  </m:oMath>
                </a14:m>
                <a:r>
                  <a:rPr lang="en-US" altLang="zh-CN" dirty="0"/>
                  <a:t> </a:t>
                </a:r>
                <a14:m>
                  <m:oMath xmlns:m="http://schemas.openxmlformats.org/officeDocument/2006/math">
                    <m:sSub>
                      <m:sSubPr>
                        <m:ctrlPr>
                          <a:rPr lang="en-US" altLang="zh-CN" i="1">
                            <a:latin typeface="Cambria Math" charset="0"/>
                          </a:rPr>
                        </m:ctrlPr>
                      </m:sSubPr>
                      <m:e>
                        <m:r>
                          <a:rPr lang="en-US" altLang="zh-CN" b="1">
                            <a:latin typeface="Cambria Math"/>
                          </a:rPr>
                          <m:t>𝐰</m:t>
                        </m:r>
                      </m:e>
                      <m:sub>
                        <m:r>
                          <a:rPr lang="en-US" altLang="zh-CN" i="1">
                            <a:latin typeface="Cambria Math"/>
                          </a:rPr>
                          <m:t>𝑖</m:t>
                        </m:r>
                      </m:sub>
                    </m:sSub>
                  </m:oMath>
                </a14:m>
                <a:r>
                  <a:rPr lang="zh-CN" altLang="en-US" dirty="0">
                    <a:latin typeface="黑体" panose="02010609060101010101" pitchFamily="49" charset="-122"/>
                    <a:ea typeface="黑体" panose="02010609060101010101" pitchFamily="49" charset="-122"/>
                  </a:rPr>
                  <a:t>，且</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𝑡𝑟</m:t>
                    </m:r>
                    <m:r>
                      <a:rPr lang="en-US" altLang="zh-CN" b="0" i="1" smtClean="0">
                        <a:latin typeface="Cambria Math"/>
                        <a:ea typeface="黑体" panose="02010609060101010101" pitchFamily="49" charset="-122"/>
                        <a:cs typeface="Times New Roman" panose="02020603050405020304" pitchFamily="18" charset="0"/>
                      </a:rPr>
                      <m:t>𝑎𝑐𝑒</m:t>
                    </m:r>
                    <m:d>
                      <m:dPr>
                        <m:ctrlPr>
                          <a:rPr lang="en-US" altLang="zh-CN" i="1">
                            <a:latin typeface="Cambria Math" charset="0"/>
                            <a:ea typeface="黑体" panose="02010609060101010101" pitchFamily="49" charset="-122"/>
                            <a:cs typeface="Times New Roman" panose="02020603050405020304" pitchFamily="18" charset="0"/>
                          </a:rPr>
                        </m:ctrlPr>
                      </m:dPr>
                      <m:e>
                        <m:sSup>
                          <m:sSupPr>
                            <m:ctrlPr>
                              <a:rPr lang="en-US" altLang="zh-CN" b="1" i="1">
                                <a:latin typeface="Cambria Math" charset="0"/>
                                <a:ea typeface="黑体" panose="02010609060101010101" pitchFamily="49" charset="-122"/>
                                <a:cs typeface="Times New Roman" panose="02020603050405020304" pitchFamily="18" charset="0"/>
                              </a:rPr>
                            </m:ctrlPr>
                          </m:sSupPr>
                          <m:e>
                            <m:r>
                              <a:rPr lang="en-US" altLang="zh-CN" b="1">
                                <a:latin typeface="Cambria Math"/>
                                <a:ea typeface="黑体" panose="02010609060101010101" pitchFamily="49" charset="-122"/>
                                <a:cs typeface="Times New Roman" panose="02020603050405020304" pitchFamily="18" charset="0"/>
                              </a:rPr>
                              <m:t>𝐖</m:t>
                            </m:r>
                          </m:e>
                          <m:sup>
                            <m:r>
                              <a:rPr lang="en-US" altLang="zh-CN" b="1" i="1">
                                <a:latin typeface="Cambria Math"/>
                                <a:ea typeface="黑体" panose="02010609060101010101" pitchFamily="49" charset="-122"/>
                                <a:cs typeface="Times New Roman" panose="02020603050405020304" pitchFamily="18" charset="0"/>
                              </a:rPr>
                              <m:t>𝑻</m:t>
                            </m:r>
                          </m:sup>
                        </m:sSup>
                        <m:r>
                          <a:rPr lang="zh-CN" altLang="en-US" b="1" i="1">
                            <a:latin typeface="Cambria Math"/>
                            <a:ea typeface="黑体" panose="02010609060101010101" pitchFamily="49" charset="-122"/>
                            <a:cs typeface="Times New Roman" panose="02020603050405020304" pitchFamily="18" charset="0"/>
                          </a:rPr>
                          <m:t>𝚺</m:t>
                        </m:r>
                        <m:r>
                          <a:rPr lang="en-US" altLang="zh-CN" b="1">
                            <a:latin typeface="Cambria Math"/>
                            <a:ea typeface="黑体" panose="02010609060101010101" pitchFamily="49" charset="-122"/>
                            <a:cs typeface="Times New Roman" panose="02020603050405020304" pitchFamily="18" charset="0"/>
                          </a:rPr>
                          <m:t>𝐖</m:t>
                        </m:r>
                      </m:e>
                    </m:d>
                    <m:r>
                      <a:rPr lang="en-US" altLang="zh-CN" b="0" i="1" smtClean="0">
                        <a:latin typeface="Cambria Math"/>
                        <a:ea typeface="黑体" panose="02010609060101010101" pitchFamily="49" charset="-122"/>
                        <a:cs typeface="Times New Roman" panose="02020603050405020304" pitchFamily="18" charset="0"/>
                      </a:rPr>
                      <m:t>=</m:t>
                    </m:r>
                    <m:nary>
                      <m:naryPr>
                        <m:chr m:val="∑"/>
                        <m:ctrlPr>
                          <a:rPr lang="en-US" altLang="zh-CN" i="1" smtClean="0">
                            <a:latin typeface="Cambria Math" charset="0"/>
                            <a:ea typeface="黑体" panose="02010609060101010101" pitchFamily="49" charset="-122"/>
                            <a:cs typeface="Times New Roman" panose="02020603050405020304" pitchFamily="18" charset="0"/>
                          </a:rPr>
                        </m:ctrlPr>
                      </m:naryPr>
                      <m:sub>
                        <m:r>
                          <m:rPr>
                            <m:brk m:alnAt="23"/>
                          </m:rPr>
                          <a:rPr lang="en-US" altLang="zh-CN" b="0" i="1" smtClean="0">
                            <a:latin typeface="Cambria Math"/>
                            <a:ea typeface="黑体" panose="02010609060101010101" pitchFamily="49" charset="-122"/>
                            <a:cs typeface="Times New Roman" panose="02020603050405020304" pitchFamily="18" charset="0"/>
                          </a:rPr>
                          <m:t>𝑖</m:t>
                        </m:r>
                        <m:r>
                          <a:rPr lang="en-US" altLang="zh-CN" b="0" i="1" smtClean="0">
                            <a:latin typeface="Cambria Math"/>
                            <a:ea typeface="黑体" panose="02010609060101010101" pitchFamily="49" charset="-122"/>
                            <a:cs typeface="Times New Roman" panose="02020603050405020304" pitchFamily="18" charset="0"/>
                          </a:rPr>
                          <m:t>=1</m:t>
                        </m:r>
                      </m:sub>
                      <m:sup>
                        <m:r>
                          <a:rPr lang="en-US" altLang="zh-CN" b="0" i="1" smtClean="0">
                            <a:latin typeface="Cambria Math"/>
                            <a:ea typeface="黑体" panose="02010609060101010101" pitchFamily="49" charset="-122"/>
                            <a:cs typeface="Times New Roman" panose="02020603050405020304" pitchFamily="18" charset="0"/>
                          </a:rPr>
                          <m:t>𝑙</m:t>
                        </m:r>
                      </m:sup>
                      <m:e>
                        <m:sSubSup>
                          <m:sSubSupPr>
                            <m:ctrlPr>
                              <a:rPr lang="zh-CN" altLang="zh-CN" i="1">
                                <a:latin typeface="Cambria Math" charset="0"/>
                              </a:rPr>
                            </m:ctrlPr>
                          </m:sSubSupPr>
                          <m:e>
                            <m:r>
                              <a:rPr lang="en-US" altLang="zh-CN" b="1">
                                <a:latin typeface="Cambria Math"/>
                              </a:rPr>
                              <m:t>𝐰</m:t>
                            </m:r>
                          </m:e>
                          <m:sub>
                            <m:r>
                              <a:rPr lang="en-US" altLang="zh-CN" i="1">
                                <a:latin typeface="Cambria Math"/>
                              </a:rPr>
                              <m:t>𝑖</m:t>
                            </m:r>
                          </m:sub>
                          <m:sup>
                            <m:r>
                              <a:rPr lang="en-US" altLang="zh-CN" i="1">
                                <a:latin typeface="Cambria Math"/>
                              </a:rPr>
                              <m:t>𝑇</m:t>
                            </m:r>
                          </m:sup>
                        </m:sSubSup>
                        <m:r>
                          <a:rPr lang="el-GR" altLang="zh-CN" b="1" i="0" smtClean="0">
                            <a:latin typeface="Cambria Math"/>
                            <a:ea typeface="Cambria Math"/>
                          </a:rPr>
                          <m:t>𝚺</m:t>
                        </m:r>
                        <m:sSub>
                          <m:sSubPr>
                            <m:ctrlPr>
                              <a:rPr lang="en-US" altLang="zh-CN" i="1">
                                <a:latin typeface="Cambria Math" charset="0"/>
                              </a:rPr>
                            </m:ctrlPr>
                          </m:sSubPr>
                          <m:e>
                            <m:r>
                              <a:rPr lang="en-US" altLang="zh-CN" b="1">
                                <a:latin typeface="Cambria Math"/>
                              </a:rPr>
                              <m:t>𝐰</m:t>
                            </m:r>
                          </m:e>
                          <m:sub>
                            <m:r>
                              <a:rPr lang="en-US" altLang="zh-CN" i="1">
                                <a:latin typeface="Cambria Math"/>
                              </a:rPr>
                              <m:t>𝑖</m:t>
                            </m:r>
                          </m:sub>
                        </m:sSub>
                      </m:e>
                    </m:nary>
                    <m:r>
                      <a:rPr lang="en-US" altLang="zh-CN" b="0" i="1" smtClean="0">
                        <a:latin typeface="Cambria Math"/>
                        <a:ea typeface="黑体" panose="02010609060101010101" pitchFamily="49" charset="-122"/>
                        <a:cs typeface="Times New Roman" panose="02020603050405020304" pitchFamily="18" charset="0"/>
                      </a:rPr>
                      <m:t>=</m:t>
                    </m:r>
                    <m:nary>
                      <m:naryPr>
                        <m:chr m:val="∑"/>
                        <m:ctrlPr>
                          <a:rPr lang="en-US" altLang="zh-CN" i="1" smtClean="0">
                            <a:latin typeface="Cambria Math" charset="0"/>
                            <a:ea typeface="黑体" panose="02010609060101010101" pitchFamily="49" charset="-122"/>
                            <a:cs typeface="Times New Roman" panose="02020603050405020304" pitchFamily="18" charset="0"/>
                          </a:rPr>
                        </m:ctrlPr>
                      </m:naryPr>
                      <m:sub>
                        <m:r>
                          <m:rPr>
                            <m:brk m:alnAt="23"/>
                          </m:rPr>
                          <a:rPr lang="en-US" altLang="zh-CN" b="0" i="1" smtClean="0">
                            <a:latin typeface="Cambria Math"/>
                            <a:ea typeface="黑体" panose="02010609060101010101" pitchFamily="49" charset="-122"/>
                            <a:cs typeface="Times New Roman" panose="02020603050405020304" pitchFamily="18" charset="0"/>
                          </a:rPr>
                          <m:t>𝑖</m:t>
                        </m:r>
                        <m:r>
                          <a:rPr lang="en-US" altLang="zh-CN" b="0" i="1" smtClean="0">
                            <a:latin typeface="Cambria Math"/>
                            <a:ea typeface="黑体" panose="02010609060101010101" pitchFamily="49" charset="-122"/>
                            <a:cs typeface="Times New Roman" panose="02020603050405020304" pitchFamily="18" charset="0"/>
                          </a:rPr>
                          <m:t>=1</m:t>
                        </m:r>
                      </m:sub>
                      <m:sup>
                        <m:r>
                          <a:rPr lang="en-US" altLang="zh-CN" b="0" i="1" smtClean="0">
                            <a:latin typeface="Cambria Math"/>
                            <a:ea typeface="黑体" panose="02010609060101010101" pitchFamily="49" charset="-122"/>
                            <a:cs typeface="Times New Roman" panose="02020603050405020304" pitchFamily="18" charset="0"/>
                          </a:rPr>
                          <m:t>𝑙</m:t>
                        </m:r>
                      </m:sup>
                      <m:e>
                        <m:sSub>
                          <m:sSubPr>
                            <m:ctrlPr>
                              <a:rPr lang="en-US" altLang="zh-CN" i="1" smtClean="0">
                                <a:latin typeface="Cambria Math" charset="0"/>
                                <a:ea typeface="黑体" panose="02010609060101010101" pitchFamily="49" charset="-122"/>
                                <a:cs typeface="Times New Roman" panose="02020603050405020304" pitchFamily="18" charset="0"/>
                              </a:rPr>
                            </m:ctrlPr>
                          </m:sSubPr>
                          <m:e>
                            <m:r>
                              <a:rPr lang="zh-CN" altLang="en-US" i="1" smtClean="0">
                                <a:latin typeface="Cambria Math"/>
                                <a:ea typeface="黑体" panose="02010609060101010101" pitchFamily="49" charset="-122"/>
                                <a:cs typeface="Times New Roman" panose="02020603050405020304" pitchFamily="18" charset="0"/>
                              </a:rPr>
                              <m:t>𝜆</m:t>
                            </m:r>
                          </m:e>
                          <m:sub>
                            <m:r>
                              <a:rPr lang="en-US" altLang="zh-CN" b="0" i="1" smtClean="0">
                                <a:latin typeface="Cambria Math"/>
                                <a:ea typeface="黑体" panose="02010609060101010101" pitchFamily="49" charset="-122"/>
                                <a:cs typeface="Times New Roman" panose="02020603050405020304" pitchFamily="18" charset="0"/>
                              </a:rPr>
                              <m:t>𝑖</m:t>
                            </m:r>
                          </m:sub>
                        </m:sSub>
                      </m:e>
                    </m:nary>
                  </m:oMath>
                </a14:m>
                <a:endParaRPr lang="en-US" altLang="zh-CN" dirty="0">
                  <a:latin typeface="黑体" panose="02010609060101010101" pitchFamily="49" charset="-122"/>
                  <a:ea typeface="黑体" panose="02010609060101010101"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453853" y="1906010"/>
                <a:ext cx="5642699" cy="406458"/>
              </a:xfrm>
              <a:prstGeom prst="rect">
                <a:avLst/>
              </a:prstGeom>
              <a:blipFill>
                <a:blip r:embed="rId3"/>
                <a:stretch>
                  <a:fillRect t="-104545" r="-4428" b="-16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35624" y="2562788"/>
                <a:ext cx="7879244" cy="2862322"/>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可见，在主成份分析中，最优化的方差等于原始样本数据</a:t>
                </a:r>
                <a14:m>
                  <m:oMath xmlns:m="http://schemas.openxmlformats.org/officeDocument/2006/math">
                    <m:r>
                      <a:rPr lang="en-US" altLang="zh-CN" b="1">
                        <a:latin typeface="Cambria Math"/>
                        <a:ea typeface="黑体" panose="02010609060101010101" pitchFamily="49" charset="-122"/>
                        <a:cs typeface="Times New Roman" panose="02020603050405020304" pitchFamily="18" charset="0"/>
                      </a:rPr>
                      <m:t>𝐗</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r>
                      <a:rPr lang="zh-CN" altLang="en-US" b="1" i="1">
                        <a:latin typeface="Cambria Math"/>
                        <a:ea typeface="黑体" panose="02010609060101010101" pitchFamily="49" charset="-122"/>
                        <a:cs typeface="Times New Roman" panose="02020603050405020304" pitchFamily="18" charset="0"/>
                      </a:rPr>
                      <m:t>𝜮</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的特征根之和。</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要使方差最大，我们可以求得协方差矩阵</a:t>
                </a:r>
                <a14:m>
                  <m:oMath xmlns:m="http://schemas.openxmlformats.org/officeDocument/2006/math">
                    <m:r>
                      <a:rPr lang="zh-CN" altLang="en-US" b="1" i="1">
                        <a:latin typeface="Cambria Math"/>
                        <a:ea typeface="黑体" panose="02010609060101010101" pitchFamily="49" charset="-122"/>
                        <a:cs typeface="Times New Roman" panose="02020603050405020304" pitchFamily="18" charset="0"/>
                      </a:rPr>
                      <m:t>𝜮</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的特征向量和特征根，然后取前</a:t>
                </a:r>
                <a14:m>
                  <m:oMath xmlns:m="http://schemas.openxmlformats.org/officeDocument/2006/math">
                    <m:r>
                      <a:rPr lang="en-US" altLang="zh-CN" b="1" i="1">
                        <a:latin typeface="Cambria Math"/>
                        <a:ea typeface="黑体" panose="02010609060101010101" pitchFamily="49" charset="-122"/>
                        <a:cs typeface="Times New Roman" panose="02020603050405020304" pitchFamily="18" charset="0"/>
                      </a:rPr>
                      <m:t>𝒍</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个最大特征根所对应的特征向量组成映射矩阵</a:t>
                </a:r>
                <a14:m>
                  <m:oMath xmlns:m="http://schemas.openxmlformats.org/officeDocument/2006/math">
                    <m:r>
                      <a:rPr lang="en-US" altLang="zh-CN" b="1">
                        <a:latin typeface="Cambria Math"/>
                        <a:ea typeface="黑体" panose="02010609060101010101" pitchFamily="49" charset="-122"/>
                        <a:cs typeface="Times New Roman" panose="02020603050405020304" pitchFamily="18" charset="0"/>
                      </a:rPr>
                      <m:t>𝐖</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即可。</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注意，每个特征向量</a:t>
                </a:r>
                <a14:m>
                  <m:oMath xmlns:m="http://schemas.openxmlformats.org/officeDocument/2006/math">
                    <m:sSub>
                      <m:sSubPr>
                        <m:ctrlPr>
                          <a:rPr lang="en-US" altLang="zh-CN" b="1" i="1">
                            <a:latin typeface="Cambria Math" charset="0"/>
                          </a:rPr>
                        </m:ctrlPr>
                      </m:sSubPr>
                      <m:e>
                        <m:r>
                          <a:rPr lang="en-US" altLang="zh-CN" b="1">
                            <a:latin typeface="Cambria Math"/>
                          </a:rPr>
                          <m:t>𝐰</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与原始数据</a:t>
                </a:r>
                <a14:m>
                  <m:oMath xmlns:m="http://schemas.openxmlformats.org/officeDocument/2006/math">
                    <m:sSub>
                      <m:sSubPr>
                        <m:ctrlPr>
                          <a:rPr lang="en-US" altLang="zh-CN" b="1" i="1">
                            <a:latin typeface="Cambria Math"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b="1" i="1">
                            <a:latin typeface="Cambria Math"/>
                            <a:ea typeface="黑体" panose="02010609060101010101" pitchFamily="49" charset="-122"/>
                            <a:cs typeface="Times New Roman" panose="02020603050405020304" pitchFamily="18" charset="0"/>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的维数是一样的，均为</a:t>
                </a:r>
                <a14:m>
                  <m:oMath xmlns:m="http://schemas.openxmlformats.org/officeDocument/2006/math">
                    <m:r>
                      <a:rPr lang="en-US" altLang="zh-CN" b="1" i="1">
                        <a:latin typeface="Cambria Math"/>
                        <a:ea typeface="黑体" panose="02010609060101010101" pitchFamily="49" charset="-122"/>
                        <a:cs typeface="Times New Roman" panose="02020603050405020304" pitchFamily="18" charset="0"/>
                      </a:rPr>
                      <m:t>𝒅</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735624" y="2562788"/>
                <a:ext cx="7879244" cy="2862322"/>
              </a:xfrm>
              <a:prstGeom prst="rect">
                <a:avLst/>
              </a:prstGeom>
              <a:blipFill>
                <a:blip r:embed="rId4"/>
                <a:stretch>
                  <a:fillRect l="-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45814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xmlns="" id="{C6F2F63F-A9CA-4AA6-8DD8-7199F101B34E}"/>
              </a:ext>
            </a:extLst>
          </p:cNvPr>
          <p:cNvSpPr/>
          <p:nvPr/>
        </p:nvSpPr>
        <p:spPr>
          <a:xfrm>
            <a:off x="342290" y="1550866"/>
            <a:ext cx="7955768" cy="2775119"/>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kern="100" dirty="0">
                <a:cs typeface="Times New Roman" panose="02020603050405020304" pitchFamily="18" charset="0"/>
              </a:rPr>
              <a:t>非负矩阵分解</a:t>
            </a:r>
            <a:r>
              <a:rPr lang="en-US" altLang="zh-CN" kern="100" dirty="0"/>
              <a:t>  </a:t>
            </a:r>
            <a:r>
              <a:rPr lang="zh-CN" altLang="zh-CN" kern="100" dirty="0">
                <a:cs typeface="Times New Roman" panose="02020603050405020304" pitchFamily="18" charset="0"/>
              </a:rPr>
              <a:t>非负矩阵分解（</a:t>
            </a:r>
            <a:r>
              <a:rPr lang="en-US" altLang="zh-CN" kern="100" dirty="0"/>
              <a:t>non-negative matrix factorization, NMF</a:t>
            </a:r>
            <a:r>
              <a:rPr lang="zh-CN" altLang="zh-CN" kern="100" dirty="0">
                <a:cs typeface="Times New Roman" panose="02020603050405020304" pitchFamily="18" charset="0"/>
              </a:rPr>
              <a:t>）</a:t>
            </a:r>
            <a:endParaRPr lang="en-US" altLang="zh-CN" kern="100" dirty="0">
              <a:cs typeface="Times New Roman" panose="02020603050405020304" pitchFamily="18" charset="0"/>
            </a:endParaRPr>
          </a:p>
          <a:p>
            <a:pPr marL="285750" indent="-285750">
              <a:lnSpc>
                <a:spcPct val="200000"/>
              </a:lnSpc>
              <a:buFont typeface="Wingdings" panose="05000000000000000000" pitchFamily="2" charset="2"/>
              <a:buChar char="l"/>
            </a:pPr>
            <a:endParaRPr lang="en-US" altLang="zh-CN" kern="100" dirty="0">
              <a:cs typeface="Times New Roman" panose="02020603050405020304" pitchFamily="18" charset="0"/>
            </a:endParaRPr>
          </a:p>
          <a:p>
            <a:pPr marL="285750" indent="-285750">
              <a:lnSpc>
                <a:spcPct val="200000"/>
              </a:lnSpc>
              <a:buFont typeface="Wingdings" panose="05000000000000000000" pitchFamily="2" charset="2"/>
              <a:buChar char="l"/>
            </a:pPr>
            <a:r>
              <a:rPr lang="zh-CN" altLang="zh-CN" dirty="0"/>
              <a:t>多维尺度法</a:t>
            </a:r>
            <a:r>
              <a:rPr lang="en-US" altLang="zh-CN" dirty="0"/>
              <a:t>(Metric multidimensional scaling, MDS) </a:t>
            </a:r>
          </a:p>
          <a:p>
            <a:pPr marL="285750" indent="-285750">
              <a:lnSpc>
                <a:spcPct val="200000"/>
              </a:lnSpc>
              <a:buFont typeface="Wingdings" panose="05000000000000000000" pitchFamily="2" charset="2"/>
              <a:buChar char="l"/>
            </a:pPr>
            <a:endParaRPr lang="en-US" altLang="zh-CN" dirty="0"/>
          </a:p>
          <a:p>
            <a:pPr marL="285750" indent="-285750">
              <a:lnSpc>
                <a:spcPct val="200000"/>
              </a:lnSpc>
              <a:buFont typeface="Wingdings" panose="05000000000000000000" pitchFamily="2" charset="2"/>
              <a:buChar char="l"/>
            </a:pPr>
            <a:r>
              <a:rPr lang="zh-CN" altLang="zh-CN" dirty="0"/>
              <a:t>局部线性嵌入（</a:t>
            </a:r>
            <a:r>
              <a:rPr lang="en-US" altLang="zh-CN" dirty="0"/>
              <a:t>Locally Linear Embedding</a:t>
            </a:r>
            <a:r>
              <a:rPr lang="zh-CN" altLang="zh-CN" dirty="0"/>
              <a:t>，</a:t>
            </a:r>
            <a:r>
              <a:rPr lang="en-US" altLang="zh-CN" dirty="0"/>
              <a:t>LLE</a:t>
            </a:r>
            <a:r>
              <a:rPr lang="zh-CN" altLang="zh-CN" dirty="0"/>
              <a:t>）</a:t>
            </a:r>
            <a:endParaRPr lang="zh-CN" altLang="en-US" dirty="0"/>
          </a:p>
        </p:txBody>
      </p:sp>
    </p:spTree>
    <p:extLst>
      <p:ext uri="{BB962C8B-B14F-4D97-AF65-F5344CB8AC3E}">
        <p14:creationId xmlns:p14="http://schemas.microsoft.com/office/powerpoint/2010/main" val="2645351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xmlns="" id="{C6F2F63F-A9CA-4AA6-8DD8-7199F101B34E}"/>
              </a:ext>
            </a:extLst>
          </p:cNvPr>
          <p:cNvSpPr/>
          <p:nvPr/>
        </p:nvSpPr>
        <p:spPr>
          <a:xfrm>
            <a:off x="239603" y="1086331"/>
            <a:ext cx="7955768" cy="1115947"/>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kern="100" dirty="0">
                <a:cs typeface="Times New Roman" panose="02020603050405020304" pitchFamily="18" charset="0"/>
              </a:rPr>
              <a:t>非负矩阵分解</a:t>
            </a:r>
            <a:r>
              <a:rPr lang="en-US" altLang="zh-CN" kern="100" dirty="0"/>
              <a:t>  </a:t>
            </a:r>
            <a:r>
              <a:rPr lang="zh-CN" altLang="zh-CN" kern="100" dirty="0">
                <a:cs typeface="Times New Roman" panose="02020603050405020304" pitchFamily="18" charset="0"/>
              </a:rPr>
              <a:t>非负矩阵分解（</a:t>
            </a:r>
            <a:r>
              <a:rPr lang="en-US" altLang="zh-CN" kern="100" dirty="0"/>
              <a:t>non-negative matrix factorization, NMF</a:t>
            </a:r>
            <a:r>
              <a:rPr lang="zh-CN" altLang="zh-CN" kern="100" dirty="0">
                <a:cs typeface="Times New Roman" panose="02020603050405020304" pitchFamily="18" charset="0"/>
              </a:rPr>
              <a:t>）</a:t>
            </a: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022D3555-9078-4582-9B35-B805FBE787F4}"/>
                  </a:ext>
                </a:extLst>
              </p:cNvPr>
              <p:cNvSpPr/>
              <p:nvPr/>
            </p:nvSpPr>
            <p:spPr>
              <a:xfrm>
                <a:off x="606339" y="2133171"/>
                <a:ext cx="7530353" cy="3252172"/>
              </a:xfrm>
              <a:prstGeom prst="rect">
                <a:avLst/>
              </a:prstGeom>
            </p:spPr>
            <p:txBody>
              <a:bodyPr wrap="square">
                <a:spAutoFit/>
              </a:bodyPr>
              <a:lstStyle/>
              <a:p>
                <a:pPr marL="285750" indent="-285750" algn="just">
                  <a:spcBef>
                    <a:spcPts val="1000"/>
                  </a:spcBef>
                  <a:spcAft>
                    <a:spcPts val="300"/>
                  </a:spcAft>
                  <a:buFont typeface="Arial" panose="020B0604020202020204" pitchFamily="34" charset="0"/>
                  <a:buChar char="•"/>
                </a:pP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该方法</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将非负的大矩阵分解成两个非负的小矩阵。</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Arial" panose="020B0604020202020204" pitchFamily="34" charset="0"/>
                  <a:buChar cha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矩阵分解的一般目标为将原始矩阵</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表示为矩阵</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和矩阵</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𝐻</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相乘的形式，即</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𝐷</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𝑊𝐻</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Arial" panose="020B0604020202020204" pitchFamily="34" charset="0"/>
                  <a:buChar cha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主成分分析方法即可以实现这一点，不过主成分分析不要求原始矩阵</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中所有元素为正数（即非负）。</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Arial" panose="020B0604020202020204" pitchFamily="34" charset="0"/>
                  <a:buChar char="•"/>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Arial" panose="020B0604020202020204" pitchFamily="34" charset="0"/>
                  <a:buChar cha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在很多实际情况中，如图像所组成的像素矩阵或自然语言中常用的单词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文档矩阵中并不存在为负数的元素，因此，对非负矩阵的分解是很有意义的问题。</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022D3555-9078-4582-9B35-B805FBE787F4}"/>
                  </a:ext>
                </a:extLst>
              </p:cNvPr>
              <p:cNvSpPr>
                <a:spLocks noRot="1" noChangeAspect="1" noMove="1" noResize="1" noEditPoints="1" noAdjustHandles="1" noChangeArrowheads="1" noChangeShapeType="1" noTextEdit="1"/>
              </p:cNvSpPr>
              <p:nvPr/>
            </p:nvSpPr>
            <p:spPr>
              <a:xfrm>
                <a:off x="606339" y="2133171"/>
                <a:ext cx="7530353" cy="3252172"/>
              </a:xfrm>
              <a:prstGeom prst="rect">
                <a:avLst/>
              </a:prstGeom>
              <a:blipFill>
                <a:blip r:embed="rId2"/>
                <a:stretch>
                  <a:fillRect l="-485" t="-938" r="-3641" b="-22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0276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xmlns="" id="{C6F2F63F-A9CA-4AA6-8DD8-7199F101B34E}"/>
              </a:ext>
            </a:extLst>
          </p:cNvPr>
          <p:cNvSpPr/>
          <p:nvPr/>
        </p:nvSpPr>
        <p:spPr>
          <a:xfrm>
            <a:off x="239603" y="1086331"/>
            <a:ext cx="7955768" cy="1115947"/>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kern="100" dirty="0">
                <a:cs typeface="Times New Roman" panose="02020603050405020304" pitchFamily="18" charset="0"/>
              </a:rPr>
              <a:t>非负矩阵分解</a:t>
            </a:r>
            <a:r>
              <a:rPr lang="en-US" altLang="zh-CN" kern="100" dirty="0"/>
              <a:t>  </a:t>
            </a:r>
            <a:r>
              <a:rPr lang="zh-CN" altLang="zh-CN" kern="100" dirty="0">
                <a:cs typeface="Times New Roman" panose="02020603050405020304" pitchFamily="18" charset="0"/>
              </a:rPr>
              <a:t>非负矩阵分解（</a:t>
            </a:r>
            <a:r>
              <a:rPr lang="en-US" altLang="zh-CN" kern="100" dirty="0"/>
              <a:t>non-negative matrix factorization, NMF</a:t>
            </a:r>
            <a:r>
              <a:rPr lang="zh-CN" altLang="zh-CN" kern="100" dirty="0">
                <a:cs typeface="Times New Roman" panose="02020603050405020304" pitchFamily="18" charset="0"/>
              </a:rPr>
              <a:t>）</a:t>
            </a: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2066793E-B143-46D7-9D5D-D8B00E5266D8}"/>
                  </a:ext>
                </a:extLst>
              </p:cNvPr>
              <p:cNvSpPr/>
              <p:nvPr/>
            </p:nvSpPr>
            <p:spPr>
              <a:xfrm>
                <a:off x="860611" y="2081082"/>
                <a:ext cx="7779736" cy="3783985"/>
              </a:xfrm>
              <a:prstGeom prst="rect">
                <a:avLst/>
              </a:prstGeom>
            </p:spPr>
            <p:txBody>
              <a:bodyPr wrap="square">
                <a:spAutoFit/>
              </a:bodyPr>
              <a:lstStyle/>
              <a:p>
                <a:pPr indent="266700" algn="just">
                  <a:lnSpc>
                    <a:spcPct val="150000"/>
                  </a:lnSpc>
                  <a:spcBef>
                    <a:spcPts val="1000"/>
                  </a:spcBef>
                  <a:spcAft>
                    <a:spcPts val="3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非负矩阵分解将给定的非负矩阵</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𝐷</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a:latin typeface="Cambria Math"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分解为两个非负矩阵</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𝑊</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a:latin typeface="Cambria Math"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𝑙</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𝐻</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a:latin typeface="Cambria Math"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i="1">
                            <a:latin typeface="Cambria Math" panose="02040503050406030204" pitchFamily="18" charset="0"/>
                            <a:ea typeface="华文楷体" panose="02010600040101010101" pitchFamily="2" charset="-122"/>
                            <a:cs typeface="Times New Roman" panose="02020603050405020304" pitchFamily="18" charset="0"/>
                          </a:rPr>
                          <m:t>𝑙</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，并满足下面的条件：</a:t>
                </a:r>
              </a:p>
              <a:p>
                <a:pPr indent="304800" algn="ctr">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𝐷</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𝑊𝐻</m:t>
                      </m:r>
                      <m:r>
                        <a:rPr lang="en-US" altLang="zh-CN" i="1">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𝜇</m:t>
                          </m:r>
                        </m:sub>
                      </m:sSub>
                      <m:r>
                        <a:rPr lang="en-US" altLang="zh-CN"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𝜇</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i="1">
                          <a:latin typeface="Cambria Math" panose="02040503050406030204" pitchFamily="18" charset="0"/>
                          <a:ea typeface="华文楷体" panose="02010600040101010101" pitchFamily="2" charset="-122"/>
                          <a:cs typeface="Times New Roman" panose="02020603050405020304" pitchFamily="18" charset="0"/>
                        </a:rPr>
                        <m:t>≥0</m:t>
                      </m:r>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R="266700" indent="304800" algn="just">
                  <a:lnSpc>
                    <a:spcPct val="150000"/>
                  </a:lnSpc>
                  <a:spcBef>
                    <a:spcPts val="10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0≤</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r>
                      <a:rPr lang="en-US" altLang="zh-CN" i="1">
                        <a:latin typeface="Cambria Math" panose="02040503050406030204" pitchFamily="18" charset="0"/>
                        <a:ea typeface="华文楷体" panose="02010600040101010101" pitchFamily="2" charset="-122"/>
                        <a:cs typeface="Times New Roman" panose="02020603050405020304" pitchFamily="18" charset="0"/>
                      </a:rPr>
                      <m:t>−1, 0≤</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𝑑</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0≤</m:t>
                    </m:r>
                    <m:r>
                      <a:rPr lang="en-US" altLang="zh-CN" i="1">
                        <a:latin typeface="Cambria Math" panose="02040503050406030204" pitchFamily="18" charset="0"/>
                        <a:ea typeface="华文楷体" panose="02010600040101010101" pitchFamily="2" charset="-122"/>
                        <a:cs typeface="Times New Roman" panose="02020603050405020304" pitchFamily="18" charset="0"/>
                      </a:rPr>
                      <m:t>𝜇</m:t>
                    </m:r>
                    <m:r>
                      <a:rPr lang="en-US" altLang="zh-CN"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𝑙</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R="266700" indent="304800" algn="just">
                  <a:lnSpc>
                    <a:spcPct val="150000"/>
                  </a:lnSpc>
                  <a:spcBef>
                    <a:spcPts val="1000"/>
                  </a:spcBef>
                  <a:spcAft>
                    <a:spcPts val="300"/>
                  </a:spcAft>
                </a:pPr>
                <a:r>
                  <a:rPr lang="zh-CN" altLang="zh-CN" dirty="0"/>
                  <a:t>为了得到原始矩阵</a:t>
                </a:r>
                <a14:m>
                  <m:oMath xmlns:m="http://schemas.openxmlformats.org/officeDocument/2006/math">
                    <m:r>
                      <a:rPr lang="en-US" altLang="zh-CN" i="1">
                        <a:latin typeface="Cambria Math" panose="02040503050406030204" pitchFamily="18" charset="0"/>
                      </a:rPr>
                      <m:t>𝐷</m:t>
                    </m:r>
                  </m:oMath>
                </a14:m>
                <a:r>
                  <a:rPr lang="zh-CN" altLang="zh-CN" dirty="0"/>
                  <a:t>的分解矩阵</a:t>
                </a:r>
                <a14:m>
                  <m:oMath xmlns:m="http://schemas.openxmlformats.org/officeDocument/2006/math">
                    <m:r>
                      <a:rPr lang="en-US" altLang="zh-CN" i="1">
                        <a:latin typeface="Cambria Math" panose="02040503050406030204" pitchFamily="18" charset="0"/>
                      </a:rPr>
                      <m:t>𝑊</m:t>
                    </m:r>
                  </m:oMath>
                </a14:m>
                <a:r>
                  <a:rPr lang="zh-CN" altLang="zh-CN" dirty="0"/>
                  <a:t>和</a:t>
                </a:r>
                <a14:m>
                  <m:oMath xmlns:m="http://schemas.openxmlformats.org/officeDocument/2006/math">
                    <m:r>
                      <a:rPr lang="en-US" altLang="zh-CN" i="1">
                        <a:latin typeface="Cambria Math" panose="02040503050406030204" pitchFamily="18" charset="0"/>
                      </a:rPr>
                      <m:t>𝐻</m:t>
                    </m:r>
                  </m:oMath>
                </a14:m>
                <a:r>
                  <a:rPr lang="zh-CN" altLang="zh-CN" dirty="0"/>
                  <a:t>，首先定义原始矩阵</a:t>
                </a:r>
                <a14:m>
                  <m:oMath xmlns:m="http://schemas.openxmlformats.org/officeDocument/2006/math">
                    <m:r>
                      <a:rPr lang="en-US" altLang="zh-CN" i="1">
                        <a:latin typeface="Cambria Math" panose="02040503050406030204" pitchFamily="18" charset="0"/>
                      </a:rPr>
                      <m:t>𝐷</m:t>
                    </m:r>
                  </m:oMath>
                </a14:m>
                <a:r>
                  <a:rPr lang="zh-CN" altLang="zh-CN" dirty="0"/>
                  <a:t>与</a:t>
                </a:r>
                <a14:m>
                  <m:oMath xmlns:m="http://schemas.openxmlformats.org/officeDocument/2006/math">
                    <m:r>
                      <a:rPr lang="en-US" altLang="zh-CN" i="1">
                        <a:latin typeface="Cambria Math" panose="02040503050406030204" pitchFamily="18" charset="0"/>
                      </a:rPr>
                      <m:t>𝑊𝐻</m:t>
                    </m:r>
                  </m:oMath>
                </a14:m>
                <a:r>
                  <a:rPr lang="zh-CN" altLang="zh-CN" dirty="0"/>
                  <a:t>之间的误差，即代价函数（</a:t>
                </a:r>
                <a:r>
                  <a:rPr lang="en-US" altLang="zh-CN" dirty="0"/>
                  <a:t>cost function</a:t>
                </a:r>
                <a:r>
                  <a:rPr lang="zh-CN" altLang="zh-CN" dirty="0"/>
                  <a:t>）。代价函数被用来度量原始矩阵</a:t>
                </a:r>
                <a14:m>
                  <m:oMath xmlns:m="http://schemas.openxmlformats.org/officeDocument/2006/math">
                    <m:r>
                      <a:rPr lang="en-US" altLang="zh-CN" i="1">
                        <a:latin typeface="Cambria Math" panose="02040503050406030204" pitchFamily="18" charset="0"/>
                      </a:rPr>
                      <m:t>𝐷</m:t>
                    </m:r>
                  </m:oMath>
                </a14:m>
                <a:r>
                  <a:rPr lang="zh-CN" altLang="zh-CN" dirty="0"/>
                  <a:t>与其近似矩阵</a:t>
                </a:r>
                <a14:m>
                  <m:oMath xmlns:m="http://schemas.openxmlformats.org/officeDocument/2006/math">
                    <m:r>
                      <a:rPr lang="en-US" altLang="zh-CN" i="1">
                        <a:latin typeface="Cambria Math" panose="02040503050406030204" pitchFamily="18" charset="0"/>
                      </a:rPr>
                      <m:t>𝑊𝐻</m:t>
                    </m:r>
                  </m:oMath>
                </a14:m>
                <a:r>
                  <a:rPr lang="zh-CN" altLang="zh-CN" dirty="0"/>
                  <a:t>之间的误差，这样求取原始矩阵的分解矩阵</a:t>
                </a:r>
                <a14:m>
                  <m:oMath xmlns:m="http://schemas.openxmlformats.org/officeDocument/2006/math">
                    <m:r>
                      <a:rPr lang="en-US" altLang="zh-CN" i="1">
                        <a:latin typeface="Cambria Math" panose="02040503050406030204" pitchFamily="18" charset="0"/>
                      </a:rPr>
                      <m:t>𝑊</m:t>
                    </m:r>
                  </m:oMath>
                </a14:m>
                <a:r>
                  <a:rPr lang="zh-CN" altLang="zh-CN" dirty="0"/>
                  <a:t>和</a:t>
                </a:r>
                <a14:m>
                  <m:oMath xmlns:m="http://schemas.openxmlformats.org/officeDocument/2006/math">
                    <m:r>
                      <a:rPr lang="en-US" altLang="zh-CN" i="1">
                        <a:latin typeface="Cambria Math" panose="02040503050406030204" pitchFamily="18" charset="0"/>
                      </a:rPr>
                      <m:t>𝐻</m:t>
                    </m:r>
                  </m:oMath>
                </a14:m>
                <a:r>
                  <a:rPr lang="zh-CN" altLang="zh-CN" dirty="0"/>
                  <a:t>的问题可以转变为一个误差最小化问题。</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2066793E-B143-46D7-9D5D-D8B00E5266D8}"/>
                  </a:ext>
                </a:extLst>
              </p:cNvPr>
              <p:cNvSpPr>
                <a:spLocks noRot="1" noChangeAspect="1" noMove="1" noResize="1" noEditPoints="1" noAdjustHandles="1" noChangeArrowheads="1" noChangeShapeType="1" noTextEdit="1"/>
              </p:cNvSpPr>
              <p:nvPr/>
            </p:nvSpPr>
            <p:spPr>
              <a:xfrm>
                <a:off x="860611" y="2081082"/>
                <a:ext cx="7779736" cy="3783985"/>
              </a:xfrm>
              <a:prstGeom prst="rect">
                <a:avLst/>
              </a:prstGeom>
              <a:blipFill>
                <a:blip r:embed="rId2"/>
                <a:stretch>
                  <a:fillRect l="-627" b="-11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66149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xmlns="" id="{C6F2F63F-A9CA-4AA6-8DD8-7199F101B34E}"/>
              </a:ext>
            </a:extLst>
          </p:cNvPr>
          <p:cNvSpPr/>
          <p:nvPr/>
        </p:nvSpPr>
        <p:spPr>
          <a:xfrm>
            <a:off x="239603" y="949415"/>
            <a:ext cx="7955768" cy="1115947"/>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kern="100" dirty="0">
                <a:cs typeface="Times New Roman" panose="02020603050405020304" pitchFamily="18" charset="0"/>
              </a:rPr>
              <a:t>非负矩阵分解</a:t>
            </a:r>
            <a:r>
              <a:rPr lang="en-US" altLang="zh-CN" kern="100" dirty="0"/>
              <a:t>  </a:t>
            </a:r>
            <a:r>
              <a:rPr lang="zh-CN" altLang="zh-CN" kern="100" dirty="0">
                <a:cs typeface="Times New Roman" panose="02020603050405020304" pitchFamily="18" charset="0"/>
              </a:rPr>
              <a:t>非负矩阵分解（</a:t>
            </a:r>
            <a:r>
              <a:rPr lang="en-US" altLang="zh-CN" kern="100" dirty="0"/>
              <a:t>non-negative matrix factorization, NMF</a:t>
            </a:r>
            <a:r>
              <a:rPr lang="zh-CN" altLang="zh-CN" kern="100" dirty="0">
                <a:cs typeface="Times New Roman" panose="02020603050405020304" pitchFamily="18" charset="0"/>
              </a:rPr>
              <a:t>）</a:t>
            </a: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A7D8F469-3B08-4B40-B26B-0C98068143BB}"/>
                  </a:ext>
                </a:extLst>
              </p:cNvPr>
              <p:cNvSpPr/>
              <p:nvPr/>
            </p:nvSpPr>
            <p:spPr>
              <a:xfrm>
                <a:off x="239604" y="1716501"/>
                <a:ext cx="8664794" cy="4267130"/>
              </a:xfrm>
              <a:prstGeom prst="rect">
                <a:avLst/>
              </a:prstGeom>
            </p:spPr>
            <p:txBody>
              <a:bodyPr wrap="square">
                <a:spAutoFit/>
              </a:bodyPr>
              <a:lstStyle/>
              <a:p>
                <a:pPr indent="304800" algn="just">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两种常用的的代价函数如下</a:t>
                </a:r>
                <a:endParaRPr lang="zh-CN" altLang="zh-CN" sz="1200" kern="100" dirty="0">
                  <a:effectLst/>
                  <a:latin typeface="Times New Roman" panose="02020603050405020304" pitchFamily="18" charset="0"/>
                  <a:ea typeface="宋体" panose="02010600030101010101" pitchFamily="2" charset="-122"/>
                </a:endParaRPr>
              </a:p>
              <a:p>
                <a:pPr indent="304800" algn="just">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a:t>
                </a:r>
                <a:r>
                  <a:rPr lang="en-US" altLang="zh-CN" sz="1200" kern="100" dirty="0">
                    <a:latin typeface="Times New Roman" panose="02020603050405020304" pitchFamily="18" charset="0"/>
                    <a:ea typeface="华文楷体" panose="02010600040101010101" pitchFamily="2" charset="-122"/>
                  </a:rPr>
                  <a:t>1</a:t>
                </a:r>
                <a:r>
                  <a:rPr lang="zh-CN" altLang="zh-CN" sz="1200" kern="100" dirty="0">
                    <a:latin typeface="Times New Roman" panose="02020603050405020304" pitchFamily="18" charset="0"/>
                    <a:ea typeface="华文楷体" panose="02010600040101010101" pitchFamily="2" charset="-122"/>
                  </a:rPr>
                  <a:t>）欧式距离平方函数</a:t>
                </a:r>
                <a:endParaRPr lang="zh-CN" altLang="zh-CN" sz="1200" kern="100" dirty="0">
                  <a:effectLst/>
                  <a:latin typeface="Times New Roman" panose="02020603050405020304" pitchFamily="18" charset="0"/>
                  <a:ea typeface="宋体" panose="02010600030101010101" pitchFamily="2" charset="-122"/>
                </a:endParaRPr>
              </a:p>
              <a:p>
                <a:pPr indent="304800" algn="ctr">
                  <a:spcBef>
                    <a:spcPts val="1000"/>
                  </a:spcBef>
                  <a:spcAft>
                    <a:spcPts val="300"/>
                  </a:spcAft>
                </a:pPr>
                <a14:m>
                  <m:oMathPara xmlns:m="http://schemas.openxmlformats.org/officeDocument/2006/math">
                    <m:oMathParaPr>
                      <m:jc m:val="centerGroup"/>
                    </m:oMathParaPr>
                    <m:oMath xmlns:m="http://schemas.openxmlformats.org/officeDocument/2006/math">
                      <m:sSubSup>
                        <m:sSubSupPr>
                          <m:ctrlPr>
                            <a:rPr lang="zh-CN" altLang="zh-CN" sz="1200" i="1">
                              <a:latin typeface="Cambria Math" charset="0"/>
                              <a:ea typeface="Cambria Math" panose="02040503050406030204" pitchFamily="18" charset="0"/>
                              <a:cs typeface="Times New Roman" panose="02020603050405020304" pitchFamily="18" charset="0"/>
                            </a:rPr>
                          </m:ctrlPr>
                        </m:sSubSupPr>
                        <m:e>
                          <m:d>
                            <m:dPr>
                              <m:begChr m:val="‖"/>
                              <m:endChr m:val="‖"/>
                              <m:ctrlPr>
                                <a:rPr lang="zh-CN" altLang="zh-CN" sz="1200" i="1">
                                  <a:latin typeface="Cambria Math"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𝐹</m:t>
                          </m:r>
                        </m:sub>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2</m:t>
                          </m:r>
                        </m:sup>
                      </m:sSub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200" i="1">
                              <a:latin typeface="Cambria Math"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0≤</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𝑛</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,0≤</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𝑑</m:t>
                          </m:r>
                        </m:sub>
                        <m:sup/>
                        <m:e>
                          <m:sSup>
                            <m:sSupPr>
                              <m:ctrlPr>
                                <a:rPr lang="zh-CN" altLang="zh-CN" sz="1200" i="1">
                                  <a:latin typeface="Cambria Math" charset="0"/>
                                  <a:ea typeface="Cambria Math" panose="02040503050406030204" pitchFamily="18" charset="0"/>
                                  <a:cs typeface="Times New Roman" panose="02020603050405020304" pitchFamily="18" charset="0"/>
                                </a:rPr>
                              </m:ctrlPr>
                            </m:sSupPr>
                            <m:e>
                              <m:d>
                                <m:dPr>
                                  <m:ctrlPr>
                                    <a:rPr lang="zh-CN" altLang="zh-CN" sz="1200" i="1">
                                      <a:latin typeface="Cambria Math" charset="0"/>
                                      <a:ea typeface="Cambria Math" panose="02040503050406030204" pitchFamily="18" charset="0"/>
                                      <a:cs typeface="Times New Roman" panose="02020603050405020304" pitchFamily="18" charset="0"/>
                                    </a:rPr>
                                  </m:ctrlPr>
                                </m:dPr>
                                <m:e>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charset="0"/>
                                          <a:ea typeface="Cambria Math" panose="02040503050406030204" pitchFamily="18" charset="0"/>
                                          <a:cs typeface="Times New Roman" panose="02020603050405020304" pitchFamily="18" charset="0"/>
                                        </a:rPr>
                                      </m:ctrlPr>
                                    </m:sSubPr>
                                    <m:e>
                                      <m:d>
                                        <m:dPr>
                                          <m:ctrlPr>
                                            <a:rPr lang="zh-CN" altLang="zh-CN" sz="1200" i="1">
                                              <a:latin typeface="Cambria Math"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e>
                              </m:d>
                            </m:e>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lang="zh-CN" altLang="zh-CN" sz="1200" dirty="0">
                  <a:latin typeface="Times New Roman" panose="02020603050405020304" pitchFamily="18" charset="0"/>
                  <a:ea typeface="华文楷体" panose="02010600040101010101" pitchFamily="2" charset="-122"/>
                  <a:cs typeface="Times New Roman" panose="02020603050405020304" pitchFamily="18" charset="0"/>
                </a:endParaRPr>
              </a:p>
              <a:p>
                <a:pPr indent="228600" algn="just">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a:t>
                </a:r>
                <a:r>
                  <a:rPr lang="en-US" altLang="zh-CN" sz="1200" kern="100" dirty="0">
                    <a:latin typeface="Times New Roman" panose="02020603050405020304" pitchFamily="18" charset="0"/>
                    <a:ea typeface="华文楷体" panose="02010600040101010101" pitchFamily="2" charset="-122"/>
                  </a:rPr>
                  <a:t>2</a:t>
                </a:r>
                <a:r>
                  <a:rPr lang="zh-CN" altLang="zh-CN" sz="1200" kern="100" dirty="0">
                    <a:latin typeface="Times New Roman" panose="02020603050405020304" pitchFamily="18" charset="0"/>
                    <a:ea typeface="华文楷体" panose="02010600040101010101" pitchFamily="2" charset="-122"/>
                  </a:rPr>
                  <a:t>）</a:t>
                </a:r>
                <a:r>
                  <a:rPr lang="en-US" altLang="zh-CN" sz="1200" kern="100" dirty="0">
                    <a:latin typeface="Times New Roman" panose="02020603050405020304" pitchFamily="18" charset="0"/>
                    <a:ea typeface="华文楷体" panose="02010600040101010101" pitchFamily="2" charset="-122"/>
                  </a:rPr>
                  <a:t>KL</a:t>
                </a:r>
                <a:r>
                  <a:rPr lang="zh-CN" altLang="zh-CN" sz="1200" kern="100" dirty="0">
                    <a:latin typeface="Times New Roman" panose="02020603050405020304" pitchFamily="18" charset="0"/>
                    <a:ea typeface="华文楷体" panose="02010600040101010101" pitchFamily="2" charset="-122"/>
                  </a:rPr>
                  <a:t>散度（</a:t>
                </a:r>
                <a:r>
                  <a:rPr lang="en-US" altLang="zh-CN" sz="1200" kern="100" dirty="0" err="1">
                    <a:latin typeface="Times New Roman" panose="02020603050405020304" pitchFamily="18" charset="0"/>
                    <a:ea typeface="华文楷体" panose="02010600040101010101" pitchFamily="2" charset="-122"/>
                  </a:rPr>
                  <a:t>Kullback</a:t>
                </a:r>
                <a:r>
                  <a:rPr lang="en-US" altLang="zh-CN" sz="1200" kern="100" dirty="0">
                    <a:latin typeface="Times New Roman" panose="02020603050405020304" pitchFamily="18" charset="0"/>
                    <a:ea typeface="华文楷体" panose="02010600040101010101" pitchFamily="2" charset="-122"/>
                  </a:rPr>
                  <a:t>–</a:t>
                </a:r>
                <a:r>
                  <a:rPr lang="en-US" altLang="zh-CN" sz="1200" kern="100" dirty="0" err="1">
                    <a:latin typeface="Times New Roman" panose="02020603050405020304" pitchFamily="18" charset="0"/>
                    <a:ea typeface="华文楷体" panose="02010600040101010101" pitchFamily="2" charset="-122"/>
                  </a:rPr>
                  <a:t>Leibler</a:t>
                </a:r>
                <a:r>
                  <a:rPr lang="en-US" altLang="zh-CN" sz="1200" kern="100" dirty="0">
                    <a:latin typeface="Times New Roman" panose="02020603050405020304" pitchFamily="18" charset="0"/>
                    <a:ea typeface="华文楷体" panose="02010600040101010101" pitchFamily="2" charset="-122"/>
                  </a:rPr>
                  <a:t> divergence</a:t>
                </a:r>
                <a:r>
                  <a:rPr lang="zh-CN" altLang="zh-CN" sz="1200" kern="100" dirty="0">
                    <a:latin typeface="Times New Roman" panose="02020603050405020304" pitchFamily="18" charset="0"/>
                    <a:ea typeface="华文楷体" panose="02010600040101010101" pitchFamily="2" charset="-122"/>
                  </a:rPr>
                  <a:t>）函数</a:t>
                </a:r>
                <a:endParaRPr lang="zh-CN" altLang="zh-CN" sz="1200" kern="100" dirty="0">
                  <a:effectLst/>
                  <a:latin typeface="Times New Roman" panose="02020603050405020304" pitchFamily="18" charset="0"/>
                  <a:ea typeface="宋体" panose="02010600030101010101" pitchFamily="2" charset="-122"/>
                </a:endParaRPr>
              </a:p>
              <a:p>
                <a:pPr indent="304800" algn="ctr">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𝐾𝐿</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d>
                        <m:dPr>
                          <m:begChr m:val="|"/>
                          <m:ctrlPr>
                            <a:rPr lang="zh-CN" altLang="zh-CN" sz="1200" i="1">
                              <a:latin typeface="Cambria Math"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200" i="1">
                              <a:latin typeface="Cambria Math"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0≤</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𝑛</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,0≤</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𝑑</m:t>
                          </m:r>
                        </m:sub>
                        <m:sup/>
                        <m:e>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func>
                            <m:funcPr>
                              <m:ctrlPr>
                                <a:rPr lang="zh-CN" altLang="zh-CN" sz="1200" i="1">
                                  <a:latin typeface="Cambria Math" charset="0"/>
                                  <a:ea typeface="Cambria Math" panose="02040503050406030204" pitchFamily="18" charset="0"/>
                                  <a:cs typeface="Times New Roman" panose="02020603050405020304" pitchFamily="18" charset="0"/>
                                </a:rPr>
                              </m:ctrlPr>
                            </m:funcPr>
                            <m:fNa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𝑙𝑜𝑔</m:t>
                              </m:r>
                            </m:fName>
                            <m:e>
                              <m:f>
                                <m:fPr>
                                  <m:ctrlPr>
                                    <a:rPr lang="zh-CN" altLang="zh-CN" sz="1200" i="1">
                                      <a:latin typeface="Cambria Math" charset="0"/>
                                      <a:ea typeface="Cambria Math" panose="02040503050406030204" pitchFamily="18" charset="0"/>
                                      <a:cs typeface="Times New Roman" panose="02020603050405020304" pitchFamily="18" charset="0"/>
                                    </a:rPr>
                                  </m:ctrlPr>
                                </m:fPr>
                                <m:num>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num>
                                <m:den>
                                  <m:sSub>
                                    <m:sSubPr>
                                      <m:ctrlPr>
                                        <a:rPr lang="zh-CN" altLang="zh-CN" sz="1200" i="1">
                                          <a:latin typeface="Cambria Math" charset="0"/>
                                          <a:ea typeface="Cambria Math" panose="02040503050406030204" pitchFamily="18" charset="0"/>
                                          <a:cs typeface="Times New Roman" panose="02020603050405020304" pitchFamily="18" charset="0"/>
                                        </a:rPr>
                                      </m:ctrlPr>
                                    </m:sSubPr>
                                    <m:e>
                                      <m:d>
                                        <m:dPr>
                                          <m:ctrlPr>
                                            <a:rPr lang="zh-CN" altLang="zh-CN" sz="1200" i="1">
                                              <a:latin typeface="Cambria Math"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den>
                              </m:f>
                            </m:e>
                          </m:func>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charset="0"/>
                                  <a:ea typeface="Cambria Math" panose="02040503050406030204" pitchFamily="18" charset="0"/>
                                  <a:cs typeface="Times New Roman" panose="02020603050405020304" pitchFamily="18" charset="0"/>
                                </a:rPr>
                              </m:ctrlPr>
                            </m:sSubPr>
                            <m:e>
                              <m:d>
                                <m:dPr>
                                  <m:ctrlPr>
                                    <a:rPr lang="zh-CN" altLang="zh-CN" sz="1200" i="1">
                                      <a:latin typeface="Cambria Math"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e>
                      </m:nary>
                    </m:oMath>
                  </m:oMathPara>
                </a14:m>
                <a:endParaRPr lang="zh-CN" altLang="zh-CN" sz="1200" dirty="0">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当代价函数是欧式距离平方函数时，矩阵</a:t>
                </a:r>
                <a14:m>
                  <m:oMath xmlns:m="http://schemas.openxmlformats.org/officeDocument/2006/math">
                    <m:r>
                      <a:rPr lang="en-US" altLang="zh-CN" sz="1200" i="1" kern="100">
                        <a:latin typeface="Cambria Math" panose="02040503050406030204" pitchFamily="18" charset="0"/>
                        <a:ea typeface="华文楷体" panose="02010600040101010101" pitchFamily="2" charset="-122"/>
                      </a:rPr>
                      <m:t>𝑊</m:t>
                    </m:r>
                  </m:oMath>
                </a14:m>
                <a:r>
                  <a:rPr lang="zh-CN" altLang="zh-CN" sz="1200" kern="100" dirty="0">
                    <a:latin typeface="Times New Roman" panose="02020603050405020304" pitchFamily="18" charset="0"/>
                    <a:ea typeface="华文楷体" panose="02010600040101010101" pitchFamily="2" charset="-122"/>
                  </a:rPr>
                  <a:t>和</a:t>
                </a:r>
                <a14:m>
                  <m:oMath xmlns:m="http://schemas.openxmlformats.org/officeDocument/2006/math">
                    <m:r>
                      <a:rPr lang="en-US" altLang="zh-CN" sz="1200" i="1" kern="100">
                        <a:latin typeface="Cambria Math" panose="02040503050406030204" pitchFamily="18" charset="0"/>
                        <a:ea typeface="华文楷体" panose="02010600040101010101" pitchFamily="2" charset="-122"/>
                      </a:rPr>
                      <m:t>𝐻</m:t>
                    </m:r>
                  </m:oMath>
                </a14:m>
                <a:r>
                  <a:rPr lang="zh-CN" altLang="zh-CN" sz="1200" kern="100" dirty="0">
                    <a:latin typeface="Times New Roman" panose="02020603050405020304" pitchFamily="18" charset="0"/>
                    <a:ea typeface="华文楷体" panose="02010600040101010101" pitchFamily="2" charset="-122"/>
                  </a:rPr>
                  <a:t>可使用如下的迭代方法求解：</a:t>
                </a:r>
                <a:endParaRPr lang="zh-CN" altLang="zh-CN" sz="1200" kern="100" dirty="0">
                  <a:effectLst/>
                  <a:latin typeface="Times New Roman" panose="02020603050405020304" pitchFamily="18" charset="0"/>
                  <a:ea typeface="宋体" panose="02010600030101010101" pitchFamily="2" charset="-122"/>
                </a:endParaRPr>
              </a:p>
              <a:p>
                <a:pPr indent="304800" algn="ctr" latinLnBrk="1">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𝜇</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𝜇</m:t>
                          </m:r>
                        </m:sub>
                      </m:sSub>
                      <m:f>
                        <m:fPr>
                          <m:ctrlPr>
                            <a:rPr lang="zh-CN" altLang="zh-CN" sz="1200" i="1">
                              <a:latin typeface="Cambria Math" charset="0"/>
                              <a:ea typeface="Cambria Math" panose="02040503050406030204" pitchFamily="18" charset="0"/>
                              <a:cs typeface="Times New Roman" panose="02020603050405020304" pitchFamily="18" charset="0"/>
                            </a:rPr>
                          </m:ctrlPr>
                        </m:fPr>
                        <m:num>
                          <m:sSub>
                            <m:sSubPr>
                              <m:ctrlPr>
                                <a:rPr lang="zh-CN" altLang="zh-CN" sz="1200" i="1">
                                  <a:latin typeface="Cambria Math" charset="0"/>
                                  <a:ea typeface="Cambria Math" panose="02040503050406030204" pitchFamily="18" charset="0"/>
                                  <a:cs typeface="Times New Roman" panose="02020603050405020304" pitchFamily="18" charset="0"/>
                                </a:rPr>
                              </m:ctrlPr>
                            </m:sSubPr>
                            <m:e>
                              <m:d>
                                <m:dPr>
                                  <m:ctrlPr>
                                    <a:rPr lang="zh-CN" altLang="zh-CN" sz="1200" i="1">
                                      <a:latin typeface="Cambria Math" charset="0"/>
                                      <a:ea typeface="Cambria Math" panose="02040503050406030204" pitchFamily="18" charset="0"/>
                                      <a:cs typeface="Times New Roman" panose="02020603050405020304" pitchFamily="18" charset="0"/>
                                    </a:rPr>
                                  </m:ctrlPr>
                                </m:dPr>
                                <m:e>
                                  <m:sSup>
                                    <m:sSupPr>
                                      <m:ctrlPr>
                                        <a:rPr lang="zh-CN" altLang="zh-CN" sz="1200" i="1">
                                          <a:latin typeface="Cambria Math" charset="0"/>
                                          <a:ea typeface="Cambria Math" panose="02040503050406030204" pitchFamily="18" charset="0"/>
                                          <a:cs typeface="Times New Roman" panose="02020603050405020304" pitchFamily="18" charset="0"/>
                                        </a:rPr>
                                      </m:ctrlPr>
                                    </m:sSup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𝜇</m:t>
                              </m:r>
                            </m:sub>
                          </m:sSub>
                        </m:num>
                        <m:den>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a:latin typeface="Cambria Math" charset="0"/>
                                  <a:ea typeface="Cambria Math" panose="02040503050406030204" pitchFamily="18" charset="0"/>
                                  <a:cs typeface="Times New Roman" panose="02020603050405020304" pitchFamily="18" charset="0"/>
                                </a:rPr>
                              </m:ctrlPr>
                            </m:sSup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den>
                      </m:f>
                      <m:r>
                        <a:rPr lang="en-US" altLang="zh-CN" sz="1200" i="1">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𝑖𝑎</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𝑖𝑎</m:t>
                          </m:r>
                        </m:sub>
                      </m:sSub>
                      <m:f>
                        <m:fPr>
                          <m:ctrlPr>
                            <a:rPr lang="zh-CN" altLang="zh-CN" sz="1200" i="1">
                              <a:latin typeface="Cambria Math" charset="0"/>
                              <a:ea typeface="Cambria Math" panose="02040503050406030204" pitchFamily="18" charset="0"/>
                              <a:cs typeface="Times New Roman" panose="02020603050405020304" pitchFamily="18" charset="0"/>
                            </a:rPr>
                          </m:ctrlPr>
                        </m:fPr>
                        <m:num>
                          <m:sSub>
                            <m:sSubPr>
                              <m:ctrlPr>
                                <a:rPr lang="zh-CN" altLang="zh-CN" sz="1200" i="1">
                                  <a:latin typeface="Cambria Math" charset="0"/>
                                  <a:ea typeface="Cambria Math" panose="02040503050406030204" pitchFamily="18" charset="0"/>
                                  <a:cs typeface="Times New Roman" panose="02020603050405020304" pitchFamily="18" charset="0"/>
                                </a:rPr>
                              </m:ctrlPr>
                            </m:sSubPr>
                            <m:e>
                              <m:d>
                                <m:dPr>
                                  <m:ctrlPr>
                                    <a:rPr lang="zh-CN" altLang="zh-CN" sz="1200" i="1">
                                      <a:latin typeface="Cambria Math"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sSup>
                                    <m:sSupPr>
                                      <m:ctrlPr>
                                        <a:rPr lang="zh-CN" altLang="zh-CN" sz="1200" i="1">
                                          <a:latin typeface="Cambria Math" charset="0"/>
                                          <a:ea typeface="Cambria Math" panose="02040503050406030204" pitchFamily="18" charset="0"/>
                                          <a:cs typeface="Times New Roman" panose="02020603050405020304" pitchFamily="18" charset="0"/>
                                        </a:rPr>
                                      </m:ctrlPr>
                                    </m:sSup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𝑇</m:t>
                                      </m:r>
                                    </m:sup>
                                  </m:sSup>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sub>
                          </m:sSub>
                        </m:num>
                        <m:den>
                          <m:sSub>
                            <m:sSubPr>
                              <m:ctrlPr>
                                <a:rPr lang="zh-CN" altLang="zh-CN" sz="1200" i="1">
                                  <a:latin typeface="Cambria Math" charset="0"/>
                                  <a:ea typeface="Cambria Math" panose="02040503050406030204" pitchFamily="18" charset="0"/>
                                  <a:cs typeface="Times New Roman" panose="02020603050405020304" pitchFamily="18" charset="0"/>
                                </a:rPr>
                              </m:ctrlPr>
                            </m:sSubPr>
                            <m:e>
                              <m:d>
                                <m:dPr>
                                  <m:ctrlPr>
                                    <a:rPr lang="zh-CN" altLang="zh-CN" sz="1200" i="1">
                                      <a:latin typeface="Cambria Math"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sSup>
                                    <m:sSupPr>
                                      <m:ctrlPr>
                                        <a:rPr lang="zh-CN" altLang="zh-CN" sz="1200" i="1">
                                          <a:latin typeface="Cambria Math" charset="0"/>
                                          <a:ea typeface="Cambria Math" panose="02040503050406030204" pitchFamily="18" charset="0"/>
                                          <a:cs typeface="Times New Roman" panose="02020603050405020304" pitchFamily="18" charset="0"/>
                                        </a:rPr>
                                      </m:ctrlPr>
                                    </m:sSup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𝑇</m:t>
                                      </m:r>
                                    </m:sup>
                                  </m:sSup>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sub>
                          </m:sSub>
                        </m:den>
                      </m:f>
                    </m:oMath>
                  </m:oMathPara>
                </a14:m>
                <a:endParaRPr lang="zh-CN" altLang="zh-CN" sz="1200" dirty="0">
                  <a:latin typeface="Times New Roman" panose="02020603050405020304" pitchFamily="18" charset="0"/>
                  <a:ea typeface="华文楷体" panose="02010600040101010101" pitchFamily="2" charset="-122"/>
                  <a:cs typeface="Times New Roman" panose="02020603050405020304" pitchFamily="18" charset="0"/>
                </a:endParaRPr>
              </a:p>
              <a:p>
                <a:pPr indent="304800" algn="ctr">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其中，</a:t>
                </a:r>
                <a14:m>
                  <m:oMath xmlns:m="http://schemas.openxmlformats.org/officeDocument/2006/math">
                    <m:r>
                      <a:rPr lang="en-US" altLang="zh-CN" sz="1200" i="1" kern="100">
                        <a:latin typeface="Cambria Math" panose="02040503050406030204" pitchFamily="18" charset="0"/>
                        <a:ea typeface="宋体" panose="02010600030101010101" pitchFamily="2" charset="-122"/>
                      </a:rPr>
                      <m:t>0≤</m:t>
                    </m:r>
                    <m:r>
                      <a:rPr lang="en-US" altLang="zh-CN" sz="1200" i="1" kern="100">
                        <a:latin typeface="Cambria Math" panose="02040503050406030204" pitchFamily="18" charset="0"/>
                        <a:ea typeface="宋体" panose="02010600030101010101" pitchFamily="2" charset="-122"/>
                      </a:rPr>
                      <m:t>𝑎</m:t>
                    </m:r>
                    <m:r>
                      <a:rPr lang="en-US" altLang="zh-CN" sz="1200" i="1" kern="100">
                        <a:latin typeface="Cambria Math" panose="02040503050406030204" pitchFamily="18" charset="0"/>
                        <a:ea typeface="宋体" panose="02010600030101010101" pitchFamily="2" charset="-122"/>
                      </a:rPr>
                      <m:t>&lt;</m:t>
                    </m:r>
                    <m:r>
                      <a:rPr lang="en-US" altLang="zh-CN" sz="1200" i="1" kern="100">
                        <a:latin typeface="Cambria Math" panose="02040503050406030204" pitchFamily="18" charset="0"/>
                        <a:ea typeface="宋体" panose="02010600030101010101" pitchFamily="2" charset="-122"/>
                      </a:rPr>
                      <m:t>𝑙</m:t>
                    </m:r>
                    <m:r>
                      <a:rPr lang="en-US" altLang="zh-CN" sz="1200" i="1" kern="100">
                        <a:latin typeface="Cambria Math" panose="02040503050406030204" pitchFamily="18" charset="0"/>
                        <a:ea typeface="宋体" panose="02010600030101010101" pitchFamily="2" charset="-122"/>
                      </a:rPr>
                      <m:t>, 0≤</m:t>
                    </m:r>
                    <m:r>
                      <a:rPr lang="en-US" altLang="zh-CN" sz="1200" i="1" kern="100">
                        <a:latin typeface="Cambria Math" panose="02040503050406030204" pitchFamily="18" charset="0"/>
                        <a:ea typeface="宋体" panose="02010600030101010101" pitchFamily="2" charset="-122"/>
                      </a:rPr>
                      <m:t>𝜇</m:t>
                    </m:r>
                    <m:r>
                      <a:rPr lang="en-US" altLang="zh-CN" sz="1200" i="1" kern="100">
                        <a:latin typeface="Cambria Math" panose="02040503050406030204" pitchFamily="18" charset="0"/>
                        <a:ea typeface="宋体" panose="02010600030101010101" pitchFamily="2" charset="-122"/>
                      </a:rPr>
                      <m:t>&lt;</m:t>
                    </m:r>
                    <m:r>
                      <a:rPr lang="en-US" altLang="zh-CN" sz="1200" i="1" kern="100">
                        <a:latin typeface="Cambria Math" panose="02040503050406030204" pitchFamily="18" charset="0"/>
                        <a:ea typeface="宋体" panose="02010600030101010101" pitchFamily="2" charset="-122"/>
                      </a:rPr>
                      <m:t>𝑑</m:t>
                    </m:r>
                  </m:oMath>
                </a14:m>
                <a:r>
                  <a:rPr lang="en-US" altLang="zh-CN" sz="1200" kern="100" dirty="0">
                    <a:latin typeface="Times New Roman" panose="02020603050405020304" pitchFamily="18" charset="0"/>
                    <a:ea typeface="宋体" panose="02010600030101010101" pitchFamily="2" charset="-122"/>
                  </a:rPr>
                  <a:t>, </a:t>
                </a:r>
                <a14:m>
                  <m:oMath xmlns:m="http://schemas.openxmlformats.org/officeDocument/2006/math">
                    <m:r>
                      <a:rPr lang="en-US" altLang="zh-CN" sz="1200" i="1" kern="100">
                        <a:latin typeface="Cambria Math" panose="02040503050406030204" pitchFamily="18" charset="0"/>
                        <a:ea typeface="宋体" panose="02010600030101010101" pitchFamily="2" charset="-122"/>
                      </a:rPr>
                      <m:t>0≤</m:t>
                    </m:r>
                    <m:r>
                      <a:rPr lang="en-US" altLang="zh-CN" sz="1200" i="1" kern="100">
                        <a:latin typeface="Cambria Math" panose="02040503050406030204" pitchFamily="18" charset="0"/>
                        <a:ea typeface="宋体" panose="02010600030101010101" pitchFamily="2" charset="-122"/>
                      </a:rPr>
                      <m:t>𝑖</m:t>
                    </m:r>
                    <m:r>
                      <a:rPr lang="en-US" altLang="zh-CN" sz="1200" i="1" kern="100">
                        <a:latin typeface="Cambria Math" panose="02040503050406030204" pitchFamily="18" charset="0"/>
                        <a:ea typeface="宋体" panose="02010600030101010101" pitchFamily="2" charset="-122"/>
                      </a:rPr>
                      <m:t>&lt;</m:t>
                    </m:r>
                    <m:r>
                      <a:rPr lang="en-US" altLang="zh-CN" sz="1200" i="1" kern="100">
                        <a:latin typeface="Cambria Math" panose="02040503050406030204" pitchFamily="18" charset="0"/>
                        <a:ea typeface="宋体" panose="02010600030101010101" pitchFamily="2" charset="-122"/>
                      </a:rPr>
                      <m:t>𝑛</m:t>
                    </m:r>
                  </m:oMath>
                </a14:m>
                <a:r>
                  <a:rPr lang="zh-CN" altLang="zh-CN" sz="1200" kern="100" dirty="0">
                    <a:latin typeface="Times New Roman" panose="02020603050405020304" pitchFamily="18" charset="0"/>
                    <a:ea typeface="宋体" panose="02010600030101010101" pitchFamily="2" charset="-122"/>
                  </a:rPr>
                  <a:t>。</a:t>
                </a:r>
                <a:endParaRPr lang="zh-CN" altLang="zh-CN" sz="1200" kern="100" dirty="0">
                  <a:effectLst/>
                  <a:latin typeface="Times New Roman" panose="02020603050405020304" pitchFamily="18" charset="0"/>
                  <a:ea typeface="宋体" panose="02010600030101010101" pitchFamily="2" charset="-122"/>
                </a:endParaRPr>
              </a:p>
              <a:p>
                <a:pPr indent="304800" algn="just">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当代价函数是</a:t>
                </a:r>
                <a:r>
                  <a:rPr lang="en-US" altLang="zh-CN" sz="1200" kern="100" dirty="0">
                    <a:latin typeface="Times New Roman" panose="02020603050405020304" pitchFamily="18" charset="0"/>
                    <a:ea typeface="华文楷体" panose="02010600040101010101" pitchFamily="2" charset="-122"/>
                  </a:rPr>
                  <a:t>KL</a:t>
                </a:r>
                <a:r>
                  <a:rPr lang="zh-CN" altLang="zh-CN" sz="1200" kern="100" dirty="0">
                    <a:latin typeface="Times New Roman" panose="02020603050405020304" pitchFamily="18" charset="0"/>
                    <a:ea typeface="华文楷体" panose="02010600040101010101" pitchFamily="2" charset="-122"/>
                  </a:rPr>
                  <a:t>散度函数时，矩阵</a:t>
                </a:r>
                <a14:m>
                  <m:oMath xmlns:m="http://schemas.openxmlformats.org/officeDocument/2006/math">
                    <m:r>
                      <a:rPr lang="en-US" altLang="zh-CN" sz="1200" i="1" kern="100">
                        <a:latin typeface="Cambria Math" panose="02040503050406030204" pitchFamily="18" charset="0"/>
                        <a:ea typeface="华文楷体" panose="02010600040101010101" pitchFamily="2" charset="-122"/>
                      </a:rPr>
                      <m:t>𝑊</m:t>
                    </m:r>
                  </m:oMath>
                </a14:m>
                <a:r>
                  <a:rPr lang="zh-CN" altLang="zh-CN" sz="1200" kern="100" dirty="0">
                    <a:latin typeface="Times New Roman" panose="02020603050405020304" pitchFamily="18" charset="0"/>
                    <a:ea typeface="华文楷体" panose="02010600040101010101" pitchFamily="2" charset="-122"/>
                  </a:rPr>
                  <a:t>和</a:t>
                </a:r>
                <a14:m>
                  <m:oMath xmlns:m="http://schemas.openxmlformats.org/officeDocument/2006/math">
                    <m:r>
                      <a:rPr lang="en-US" altLang="zh-CN" sz="1200" i="1" kern="100">
                        <a:latin typeface="Cambria Math" panose="02040503050406030204" pitchFamily="18" charset="0"/>
                        <a:ea typeface="华文楷体" panose="02010600040101010101" pitchFamily="2" charset="-122"/>
                      </a:rPr>
                      <m:t>𝐻</m:t>
                    </m:r>
                  </m:oMath>
                </a14:m>
                <a:r>
                  <a:rPr lang="zh-CN" altLang="zh-CN" sz="1200" kern="100" dirty="0">
                    <a:latin typeface="Times New Roman" panose="02020603050405020304" pitchFamily="18" charset="0"/>
                    <a:ea typeface="华文楷体" panose="02010600040101010101" pitchFamily="2" charset="-122"/>
                  </a:rPr>
                  <a:t>可使用如下的迭代方法求解：</a:t>
                </a:r>
                <a:endParaRPr lang="zh-CN" altLang="zh-CN" sz="1200" kern="100" dirty="0">
                  <a:effectLst/>
                  <a:latin typeface="Times New Roman" panose="02020603050405020304" pitchFamily="18" charset="0"/>
                  <a:ea typeface="宋体" panose="02010600030101010101" pitchFamily="2" charset="-122"/>
                </a:endParaRPr>
              </a:p>
              <a:p>
                <a:pPr indent="304800" algn="ctr" latinLnBrk="1">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𝜇</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𝜇</m:t>
                          </m:r>
                        </m:sub>
                      </m:sSub>
                      <m:f>
                        <m:fPr>
                          <m:ctrlPr>
                            <a:rPr lang="zh-CN" altLang="zh-CN" sz="1200" i="1">
                              <a:latin typeface="Cambria Math"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200" i="1">
                                  <a:latin typeface="Cambria Math"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sub>
                            <m:sup/>
                            <m:e>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𝑖𝑎</m:t>
                                  </m:r>
                                </m:sub>
                              </m:sSub>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𝑖𝑢</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charset="0"/>
                                      <a:ea typeface="Cambria Math" panose="02040503050406030204" pitchFamily="18" charset="0"/>
                                      <a:cs typeface="Times New Roman" panose="02020603050405020304" pitchFamily="18" charset="0"/>
                                    </a:rPr>
                                  </m:ctrlPr>
                                </m:sSubPr>
                                <m:e>
                                  <m:d>
                                    <m:dPr>
                                      <m:ctrlPr>
                                        <a:rPr lang="zh-CN" altLang="zh-CN" sz="1200" i="1">
                                          <a:latin typeface="Cambria Math"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𝑖𝑢</m:t>
                                  </m:r>
                                </m:sub>
                              </m:sSub>
                            </m:e>
                          </m:nary>
                        </m:num>
                        <m:den>
                          <m:nary>
                            <m:naryPr>
                              <m:chr m:val="∑"/>
                              <m:limLoc m:val="undOvr"/>
                              <m:supHide m:val="on"/>
                              <m:ctrlPr>
                                <a:rPr lang="zh-CN" altLang="zh-CN" sz="1200" i="1">
                                  <a:latin typeface="Cambria Math"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𝑘</m:t>
                              </m:r>
                            </m:sub>
                            <m:sup/>
                            <m:e>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𝑘𝑎</m:t>
                                  </m:r>
                                </m:sub>
                              </m:sSub>
                            </m:e>
                          </m:nary>
                        </m:den>
                      </m:f>
                      <m:r>
                        <a:rPr lang="en-US" altLang="zh-CN" sz="1200" i="1">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𝑖𝑎</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𝑖𝑎</m:t>
                          </m:r>
                        </m:sub>
                      </m:sSub>
                      <m:f>
                        <m:fPr>
                          <m:ctrlPr>
                            <a:rPr lang="zh-CN" altLang="zh-CN" sz="1200" i="1">
                              <a:latin typeface="Cambria Math"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200" i="1">
                                  <a:latin typeface="Cambria Math"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𝑢</m:t>
                              </m:r>
                            </m:sub>
                            <m:sup/>
                            <m:e>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𝑎𝑢</m:t>
                                  </m:r>
                                </m:sub>
                              </m:sSub>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𝑖𝑢</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charset="0"/>
                                      <a:ea typeface="Cambria Math" panose="02040503050406030204" pitchFamily="18" charset="0"/>
                                      <a:cs typeface="Times New Roman" panose="02020603050405020304" pitchFamily="18" charset="0"/>
                                    </a:rPr>
                                  </m:ctrlPr>
                                </m:sSubPr>
                                <m:e>
                                  <m:d>
                                    <m:dPr>
                                      <m:ctrlPr>
                                        <a:rPr lang="zh-CN" altLang="zh-CN" sz="1200" i="1">
                                          <a:latin typeface="Cambria Math"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𝑖𝑢</m:t>
                                  </m:r>
                                </m:sub>
                              </m:sSub>
                            </m:e>
                          </m:nary>
                        </m:num>
                        <m:den>
                          <m:nary>
                            <m:naryPr>
                              <m:chr m:val="∑"/>
                              <m:limLoc m:val="undOvr"/>
                              <m:supHide m:val="on"/>
                              <m:ctrlPr>
                                <a:rPr lang="zh-CN" altLang="zh-CN" sz="1200" i="1">
                                  <a:latin typeface="Cambria Math"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𝑣</m:t>
                              </m:r>
                            </m:sub>
                            <m:sup/>
                            <m:e>
                              <m:sSub>
                                <m:sSubPr>
                                  <m:ctrlPr>
                                    <a:rPr lang="zh-CN" altLang="zh-CN" sz="1200" i="1">
                                      <a:latin typeface="Cambria Math"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𝑎𝑣</m:t>
                                  </m:r>
                                </m:sub>
                              </m:sSub>
                            </m:e>
                          </m:nary>
                        </m:den>
                      </m:f>
                      <m:r>
                        <a:rPr lang="en-US" altLang="zh-CN" sz="1200" i="1">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A7D8F469-3B08-4B40-B26B-0C98068143BB}"/>
                  </a:ext>
                </a:extLst>
              </p:cNvPr>
              <p:cNvSpPr>
                <a:spLocks noRot="1" noChangeAspect="1" noMove="1" noResize="1" noEditPoints="1" noAdjustHandles="1" noChangeArrowheads="1" noChangeShapeType="1" noTextEdit="1"/>
              </p:cNvSpPr>
              <p:nvPr/>
            </p:nvSpPr>
            <p:spPr>
              <a:xfrm>
                <a:off x="239604" y="1716501"/>
                <a:ext cx="8664794" cy="4267130"/>
              </a:xfrm>
              <a:prstGeom prst="rect">
                <a:avLst/>
              </a:prstGeom>
              <a:blipFill>
                <a:blip r:embed="rId2"/>
                <a:stretch>
                  <a:fillRect t="-143" b="-8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310766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xmlns="" id="{C6F2F63F-A9CA-4AA6-8DD8-7199F101B34E}"/>
              </a:ext>
            </a:extLst>
          </p:cNvPr>
          <p:cNvSpPr/>
          <p:nvPr/>
        </p:nvSpPr>
        <p:spPr>
          <a:xfrm>
            <a:off x="239603" y="949415"/>
            <a:ext cx="7955768" cy="1115947"/>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kern="100" dirty="0">
                <a:cs typeface="Times New Roman" panose="02020603050405020304" pitchFamily="18" charset="0"/>
              </a:rPr>
              <a:t>非负矩阵分解</a:t>
            </a:r>
            <a:r>
              <a:rPr lang="en-US" altLang="zh-CN" kern="100" dirty="0"/>
              <a:t>  </a:t>
            </a:r>
            <a:r>
              <a:rPr lang="zh-CN" altLang="zh-CN" kern="100" dirty="0">
                <a:cs typeface="Times New Roman" panose="02020603050405020304" pitchFamily="18" charset="0"/>
              </a:rPr>
              <a:t>非负矩阵分解（</a:t>
            </a:r>
            <a:r>
              <a:rPr lang="en-US" altLang="zh-CN" kern="100" dirty="0"/>
              <a:t>non-negative matrix factorization, NMF</a:t>
            </a:r>
            <a:r>
              <a:rPr lang="zh-CN" altLang="zh-CN" kern="100" dirty="0">
                <a:cs typeface="Times New Roman" panose="02020603050405020304" pitchFamily="18" charset="0"/>
              </a:rPr>
              <a:t>）</a:t>
            </a: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p:sp>
        <p:nvSpPr>
          <p:cNvPr id="4" name="矩形 3">
            <a:extLst>
              <a:ext uri="{FF2B5EF4-FFF2-40B4-BE49-F238E27FC236}">
                <a16:creationId xmlns:a16="http://schemas.microsoft.com/office/drawing/2014/main" xmlns="" id="{B00AE697-C8A3-4C3C-9BF4-C79A39629DE2}"/>
              </a:ext>
            </a:extLst>
          </p:cNvPr>
          <p:cNvSpPr/>
          <p:nvPr/>
        </p:nvSpPr>
        <p:spPr>
          <a:xfrm>
            <a:off x="552552" y="2413338"/>
            <a:ext cx="8214930" cy="1712456"/>
          </a:xfrm>
          <a:prstGeom prst="rect">
            <a:avLst/>
          </a:prstGeom>
        </p:spPr>
        <p:txBody>
          <a:bodyPr wrap="square">
            <a:spAutoFit/>
          </a:bodyPr>
          <a:lstStyle/>
          <a:p>
            <a:pPr indent="266700" algn="just">
              <a:lnSpc>
                <a:spcPct val="150000"/>
              </a:lnSpc>
              <a:spcBef>
                <a:spcPts val="1000"/>
              </a:spcBef>
              <a:spcAft>
                <a:spcPts val="3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非负矩阵分解依据了</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对整体的感知是由对组成整体的部分进行感知而构成的</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纯加性的</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这一观点，即</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部分组成整体（</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part-of-the-whole</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。这也符合直观的理解：整体是由部分组成的。其要求分解后的所有分量均为非负值（即纯加性描述），并且同时实现非线性的维数降维。</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2823504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xmlns="" id="{C6F2F63F-A9CA-4AA6-8DD8-7199F101B34E}"/>
              </a:ext>
            </a:extLst>
          </p:cNvPr>
          <p:cNvSpPr/>
          <p:nvPr/>
        </p:nvSpPr>
        <p:spPr>
          <a:xfrm>
            <a:off x="239603" y="949415"/>
            <a:ext cx="7955768" cy="1669944"/>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t>多维尺度法</a:t>
            </a:r>
            <a:r>
              <a:rPr lang="en-US" altLang="zh-CN" dirty="0"/>
              <a:t>(Metric multidimensional scaling, MDS) </a:t>
            </a:r>
          </a:p>
          <a:p>
            <a:pPr marL="285750" indent="-285750">
              <a:lnSpc>
                <a:spcPct val="200000"/>
              </a:lnSpc>
              <a:buFont typeface="Wingdings" panose="05000000000000000000" pitchFamily="2" charset="2"/>
              <a:buChar char="l"/>
            </a:pP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p:sp>
        <p:nvSpPr>
          <p:cNvPr id="4" name="矩形 3">
            <a:extLst>
              <a:ext uri="{FF2B5EF4-FFF2-40B4-BE49-F238E27FC236}">
                <a16:creationId xmlns:a16="http://schemas.microsoft.com/office/drawing/2014/main" xmlns="" id="{B00AE697-C8A3-4C3C-9BF4-C79A39629DE2}"/>
              </a:ext>
            </a:extLst>
          </p:cNvPr>
          <p:cNvSpPr/>
          <p:nvPr/>
        </p:nvSpPr>
        <p:spPr>
          <a:xfrm>
            <a:off x="616120" y="1784387"/>
            <a:ext cx="8214930" cy="2785827"/>
          </a:xfrm>
          <a:prstGeom prst="rect">
            <a:avLst/>
          </a:prstGeom>
        </p:spPr>
        <p:txBody>
          <a:bodyPr wrap="square">
            <a:spAutoFit/>
          </a:bodyPr>
          <a:lstStyle/>
          <a:p>
            <a:pPr>
              <a:lnSpc>
                <a:spcPct val="200000"/>
              </a:lnSpc>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多维尺度法</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(Metric multidimensional scaling, MDS)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保持原始数据之间两两距离不变。</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MDS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算法会计算原始数据两两之间的距离，形成一个距离矩阵，以此来保证降维之前距离近的数据在降维之后也能很接近。不过，也正因为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MDS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需要知道这样的距离矩阵，所以无法对新数据集合进行降维（比如测试集），这被称为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“out-of-sample”</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问题。</a:t>
            </a:r>
          </a:p>
        </p:txBody>
      </p:sp>
    </p:spTree>
    <p:extLst>
      <p:ext uri="{BB962C8B-B14F-4D97-AF65-F5344CB8AC3E}">
        <p14:creationId xmlns:p14="http://schemas.microsoft.com/office/powerpoint/2010/main" val="950380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提纲</a:t>
            </a:r>
          </a:p>
        </p:txBody>
      </p:sp>
      <p:sp>
        <p:nvSpPr>
          <p:cNvPr id="22" name="矩形 7"/>
          <p:cNvSpPr>
            <a:spLocks noChangeArrowheads="1"/>
          </p:cNvSpPr>
          <p:nvPr/>
        </p:nvSpPr>
        <p:spPr bwMode="auto">
          <a:xfrm>
            <a:off x="233846" y="2449856"/>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二、谓词逻辑</a:t>
            </a:r>
          </a:p>
        </p:txBody>
      </p:sp>
      <p:sp>
        <p:nvSpPr>
          <p:cNvPr id="24" name="矩形 7"/>
          <p:cNvSpPr>
            <a:spLocks noChangeArrowheads="1"/>
          </p:cNvSpPr>
          <p:nvPr/>
        </p:nvSpPr>
        <p:spPr bwMode="auto">
          <a:xfrm>
            <a:off x="233846" y="14340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一、命题逻辑</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三、知识图谱推理</a:t>
            </a:r>
          </a:p>
        </p:txBody>
      </p:sp>
      <p:sp>
        <p:nvSpPr>
          <p:cNvPr id="7" name="矩形 7"/>
          <p:cNvSpPr>
            <a:spLocks noChangeArrowheads="1"/>
          </p:cNvSpPr>
          <p:nvPr/>
        </p:nvSpPr>
        <p:spPr bwMode="auto">
          <a:xfrm>
            <a:off x="233846" y="455040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四、因果推理</a:t>
            </a:r>
          </a:p>
        </p:txBody>
      </p:sp>
    </p:spTree>
    <p:extLst>
      <p:ext uri="{BB962C8B-B14F-4D97-AF65-F5344CB8AC3E}">
        <p14:creationId xmlns:p14="http://schemas.microsoft.com/office/powerpoint/2010/main" val="3667768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xmlns="" id="{C6F2F63F-A9CA-4AA6-8DD8-7199F101B34E}"/>
              </a:ext>
            </a:extLst>
          </p:cNvPr>
          <p:cNvSpPr/>
          <p:nvPr/>
        </p:nvSpPr>
        <p:spPr>
          <a:xfrm>
            <a:off x="342289" y="914073"/>
            <a:ext cx="7955768" cy="1669944"/>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t>多维尺度法</a:t>
            </a:r>
            <a:r>
              <a:rPr lang="en-US" altLang="zh-CN" dirty="0"/>
              <a:t>(Metric multidimensional scaling, MDS) </a:t>
            </a:r>
          </a:p>
          <a:p>
            <a:pPr marL="285750" indent="-285750">
              <a:lnSpc>
                <a:spcPct val="200000"/>
              </a:lnSpc>
              <a:buFont typeface="Wingdings" panose="05000000000000000000" pitchFamily="2" charset="2"/>
              <a:buChar char="l"/>
            </a:pP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p:sp>
        <p:nvSpPr>
          <p:cNvPr id="10" name="Rectangle 8">
            <a:extLst>
              <a:ext uri="{FF2B5EF4-FFF2-40B4-BE49-F238E27FC236}">
                <a16:creationId xmlns:a16="http://schemas.microsoft.com/office/drawing/2014/main" xmlns="" id="{6658FDC2-B075-49F1-BE0F-67972B0335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令</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2055" name="图片 107">
            <a:extLst>
              <a:ext uri="{FF2B5EF4-FFF2-40B4-BE49-F238E27FC236}">
                <a16:creationId xmlns:a16="http://schemas.microsoft.com/office/drawing/2014/main" xmlns="" id="{77D3B700-E2FB-41AD-9FD4-3A2AA15C1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97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EC7AFBD-CEF3-4231-AED5-CD1FBA3EC23A}"/>
              </a:ext>
            </a:extLst>
          </p:cNvPr>
          <p:cNvPicPr>
            <a:picLocks noChangeAspect="1"/>
          </p:cNvPicPr>
          <p:nvPr/>
        </p:nvPicPr>
        <p:blipFill>
          <a:blip r:embed="rId3"/>
          <a:stretch>
            <a:fillRect/>
          </a:stretch>
        </p:blipFill>
        <p:spPr>
          <a:xfrm>
            <a:off x="2424002" y="1518831"/>
            <a:ext cx="4295996" cy="4896102"/>
          </a:xfrm>
          <a:prstGeom prst="rect">
            <a:avLst/>
          </a:prstGeom>
        </p:spPr>
      </p:pic>
    </p:spTree>
    <p:extLst>
      <p:ext uri="{BB962C8B-B14F-4D97-AF65-F5344CB8AC3E}">
        <p14:creationId xmlns:p14="http://schemas.microsoft.com/office/powerpoint/2010/main" val="539490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xmlns="" id="{C6F2F63F-A9CA-4AA6-8DD8-7199F101B34E}"/>
              </a:ext>
            </a:extLst>
          </p:cNvPr>
          <p:cNvSpPr/>
          <p:nvPr/>
        </p:nvSpPr>
        <p:spPr>
          <a:xfrm>
            <a:off x="342289" y="914073"/>
            <a:ext cx="7955768" cy="2223942"/>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t>局部线性嵌入（</a:t>
            </a:r>
            <a:r>
              <a:rPr lang="en-US" altLang="zh-CN" dirty="0"/>
              <a:t>Locally Linear Embedding</a:t>
            </a:r>
            <a:r>
              <a:rPr lang="zh-CN" altLang="zh-CN" dirty="0"/>
              <a:t>，</a:t>
            </a:r>
            <a:r>
              <a:rPr lang="en-US" altLang="zh-CN" dirty="0"/>
              <a:t>LLE</a:t>
            </a:r>
            <a:r>
              <a:rPr lang="zh-CN" altLang="zh-CN" dirty="0"/>
              <a:t>）</a:t>
            </a:r>
            <a:endParaRPr lang="zh-CN" altLang="en-US" dirty="0"/>
          </a:p>
          <a:p>
            <a:pPr>
              <a:lnSpc>
                <a:spcPct val="200000"/>
              </a:lnSpc>
            </a:pPr>
            <a:endParaRPr lang="en-US" altLang="zh-CN" dirty="0"/>
          </a:p>
          <a:p>
            <a:pPr marL="285750" indent="-285750">
              <a:lnSpc>
                <a:spcPct val="200000"/>
              </a:lnSpc>
              <a:buFont typeface="Wingdings" panose="05000000000000000000" pitchFamily="2" charset="2"/>
              <a:buChar char="l"/>
            </a:pP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p:sp>
        <p:nvSpPr>
          <p:cNvPr id="10" name="Rectangle 8">
            <a:extLst>
              <a:ext uri="{FF2B5EF4-FFF2-40B4-BE49-F238E27FC236}">
                <a16:creationId xmlns:a16="http://schemas.microsoft.com/office/drawing/2014/main" xmlns="" id="{6658FDC2-B075-49F1-BE0F-67972B0335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令</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2055" name="图片 107">
            <a:extLst>
              <a:ext uri="{FF2B5EF4-FFF2-40B4-BE49-F238E27FC236}">
                <a16:creationId xmlns:a16="http://schemas.microsoft.com/office/drawing/2014/main" xmlns="" id="{77D3B700-E2FB-41AD-9FD4-3A2AA15C1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9700" cy="1587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xmlns="" id="{E248EBBC-3A69-4CC4-A7AA-3DCE88C9A33F}"/>
              </a:ext>
            </a:extLst>
          </p:cNvPr>
          <p:cNvSpPr/>
          <p:nvPr/>
        </p:nvSpPr>
        <p:spPr>
          <a:xfrm>
            <a:off x="205374" y="1906425"/>
            <a:ext cx="8437418" cy="3506537"/>
          </a:xfrm>
          <a:prstGeom prst="rect">
            <a:avLst/>
          </a:prstGeom>
        </p:spPr>
        <p:txBody>
          <a:bodyPr wrap="square">
            <a:spAutoFit/>
          </a:bodyPr>
          <a:lstStyle/>
          <a:p>
            <a:pPr indent="266700" algn="just">
              <a:lnSpc>
                <a:spcPct val="200000"/>
              </a:lnSpc>
              <a:spcBef>
                <a:spcPts val="1000"/>
              </a:spcBef>
              <a:spcAft>
                <a:spcPts val="3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上述的</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PCA</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MDS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都属于线性降维方法，</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LLE</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是一种非线性降维方法。</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LLE</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基本假设是：一个流形的局部可以近似于一个欧式空间，每个样本均可以利用其邻居进行线性重构。换句话说，如果假设数据是局部线性的（即使数据的原始高维空间是非线性流形嵌入），于是可以用和邻居数据的线性关系进行局部重构。</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200000"/>
              </a:lnSpc>
              <a:spcBef>
                <a:spcPts val="10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局部线性嵌入保留了每个数据的局部性质，利用局部线性来逼近全局非线性，通过相互重叠的局部邻域提供全局结构信息，最终保持数据整体几何信息。</a:t>
            </a:r>
          </a:p>
        </p:txBody>
      </p:sp>
    </p:spTree>
    <p:extLst>
      <p:ext uri="{BB962C8B-B14F-4D97-AF65-F5344CB8AC3E}">
        <p14:creationId xmlns:p14="http://schemas.microsoft.com/office/powerpoint/2010/main" val="4842061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xmlns="" id="{C6F2F63F-A9CA-4AA6-8DD8-7199F101B34E}"/>
              </a:ext>
            </a:extLst>
          </p:cNvPr>
          <p:cNvSpPr/>
          <p:nvPr/>
        </p:nvSpPr>
        <p:spPr>
          <a:xfrm>
            <a:off x="342289" y="914073"/>
            <a:ext cx="7955768" cy="2223942"/>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t>局部线性嵌入（</a:t>
            </a:r>
            <a:r>
              <a:rPr lang="en-US" altLang="zh-CN" dirty="0"/>
              <a:t>Locally Linear Embedding</a:t>
            </a:r>
            <a:r>
              <a:rPr lang="zh-CN" altLang="zh-CN" dirty="0"/>
              <a:t>，</a:t>
            </a:r>
            <a:r>
              <a:rPr lang="en-US" altLang="zh-CN" dirty="0"/>
              <a:t>LLE</a:t>
            </a:r>
            <a:r>
              <a:rPr lang="zh-CN" altLang="zh-CN" dirty="0"/>
              <a:t>）</a:t>
            </a:r>
            <a:endParaRPr lang="zh-CN" altLang="en-US" dirty="0"/>
          </a:p>
          <a:p>
            <a:pPr>
              <a:lnSpc>
                <a:spcPct val="200000"/>
              </a:lnSpc>
            </a:pPr>
            <a:endParaRPr lang="en-US" altLang="zh-CN" dirty="0"/>
          </a:p>
          <a:p>
            <a:pPr marL="285750" indent="-285750">
              <a:lnSpc>
                <a:spcPct val="200000"/>
              </a:lnSpc>
              <a:buFont typeface="Wingdings" panose="05000000000000000000" pitchFamily="2" charset="2"/>
              <a:buChar char="l"/>
            </a:pP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p:sp>
        <p:nvSpPr>
          <p:cNvPr id="10" name="Rectangle 8">
            <a:extLst>
              <a:ext uri="{FF2B5EF4-FFF2-40B4-BE49-F238E27FC236}">
                <a16:creationId xmlns:a16="http://schemas.microsoft.com/office/drawing/2014/main" xmlns="" id="{6658FDC2-B075-49F1-BE0F-67972B0335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令</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2055" name="图片 107">
            <a:extLst>
              <a:ext uri="{FF2B5EF4-FFF2-40B4-BE49-F238E27FC236}">
                <a16:creationId xmlns:a16="http://schemas.microsoft.com/office/drawing/2014/main" xmlns="" id="{77D3B700-E2FB-41AD-9FD4-3A2AA15C1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97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xmlns="" id="{153BC192-2CDD-4D6A-9930-1466E3D2964B}"/>
              </a:ext>
            </a:extLst>
          </p:cNvPr>
          <p:cNvPicPr>
            <a:picLocks noChangeAspect="1"/>
          </p:cNvPicPr>
          <p:nvPr/>
        </p:nvPicPr>
        <p:blipFill>
          <a:blip r:embed="rId3"/>
          <a:stretch>
            <a:fillRect/>
          </a:stretch>
        </p:blipFill>
        <p:spPr>
          <a:xfrm>
            <a:off x="1051464" y="1660121"/>
            <a:ext cx="6503337" cy="4427587"/>
          </a:xfrm>
          <a:prstGeom prst="rect">
            <a:avLst/>
          </a:prstGeom>
        </p:spPr>
      </p:pic>
    </p:spTree>
    <p:extLst>
      <p:ext uri="{BB962C8B-B14F-4D97-AF65-F5344CB8AC3E}">
        <p14:creationId xmlns:p14="http://schemas.microsoft.com/office/powerpoint/2010/main" val="123764474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41296" y="1274461"/>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一、</a:t>
            </a:r>
            <a:r>
              <a:rPr kumimoji="0" lang="en-US" altLang="zh-CN" sz="2800" b="1" dirty="0">
                <a:solidFill>
                  <a:srgbClr val="C00000"/>
                </a:solidFill>
                <a:latin typeface="+mn-lt"/>
                <a:ea typeface="微软雅黑" panose="020B0503020204020204" pitchFamily="34" charset="-122"/>
                <a:sym typeface="Calibri" panose="020F0502020204030204" pitchFamily="34" charset="0"/>
              </a:rPr>
              <a:t>K</a:t>
            </a:r>
            <a:r>
              <a:rPr kumimoji="0" lang="zh-CN" altLang="en-US" sz="2800" b="1" dirty="0">
                <a:solidFill>
                  <a:srgbClr val="C00000"/>
                </a:solidFill>
                <a:latin typeface="+mn-lt"/>
                <a:ea typeface="微软雅黑" panose="020B0503020204020204" pitchFamily="34" charset="-122"/>
                <a:sym typeface="Calibri" panose="020F0502020204030204" pitchFamily="34" charset="0"/>
              </a:rPr>
              <a:t>均值聚类</a:t>
            </a:r>
          </a:p>
        </p:txBody>
      </p:sp>
      <p:sp>
        <p:nvSpPr>
          <p:cNvPr id="8" name="矩形 7"/>
          <p:cNvSpPr>
            <a:spLocks noChangeArrowheads="1"/>
          </p:cNvSpPr>
          <p:nvPr/>
        </p:nvSpPr>
        <p:spPr bwMode="auto">
          <a:xfrm>
            <a:off x="241296" y="23927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二、主成分分析</a:t>
            </a:r>
          </a:p>
        </p:txBody>
      </p:sp>
      <p:sp>
        <p:nvSpPr>
          <p:cNvPr id="7" name="矩形 6"/>
          <p:cNvSpPr>
            <a:spLocks noChangeArrowheads="1"/>
          </p:cNvSpPr>
          <p:nvPr/>
        </p:nvSpPr>
        <p:spPr bwMode="auto">
          <a:xfrm>
            <a:off x="241296" y="34669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三、特征人脸方法</a:t>
            </a:r>
          </a:p>
        </p:txBody>
      </p:sp>
      <p:sp>
        <p:nvSpPr>
          <p:cNvPr id="6" name="矩形 5">
            <a:extLst>
              <a:ext uri="{FF2B5EF4-FFF2-40B4-BE49-F238E27FC236}">
                <a16:creationId xmlns:a16="http://schemas.microsoft.com/office/drawing/2014/main" xmlns="" id="{5EA1B343-DF42-49A8-A81D-36D996ECC9C9}"/>
              </a:ext>
            </a:extLst>
          </p:cNvPr>
          <p:cNvSpPr>
            <a:spLocks noChangeArrowheads="1"/>
          </p:cNvSpPr>
          <p:nvPr/>
        </p:nvSpPr>
        <p:spPr bwMode="auto">
          <a:xfrm>
            <a:off x="241296" y="447173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四、潜在语义分析</a:t>
            </a:r>
          </a:p>
        </p:txBody>
      </p:sp>
      <p:sp>
        <p:nvSpPr>
          <p:cNvPr id="9" name="矩形 8">
            <a:extLst>
              <a:ext uri="{FF2B5EF4-FFF2-40B4-BE49-F238E27FC236}">
                <a16:creationId xmlns:a16="http://schemas.microsoft.com/office/drawing/2014/main" xmlns="" id="{8785E8B2-CF02-478F-915E-E819DE9D9E63}"/>
              </a:ext>
            </a:extLst>
          </p:cNvPr>
          <p:cNvSpPr>
            <a:spLocks noChangeArrowheads="1"/>
          </p:cNvSpPr>
          <p:nvPr/>
        </p:nvSpPr>
        <p:spPr bwMode="auto">
          <a:xfrm>
            <a:off x="241296" y="547656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五、期望最大化算法</a:t>
            </a:r>
          </a:p>
        </p:txBody>
      </p:sp>
    </p:spTree>
    <p:extLst>
      <p:ext uri="{BB962C8B-B14F-4D97-AF65-F5344CB8AC3E}">
        <p14:creationId xmlns:p14="http://schemas.microsoft.com/office/powerpoint/2010/main" val="5685739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特征人脸方法</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动机</a:t>
            </a:r>
          </a:p>
        </p:txBody>
      </p:sp>
      <p:sp>
        <p:nvSpPr>
          <p:cNvPr id="5" name="Rectangle 3"/>
          <p:cNvSpPr txBox="1">
            <a:spLocks noChangeArrowheads="1"/>
          </p:cNvSpPr>
          <p:nvPr/>
        </p:nvSpPr>
        <p:spPr>
          <a:xfrm>
            <a:off x="104775" y="1271358"/>
            <a:ext cx="5372100" cy="48058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buClr>
                <a:srgbClr val="2665AB"/>
              </a:buClr>
              <a:buSzPct val="100000"/>
              <a:buFont typeface="Arial" charset="0"/>
              <a:buChar char="•"/>
            </a:pP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特征人脸方法是一种应用主成份分析来实现人脸</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图像</a:t>
            </a: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降维的方法，其本质是用一种称为“特征人脸</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1" dirty="0" err="1">
                <a:latin typeface="Times New Roman" panose="02020603050405020304" pitchFamily="18" charset="0"/>
                <a:ea typeface="楷体" panose="02010609060101010101" pitchFamily="49" charset="-122"/>
                <a:cs typeface="Times New Roman" panose="02020603050405020304" pitchFamily="18" charset="0"/>
              </a:rPr>
              <a:t>eigenface</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”的特征向量按照线性组合形式来表达</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每一张</a:t>
            </a: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原始人脸</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图像</a:t>
            </a: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，进而实现人脸识别。</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200000"/>
              </a:lnSpc>
              <a:buClr>
                <a:srgbClr val="2665AB"/>
              </a:buClr>
              <a:buSzPct val="100000"/>
              <a:buFont typeface="Arial" charset="0"/>
              <a:buChar char="•"/>
            </a:pP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由此可见，这一方法的关键之处在于如何得到特征人脸。</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buClr>
                <a:srgbClr val="2665AB"/>
              </a:buClr>
              <a:buSzPct val="100000"/>
              <a:buFont typeface="Arial" charset="0"/>
              <a:buChar char="•"/>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云形标注 1"/>
          <p:cNvSpPr/>
          <p:nvPr/>
        </p:nvSpPr>
        <p:spPr>
          <a:xfrm>
            <a:off x="5934075" y="1559504"/>
            <a:ext cx="3209925" cy="1689101"/>
          </a:xfrm>
          <a:prstGeom prst="cloudCallout">
            <a:avLst>
              <a:gd name="adj1" fmla="val -66827"/>
              <a:gd name="adj2" fmla="val 718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用（特征）人脸表示人脸，而非用像素点表示人脸</a:t>
            </a:r>
          </a:p>
        </p:txBody>
      </p:sp>
    </p:spTree>
    <p:extLst>
      <p:ext uri="{BB962C8B-B14F-4D97-AF65-F5344CB8AC3E}">
        <p14:creationId xmlns:p14="http://schemas.microsoft.com/office/powerpoint/2010/main" val="899769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605543"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特征人脸方法</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333641" y="4067421"/>
                <a:ext cx="8620125" cy="3086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665AB"/>
                  </a:buClr>
                  <a:buSzPct val="100000"/>
                  <a:buNone/>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将每幅人脸图像转换成列向量</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如将一幅</a:t>
                </a:r>
                <a14:m>
                  <m:oMath xmlns:m="http://schemas.openxmlformats.org/officeDocument/2006/math">
                    <m:r>
                      <a:rPr lang="en-US" altLang="zh-CN" sz="1800" b="1" i="1" smtClean="0">
                        <a:latin typeface="Cambria Math"/>
                        <a:ea typeface="黑体" pitchFamily="49" charset="-122"/>
                      </a:rPr>
                      <m:t>𝟑𝟐</m:t>
                    </m:r>
                    <m:r>
                      <a:rPr lang="en-US" altLang="zh-CN" sz="1800" b="1" i="1" smtClean="0">
                        <a:latin typeface="Cambria Math"/>
                        <a:ea typeface="Cambria Math"/>
                      </a:rPr>
                      <m:t>×</m:t>
                    </m:r>
                    <m:r>
                      <a:rPr lang="en-US" altLang="zh-CN" sz="1800" b="1" i="1" smtClean="0">
                        <a:latin typeface="Cambria Math"/>
                        <a:ea typeface="Cambria Math"/>
                      </a:rPr>
                      <m:t>𝟑𝟐</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的人脸图像转成</a:t>
                </a:r>
                <a14:m>
                  <m:oMath xmlns:m="http://schemas.openxmlformats.org/officeDocument/2006/math">
                    <m:r>
                      <a:rPr lang="en-US" altLang="zh-CN" sz="1800" b="1" i="1" smtClean="0">
                        <a:latin typeface="Cambria Math"/>
                        <a:ea typeface="黑体" pitchFamily="49" charset="-122"/>
                      </a:rPr>
                      <m:t>𝟏𝟎𝟐𝟒</m:t>
                    </m:r>
                    <m:r>
                      <a:rPr lang="en-US" altLang="zh-CN" sz="1800" b="1" i="1" smtClean="0">
                        <a:latin typeface="Cambria Math"/>
                        <a:ea typeface="Cambria Math"/>
                      </a:rPr>
                      <m:t>×</m:t>
                    </m:r>
                    <m:r>
                      <a:rPr lang="en-US" altLang="zh-CN" sz="1800" b="1" i="1" smtClean="0">
                        <a:latin typeface="Cambria Math"/>
                        <a:ea typeface="Cambria Math"/>
                      </a:rPr>
                      <m:t>𝟏</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的列向量</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333641" y="4067421"/>
                <a:ext cx="8620125" cy="3086100"/>
              </a:xfrm>
              <a:prstGeom prst="rect">
                <a:avLst/>
              </a:prstGeom>
              <a:blipFill>
                <a:blip r:embed="rId2"/>
                <a:stretch>
                  <a:fillRect l="-49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xmlns="" id="{E1103330-9130-4E06-9D38-49199DFD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028950" y="-431277"/>
            <a:ext cx="3086100" cy="7306410"/>
          </a:xfrm>
          <a:prstGeom prst="rect">
            <a:avLst/>
          </a:prstGeom>
        </p:spPr>
      </p:pic>
      <p:sp>
        <p:nvSpPr>
          <p:cNvPr id="6" name="文本框 5">
            <a:extLst>
              <a:ext uri="{FF2B5EF4-FFF2-40B4-BE49-F238E27FC236}">
                <a16:creationId xmlns:a16="http://schemas.microsoft.com/office/drawing/2014/main" xmlns="" id="{E200AD76-2F70-4627-8585-614A9F8BBDDE}"/>
              </a:ext>
            </a:extLst>
          </p:cNvPr>
          <p:cNvSpPr txBox="1"/>
          <p:nvPr/>
        </p:nvSpPr>
        <p:spPr>
          <a:xfrm>
            <a:off x="444479" y="1086855"/>
            <a:ext cx="3159839" cy="338554"/>
          </a:xfrm>
          <a:prstGeom prst="rect">
            <a:avLst/>
          </a:prstGeom>
          <a:noFill/>
        </p:spPr>
        <p:txBody>
          <a:bodyPr wrap="none" rtlCol="0">
            <a:spAutoFit/>
          </a:bodyPr>
          <a:lstStyle/>
          <a:p>
            <a:r>
              <a:rPr lang="zh-CN" altLang="en-US" sz="1600" dirty="0">
                <a:ea typeface="+mj-ea"/>
              </a:rPr>
              <a:t>图</a:t>
            </a:r>
            <a:r>
              <a:rPr lang="en-US" altLang="zh-CN" sz="1600" dirty="0">
                <a:ea typeface="+mj-ea"/>
              </a:rPr>
              <a:t>5.4 </a:t>
            </a:r>
            <a:r>
              <a:rPr lang="zh-CN" altLang="en-US" sz="1600" dirty="0">
                <a:ea typeface="+mj-ea"/>
              </a:rPr>
              <a:t>二维灰度图像的向量化表示</a:t>
            </a:r>
          </a:p>
        </p:txBody>
      </p:sp>
    </p:spTree>
    <p:extLst>
      <p:ext uri="{BB962C8B-B14F-4D97-AF65-F5344CB8AC3E}">
        <p14:creationId xmlns:p14="http://schemas.microsoft.com/office/powerpoint/2010/main" val="4137414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0409" y="0"/>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特征人脸</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21" name="矩形 20"/>
              <p:cNvSpPr/>
              <p:nvPr/>
            </p:nvSpPr>
            <p:spPr>
              <a:xfrm>
                <a:off x="4905377" y="1018972"/>
                <a:ext cx="4076699" cy="507831"/>
              </a:xfrm>
              <a:prstGeom prst="rect">
                <a:avLst/>
              </a:prstGeom>
            </p:spPr>
            <p:txBody>
              <a:bodyPr wrap="square">
                <a:spAutoFit/>
              </a:bodyPr>
              <a:lstStyle/>
              <a:p>
                <a:pPr>
                  <a:lnSpc>
                    <a:spcPct val="150000"/>
                  </a:lnSpc>
                  <a:buClr>
                    <a:srgbClr val="2665AB"/>
                  </a:buClr>
                  <a:buSzPct val="100000"/>
                </a:pPr>
                <a14:m>
                  <m:oMath xmlns:m="http://schemas.openxmlformats.org/officeDocument/2006/math">
                    <m:r>
                      <a:rPr lang="en-US" altLang="zh-CN" b="1" i="0" smtClean="0">
                        <a:latin typeface="Cambria Math"/>
                        <a:ea typeface="黑体" panose="02010609060101010101" pitchFamily="49" charset="-122"/>
                        <a:cs typeface="Times New Roman" panose="02020603050405020304" pitchFamily="18" charset="0"/>
                      </a:rPr>
                      <m:t> </m:t>
                    </m:r>
                    <m:r>
                      <a:rPr lang="en-US" altLang="zh-CN" b="1" smtClean="0">
                        <a:latin typeface="Cambria Math"/>
                        <a:ea typeface="黑体" panose="02010609060101010101" pitchFamily="49" charset="-122"/>
                        <a:cs typeface="Times New Roman" panose="02020603050405020304" pitchFamily="18" charset="0"/>
                      </a:rPr>
                      <m:t>𝐘</m:t>
                    </m:r>
                    <m:r>
                      <a:rPr lang="en-US" altLang="zh-CN" b="1"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r>
                      <a:rPr lang="en-US" altLang="zh-CN" i="1" dirty="0">
                        <a:latin typeface="Cambria Math" charset="0"/>
                      </a:rPr>
                      <m:t> </m:t>
                    </m:r>
                    <m:r>
                      <a:rPr lang="en-US" altLang="zh-CN" b="1" i="1" dirty="0" smtClean="0">
                        <a:latin typeface="Cambria Math"/>
                      </a:rPr>
                      <m:t>  </m:t>
                    </m:r>
                    <m:r>
                      <a:rPr lang="en-US" altLang="zh-CN" b="1" i="0" dirty="0" smtClean="0">
                        <a:latin typeface="Cambria Math"/>
                      </a:rPr>
                      <m:t>  </m:t>
                    </m:r>
                    <m:r>
                      <a:rPr lang="en-US" altLang="zh-CN" b="1">
                        <a:latin typeface="Cambria Math"/>
                      </a:rPr>
                      <m:t>𝐗</m:t>
                    </m:r>
                    <m:r>
                      <a:rPr lang="en-US" altLang="zh-CN" b="1" i="1" smtClean="0">
                        <a:latin typeface="Cambria Math"/>
                      </a:rPr>
                      <m:t>=</m:t>
                    </m:r>
                  </m:oMath>
                </a14:m>
                <a:r>
                  <a:rPr lang="en-US" altLang="zh-CN" dirty="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𝑑</m:t>
                    </m:r>
                    <m:r>
                      <a:rPr lang="en-US" altLang="zh-CN" i="1" dirty="0">
                        <a:latin typeface="Cambria Math" charset="0"/>
                      </a:rPr>
                      <m:t> </m:t>
                    </m:r>
                    <m:r>
                      <a:rPr lang="en-US" altLang="zh-CN" b="1" i="1" dirty="0" smtClean="0">
                        <a:latin typeface="Cambria Math"/>
                      </a:rPr>
                      <m:t>    </m:t>
                    </m:r>
                    <m:r>
                      <a:rPr lang="en-US" altLang="zh-CN" b="1">
                        <a:latin typeface="Cambria Math"/>
                      </a:rPr>
                      <m:t>𝐖</m:t>
                    </m:r>
                    <m:r>
                      <a:rPr lang="en-US" altLang="zh-CN" b="1" i="0" smtClean="0">
                        <a:latin typeface="Cambria Math"/>
                      </a:rPr>
                      <m:t>=</m:t>
                    </m:r>
                    <m:r>
                      <a:rPr lang="en-US" altLang="zh-CN" i="1">
                        <a:latin typeface="Cambria Math"/>
                        <a:ea typeface="黑体" panose="02010609060101010101" pitchFamily="49" charset="-122"/>
                        <a:cs typeface="Times New Roman" panose="02020603050405020304" pitchFamily="18" charset="0"/>
                      </a:rPr>
                      <m:t>𝑑</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oMath>
                </a14:m>
                <a:endParaRPr lang="en-US" altLang="zh-CN"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4905377" y="1018972"/>
                <a:ext cx="4076699" cy="50783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 y="1450492"/>
                <a:ext cx="8982075" cy="487191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输入：</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b="1" i="1">
                        <a:latin typeface="Cambria Math"/>
                        <a:ea typeface="黑体" panose="02010609060101010101" pitchFamily="49" charset="-122"/>
                        <a:cs typeface="Times New Roman" panose="02020603050405020304" pitchFamily="18" charset="0"/>
                      </a:rPr>
                      <m:t>𝒏</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𝟏𝟎𝟐𝟒</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维人脸样本数据所构成的矩阵</a:t>
                </a:r>
                <a14:m>
                  <m:oMath xmlns:m="http://schemas.openxmlformats.org/officeDocument/2006/math">
                    <m:r>
                      <a:rPr lang="en-US" altLang="zh-CN" b="1">
                        <a:latin typeface="Cambria Math"/>
                      </a:rPr>
                      <m:t>𝐗</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，降维后的维数</a:t>
                </a:r>
                <a14:m>
                  <m:oMath xmlns:m="http://schemas.openxmlformats.org/officeDocument/2006/math">
                    <m:r>
                      <a:rPr lang="en-US" altLang="zh-CN" b="1" i="1">
                        <a:latin typeface="Cambria Math"/>
                        <a:ea typeface="Cambria Math"/>
                        <a:cs typeface="Times New Roman" panose="02020603050405020304" pitchFamily="18" charset="0"/>
                      </a:rPr>
                      <m:t>𝒍</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输出：映射矩阵</a:t>
                </a:r>
                <a14:m>
                  <m:oMath xmlns:m="http://schemas.openxmlformats.org/officeDocument/2006/math">
                    <m:r>
                      <a:rPr lang="en-US" altLang="zh-CN" b="1">
                        <a:latin typeface="Cambria Math"/>
                      </a:rPr>
                      <m:t>𝐖</m:t>
                    </m:r>
                    <m:r>
                      <a:rPr lang="en-US" altLang="zh-CN" b="1" i="1" smtClean="0">
                        <a:latin typeface="Cambria Math"/>
                      </a:rPr>
                      <m:t>={</m:t>
                    </m:r>
                    <m:sSub>
                      <m:sSubPr>
                        <m:ctrlPr>
                          <a:rPr lang="en-US" altLang="zh-CN" b="1" i="1" smtClean="0">
                            <a:latin typeface="Cambria Math" charset="0"/>
                          </a:rPr>
                        </m:ctrlPr>
                      </m:sSubPr>
                      <m:e>
                        <m:r>
                          <a:rPr lang="en-US" altLang="zh-CN" b="1" i="1" smtClean="0">
                            <a:latin typeface="Cambria Math"/>
                          </a:rPr>
                          <m:t>𝒘</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charset="0"/>
                          </a:rPr>
                        </m:ctrlPr>
                      </m:sSubPr>
                      <m:e>
                        <m:r>
                          <a:rPr lang="en-US" altLang="zh-CN" b="1" i="1" smtClean="0">
                            <a:latin typeface="Cambria Math"/>
                          </a:rPr>
                          <m:t>𝒘</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charset="0"/>
                          </a:rPr>
                        </m:ctrlPr>
                      </m:sSubPr>
                      <m:e>
                        <m:r>
                          <a:rPr lang="en-US" altLang="zh-CN" b="1" i="1" smtClean="0">
                            <a:latin typeface="Cambria Math"/>
                          </a:rPr>
                          <m:t>𝒘</m:t>
                        </m:r>
                      </m:e>
                      <m:sub>
                        <m:r>
                          <a:rPr lang="en-US" altLang="zh-CN" b="1" i="1" smtClean="0">
                            <a:latin typeface="Cambria Math"/>
                          </a:rPr>
                          <m:t>𝒍</m:t>
                        </m:r>
                      </m:sub>
                    </m:sSub>
                    <m:r>
                      <a:rPr lang="en-US" altLang="zh-CN" b="1" i="1" smtClean="0">
                        <a:latin typeface="Cambria Math"/>
                      </a:rPr>
                      <m:t>}</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其中每个</a:t>
                </a:r>
                <a14:m>
                  <m:oMath xmlns:m="http://schemas.openxmlformats.org/officeDocument/2006/math">
                    <m:sSub>
                      <m:sSubPr>
                        <m:ctrlPr>
                          <a:rPr lang="en-US" altLang="zh-CN" b="1" i="1">
                            <a:latin typeface="Cambria Math" charset="0"/>
                          </a:rPr>
                        </m:ctrlPr>
                      </m:sSubPr>
                      <m:e>
                        <m:r>
                          <a:rPr lang="en-US" altLang="zh-CN" b="1" i="1">
                            <a:latin typeface="Cambria Math"/>
                          </a:rPr>
                          <m:t>𝒘</m:t>
                        </m:r>
                      </m:e>
                      <m:sub>
                        <m:r>
                          <a:rPr lang="en-US" altLang="zh-CN" b="1" i="1" smtClean="0">
                            <a:latin typeface="Cambria Math"/>
                          </a:rPr>
                          <m:t>𝒋</m:t>
                        </m:r>
                      </m:sub>
                    </m:sSub>
                    <m:r>
                      <a:rPr lang="en-US" altLang="zh-CN" b="1" i="1" smtClean="0">
                        <a:latin typeface="Cambria Math"/>
                      </a:rPr>
                      <m:t>(</m:t>
                    </m:r>
                    <m:r>
                      <a:rPr lang="en-US" altLang="zh-CN" b="1" i="0" smtClean="0">
                        <a:latin typeface="Cambria Math"/>
                      </a:rPr>
                      <m:t>𝟏</m:t>
                    </m:r>
                    <m:r>
                      <a:rPr lang="en-US" altLang="zh-CN" b="1" i="1" smtClean="0">
                        <a:latin typeface="Cambria Math"/>
                        <a:ea typeface="Cambria Math"/>
                      </a:rPr>
                      <m:t>≤</m:t>
                    </m:r>
                    <m:r>
                      <a:rPr lang="en-US" altLang="zh-CN" b="1" i="0" smtClean="0">
                        <a:latin typeface="Cambria Math"/>
                        <a:ea typeface="Cambria Math"/>
                      </a:rPr>
                      <m:t>𝐣</m:t>
                    </m:r>
                    <m:r>
                      <a:rPr lang="en-US" altLang="zh-CN" b="1" i="1" smtClean="0">
                        <a:latin typeface="Cambria Math"/>
                        <a:ea typeface="Cambria Math"/>
                      </a:rPr>
                      <m:t>≤</m:t>
                    </m:r>
                    <m:r>
                      <a:rPr lang="en-US" altLang="zh-CN" b="1" i="1" smtClean="0">
                        <a:latin typeface="Cambria Math"/>
                        <a:ea typeface="Cambria Math"/>
                      </a:rPr>
                      <m:t>𝒍</m:t>
                    </m:r>
                    <m:r>
                      <a:rPr lang="en-US" altLang="zh-CN" b="1" i="1" smtClean="0">
                        <a:latin typeface="Cambria Math"/>
                      </a:rPr>
                      <m:t>)</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是一个特征人脸</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算法步骤：</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：对于每个人脸样本数据</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进行中心化处理：</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r>
                      <a:rPr lang="zh-CN" altLang="en-US" sz="1600" b="1" i="1" smtClean="0">
                        <a:latin typeface="Cambria Math"/>
                        <a:ea typeface="黑体" panose="02010609060101010101" pitchFamily="49" charset="-122"/>
                        <a:cs typeface="Times New Roman" panose="02020603050405020304" pitchFamily="18" charset="0"/>
                      </a:rPr>
                      <m:t>𝝁</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0" smtClean="0">
                        <a:latin typeface="Cambria Math"/>
                        <a:ea typeface="黑体" panose="02010609060101010101" pitchFamily="49" charset="-122"/>
                        <a:cs typeface="Times New Roman" panose="02020603050405020304" pitchFamily="18" charset="0"/>
                      </a:rPr>
                      <m:t>    </m:t>
                    </m:r>
                    <m:r>
                      <a:rPr lang="zh-CN" altLang="en-US" sz="1600" b="1" i="1">
                        <a:latin typeface="Cambria Math"/>
                        <a:ea typeface="黑体" panose="02010609060101010101" pitchFamily="49" charset="-122"/>
                        <a:cs typeface="Times New Roman" panose="02020603050405020304" pitchFamily="18" charset="0"/>
                      </a:rPr>
                      <m:t>𝝁</m:t>
                    </m:r>
                    <m:r>
                      <a:rPr lang="en-US" altLang="zh-CN" sz="1600" b="1" i="1" smtClean="0">
                        <a:latin typeface="Cambria Math"/>
                        <a:ea typeface="黑体" panose="02010609060101010101" pitchFamily="49" charset="-122"/>
                        <a:cs typeface="Times New Roman" panose="02020603050405020304" pitchFamily="18" charset="0"/>
                      </a:rPr>
                      <m:t>=</m:t>
                    </m:r>
                    <m:f>
                      <m:fPr>
                        <m:ctrlPr>
                          <a:rPr lang="en-US" altLang="zh-CN" sz="1600" b="1" i="1" smtClean="0">
                            <a:latin typeface="Cambria Math" charset="0"/>
                            <a:ea typeface="黑体" panose="02010609060101010101" pitchFamily="49" charset="-122"/>
                            <a:cs typeface="Times New Roman" panose="02020603050405020304" pitchFamily="18" charset="0"/>
                          </a:rPr>
                        </m:ctrlPr>
                      </m:fPr>
                      <m:num>
                        <m:r>
                          <a:rPr lang="en-US" altLang="zh-CN" sz="1600" b="1" i="1" smtClean="0">
                            <a:latin typeface="Cambria Math"/>
                            <a:ea typeface="黑体" panose="02010609060101010101" pitchFamily="49" charset="-122"/>
                            <a:cs typeface="Times New Roman" panose="02020603050405020304" pitchFamily="18" charset="0"/>
                          </a:rPr>
                          <m:t>𝟏</m:t>
                        </m:r>
                      </m:num>
                      <m:den>
                        <m:r>
                          <a:rPr lang="en-US" altLang="zh-CN" sz="1600" b="1" i="1" smtClean="0">
                            <a:latin typeface="Cambria Math"/>
                            <a:ea typeface="黑体" panose="02010609060101010101" pitchFamily="49" charset="-122"/>
                            <a:cs typeface="Times New Roman" panose="02020603050405020304" pitchFamily="18" charset="0"/>
                          </a:rPr>
                          <m:t>𝒏</m:t>
                        </m:r>
                      </m:den>
                    </m:f>
                    <m:nary>
                      <m:naryPr>
                        <m:chr m:val="∑"/>
                        <m:ctrlPr>
                          <a:rPr lang="en-US" altLang="zh-CN" sz="1600" b="1" i="1" smtClean="0">
                            <a:latin typeface="Cambria Math"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𝒋</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𝒏</m:t>
                        </m:r>
                      </m:sup>
                      <m:e>
                        <m:sSub>
                          <m:sSubPr>
                            <m:ctrlPr>
                              <a:rPr lang="en-US" altLang="zh-CN" sz="1600" b="1" i="1" smtClean="0">
                                <a:latin typeface="Cambria Math"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𝒋</m:t>
                            </m:r>
                          </m:sub>
                        </m:sSub>
                      </m:e>
                    </m:nary>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计算原始人脸样本数据的协方差矩阵：</a:t>
                </a:r>
                <a14:m>
                  <m:oMath xmlns:m="http://schemas.openxmlformats.org/officeDocument/2006/math">
                    <m:r>
                      <a:rPr lang="el-GR" altLang="zh-CN" sz="1600" b="1">
                        <a:latin typeface="Cambria Math"/>
                        <a:ea typeface="Cambria Math"/>
                        <a:cs typeface="Times New Roman" panose="02020603050405020304" pitchFamily="18" charset="0"/>
                      </a:rPr>
                      <m:t>𝚺</m:t>
                    </m:r>
                    <m:r>
                      <a:rPr lang="en-US" altLang="zh-CN" sz="1600" b="1">
                        <a:latin typeface="Cambria Math"/>
                        <a:ea typeface="Cambria Math"/>
                        <a:cs typeface="Times New Roman" panose="02020603050405020304" pitchFamily="18" charset="0"/>
                      </a:rPr>
                      <m:t>=</m:t>
                    </m:r>
                    <m:f>
                      <m:fPr>
                        <m:ctrlPr>
                          <a:rPr lang="en-US" altLang="zh-CN" sz="1600" b="1" i="1">
                            <a:latin typeface="Cambria Math" charset="0"/>
                            <a:ea typeface="Cambria Math"/>
                            <a:cs typeface="Times New Roman" panose="02020603050405020304" pitchFamily="18" charset="0"/>
                          </a:rPr>
                        </m:ctrlPr>
                      </m:fPr>
                      <m:num>
                        <m:r>
                          <a:rPr lang="en-US" altLang="zh-CN" sz="1600" b="1" i="1">
                            <a:latin typeface="Cambria Math"/>
                            <a:ea typeface="Cambria Math"/>
                            <a:cs typeface="Times New Roman" panose="02020603050405020304" pitchFamily="18" charset="0"/>
                          </a:rPr>
                          <m:t>𝟏</m:t>
                        </m:r>
                      </m:num>
                      <m:den>
                        <m:r>
                          <a:rPr lang="en-US" altLang="zh-CN" sz="1600" b="1" i="1">
                            <a:latin typeface="Cambria Math"/>
                            <a:ea typeface="Cambria Math"/>
                            <a:cs typeface="Times New Roman" panose="02020603050405020304" pitchFamily="18" charset="0"/>
                          </a:rPr>
                          <m:t>𝒏</m:t>
                        </m:r>
                        <m:r>
                          <a:rPr lang="en-US" altLang="zh-CN" sz="1600" b="1" i="1">
                            <a:latin typeface="Cambria Math"/>
                            <a:ea typeface="Cambria Math"/>
                            <a:cs typeface="Times New Roman" panose="02020603050405020304" pitchFamily="18" charset="0"/>
                          </a:rPr>
                          <m:t>−</m:t>
                        </m:r>
                        <m:r>
                          <a:rPr lang="en-US" altLang="zh-CN" sz="1600" b="1" i="1">
                            <a:latin typeface="Cambria Math"/>
                            <a:ea typeface="Cambria Math"/>
                            <a:cs typeface="Times New Roman" panose="02020603050405020304" pitchFamily="18" charset="0"/>
                          </a:rPr>
                          <m:t>𝟏</m:t>
                        </m:r>
                      </m:den>
                    </m:f>
                    <m:sSup>
                      <m:sSupPr>
                        <m:ctrlPr>
                          <a:rPr lang="en-US" altLang="zh-CN" sz="1600" b="1" i="1">
                            <a:latin typeface="Cambria Math" charset="0"/>
                            <a:ea typeface="Cambria Math"/>
                            <a:cs typeface="Times New Roman" panose="02020603050405020304" pitchFamily="18" charset="0"/>
                          </a:rPr>
                        </m:ctrlPr>
                      </m:sSupPr>
                      <m:e>
                        <m:r>
                          <a:rPr lang="en-US" altLang="zh-CN" sz="1600" b="1">
                            <a:latin typeface="Cambria Math"/>
                            <a:ea typeface="Cambria Math"/>
                            <a:cs typeface="Times New Roman" panose="02020603050405020304" pitchFamily="18" charset="0"/>
                          </a:rPr>
                          <m:t>𝐗</m:t>
                        </m:r>
                      </m:e>
                      <m:sup>
                        <m:r>
                          <a:rPr lang="en-US" altLang="zh-CN" sz="1600" b="1">
                            <a:latin typeface="Cambria Math"/>
                            <a:ea typeface="Cambria Math"/>
                            <a:cs typeface="Times New Roman" panose="02020603050405020304" pitchFamily="18" charset="0"/>
                          </a:rPr>
                          <m:t>𝐓</m:t>
                        </m:r>
                      </m:sup>
                    </m:sSup>
                    <m:r>
                      <a:rPr lang="en-US" altLang="zh-CN" sz="1600" b="1" i="1">
                        <a:latin typeface="Cambria Math"/>
                        <a:ea typeface="Cambria Math"/>
                        <a:cs typeface="Times New Roman" panose="02020603050405020304" pitchFamily="18" charset="0"/>
                      </a:rPr>
                      <m:t>𝑿</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对协方差矩阵</a:t>
                </a:r>
                <a14:m>
                  <m:oMath xmlns:m="http://schemas.openxmlformats.org/officeDocument/2006/math">
                    <m:r>
                      <a:rPr lang="el-GR" altLang="zh-CN" sz="1600" b="1">
                        <a:latin typeface="Cambria Math"/>
                        <a:ea typeface="Cambria Math"/>
                        <a:cs typeface="Times New Roman" panose="02020603050405020304" pitchFamily="18" charset="0"/>
                      </a:rPr>
                      <m:t>𝚺</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进行特征值分解，对所得特征根从到小排序</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𝝀</m:t>
                        </m:r>
                      </m:e>
                      <m:sub>
                        <m:r>
                          <a:rPr lang="en-US" altLang="zh-CN" sz="1600" b="1" i="1" smtClean="0">
                            <a:latin typeface="Cambria Math"/>
                            <a:ea typeface="黑体" panose="02010609060101010101" pitchFamily="49" charset="-122"/>
                            <a:cs typeface="Times New Roman" panose="02020603050405020304" pitchFamily="18" charset="0"/>
                          </a:rPr>
                          <m:t>𝟏</m:t>
                        </m:r>
                      </m:sub>
                    </m:sSub>
                    <m:r>
                      <a:rPr lang="en-US" altLang="zh-CN" sz="1600" b="1" i="1" smtClean="0">
                        <a:latin typeface="Cambria Math"/>
                        <a:ea typeface="Cambria Math"/>
                        <a:cs typeface="Times New Roman" panose="02020603050405020304" pitchFamily="18" charset="0"/>
                      </a:rPr>
                      <m:t>≥</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𝝀</m:t>
                        </m:r>
                      </m:e>
                      <m:sub>
                        <m:r>
                          <a:rPr lang="en-US" altLang="zh-CN" sz="1600" b="1" i="1" smtClean="0">
                            <a:latin typeface="Cambria Math"/>
                            <a:ea typeface="黑体" panose="02010609060101010101" pitchFamily="49" charset="-122"/>
                            <a:cs typeface="Times New Roman" panose="02020603050405020304" pitchFamily="18" charset="0"/>
                          </a:rPr>
                          <m:t>𝟐</m:t>
                        </m:r>
                      </m:sub>
                    </m:sSub>
                    <m:r>
                      <a:rPr lang="en-US" altLang="zh-CN" sz="1600" b="1" i="1" smtClean="0">
                        <a:latin typeface="Cambria Math"/>
                        <a:ea typeface="Cambria Math"/>
                        <a:cs typeface="Times New Roman" panose="02020603050405020304" pitchFamily="18" charset="0"/>
                      </a:rPr>
                      <m:t>≥…≥</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𝝀</m:t>
                        </m:r>
                      </m:e>
                      <m:sub>
                        <m:r>
                          <a:rPr lang="en-US" altLang="zh-CN" sz="1600" b="1" i="1" smtClean="0">
                            <a:latin typeface="Cambria Math"/>
                            <a:ea typeface="黑体" panose="02010609060101010101" pitchFamily="49" charset="-122"/>
                            <a:cs typeface="Times New Roman" panose="02020603050405020304" pitchFamily="18" charset="0"/>
                          </a:rPr>
                          <m:t>𝒅</m:t>
                        </m:r>
                      </m:sub>
                    </m:sSub>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4: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取前</a:t>
                </a:r>
                <a14:m>
                  <m:oMath xmlns:m="http://schemas.openxmlformats.org/officeDocument/2006/math">
                    <m:r>
                      <a:rPr lang="en-US" altLang="zh-CN" sz="1600" b="1" i="1">
                        <a:latin typeface="Cambria Math"/>
                        <a:ea typeface="Cambria Math"/>
                        <a:cs typeface="Times New Roman" panose="02020603050405020304" pitchFamily="18" charset="0"/>
                      </a:rPr>
                      <m:t>𝒍</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个最大特征根所对应特征向量</a:t>
                </a:r>
                <a14:m>
                  <m:oMath xmlns:m="http://schemas.openxmlformats.org/officeDocument/2006/math">
                    <m:sSub>
                      <m:sSubPr>
                        <m:ctrlPr>
                          <a:rPr lang="en-US" altLang="zh-CN" sz="1600" b="1" i="1">
                            <a:latin typeface="Cambria Math" charset="0"/>
                          </a:rPr>
                        </m:ctrlPr>
                      </m:sSubPr>
                      <m:e>
                        <m:r>
                          <a:rPr lang="en-US" altLang="zh-CN" sz="1600" b="1" i="1">
                            <a:latin typeface="Cambria Math"/>
                          </a:rPr>
                          <m:t>𝒘</m:t>
                        </m:r>
                      </m:e>
                      <m:sub>
                        <m:r>
                          <a:rPr lang="en-US" altLang="zh-CN" sz="1600" b="1" i="1">
                            <a:latin typeface="Cambria Math"/>
                          </a:rPr>
                          <m:t>𝟏</m:t>
                        </m:r>
                      </m:sub>
                    </m:sSub>
                    <m:r>
                      <a:rPr lang="en-US" altLang="zh-CN" sz="1600" b="1" i="1">
                        <a:latin typeface="Cambria Math"/>
                      </a:rPr>
                      <m:t>,</m:t>
                    </m:r>
                    <m:sSub>
                      <m:sSubPr>
                        <m:ctrlPr>
                          <a:rPr lang="en-US" altLang="zh-CN" sz="1600" b="1" i="1">
                            <a:latin typeface="Cambria Math" charset="0"/>
                          </a:rPr>
                        </m:ctrlPr>
                      </m:sSubPr>
                      <m:e>
                        <m:r>
                          <a:rPr lang="en-US" altLang="zh-CN" sz="1600" b="1" i="1">
                            <a:latin typeface="Cambria Math"/>
                          </a:rPr>
                          <m:t>𝒘</m:t>
                        </m:r>
                      </m:e>
                      <m:sub>
                        <m:r>
                          <a:rPr lang="en-US" altLang="zh-CN" sz="1600" b="1" i="1">
                            <a:latin typeface="Cambria Math"/>
                          </a:rPr>
                          <m:t>𝟐</m:t>
                        </m:r>
                      </m:sub>
                    </m:sSub>
                    <m:r>
                      <a:rPr lang="en-US" altLang="zh-CN" sz="1600" b="1" i="1">
                        <a:latin typeface="Cambria Math"/>
                      </a:rPr>
                      <m:t>,…,</m:t>
                    </m:r>
                    <m:sSub>
                      <m:sSubPr>
                        <m:ctrlPr>
                          <a:rPr lang="en-US" altLang="zh-CN" sz="1600" b="1" i="1">
                            <a:latin typeface="Cambria Math" charset="0"/>
                          </a:rPr>
                        </m:ctrlPr>
                      </m:sSubPr>
                      <m:e>
                        <m:r>
                          <a:rPr lang="en-US" altLang="zh-CN" sz="1600" b="1" i="1">
                            <a:latin typeface="Cambria Math"/>
                          </a:rPr>
                          <m:t>𝒘</m:t>
                        </m:r>
                      </m:e>
                      <m:sub>
                        <m:r>
                          <a:rPr lang="en-US" altLang="zh-CN" sz="1600" b="1" i="1">
                            <a:latin typeface="Cambria Math"/>
                          </a:rPr>
                          <m:t>𝒍</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组成映射矩阵</a:t>
                </a:r>
                <a14:m>
                  <m:oMath xmlns:m="http://schemas.openxmlformats.org/officeDocument/2006/math">
                    <m:r>
                      <a:rPr lang="en-US" altLang="zh-CN" sz="1600" b="1">
                        <a:latin typeface="Cambria Math"/>
                      </a:rPr>
                      <m:t>𝐖</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：将每个人脸</a:t>
                </a:r>
                <a14:m>
                  <m:oMath xmlns:m="http://schemas.openxmlformats.org/officeDocument/2006/math">
                    <m:r>
                      <a:rPr lang="zh-CN" altLang="en-US" sz="1600" b="1" i="1" smtClean="0">
                        <a:latin typeface="Cambria Math"/>
                        <a:ea typeface="黑体" panose="02010609060101010101" pitchFamily="49" charset="-122"/>
                        <a:cs typeface="Times New Roman" panose="02020603050405020304" pitchFamily="18" charset="0"/>
                      </a:rPr>
                      <m:t>图像</m:t>
                    </m:r>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按照如下方法降维：</a:t>
                </a:r>
                <a14:m>
                  <m:oMath xmlns:m="http://schemas.openxmlformats.org/officeDocument/2006/math">
                    <m:sSub>
                      <m:sSubPr>
                        <m:ctrlPr>
                          <a:rPr lang="en-US" altLang="zh-CN" sz="1600" b="1" i="1">
                            <a:latin typeface="Cambria Math" charset="0"/>
                            <a:ea typeface="黑体" panose="02010609060101010101" pitchFamily="49" charset="-122"/>
                            <a:cs typeface="Times New Roman" panose="02020603050405020304" pitchFamily="18" charset="0"/>
                          </a:rPr>
                        </m:ctrlPr>
                      </m:sSubPr>
                      <m:e>
                        <m:d>
                          <m:dPr>
                            <m:ctrlPr>
                              <a:rPr lang="en-US" altLang="zh-CN" sz="1600" b="1" i="1">
                                <a:latin typeface="Cambria Math" charset="0"/>
                                <a:ea typeface="黑体" panose="02010609060101010101" pitchFamily="49" charset="-122"/>
                                <a:cs typeface="Times New Roman" panose="02020603050405020304" pitchFamily="18" charset="0"/>
                              </a:rPr>
                            </m:ctrlPr>
                          </m:dPr>
                          <m:e>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e>
                        </m:d>
                      </m:e>
                      <m:sub>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Cambria Math"/>
                            <a:cs typeface="Times New Roman" panose="02020603050405020304" pitchFamily="18" charset="0"/>
                          </a:rPr>
                          <m:t>×</m:t>
                        </m:r>
                        <m:r>
                          <a:rPr lang="en-US" altLang="zh-CN" sz="1600" b="1" i="1">
                            <a:latin typeface="Cambria Math"/>
                            <a:ea typeface="Cambria Math"/>
                            <a:cs typeface="Times New Roman" panose="02020603050405020304" pitchFamily="18" charset="0"/>
                          </a:rPr>
                          <m:t>𝒅</m:t>
                        </m:r>
                      </m:sub>
                    </m:sSub>
                    <m:sSub>
                      <m:sSubPr>
                        <m:ctrlPr>
                          <a:rPr lang="en-US" altLang="zh-CN" sz="1600" b="1"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m:t>
                        </m:r>
                        <m:r>
                          <a:rPr lang="en-US" altLang="zh-CN" sz="1600" b="1">
                            <a:latin typeface="Cambria Math"/>
                            <a:ea typeface="黑体" panose="02010609060101010101" pitchFamily="49" charset="-122"/>
                            <a:cs typeface="Times New Roman" panose="02020603050405020304" pitchFamily="18" charset="0"/>
                          </a:rPr>
                          <m:t>𝐖</m:t>
                        </m:r>
                        <m:r>
                          <a:rPr lang="en-US" altLang="zh-CN" sz="1600" b="1" i="1">
                            <a:latin typeface="Cambria Math"/>
                            <a:ea typeface="黑体" panose="02010609060101010101" pitchFamily="49" charset="-122"/>
                            <a:cs typeface="Times New Roman" panose="02020603050405020304" pitchFamily="18" charset="0"/>
                          </a:rPr>
                          <m:t>)</m:t>
                        </m:r>
                      </m:e>
                      <m:sub>
                        <m:r>
                          <a:rPr lang="en-US" altLang="zh-CN" sz="1600" b="1" i="1">
                            <a:latin typeface="Cambria Math"/>
                            <a:ea typeface="黑体" panose="02010609060101010101" pitchFamily="49" charset="-122"/>
                            <a:cs typeface="Times New Roman" panose="02020603050405020304" pitchFamily="18" charset="0"/>
                          </a:rPr>
                          <m:t>𝒅</m:t>
                        </m:r>
                        <m:r>
                          <a:rPr lang="en-US" altLang="zh-CN" sz="1600" b="1" i="1">
                            <a:latin typeface="Cambria Math"/>
                            <a:ea typeface="Cambria Math"/>
                            <a:cs typeface="Times New Roman" panose="02020603050405020304" pitchFamily="18" charset="0"/>
                          </a:rPr>
                          <m:t>×</m:t>
                        </m:r>
                        <m:r>
                          <a:rPr lang="en-US" altLang="zh-CN" sz="1600" b="1" i="1">
                            <a:latin typeface="Cambria Math"/>
                            <a:ea typeface="Cambria Math"/>
                            <a:cs typeface="Times New Roman" panose="02020603050405020304" pitchFamily="18" charset="0"/>
                          </a:rPr>
                          <m:t>𝒍</m:t>
                        </m:r>
                      </m:sub>
                    </m:sSub>
                    <m:r>
                      <a:rPr lang="en-US" altLang="zh-CN" sz="1600" b="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Cambria Math"/>
                        <a:cs typeface="Times New Roman" panose="02020603050405020304" pitchFamily="18" charset="0"/>
                      </a:rPr>
                      <m:t>×</m:t>
                    </m:r>
                    <m:r>
                      <a:rPr lang="en-US" altLang="zh-CN" sz="1600" b="1" i="1">
                        <a:latin typeface="Cambria Math"/>
                        <a:ea typeface="Cambria Math"/>
                        <a:cs typeface="Times New Roman" panose="02020603050405020304" pitchFamily="18" charset="0"/>
                      </a:rPr>
                      <m:t>𝒍</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150000"/>
                  </a:lnSpc>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200000"/>
                  </a:lnSpc>
                </a:pP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 y="1450492"/>
                <a:ext cx="8982075" cy="4871911"/>
              </a:xfrm>
              <a:prstGeom prst="rect">
                <a:avLst/>
              </a:prstGeom>
              <a:blipFill>
                <a:blip r:embed="rId3"/>
                <a:stretch>
                  <a:fillRect l="-407"/>
                </a:stretch>
              </a:blipFill>
            </p:spPr>
            <p:txBody>
              <a:bodyPr/>
              <a:lstStyle/>
              <a:p>
                <a:r>
                  <a:rPr lang="zh-CN" altLang="en-US">
                    <a:noFill/>
                  </a:rPr>
                  <a:t> </a:t>
                </a:r>
              </a:p>
            </p:txBody>
          </p:sp>
        </mc:Fallback>
      </mc:AlternateContent>
      <p:cxnSp>
        <p:nvCxnSpPr>
          <p:cNvPr id="4" name="直接连接符 3"/>
          <p:cNvCxnSpPr/>
          <p:nvPr/>
        </p:nvCxnSpPr>
        <p:spPr>
          <a:xfrm>
            <a:off x="228604" y="1558068"/>
            <a:ext cx="8105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4305" y="2848112"/>
            <a:ext cx="8105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952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357681" y="19769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特征人脸</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2" name="矩形 1"/>
              <p:cNvSpPr/>
              <p:nvPr/>
            </p:nvSpPr>
            <p:spPr>
              <a:xfrm>
                <a:off x="44010" y="979504"/>
                <a:ext cx="8982075"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每个人脸特征向量</a:t>
                </a:r>
                <a14:m>
                  <m:oMath xmlns:m="http://schemas.openxmlformats.org/officeDocument/2006/math">
                    <m:sSub>
                      <m:sSubPr>
                        <m:ctrlPr>
                          <a:rPr lang="en-US" altLang="zh-CN" b="1" i="1">
                            <a:latin typeface="Cambria Math" charset="0"/>
                          </a:rPr>
                        </m:ctrlPr>
                      </m:sSubPr>
                      <m:e>
                        <m:r>
                          <a:rPr lang="en-US" altLang="zh-CN" b="1">
                            <a:latin typeface="Cambria Math"/>
                          </a:rPr>
                          <m:t>𝐰</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与原始人脸数据</a:t>
                </a:r>
                <a14:m>
                  <m:oMath xmlns:m="http://schemas.openxmlformats.org/officeDocument/2006/math">
                    <m:sSub>
                      <m:sSubPr>
                        <m:ctrlPr>
                          <a:rPr lang="en-US" altLang="zh-CN" b="1" i="1">
                            <a:latin typeface="Cambria Math"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b="1" i="1">
                            <a:latin typeface="Cambria Math"/>
                            <a:ea typeface="黑体" panose="02010609060101010101" pitchFamily="49" charset="-122"/>
                            <a:cs typeface="Times New Roman" panose="02020603050405020304" pitchFamily="18" charset="0"/>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的维数是一样的，均为</a:t>
                </a:r>
                <a14:m>
                  <m:oMath xmlns:m="http://schemas.openxmlformats.org/officeDocument/2006/math">
                    <m:r>
                      <a:rPr lang="en-US" altLang="zh-CN" b="1" i="1" dirty="0" smtClean="0">
                        <a:latin typeface="Cambria Math"/>
                        <a:ea typeface="黑体" panose="02010609060101010101" pitchFamily="49" charset="-122"/>
                        <a:cs typeface="Times New Roman" panose="02020603050405020304" pitchFamily="18" charset="0"/>
                      </a:rPr>
                      <m:t>𝟏𝟎𝟐𝟒</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可将每个特征向量还原为</a:t>
                </a:r>
                <a14:m>
                  <m:oMath xmlns:m="http://schemas.openxmlformats.org/officeDocument/2006/math">
                    <m:r>
                      <a:rPr lang="en-US" altLang="zh-CN" b="1" i="1">
                        <a:latin typeface="Cambria Math"/>
                        <a:ea typeface="黑体" pitchFamily="49" charset="-122"/>
                      </a:rPr>
                      <m:t>𝟑𝟐</m:t>
                    </m:r>
                    <m:r>
                      <a:rPr lang="en-US" altLang="zh-CN" b="1" i="1">
                        <a:latin typeface="Cambria Math"/>
                        <a:ea typeface="Cambria Math"/>
                      </a:rPr>
                      <m:t>×</m:t>
                    </m:r>
                    <m:r>
                      <a:rPr lang="en-US" altLang="zh-CN" b="1" i="1">
                        <a:latin typeface="Cambria Math"/>
                        <a:ea typeface="Cambria Math"/>
                      </a:rPr>
                      <m:t>𝟑𝟐</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的人脸图像，称之为特征人脸，因此可得到</a:t>
                </a:r>
                <a14:m>
                  <m:oMath xmlns:m="http://schemas.openxmlformats.org/officeDocument/2006/math">
                    <m:r>
                      <a:rPr lang="en-US" altLang="zh-CN" b="1" i="1">
                        <a:latin typeface="Cambria Math"/>
                        <a:ea typeface="Cambria Math"/>
                        <a:cs typeface="Times New Roman" panose="02020603050405020304" pitchFamily="18" charset="0"/>
                      </a:rPr>
                      <m:t>𝒍</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个特征人脸。</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4010" y="979504"/>
                <a:ext cx="8982075" cy="1754326"/>
              </a:xfrm>
              <a:prstGeom prst="rect">
                <a:avLst/>
              </a:prstGeom>
              <a:blipFill>
                <a:blip r:embed="rId2"/>
                <a:stretch>
                  <a:fillRect l="-407" r="-407"/>
                </a:stretch>
              </a:blipFill>
            </p:spPr>
            <p:txBody>
              <a:bodyPr/>
              <a:lstStyle/>
              <a:p>
                <a:r>
                  <a:rPr lang="zh-CN" altLang="en-US">
                    <a:noFill/>
                  </a:rPr>
                  <a:t> </a:t>
                </a:r>
              </a:p>
            </p:txBody>
          </p:sp>
        </mc:Fallback>
      </mc:AlternateContent>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7" y="2393009"/>
            <a:ext cx="3471577"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522" y="2436857"/>
            <a:ext cx="3471577" cy="316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6"/>
          <p:cNvSpPr txBox="1">
            <a:spLocks noChangeArrowheads="1"/>
          </p:cNvSpPr>
          <p:nvPr/>
        </p:nvSpPr>
        <p:spPr bwMode="auto">
          <a:xfrm>
            <a:off x="1661696" y="5783989"/>
            <a:ext cx="6480175" cy="34163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accent2">
                        <a:gamma/>
                        <a:shade val="89804"/>
                        <a:invGamma/>
                      </a:schemeClr>
                    </a:gs>
                  </a:gsLst>
                  <a:path path="rect">
                    <a:fillToRect r="100000" b="100000"/>
                  </a:path>
                </a:gra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90000"/>
              </a:lnSpc>
              <a:spcBef>
                <a:spcPct val="50000"/>
              </a:spcBef>
              <a:buClr>
                <a:schemeClr val="bg2"/>
              </a:buClr>
              <a:buSzPct val="75000"/>
              <a:buFont typeface="Wingdings" pitchFamily="2" charset="2"/>
              <a:buNone/>
              <a:defRPr/>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400</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个人脸（左）和与之对应的</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36</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个特征人脸</a:t>
            </a:r>
          </a:p>
        </p:txBody>
      </p:sp>
    </p:spTree>
    <p:extLst>
      <p:ext uri="{BB962C8B-B14F-4D97-AF65-F5344CB8AC3E}">
        <p14:creationId xmlns:p14="http://schemas.microsoft.com/office/powerpoint/2010/main" val="14421626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495" y="18667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基于特征人脸的降维</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8101" y="1171091"/>
                <a:ext cx="8982075" cy="1381404"/>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将每幅人脸分别与每个特征人脸做矩阵乘法，得到一个相关系数</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每幅人脸得到</a:t>
                </a:r>
                <a14:m>
                  <m:oMath xmlns:m="http://schemas.openxmlformats.org/officeDocument/2006/math">
                    <m:r>
                      <a:rPr lang="en-US" altLang="zh-CN" sz="2000" i="1">
                        <a:latin typeface="Cambria Math"/>
                        <a:ea typeface="Cambria Math"/>
                        <a:cs typeface="Times New Roman" panose="02020603050405020304" pitchFamily="18" charset="0"/>
                      </a:rPr>
                      <m:t>𝑙</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个相关系数</a:t>
                </a:r>
                <a14:m>
                  <m:oMath xmlns:m="http://schemas.openxmlformats.org/officeDocument/2006/math">
                    <m:r>
                      <a:rPr lang="en-US" altLang="zh-CN" sz="2000" i="1" smtClean="0">
                        <a:latin typeface="Cambria Math"/>
                        <a:ea typeface="Cambria Math"/>
                      </a:rPr>
                      <m:t>⇒</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每幅人脸从</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1024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维约减到</a:t>
                </a:r>
                <a14:m>
                  <m:oMath xmlns:m="http://schemas.openxmlformats.org/officeDocument/2006/math">
                    <m:r>
                      <a:rPr lang="en-US" altLang="zh-CN" sz="2000" i="1">
                        <a:latin typeface="Cambria Math"/>
                        <a:ea typeface="Cambria Math"/>
                        <a:cs typeface="Times New Roman" panose="02020603050405020304" pitchFamily="18" charset="0"/>
                      </a:rPr>
                      <m:t>𝑙</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维</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8101" y="1171091"/>
                <a:ext cx="8982075" cy="1381404"/>
              </a:xfrm>
              <a:prstGeom prst="rect">
                <a:avLst/>
              </a:prstGeom>
              <a:blipFill>
                <a:blip r:embed="rId2"/>
                <a:stretch>
                  <a:fillRect l="-611"/>
                </a:stretch>
              </a:blipFill>
            </p:spPr>
            <p:txBody>
              <a:bodyPr/>
              <a:lstStyle/>
              <a:p>
                <a:r>
                  <a:rPr lang="zh-CN" altLang="en-US">
                    <a:noFill/>
                  </a:rPr>
                  <a:t> </a:t>
                </a:r>
              </a:p>
            </p:txBody>
          </p:sp>
        </mc:Fallback>
      </mc:AlternateContent>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856" y="3820257"/>
            <a:ext cx="577194" cy="67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TextBox 10"/>
              <p:cNvSpPr txBox="1"/>
              <p:nvPr/>
            </p:nvSpPr>
            <p:spPr>
              <a:xfrm>
                <a:off x="2054639" y="2962491"/>
                <a:ext cx="1190454" cy="2084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d>
                            <m:dPr>
                              <m:begChr m:val="["/>
                              <m:endChr m:val="]"/>
                              <m:ctrlPr>
                                <a:rPr lang="en-US" altLang="zh-CN" i="1" smtClean="0">
                                  <a:latin typeface="Cambria Math" charset="0"/>
                                  <a:ea typeface="黑体" pitchFamily="49" charset="-122"/>
                                </a:rPr>
                              </m:ctrlPr>
                            </m:dPr>
                            <m:e>
                              <m:eqArr>
                                <m:eqArrPr>
                                  <m:ctrlPr>
                                    <a:rPr lang="en-US" altLang="zh-CN" i="1" smtClean="0">
                                      <a:latin typeface="Cambria Math" charset="0"/>
                                      <a:ea typeface="黑体" pitchFamily="49" charset="-122"/>
                                    </a:rPr>
                                  </m:ctrlPr>
                                </m:eqArrPr>
                                <m:e>
                                  <m:r>
                                    <a:rPr lang="en-US" altLang="zh-CN" b="0" i="1" smtClean="0">
                                      <a:latin typeface="Cambria Math"/>
                                      <a:ea typeface="黑体" pitchFamily="49" charset="-122"/>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qArr>
                            </m:e>
                          </m:d>
                        </m:e>
                        <m:sub>
                          <m:r>
                            <a:rPr lang="en-US" altLang="zh-CN" b="0" i="1" smtClean="0">
                              <a:latin typeface="Cambria Math"/>
                              <a:ea typeface="黑体" pitchFamily="49" charset="-122"/>
                            </a:rPr>
                            <m:t>1024</m:t>
                          </m:r>
                          <m:r>
                            <a:rPr lang="en-US" altLang="zh-CN" b="0" i="1" smtClean="0">
                              <a:latin typeface="Cambria Math"/>
                              <a:ea typeface="Cambria Math"/>
                            </a:rPr>
                            <m:t>×1</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054639" y="2962491"/>
                <a:ext cx="1190454" cy="208467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625554" y="2827608"/>
                <a:ext cx="3786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1">
                          <a:latin typeface="Cambria Math"/>
                          <a:ea typeface="Cambria Math"/>
                          <a:cs typeface="Times New Roman" panose="02020603050405020304" pitchFamily="18" charset="0"/>
                        </a:rPr>
                        <m:t>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625554" y="2827608"/>
                <a:ext cx="378629" cy="369332"/>
              </a:xfrm>
              <a:prstGeom prst="rect">
                <a:avLst/>
              </a:prstGeom>
              <a:blipFill>
                <a:blip r:embed="rId5"/>
                <a:stretch>
                  <a:fillRect/>
                </a:stretch>
              </a:blipFill>
            </p:spPr>
            <p:txBody>
              <a:bodyPr/>
              <a:lstStyle/>
              <a:p>
                <a:r>
                  <a:rPr lang="zh-CN" altLang="en-US">
                    <a:noFill/>
                  </a:rPr>
                  <a:t> </a:t>
                </a:r>
              </a:p>
            </p:txBody>
          </p:sp>
        </mc:Fallback>
      </mc:AlternateContent>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1318" y="3870101"/>
            <a:ext cx="545857" cy="61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4188239" y="2925774"/>
                <a:ext cx="1190454" cy="2084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d>
                            <m:dPr>
                              <m:begChr m:val="["/>
                              <m:endChr m:val="]"/>
                              <m:ctrlPr>
                                <a:rPr lang="en-US" altLang="zh-CN" i="1" smtClean="0">
                                  <a:latin typeface="Cambria Math" charset="0"/>
                                  <a:ea typeface="黑体" pitchFamily="49" charset="-122"/>
                                </a:rPr>
                              </m:ctrlPr>
                            </m:dPr>
                            <m:e>
                              <m:eqArr>
                                <m:eqArrPr>
                                  <m:ctrlPr>
                                    <a:rPr lang="en-US" altLang="zh-CN" i="1" smtClean="0">
                                      <a:latin typeface="Cambria Math" charset="0"/>
                                      <a:ea typeface="黑体" pitchFamily="49" charset="-122"/>
                                    </a:rPr>
                                  </m:ctrlPr>
                                </m:eqArrPr>
                                <m:e>
                                  <m:r>
                                    <a:rPr lang="en-US" altLang="zh-CN" b="0" i="1" smtClean="0">
                                      <a:latin typeface="Cambria Math"/>
                                      <a:ea typeface="黑体" pitchFamily="49" charset="-122"/>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qArr>
                            </m:e>
                          </m:d>
                        </m:e>
                        <m:sub>
                          <m:r>
                            <a:rPr lang="en-US" altLang="zh-CN" b="0" i="1" smtClean="0">
                              <a:latin typeface="Cambria Math"/>
                              <a:ea typeface="黑体" pitchFamily="49" charset="-122"/>
                            </a:rPr>
                            <m:t>1024</m:t>
                          </m:r>
                          <m:r>
                            <a:rPr lang="en-US" altLang="zh-CN" b="0" i="1" smtClean="0">
                              <a:latin typeface="Cambria Math"/>
                              <a:ea typeface="Cambria Math"/>
                            </a:rPr>
                            <m:t>×1</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188239" y="2925774"/>
                <a:ext cx="1190454" cy="2084673"/>
              </a:xfrm>
              <a:prstGeom prst="rect">
                <a:avLst/>
              </a:prstGeom>
              <a:blipFill>
                <a:blip r:embed="rId7"/>
                <a:stretch>
                  <a:fillRect/>
                </a:stretch>
              </a:blipFill>
            </p:spPr>
            <p:txBody>
              <a:bodyPr/>
              <a:lstStyle/>
              <a:p>
                <a:r>
                  <a:rPr lang="zh-CN" altLang="en-US">
                    <a:noFill/>
                  </a:rPr>
                  <a:t> </a:t>
                </a:r>
              </a:p>
            </p:txBody>
          </p:sp>
        </mc:Fallback>
      </mc:AlternateContent>
      <p:sp>
        <p:nvSpPr>
          <p:cNvPr id="4" name="右箭头 3"/>
          <p:cNvSpPr/>
          <p:nvPr/>
        </p:nvSpPr>
        <p:spPr>
          <a:xfrm>
            <a:off x="5240534" y="4006357"/>
            <a:ext cx="569717" cy="61839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圆角矩形 14"/>
          <p:cNvSpPr/>
          <p:nvPr/>
        </p:nvSpPr>
        <p:spPr>
          <a:xfrm>
            <a:off x="6086476" y="3520343"/>
            <a:ext cx="1819275" cy="15977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每幅人脸图像与特征人脸做矩阵乘法得到一个相关系数</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2686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基于特征人脸的降维</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80963" y="1231523"/>
                <a:ext cx="8982075" cy="128907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由于每幅人脸是所有特征人脸的线性组合，因此就实现人脸从“像素点表达”到“特征人脸表达”的转变。每幅人脸从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1024</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维约减到</a:t>
                </a:r>
                <a14:m>
                  <m:oMath xmlns:m="http://schemas.openxmlformats.org/officeDocument/2006/math">
                    <m:r>
                      <a:rPr lang="en-US" altLang="zh-CN" i="1">
                        <a:latin typeface="Cambria Math"/>
                        <a:ea typeface="Cambria Math"/>
                        <a:cs typeface="Times New Roman" panose="02020603050405020304" pitchFamily="18" charset="0"/>
                      </a:rPr>
                      <m:t>𝑙</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维。</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80963" y="1231523"/>
                <a:ext cx="8982075" cy="1289071"/>
              </a:xfrm>
              <a:prstGeom prst="rect">
                <a:avLst/>
              </a:prstGeom>
              <a:blipFill>
                <a:blip r:embed="rId2"/>
                <a:stretch>
                  <a:fillRect l="-407"/>
                </a:stretch>
              </a:blipFill>
            </p:spPr>
            <p:txBody>
              <a:bodyPr/>
              <a:lstStyle/>
              <a:p>
                <a:r>
                  <a:rPr lang="zh-CN" altLang="en-US">
                    <a:noFill/>
                  </a:rPr>
                  <a:t> </a:t>
                </a:r>
              </a:p>
            </p:txBody>
          </p:sp>
        </mc:Fallback>
      </mc:AlternateContent>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31" y="2749550"/>
            <a:ext cx="545933" cy="787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p:cNvSpPr txBox="1"/>
              <p:nvPr/>
            </p:nvSpPr>
            <p:spPr>
              <a:xfrm>
                <a:off x="774083" y="2947829"/>
                <a:ext cx="415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itchFamily="49" charset="-122"/>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74083" y="2947829"/>
                <a:ext cx="41549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131829" y="2947829"/>
                <a:ext cx="7632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zh-CN" altLang="en-US" i="1" smtClean="0">
                              <a:latin typeface="Cambria Math"/>
                              <a:ea typeface="黑体" pitchFamily="49" charset="-122"/>
                            </a:rPr>
                            <m:t>𝛼</m:t>
                          </m:r>
                        </m:e>
                        <m:sub>
                          <m:r>
                            <a:rPr lang="en-US" altLang="zh-CN" b="0" i="1" smtClean="0">
                              <a:latin typeface="Cambria Math"/>
                              <a:ea typeface="黑体" pitchFamily="49" charset="-122"/>
                            </a:rPr>
                            <m:t>𝑖</m:t>
                          </m:r>
                          <m:r>
                            <a:rPr lang="en-US" altLang="zh-CN" b="0" i="1" smtClean="0">
                              <a:latin typeface="Cambria Math"/>
                              <a:ea typeface="黑体" pitchFamily="49" charset="-122"/>
                            </a:rPr>
                            <m:t>1</m:t>
                          </m:r>
                        </m:sub>
                      </m:sSub>
                      <m:r>
                        <a:rPr lang="en-US" altLang="zh-CN" i="1" smtClean="0">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131829" y="2947829"/>
                <a:ext cx="763286" cy="369332"/>
              </a:xfrm>
              <a:prstGeom prst="rect">
                <a:avLst/>
              </a:prstGeom>
              <a:blipFill>
                <a:blip r:embed="rId5"/>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183036" y="2966880"/>
                <a:ext cx="9364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b="0" i="1" smtClean="0">
                              <a:latin typeface="Cambria Math"/>
                              <a:ea typeface="黑体" pitchFamily="49" charset="-122"/>
                            </a:rPr>
                            <m:t>+</m:t>
                          </m:r>
                          <m:r>
                            <a:rPr lang="zh-CN" altLang="en-US" i="1" smtClean="0">
                              <a:latin typeface="Cambria Math"/>
                              <a:ea typeface="黑体" pitchFamily="49" charset="-122"/>
                            </a:rPr>
                            <m:t>𝛼</m:t>
                          </m:r>
                        </m:e>
                        <m:sub>
                          <m:r>
                            <a:rPr lang="en-US" altLang="zh-CN" b="0" i="1" smtClean="0">
                              <a:latin typeface="Cambria Math"/>
                              <a:ea typeface="黑体" pitchFamily="49" charset="-122"/>
                            </a:rPr>
                            <m:t>𝑖</m:t>
                          </m:r>
                          <m:r>
                            <a:rPr lang="en-US" altLang="zh-CN" b="0" i="1" smtClean="0">
                              <a:latin typeface="Cambria Math"/>
                              <a:ea typeface="黑体" pitchFamily="49" charset="-122"/>
                            </a:rPr>
                            <m:t>2</m:t>
                          </m:r>
                        </m:sub>
                      </m:sSub>
                      <m:r>
                        <a:rPr lang="en-US" altLang="zh-CN" i="1" smtClean="0">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183036" y="2966880"/>
                <a:ext cx="936410" cy="369332"/>
              </a:xfrm>
              <a:prstGeom prst="rect">
                <a:avLst/>
              </a:prstGeom>
              <a:blipFill>
                <a:blip r:embed="rId6"/>
                <a:stretch>
                  <a:fillRect b="-3333"/>
                </a:stretch>
              </a:blipFill>
            </p:spPr>
            <p:txBody>
              <a:bodyPr/>
              <a:lstStyle/>
              <a:p>
                <a:r>
                  <a:rPr lang="zh-CN" altLang="en-US">
                    <a:noFill/>
                  </a:rPr>
                  <a:t> </a:t>
                </a:r>
              </a:p>
            </p:txBody>
          </p:sp>
        </mc:Fallback>
      </mc:AlternateContent>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1802" y="2743200"/>
            <a:ext cx="514547" cy="78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8651" y="2743200"/>
            <a:ext cx="630482" cy="78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3" name="矩形 12"/>
              <p:cNvSpPr/>
              <p:nvPr/>
            </p:nvSpPr>
            <p:spPr>
              <a:xfrm>
                <a:off x="3535950" y="2957183"/>
                <a:ext cx="651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itchFamily="49" charset="-122"/>
                        </a:rPr>
                        <m:t>+</m:t>
                      </m:r>
                      <m:r>
                        <a:rPr lang="en-US" altLang="zh-CN" b="0" i="1" smtClean="0">
                          <a:latin typeface="Cambria Math"/>
                          <a:ea typeface="黑体" pitchFamily="49" charset="-122"/>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3535950" y="2957183"/>
                <a:ext cx="6511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981110" y="2947829"/>
                <a:ext cx="903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a:ea typeface="黑体" pitchFamily="49" charset="-122"/>
                            </a:rPr>
                            <m:t>+</m:t>
                          </m:r>
                          <m:r>
                            <a:rPr lang="zh-CN" altLang="en-US" i="1">
                              <a:latin typeface="Cambria Math"/>
                              <a:ea typeface="黑体" pitchFamily="49" charset="-122"/>
                            </a:rPr>
                            <m:t>𝛼</m:t>
                          </m:r>
                        </m:e>
                        <m:sub>
                          <m:r>
                            <a:rPr lang="en-US" altLang="zh-CN" b="0" i="1" smtClean="0">
                              <a:latin typeface="Cambria Math"/>
                              <a:ea typeface="黑体" pitchFamily="49" charset="-122"/>
                            </a:rPr>
                            <m:t>𝑖𝑙</m:t>
                          </m:r>
                        </m:sub>
                      </m:sSub>
                      <m:r>
                        <a:rPr lang="en-US" altLang="zh-CN" i="1">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3981110" y="2947829"/>
                <a:ext cx="903709" cy="369332"/>
              </a:xfrm>
              <a:prstGeom prst="rect">
                <a:avLst/>
              </a:prstGeom>
              <a:blipFill>
                <a:blip r:embed="rId10"/>
                <a:stretch>
                  <a:fillRect b="-3333"/>
                </a:stretch>
              </a:blipFill>
            </p:spPr>
            <p:txBody>
              <a:bodyPr/>
              <a:lstStyle/>
              <a:p>
                <a:r>
                  <a:rPr lang="zh-CN" altLang="en-US">
                    <a:noFill/>
                  </a:rPr>
                  <a:t> </a:t>
                </a:r>
              </a:p>
            </p:txBody>
          </p:sp>
        </mc:Fallback>
      </mc:AlternateContent>
      <p:pic>
        <p:nvPicPr>
          <p:cNvPr id="9224"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43464" y="2698750"/>
            <a:ext cx="651140" cy="92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连接符 16"/>
          <p:cNvCxnSpPr/>
          <p:nvPr/>
        </p:nvCxnSpPr>
        <p:spPr>
          <a:xfrm flipV="1">
            <a:off x="1372836" y="3959982"/>
            <a:ext cx="3919538" cy="254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549779" y="4076648"/>
                <a:ext cx="5319277" cy="369332"/>
              </a:xfrm>
              <a:prstGeom prst="rect">
                <a:avLst/>
              </a:prstGeom>
            </p:spPr>
            <p:txBody>
              <a:bodyPr wrap="non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使用</a:t>
                </a:r>
                <a14:m>
                  <m:oMath xmlns:m="http://schemas.openxmlformats.org/officeDocument/2006/math">
                    <m:r>
                      <a:rPr lang="en-US" altLang="zh-CN" i="1">
                        <a:latin typeface="Cambria Math"/>
                        <a:ea typeface="Cambria Math"/>
                        <a:cs typeface="Times New Roman" panose="02020603050405020304" pitchFamily="18" charset="0"/>
                      </a:rPr>
                      <m:t>𝑙</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个特征人脸的线性组合来表达原始人脸数据</a:t>
                </a:r>
                <a14:m>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i="1">
                            <a:latin typeface="Cambria Math"/>
                            <a:ea typeface="黑体" panose="02010609060101010101" pitchFamily="49" charset="-122"/>
                            <a:cs typeface="Times New Roman" panose="02020603050405020304" pitchFamily="18" charset="0"/>
                          </a:rPr>
                          <m:t>𝑖</m:t>
                        </m:r>
                      </m:sub>
                    </m:sSub>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549779" y="4076648"/>
                <a:ext cx="5319277" cy="369332"/>
              </a:xfrm>
              <a:prstGeom prst="rect">
                <a:avLst/>
              </a:prstGeom>
              <a:blipFill>
                <a:blip r:embed="rId12"/>
                <a:stretch>
                  <a:fillRect l="-916"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85413" y="3680936"/>
                <a:ext cx="450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i="1">
                              <a:latin typeface="Cambria Math"/>
                              <a:ea typeface="黑体" panose="02010609060101010101" pitchFamily="49" charset="-122"/>
                              <a:cs typeface="Times New Roman" panose="02020603050405020304" pitchFamily="18" charset="0"/>
                            </a:rPr>
                            <m:t>𝑖</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285413" y="3680936"/>
                <a:ext cx="450060" cy="369332"/>
              </a:xfrm>
              <a:prstGeom prst="rect">
                <a:avLst/>
              </a:prstGeom>
              <a:blipFill>
                <a:blip r:embed="rId13"/>
                <a:stretch>
                  <a:fillRect b="-3333"/>
                </a:stretch>
              </a:blipFill>
            </p:spPr>
            <p:txBody>
              <a:bodyPr/>
              <a:lstStyle/>
              <a:p>
                <a:r>
                  <a:rPr lang="zh-CN" altLang="en-US">
                    <a:noFill/>
                  </a:rPr>
                  <a:t> </a:t>
                </a:r>
              </a:p>
            </p:txBody>
          </p:sp>
        </mc:Fallback>
      </mc:AlternateContent>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890" y="2865279"/>
            <a:ext cx="514350"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2" name="矩形 21"/>
              <p:cNvSpPr/>
              <p:nvPr/>
            </p:nvSpPr>
            <p:spPr>
              <a:xfrm>
                <a:off x="6010276" y="3744437"/>
                <a:ext cx="1362081" cy="830997"/>
              </a:xfrm>
              <a:prstGeom prst="rect">
                <a:avLst/>
              </a:prstGeom>
            </p:spPr>
            <p:txBody>
              <a:bodyPr wrap="square">
                <a:spAutoFit/>
              </a:bodyPr>
              <a:lstStyle/>
              <a:p>
                <a:pPr algn="ctr"/>
                <a14:m>
                  <m:oMath xmlns:m="http://schemas.openxmlformats.org/officeDocument/2006/math">
                    <m:sSub>
                      <m:sSubPr>
                        <m:ctrlPr>
                          <a:rPr lang="en-US" altLang="zh-CN" sz="1600"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i="1">
                            <a:latin typeface="Cambria Math"/>
                            <a:ea typeface="黑体" panose="02010609060101010101" pitchFamily="49" charset="-122"/>
                            <a:cs typeface="Times New Roman" panose="02020603050405020304" pitchFamily="18" charset="0"/>
                          </a:rPr>
                          <m:t>𝑖</m:t>
                        </m:r>
                      </m:sub>
                    </m:sSub>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的像素点空间表达</a:t>
                </a:r>
                <a14:m>
                  <m:oMath xmlns:m="http://schemas.openxmlformats.org/officeDocument/2006/math">
                    <m:r>
                      <a:rPr lang="en-US" altLang="zh-CN" sz="1600" i="1">
                        <a:latin typeface="Cambria Math"/>
                        <a:ea typeface="黑体" pitchFamily="49" charset="-122"/>
                      </a:rPr>
                      <m:t>32</m:t>
                    </m:r>
                    <m:r>
                      <a:rPr lang="en-US" altLang="zh-CN" sz="1600" i="1">
                        <a:latin typeface="Cambria Math"/>
                        <a:ea typeface="Cambria Math"/>
                      </a:rPr>
                      <m:t>×32</m:t>
                    </m:r>
                  </m:oMath>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010276" y="3744437"/>
                <a:ext cx="1362081" cy="830997"/>
              </a:xfrm>
              <a:prstGeom prst="rect">
                <a:avLst/>
              </a:prstGeom>
              <a:blipFill>
                <a:blip r:embed="rId14"/>
                <a:stretch>
                  <a:fillRect t="-2920"/>
                </a:stretch>
              </a:blipFill>
            </p:spPr>
            <p:txBody>
              <a:bodyPr/>
              <a:lstStyle/>
              <a:p>
                <a:r>
                  <a:rPr lang="zh-CN" altLang="en-US">
                    <a:noFill/>
                  </a:rPr>
                  <a:t> </a:t>
                </a:r>
              </a:p>
            </p:txBody>
          </p:sp>
        </mc:Fallback>
      </mc:AlternateContent>
      <p:sp>
        <p:nvSpPr>
          <p:cNvPr id="23" name="右箭头 22"/>
          <p:cNvSpPr/>
          <p:nvPr/>
        </p:nvSpPr>
        <p:spPr>
          <a:xfrm>
            <a:off x="7096130" y="3021171"/>
            <a:ext cx="514350" cy="400051"/>
          </a:xfrm>
          <a:prstGeom prst="rightArrow">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矩形 23"/>
              <p:cNvSpPr/>
              <p:nvPr/>
            </p:nvSpPr>
            <p:spPr>
              <a:xfrm>
                <a:off x="7716903" y="2974975"/>
                <a:ext cx="1366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b="0" i="1" smtClean="0">
                              <a:latin typeface="Cambria Math"/>
                              <a:ea typeface="黑体" pitchFamily="49" charset="-122"/>
                            </a:rPr>
                            <m:t>(</m:t>
                          </m:r>
                          <m:sSub>
                            <m:sSubPr>
                              <m:ctrlPr>
                                <a:rPr lang="en-US" altLang="zh-CN" i="1">
                                  <a:latin typeface="Cambria Math" charset="0"/>
                                  <a:ea typeface="黑体" pitchFamily="49" charset="-122"/>
                                </a:rPr>
                              </m:ctrlPr>
                            </m:sSubPr>
                            <m:e>
                              <m:r>
                                <a:rPr lang="zh-CN" altLang="en-US" i="1">
                                  <a:latin typeface="Cambria Math"/>
                                  <a:ea typeface="黑体" pitchFamily="49" charset="-122"/>
                                </a:rPr>
                                <m:t>𝛼</m:t>
                              </m:r>
                            </m:e>
                            <m:sub>
                              <m:r>
                                <a:rPr lang="en-US" altLang="zh-CN" i="1">
                                  <a:latin typeface="Cambria Math"/>
                                  <a:ea typeface="黑体" pitchFamily="49" charset="-122"/>
                                </a:rPr>
                                <m:t>𝑖</m:t>
                              </m:r>
                              <m:r>
                                <a:rPr lang="en-US" altLang="zh-CN" b="0" i="1" smtClean="0">
                                  <a:latin typeface="Cambria Math"/>
                                  <a:ea typeface="黑体" pitchFamily="49" charset="-122"/>
                                </a:rPr>
                                <m:t>1</m:t>
                              </m:r>
                            </m:sub>
                          </m:sSub>
                          <m:r>
                            <a:rPr lang="en-US" altLang="zh-CN" b="0" i="1" smtClean="0">
                              <a:latin typeface="Cambria Math"/>
                              <a:ea typeface="黑体" pitchFamily="49" charset="-122"/>
                            </a:rPr>
                            <m:t>,…</m:t>
                          </m:r>
                          <m:r>
                            <m:rPr>
                              <m:nor/>
                            </m:rPr>
                            <a:rPr lang="zh-CN" altLang="en-US" dirty="0">
                              <a:latin typeface="Times New Roman" panose="02020603050405020304" pitchFamily="18" charset="0"/>
                              <a:ea typeface="楷体" panose="02010609060101010101" pitchFamily="49" charset="-122"/>
                              <a:cs typeface="Times New Roman" panose="02020603050405020304" pitchFamily="18" charset="0"/>
                            </a:rPr>
                            <m:t> </m:t>
                          </m:r>
                          <m:r>
                            <a:rPr lang="zh-CN" altLang="en-US" i="1">
                              <a:latin typeface="Cambria Math"/>
                              <a:ea typeface="黑体" pitchFamily="49" charset="-122"/>
                            </a:rPr>
                            <m:t>𝛼</m:t>
                          </m:r>
                        </m:e>
                        <m:sub>
                          <m:r>
                            <a:rPr lang="en-US" altLang="zh-CN" i="1">
                              <a:latin typeface="Cambria Math"/>
                              <a:ea typeface="黑体" pitchFamily="49" charset="-122"/>
                            </a:rPr>
                            <m:t>𝑖𝑙</m:t>
                          </m:r>
                        </m:sub>
                      </m:sSub>
                      <m:r>
                        <a:rPr lang="en-US" altLang="zh-CN" b="0" i="1" smtClean="0">
                          <a:latin typeface="Cambria Math"/>
                          <a:ea typeface="黑体" pitchFamily="49" charset="-122"/>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7716903" y="2974975"/>
                <a:ext cx="1366913" cy="369332"/>
              </a:xfrm>
              <a:prstGeom prst="rect">
                <a:avLst/>
              </a:prstGeom>
              <a:blipFill>
                <a:blip r:embed="rId15"/>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654993" y="3783528"/>
                <a:ext cx="1362081" cy="830997"/>
              </a:xfrm>
              <a:prstGeom prst="rect">
                <a:avLst/>
              </a:prstGeom>
            </p:spPr>
            <p:txBody>
              <a:bodyPr wrap="square">
                <a:spAutoFit/>
              </a:bodyPr>
              <a:lstStyle/>
              <a:p>
                <a:pPr algn="ctr"/>
                <a14:m>
                  <m:oMath xmlns:m="http://schemas.openxmlformats.org/officeDocument/2006/math">
                    <m:sSub>
                      <m:sSubPr>
                        <m:ctrlPr>
                          <a:rPr lang="en-US" altLang="zh-CN" sz="1600" i="1" smtClean="0">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i="1">
                            <a:latin typeface="Cambria Math"/>
                            <a:ea typeface="黑体" panose="02010609060101010101" pitchFamily="49" charset="-122"/>
                            <a:cs typeface="Times New Roman" panose="02020603050405020304" pitchFamily="18" charset="0"/>
                          </a:rPr>
                          <m:t>𝑖</m:t>
                        </m:r>
                      </m:sub>
                    </m:sSub>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的人脸子空间的</a:t>
                </a:r>
                <a14:m>
                  <m:oMath xmlns:m="http://schemas.openxmlformats.org/officeDocument/2006/math">
                    <m:r>
                      <a:rPr lang="en-US" altLang="zh-CN" sz="1600" i="1">
                        <a:latin typeface="Cambria Math"/>
                        <a:ea typeface="Cambria Math"/>
                        <a:cs typeface="Times New Roman" panose="02020603050405020304" pitchFamily="18" charset="0"/>
                      </a:rPr>
                      <m:t>𝑙</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个系数表达</a:t>
                </a:r>
              </a:p>
            </p:txBody>
          </p:sp>
        </mc:Choice>
        <mc:Fallback xmlns="">
          <p:sp>
            <p:nvSpPr>
              <p:cNvPr id="33" name="矩形 32"/>
              <p:cNvSpPr>
                <a:spLocks noRot="1" noChangeAspect="1" noMove="1" noResize="1" noEditPoints="1" noAdjustHandles="1" noChangeArrowheads="1" noChangeShapeType="1" noTextEdit="1"/>
              </p:cNvSpPr>
              <p:nvPr/>
            </p:nvSpPr>
            <p:spPr>
              <a:xfrm>
                <a:off x="7654993" y="3783528"/>
                <a:ext cx="1362081" cy="830997"/>
              </a:xfrm>
              <a:prstGeom prst="rect">
                <a:avLst/>
              </a:prstGeom>
              <a:blipFill>
                <a:blip r:embed="rId16"/>
                <a:stretch>
                  <a:fillRect t="-2941" b="-80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云形标注 25"/>
              <p:cNvSpPr/>
              <p:nvPr/>
            </p:nvSpPr>
            <p:spPr>
              <a:xfrm>
                <a:off x="1372836" y="4561120"/>
                <a:ext cx="5521737" cy="1751568"/>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在后续人脸识别分类中，就使用这</a:t>
                </a:r>
                <a14:m>
                  <m:oMath xmlns:m="http://schemas.openxmlformats.org/officeDocument/2006/math">
                    <m:r>
                      <a:rPr lang="en-US" altLang="zh-CN" sz="1400" i="1">
                        <a:latin typeface="Cambria Math"/>
                        <a:ea typeface="Cambria Math"/>
                        <a:cs typeface="Times New Roman" panose="02020603050405020304" pitchFamily="18" charset="0"/>
                      </a:rPr>
                      <m:t>𝑙</m:t>
                    </m:r>
                  </m:oMath>
                </a14:m>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个系数来表示原始人脸图像。即计算两张人脸是否相似，不是去计算两个</a:t>
                </a:r>
                <a14:m>
                  <m:oMath xmlns:m="http://schemas.openxmlformats.org/officeDocument/2006/math">
                    <m:r>
                      <a:rPr lang="en-US" altLang="zh-CN" sz="1400" i="1">
                        <a:latin typeface="Cambria Math"/>
                        <a:ea typeface="黑体" pitchFamily="49" charset="-122"/>
                      </a:rPr>
                      <m:t>32</m:t>
                    </m:r>
                    <m:r>
                      <a:rPr lang="en-US" altLang="zh-CN" sz="1400" i="1">
                        <a:latin typeface="Cambria Math"/>
                        <a:ea typeface="Cambria Math"/>
                      </a:rPr>
                      <m:t>×32</m:t>
                    </m:r>
                  </m:oMath>
                </a14:m>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矩阵是否相似，而是计算两个人脸所对应的</a:t>
                </a:r>
                <a14:m>
                  <m:oMath xmlns:m="http://schemas.openxmlformats.org/officeDocument/2006/math">
                    <m:r>
                      <a:rPr lang="en-US" altLang="zh-CN" sz="1400" i="1">
                        <a:latin typeface="Cambria Math"/>
                        <a:ea typeface="Cambria Math"/>
                        <a:cs typeface="Times New Roman" panose="02020603050405020304" pitchFamily="18" charset="0"/>
                      </a:rPr>
                      <m:t>𝑙</m:t>
                    </m:r>
                  </m:oMath>
                </a14:m>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个系数是否相似</a:t>
                </a:r>
              </a:p>
              <a:p>
                <a:pPr algn="ct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6" name="云形标注 25"/>
              <p:cNvSpPr>
                <a:spLocks noRot="1" noChangeAspect="1" noMove="1" noResize="1" noEditPoints="1" noAdjustHandles="1" noChangeArrowheads="1" noChangeShapeType="1" noTextEdit="1"/>
              </p:cNvSpPr>
              <p:nvPr/>
            </p:nvSpPr>
            <p:spPr>
              <a:xfrm>
                <a:off x="1372836" y="4561120"/>
                <a:ext cx="5521737" cy="1751568"/>
              </a:xfrm>
              <a:prstGeom prst="cloudCallou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608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626879" y="4142343"/>
            <a:ext cx="6638306" cy="1782778"/>
          </a:xfrm>
          <a:prstGeom prst="ellipse">
            <a:avLst/>
          </a:prstGeom>
          <a:solidFill>
            <a:srgbClr val="FFFF00">
              <a:alpha val="54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 name="标题 1"/>
          <p:cNvSpPr>
            <a:spLocks noGrp="1"/>
          </p:cNvSpPr>
          <p:nvPr>
            <p:ph type="title"/>
          </p:nvPr>
        </p:nvSpPr>
        <p:spPr>
          <a:xfrm>
            <a:off x="641355" y="161205"/>
            <a:ext cx="7507706" cy="657727"/>
          </a:xfrm>
        </p:spPr>
        <p:txBody>
          <a:bodyPr/>
          <a:lstStyle/>
          <a:p>
            <a:r>
              <a:rPr lang="zh-CN" altLang="en-US" sz="2400" dirty="0">
                <a:latin typeface="Times New Roman" panose="02020603050405020304" pitchFamily="18" charset="0"/>
                <a:cs typeface="Times New Roman" panose="02020603050405020304" pitchFamily="18" charset="0"/>
              </a:rPr>
              <a:t>从命题逻辑到谓词逻辑</a:t>
            </a:r>
            <a:endParaRPr lang="zh-CN" altLang="en-US" sz="24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61254" y="973420"/>
                <a:ext cx="8585859" cy="4555093"/>
              </a:xfrm>
              <a:prstGeom prst="rect">
                <a:avLst/>
              </a:prstGeom>
            </p:spPr>
            <p:txBody>
              <a:bodyPr wrap="square">
                <a:spAutoFit/>
              </a:bodyPr>
              <a:lstStyle/>
              <a:p>
                <a:pPr marL="342900" indent="-342900">
                  <a:buFont typeface="Wingdings" panose="05000000000000000000" pitchFamily="2" charset="2"/>
                  <a:buChar char="l"/>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命题逻辑的局限性：在命题逻辑中，每个陈述句是最基本的单位</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即原子命题</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，无法对原子命题进行分解。因此在命题逻辑中，不能表达局部与整体、一般与个别的关系。</a:t>
                </a:r>
              </a:p>
              <a:p>
                <a:pPr marL="342900" indent="-342900">
                  <a:buFont typeface="Wingdings" panose="05000000000000000000" pitchFamily="2" charset="2"/>
                  <a:buChar char="l"/>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例如，对于苏格拉底论断，虽知其正确的，但无法通过命题逻辑来进行推理判断：</a:t>
                </a:r>
              </a:p>
              <a:p>
                <a:pPr marL="342900" indent="-342900">
                  <a:lnSpc>
                    <a:spcPct val="150000"/>
                  </a:lnSpc>
                  <a:buFont typeface="Wingdings" panose="05000000000000000000" pitchFamily="2" charset="2"/>
                  <a:buChar char="l"/>
                </a:pPr>
                <a14:m>
                  <m:oMath xmlns:m="http://schemas.openxmlformats.org/officeDocument/2006/math">
                    <m:r>
                      <a:rPr lang="zh-CN" altLang="en-US" sz="2000" i="1">
                        <a:latin typeface="Cambria Math"/>
                        <a:ea typeface="黑体" panose="02010609060101010101" pitchFamily="49" charset="-122"/>
                        <a:cs typeface="Times New Roman" panose="02020603050405020304" pitchFamily="18" charset="0"/>
                      </a:rPr>
                      <m:t>𝛼</m:t>
                    </m:r>
                  </m:oMath>
                </a14:m>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：所有的人总是要死的</a:t>
                </a:r>
              </a:p>
              <a:p>
                <a:pPr marL="342900" indent="-342900">
                  <a:lnSpc>
                    <a:spcPct val="150000"/>
                  </a:lnSpc>
                  <a:buFont typeface="Wingdings" panose="05000000000000000000" pitchFamily="2" charset="2"/>
                  <a:buChar char="l"/>
                </a:pPr>
                <a14:m>
                  <m:oMath xmlns:m="http://schemas.openxmlformats.org/officeDocument/2006/math">
                    <m:r>
                      <a:rPr lang="zh-CN" altLang="en-US" sz="2000" i="1">
                        <a:latin typeface="Cambria Math"/>
                        <a:ea typeface="Cambria Math"/>
                        <a:cs typeface="Times New Roman" panose="02020603050405020304" pitchFamily="18" charset="0"/>
                      </a:rPr>
                      <m:t>𝛽</m:t>
                    </m:r>
                  </m:oMath>
                </a14:m>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：苏格拉底是人</a:t>
                </a:r>
              </a:p>
              <a:p>
                <a:pPr marL="342900" indent="-342900">
                  <a:lnSpc>
                    <a:spcPct val="150000"/>
                  </a:lnSpc>
                  <a:buFont typeface="Wingdings" panose="05000000000000000000" pitchFamily="2" charset="2"/>
                  <a:buChar char="l"/>
                </a:pPr>
                <a14:m>
                  <m:oMath xmlns:m="http://schemas.openxmlformats.org/officeDocument/2006/math">
                    <m:r>
                      <a:rPr lang="zh-CN" altLang="en-US" sz="2000" i="1">
                        <a:latin typeface="Cambria Math"/>
                        <a:ea typeface="Cambria Math"/>
                        <a:cs typeface="Times New Roman" panose="02020603050405020304" pitchFamily="18" charset="0"/>
                      </a:rPr>
                      <m:t>𝛾</m:t>
                    </m:r>
                    <m:r>
                      <a:rPr lang="zh-CN" altLang="en-US" sz="2000" b="0" i="1" smtClean="0">
                        <a:latin typeface="Cambria Math"/>
                        <a:ea typeface="Cambria Math"/>
                        <a:cs typeface="Times New Roman" panose="02020603050405020304" pitchFamily="18" charset="0"/>
                      </a:rPr>
                      <m:t>：</m:t>
                    </m:r>
                  </m:oMath>
                </a14:m>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所以苏格拉底是要死的</a:t>
                </a:r>
                <a:endParaRPr lang="en-US" altLang="zh-CN" sz="2000" i="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000" dirty="0">
                    <a:ea typeface="黑体" panose="02010609060101010101" pitchFamily="49" charset="-122"/>
                    <a:cs typeface="Times New Roman" panose="02020603050405020304" pitchFamily="18" charset="0"/>
                  </a:rPr>
                  <a:t>                                                                </a:t>
                </a:r>
                <a14:m>
                  <m:oMath xmlns:m="http://schemas.openxmlformats.org/officeDocument/2006/math">
                    <m:r>
                      <a:rPr lang="zh-CN" altLang="en-US" sz="2000" i="1">
                        <a:latin typeface="Cambria Math"/>
                        <a:ea typeface="黑体" panose="02010609060101010101" pitchFamily="49" charset="-122"/>
                        <a:cs typeface="Times New Roman" panose="02020603050405020304" pitchFamily="18" charset="0"/>
                      </a:rPr>
                      <m:t>𝛼</m:t>
                    </m:r>
                    <m:r>
                      <a:rPr lang="en-US" altLang="zh-CN" sz="2000" b="0" i="1" smtClean="0">
                        <a:latin typeface="Cambria Math"/>
                        <a:ea typeface="Cambria Math"/>
                        <a:cs typeface="Times New Roman" panose="02020603050405020304" pitchFamily="18" charset="0"/>
                      </a:rPr>
                      <m:t>∧</m:t>
                    </m:r>
                    <m:r>
                      <a:rPr lang="zh-CN" altLang="en-US" sz="2000" i="1">
                        <a:latin typeface="Cambria Math"/>
                        <a:ea typeface="Cambria Math"/>
                        <a:cs typeface="Times New Roman" panose="02020603050405020304" pitchFamily="18" charset="0"/>
                      </a:rPr>
                      <m:t>𝛽</m:t>
                    </m:r>
                    <m:r>
                      <a:rPr lang="zh-CN" altLang="en-US" sz="2000" i="1" smtClean="0">
                        <a:latin typeface="Cambria Math"/>
                        <a:ea typeface="Cambria Math"/>
                        <a:cs typeface="Times New Roman" panose="02020603050405020304" pitchFamily="18" charset="0"/>
                      </a:rPr>
                      <m:t>→</m:t>
                    </m:r>
                    <m:r>
                      <a:rPr lang="zh-CN" altLang="en-US" sz="2000" i="1" smtClean="0">
                        <a:latin typeface="Cambria Math"/>
                        <a:ea typeface="Cambria Math"/>
                        <a:cs typeface="Times New Roman" panose="02020603050405020304" pitchFamily="18" charset="0"/>
                      </a:rPr>
                      <m:t>𝛾</m:t>
                    </m:r>
                  </m:oMath>
                </a14:m>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（不是命题逻辑的有效推理）</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000" b="1" i="1"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b="1"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无法在命题逻辑基础上完成这样的推导</a:t>
                </a:r>
                <a:endParaRPr lang="en-US" altLang="zh-CN" sz="2000" b="1"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61254" y="973420"/>
                <a:ext cx="8585859" cy="4555093"/>
              </a:xfrm>
              <a:prstGeom prst="rect">
                <a:avLst/>
              </a:prstGeom>
              <a:blipFill rotWithShape="1">
                <a:blip r:embed="rId2"/>
                <a:stretch>
                  <a:fillRect l="-639" r="-36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468123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690194" y="257060"/>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人脸表达的方法对比：</a:t>
            </a:r>
            <a:r>
              <a:rPr lang="zh-CN" altLang="en-US" sz="2000" dirty="0">
                <a:solidFill>
                  <a:srgbClr val="00B050"/>
                </a:solidFill>
                <a:latin typeface="Times New Roman" panose="02020603050405020304" pitchFamily="18" charset="0"/>
                <a:cs typeface="Times New Roman" panose="02020603050405020304" pitchFamily="18" charset="0"/>
              </a:rPr>
              <a:t>聚类、主成份分析、非负矩阵分解</a:t>
            </a:r>
            <a:endParaRPr lang="zh-CN" altLang="en-US" sz="2000" kern="0" dirty="0">
              <a:solidFill>
                <a:srgbClr val="00B05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325" y="1350484"/>
            <a:ext cx="692653"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p:cNvSpPr txBox="1"/>
              <p:nvPr/>
            </p:nvSpPr>
            <p:spPr>
              <a:xfrm>
                <a:off x="4413997" y="1582577"/>
                <a:ext cx="415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itchFamily="49" charset="-122"/>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413997" y="1582577"/>
                <a:ext cx="41549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714593" y="1582577"/>
                <a:ext cx="7632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zh-CN" altLang="en-US" i="1" smtClean="0">
                              <a:latin typeface="Cambria Math"/>
                              <a:ea typeface="黑体" pitchFamily="49" charset="-122"/>
                            </a:rPr>
                            <m:t>𝛼</m:t>
                          </m:r>
                        </m:e>
                        <m:sub>
                          <m:r>
                            <a:rPr lang="en-US" altLang="zh-CN" b="0" i="1" smtClean="0">
                              <a:latin typeface="Cambria Math"/>
                              <a:ea typeface="黑体" pitchFamily="49" charset="-122"/>
                            </a:rPr>
                            <m:t>𝑖</m:t>
                          </m:r>
                          <m:r>
                            <a:rPr lang="en-US" altLang="zh-CN" b="0" i="1" smtClean="0">
                              <a:latin typeface="Cambria Math"/>
                              <a:ea typeface="黑体" pitchFamily="49" charset="-122"/>
                            </a:rPr>
                            <m:t>1</m:t>
                          </m:r>
                        </m:sub>
                      </m:sSub>
                      <m:r>
                        <a:rPr lang="en-US" altLang="zh-CN" i="1" smtClean="0">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714593" y="1582577"/>
                <a:ext cx="763286" cy="369332"/>
              </a:xfrm>
              <a:prstGeom prst="rect">
                <a:avLst/>
              </a:prstGeom>
              <a:blipFill>
                <a:blip r:embed="rId4"/>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822950" y="1601628"/>
                <a:ext cx="9364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b="0" i="1" smtClean="0">
                              <a:latin typeface="Cambria Math"/>
                              <a:ea typeface="黑体" pitchFamily="49" charset="-122"/>
                            </a:rPr>
                            <m:t>+</m:t>
                          </m:r>
                          <m:r>
                            <a:rPr lang="zh-CN" altLang="en-US" i="1" smtClean="0">
                              <a:latin typeface="Cambria Math"/>
                              <a:ea typeface="黑体" pitchFamily="49" charset="-122"/>
                            </a:rPr>
                            <m:t>𝛼</m:t>
                          </m:r>
                        </m:e>
                        <m:sub>
                          <m:r>
                            <a:rPr lang="en-US" altLang="zh-CN" b="0" i="1" smtClean="0">
                              <a:latin typeface="Cambria Math"/>
                              <a:ea typeface="黑体" pitchFamily="49" charset="-122"/>
                            </a:rPr>
                            <m:t>𝑖</m:t>
                          </m:r>
                          <m:r>
                            <a:rPr lang="en-US" altLang="zh-CN" b="0" i="1" smtClean="0">
                              <a:latin typeface="Cambria Math"/>
                              <a:ea typeface="黑体" pitchFamily="49" charset="-122"/>
                            </a:rPr>
                            <m:t>2</m:t>
                          </m:r>
                        </m:sub>
                      </m:sSub>
                      <m:r>
                        <a:rPr lang="en-US" altLang="zh-CN" i="1" smtClean="0">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822950" y="1601628"/>
                <a:ext cx="936410" cy="369332"/>
              </a:xfrm>
              <a:prstGeom prst="rect">
                <a:avLst/>
              </a:prstGeom>
              <a:blipFill>
                <a:blip r:embed="rId5"/>
                <a:stretch>
                  <a:fillRect b="-3333"/>
                </a:stretch>
              </a:blipFill>
            </p:spPr>
            <p:txBody>
              <a:bodyPr/>
              <a:lstStyle/>
              <a:p>
                <a:r>
                  <a:rPr lang="zh-CN" altLang="en-US">
                    <a:noFill/>
                  </a:rPr>
                  <a:t> </a:t>
                </a:r>
              </a:p>
            </p:txBody>
          </p:sp>
        </mc:Fallback>
      </mc:AlternateContent>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8228" y="1384298"/>
            <a:ext cx="563706"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8565" y="1377948"/>
            <a:ext cx="651140"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3" name="矩形 12"/>
              <p:cNvSpPr/>
              <p:nvPr/>
            </p:nvSpPr>
            <p:spPr>
              <a:xfrm>
                <a:off x="7204082" y="1582577"/>
                <a:ext cx="651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itchFamily="49" charset="-122"/>
                        </a:rPr>
                        <m:t>+</m:t>
                      </m:r>
                      <m:r>
                        <a:rPr lang="en-US" altLang="zh-CN" b="0" i="1" smtClean="0">
                          <a:latin typeface="Cambria Math"/>
                          <a:ea typeface="黑体" pitchFamily="49" charset="-122"/>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7204082" y="1582577"/>
                <a:ext cx="65114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686814" y="1582577"/>
                <a:ext cx="903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a:ea typeface="黑体" pitchFamily="49" charset="-122"/>
                            </a:rPr>
                            <m:t>+</m:t>
                          </m:r>
                          <m:r>
                            <a:rPr lang="zh-CN" altLang="en-US" i="1">
                              <a:latin typeface="Cambria Math"/>
                              <a:ea typeface="黑体" pitchFamily="49" charset="-122"/>
                            </a:rPr>
                            <m:t>𝛼</m:t>
                          </m:r>
                        </m:e>
                        <m:sub>
                          <m:r>
                            <a:rPr lang="en-US" altLang="zh-CN" b="0" i="1" smtClean="0">
                              <a:latin typeface="Cambria Math"/>
                              <a:ea typeface="黑体" pitchFamily="49" charset="-122"/>
                            </a:rPr>
                            <m:t>𝑖𝑙</m:t>
                          </m:r>
                        </m:sub>
                      </m:sSub>
                      <m:r>
                        <a:rPr lang="en-US" altLang="zh-CN" i="1">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7686814" y="1582577"/>
                <a:ext cx="903709" cy="369332"/>
              </a:xfrm>
              <a:prstGeom prst="rect">
                <a:avLst/>
              </a:prstGeom>
              <a:blipFill>
                <a:blip r:embed="rId9"/>
                <a:stretch>
                  <a:fillRect b="-3333"/>
                </a:stretch>
              </a:blipFill>
            </p:spPr>
            <p:txBody>
              <a:bodyPr/>
              <a:lstStyle/>
              <a:p>
                <a:r>
                  <a:rPr lang="zh-CN" altLang="en-US">
                    <a:noFill/>
                  </a:rPr>
                  <a:t> </a:t>
                </a:r>
              </a:p>
            </p:txBody>
          </p:sp>
        </mc:Fallback>
      </mc:AlternateContent>
      <p:pic>
        <p:nvPicPr>
          <p:cNvPr id="9224"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56567" y="1350484"/>
            <a:ext cx="651139" cy="92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连接符 16"/>
          <p:cNvCxnSpPr/>
          <p:nvPr/>
        </p:nvCxnSpPr>
        <p:spPr>
          <a:xfrm flipV="1">
            <a:off x="4973414" y="2736848"/>
            <a:ext cx="3919538" cy="254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4823551" y="2860357"/>
                <a:ext cx="4014399" cy="584775"/>
              </a:xfrm>
              <a:prstGeom prst="rect">
                <a:avLst/>
              </a:prstGeom>
            </p:spPr>
            <p:txBody>
              <a:bodyPr wrap="square">
                <a:spAutoFit/>
              </a:bodyPr>
              <a:lstStyle/>
              <a:p>
                <a:pPr algn="ct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特征人脸</a:t>
                </a:r>
                <a:r>
                  <a:rPr lang="en-US" altLang="zh-CN"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主成分分析）</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表示</a:t>
                </a: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使用</a:t>
                </a:r>
                <a14:m>
                  <m:oMath xmlns:m="http://schemas.openxmlformats.org/officeDocument/2006/math">
                    <m:r>
                      <a:rPr lang="en-US" altLang="zh-CN" sz="1600" i="1">
                        <a:latin typeface="Cambria Math"/>
                        <a:ea typeface="Cambria Math"/>
                        <a:cs typeface="Times New Roman" panose="02020603050405020304" pitchFamily="18" charset="0"/>
                      </a:rPr>
                      <m:t>𝑙</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个特征人脸的线性组合来表达原始人脸数据</a:t>
                </a:r>
                <a14:m>
                  <m:oMath xmlns:m="http://schemas.openxmlformats.org/officeDocument/2006/math">
                    <m:sSub>
                      <m:sSubPr>
                        <m:ctrlPr>
                          <a:rPr lang="en-US" altLang="zh-CN" sz="1600" i="1">
                            <a:latin typeface="Cambria Math"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i="1">
                            <a:latin typeface="Cambria Math"/>
                            <a:ea typeface="黑体" panose="02010609060101010101" pitchFamily="49" charset="-122"/>
                            <a:cs typeface="Times New Roman" panose="02020603050405020304" pitchFamily="18" charset="0"/>
                          </a:rPr>
                          <m:t>𝑖</m:t>
                        </m:r>
                      </m:sub>
                    </m:sSub>
                  </m:oMath>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4823551" y="2860357"/>
                <a:ext cx="4014399" cy="584775"/>
              </a:xfrm>
              <a:prstGeom prst="rect">
                <a:avLst/>
              </a:prstGeom>
              <a:blipFill>
                <a:blip r:embed="rId11"/>
                <a:stretch>
                  <a:fillRect l="-152" t="-4167" r="-152" b="-114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077727" y="2277584"/>
                <a:ext cx="450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i="1">
                              <a:latin typeface="Cambria Math"/>
                              <a:ea typeface="黑体" panose="02010609060101010101" pitchFamily="49" charset="-122"/>
                              <a:cs typeface="Times New Roman" panose="02020603050405020304" pitchFamily="18" charset="0"/>
                            </a:rPr>
                            <m:t>𝑖</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4077727" y="2277584"/>
                <a:ext cx="450060" cy="369332"/>
              </a:xfrm>
              <a:prstGeom prst="rect">
                <a:avLst/>
              </a:prstGeom>
              <a:blipFill>
                <a:blip r:embed="rId12"/>
                <a:stretch>
                  <a:fillRect b="-3333"/>
                </a:stretch>
              </a:blipFill>
            </p:spPr>
            <p:txBody>
              <a:bodyPr/>
              <a:lstStyle/>
              <a:p>
                <a:r>
                  <a:rPr lang="zh-CN" altLang="en-US">
                    <a:noFill/>
                  </a:rPr>
                  <a:t> </a:t>
                </a:r>
              </a:p>
            </p:txBody>
          </p:sp>
        </mc:Fallback>
      </mc:AlternateContent>
      <p:pic>
        <p:nvPicPr>
          <p:cNvPr id="1638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6838" y="1327148"/>
            <a:ext cx="2002891" cy="232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225256" y="2088990"/>
            <a:ext cx="1109662" cy="1169551"/>
          </a:xfrm>
          <a:prstGeom prst="rect">
            <a:avLst/>
          </a:prstGeom>
        </p:spPr>
        <p:txBody>
          <a:bodyPr wrap="square">
            <a:spAutoFit/>
          </a:bodyPr>
          <a:lstStyle/>
          <a:p>
            <a:pPr algn="ct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聚类表示：</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用待表示人脸最相似的聚类质心来表示</a:t>
            </a:r>
          </a:p>
        </p:txBody>
      </p:sp>
      <p:pic>
        <p:nvPicPr>
          <p:cNvPr id="1638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3045" y="4217365"/>
            <a:ext cx="1681438" cy="1871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0" name="矩形 29"/>
              <p:cNvSpPr/>
              <p:nvPr/>
            </p:nvSpPr>
            <p:spPr>
              <a:xfrm>
                <a:off x="123825" y="6078300"/>
                <a:ext cx="8804644" cy="677108"/>
              </a:xfrm>
              <a:prstGeom prst="rect">
                <a:avLst/>
              </a:prstGeom>
            </p:spPr>
            <p:txBody>
              <a:bodyPr wrap="square">
                <a:spAutoFit/>
              </a:bodyPr>
              <a:lstStyle/>
              <a:p>
                <a:pPr algn="ct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非负矩阵人脸分解方法表示：</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通过若干个特征人脸的线性组合来表达原始人脸数据</a:t>
                </a:r>
                <a14:m>
                  <m:oMath xmlns:m="http://schemas.openxmlformats.org/officeDocument/2006/math">
                    <m:sSub>
                      <m:sSubPr>
                        <m:ctrlPr>
                          <a:rPr lang="en-US" altLang="zh-CN" sz="1400" i="1">
                            <a:latin typeface="Cambria Math" charset="0"/>
                            <a:ea typeface="黑体" panose="02010609060101010101" pitchFamily="49" charset="-122"/>
                            <a:cs typeface="Times New Roman" panose="02020603050405020304" pitchFamily="18" charset="0"/>
                          </a:rPr>
                        </m:ctrlPr>
                      </m:sSubPr>
                      <m:e>
                        <m:r>
                          <a:rPr lang="en-US" altLang="zh-CN" sz="1400" b="1" i="1">
                            <a:latin typeface="Cambria Math"/>
                            <a:ea typeface="黑体" panose="02010609060101010101" pitchFamily="49" charset="-122"/>
                            <a:cs typeface="Times New Roman" panose="02020603050405020304" pitchFamily="18" charset="0"/>
                          </a:rPr>
                          <m:t>𝒙</m:t>
                        </m:r>
                      </m:e>
                      <m:sub>
                        <m:r>
                          <a:rPr lang="en-US" altLang="zh-CN" sz="1400" i="1">
                            <a:latin typeface="Cambria Math"/>
                            <a:ea typeface="黑体" panose="02010609060101010101" pitchFamily="49" charset="-122"/>
                            <a:cs typeface="Times New Roman" panose="02020603050405020304" pitchFamily="18" charset="0"/>
                          </a:rPr>
                          <m:t>𝑖</m:t>
                        </m:r>
                      </m:sub>
                    </m:sSub>
                  </m:oMath>
                </a14:m>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，体现了“部分组成整体”</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Daniel D. Lee &amp; H. Sebastian </a:t>
                </a:r>
                <a:r>
                  <a:rPr lang="en-US" altLang="zh-CN" sz="1200" dirty="0" err="1">
                    <a:latin typeface="Times New Roman" panose="02020603050405020304" pitchFamily="18" charset="0"/>
                    <a:ea typeface="楷体" panose="02010609060101010101" pitchFamily="49" charset="-122"/>
                    <a:cs typeface="Times New Roman" panose="02020603050405020304" pitchFamily="18" charset="0"/>
                  </a:rPr>
                  <a:t>Seung</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Learning the parts of objects by non-negative matrix factorization, 1999, </a:t>
                </a:r>
                <a:r>
                  <a:rPr lang="en-US" altLang="zh-CN" sz="1200" b="1" dirty="0">
                    <a:solidFill>
                      <a:srgbClr val="5E34F8"/>
                    </a:solidFill>
                    <a:latin typeface="Times New Roman" panose="02020603050405020304" pitchFamily="18" charset="0"/>
                    <a:ea typeface="楷体" panose="02010609060101010101" pitchFamily="49" charset="-122"/>
                    <a:cs typeface="Times New Roman" panose="02020603050405020304" pitchFamily="18" charset="0"/>
                  </a:rPr>
                  <a:t>Nature</a:t>
                </a:r>
                <a:endParaRPr lang="zh-CN" altLang="en-US" sz="1200" b="1" dirty="0">
                  <a:solidFill>
                    <a:srgbClr val="5E34F8"/>
                  </a:solidFill>
                  <a:latin typeface="Times New Roman" panose="02020603050405020304" pitchFamily="18" charset="0"/>
                  <a:ea typeface="楷体" panose="02010609060101010101" pitchFamily="49" charset="-122"/>
                  <a:cs typeface="Times New Roman" panose="02020603050405020304" pitchFamily="18" charset="0"/>
                </a:endParaRPr>
              </a:p>
              <a:p>
                <a:pPr algn="ctr"/>
                <a:endParaRPr lang="zh-CN" altLang="en-US" sz="12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0" name="矩形 29"/>
              <p:cNvSpPr>
                <a:spLocks noRot="1" noChangeAspect="1" noMove="1" noResize="1" noEditPoints="1" noAdjustHandles="1" noChangeArrowheads="1" noChangeShapeType="1" noTextEdit="1"/>
              </p:cNvSpPr>
              <p:nvPr/>
            </p:nvSpPr>
            <p:spPr>
              <a:xfrm>
                <a:off x="123825" y="6078300"/>
                <a:ext cx="8804644" cy="677108"/>
              </a:xfrm>
              <a:prstGeom prst="rect">
                <a:avLst/>
              </a:prstGeom>
              <a:blipFill>
                <a:blip r:embed="rId15"/>
                <a:stretch>
                  <a:fillRect l="-1176" t="-2703" r="-1176"/>
                </a:stretch>
              </a:blipFill>
            </p:spPr>
            <p:txBody>
              <a:bodyPr/>
              <a:lstStyle/>
              <a:p>
                <a:r>
                  <a:rPr lang="zh-CN" altLang="en-US">
                    <a:noFill/>
                  </a:rPr>
                  <a:t> </a:t>
                </a:r>
              </a:p>
            </p:txBody>
          </p:sp>
        </mc:Fallback>
      </mc:AlternateContent>
      <p:pic>
        <p:nvPicPr>
          <p:cNvPr id="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409" y="4380011"/>
            <a:ext cx="704155"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2" name="矩形 31"/>
              <p:cNvSpPr/>
              <p:nvPr/>
            </p:nvSpPr>
            <p:spPr>
              <a:xfrm>
                <a:off x="2048313" y="5182968"/>
                <a:ext cx="450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i="1">
                              <a:latin typeface="Cambria Math"/>
                              <a:ea typeface="黑体" panose="02010609060101010101" pitchFamily="49" charset="-122"/>
                              <a:cs typeface="Times New Roman" panose="02020603050405020304" pitchFamily="18" charset="0"/>
                            </a:rPr>
                            <m:t>𝑖</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2" name="矩形 31"/>
              <p:cNvSpPr>
                <a:spLocks noRot="1" noChangeAspect="1" noMove="1" noResize="1" noEditPoints="1" noAdjustHandles="1" noChangeArrowheads="1" noChangeShapeType="1" noTextEdit="1"/>
              </p:cNvSpPr>
              <p:nvPr/>
            </p:nvSpPr>
            <p:spPr>
              <a:xfrm>
                <a:off x="2048313" y="5182968"/>
                <a:ext cx="450060" cy="369332"/>
              </a:xfrm>
              <a:prstGeom prst="rect">
                <a:avLst/>
              </a:prstGeom>
              <a:blipFill>
                <a:blip r:embed="rId16"/>
                <a:stretch>
                  <a:fillRect b="-1639"/>
                </a:stretch>
              </a:blipFill>
            </p:spPr>
            <p:txBody>
              <a:bodyPr/>
              <a:lstStyle/>
              <a:p>
                <a:r>
                  <a:rPr lang="zh-CN" altLang="en-US">
                    <a:noFill/>
                  </a:rPr>
                  <a:t> </a:t>
                </a:r>
              </a:p>
            </p:txBody>
          </p:sp>
        </mc:Fallback>
      </mc:AlternateContent>
      <p:cxnSp>
        <p:nvCxnSpPr>
          <p:cNvPr id="16" name="直接箭头连接符 15"/>
          <p:cNvCxnSpPr/>
          <p:nvPr/>
        </p:nvCxnSpPr>
        <p:spPr>
          <a:xfrm>
            <a:off x="2493564" y="4572000"/>
            <a:ext cx="1068787" cy="137496"/>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2493565" y="5038983"/>
            <a:ext cx="925911" cy="96662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2493563" y="4709496"/>
            <a:ext cx="1369818" cy="621525"/>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863" y="1124662"/>
            <a:ext cx="617816"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0" name="矩形 49"/>
              <p:cNvSpPr/>
              <p:nvPr/>
            </p:nvSpPr>
            <p:spPr>
              <a:xfrm>
                <a:off x="553477" y="1699019"/>
                <a:ext cx="450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i="1">
                              <a:latin typeface="Cambria Math"/>
                              <a:ea typeface="黑体" panose="02010609060101010101" pitchFamily="49" charset="-122"/>
                              <a:cs typeface="Times New Roman" panose="02020603050405020304" pitchFamily="18" charset="0"/>
                            </a:rPr>
                            <m:t>𝑖</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0" name="矩形 49"/>
              <p:cNvSpPr>
                <a:spLocks noRot="1" noChangeAspect="1" noMove="1" noResize="1" noEditPoints="1" noAdjustHandles="1" noChangeArrowheads="1" noChangeShapeType="1" noTextEdit="1"/>
              </p:cNvSpPr>
              <p:nvPr/>
            </p:nvSpPr>
            <p:spPr>
              <a:xfrm>
                <a:off x="553477" y="1699019"/>
                <a:ext cx="450060" cy="369332"/>
              </a:xfrm>
              <a:prstGeom prst="rect">
                <a:avLst/>
              </a:prstGeom>
              <a:blipFill>
                <a:blip r:embed="rId17"/>
                <a:stretch>
                  <a:fillRect b="-3333"/>
                </a:stretch>
              </a:blipFill>
            </p:spPr>
            <p:txBody>
              <a:bodyPr/>
              <a:lstStyle/>
              <a:p>
                <a:r>
                  <a:rPr lang="zh-CN" altLang="en-US">
                    <a:noFill/>
                  </a:rPr>
                  <a:t> </a:t>
                </a:r>
              </a:p>
            </p:txBody>
          </p:sp>
        </mc:Fallback>
      </mc:AlternateContent>
      <p:cxnSp>
        <p:nvCxnSpPr>
          <p:cNvPr id="54" name="直接箭头连接符 53"/>
          <p:cNvCxnSpPr/>
          <p:nvPr/>
        </p:nvCxnSpPr>
        <p:spPr>
          <a:xfrm>
            <a:off x="2607863" y="5020259"/>
            <a:ext cx="1492464" cy="861335"/>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1002345" y="1499374"/>
            <a:ext cx="1683705" cy="988396"/>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4661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91563"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人脸表达后的分析与处理</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49" y="1924867"/>
            <a:ext cx="244843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a:xfrm>
            <a:off x="2570780" y="3263899"/>
            <a:ext cx="439121" cy="5969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pic>
        <p:nvPicPr>
          <p:cNvPr id="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547" y="1968714"/>
            <a:ext cx="2230437" cy="316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162" y="5379162"/>
            <a:ext cx="620001"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上箭头 2"/>
          <p:cNvSpPr/>
          <p:nvPr/>
        </p:nvSpPr>
        <p:spPr>
          <a:xfrm>
            <a:off x="3886201" y="4991101"/>
            <a:ext cx="161925" cy="2921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35" name="右箭头 34"/>
          <p:cNvSpPr/>
          <p:nvPr/>
        </p:nvSpPr>
        <p:spPr>
          <a:xfrm>
            <a:off x="5141073" y="3301997"/>
            <a:ext cx="458171" cy="5969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4" name="矩形 3"/>
          <p:cNvSpPr/>
          <p:nvPr/>
        </p:nvSpPr>
        <p:spPr>
          <a:xfrm>
            <a:off x="5638801" y="2870200"/>
            <a:ext cx="1343025" cy="1498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楷体" panose="02010609060101010101" pitchFamily="49" charset="-122"/>
                <a:ea typeface="楷体" panose="02010609060101010101" pitchFamily="49" charset="-122"/>
              </a:rPr>
              <a:t>表示向量</a:t>
            </a:r>
          </a:p>
        </p:txBody>
      </p:sp>
      <p:grpSp>
        <p:nvGrpSpPr>
          <p:cNvPr id="36" name="组合 2"/>
          <p:cNvGrpSpPr>
            <a:grpSpLocks/>
          </p:cNvGrpSpPr>
          <p:nvPr/>
        </p:nvGrpSpPr>
        <p:grpSpPr bwMode="auto">
          <a:xfrm>
            <a:off x="7533649" y="2881837"/>
            <a:ext cx="1410326" cy="1335616"/>
            <a:chOff x="6444208" y="3507927"/>
            <a:chExt cx="2351167" cy="734656"/>
          </a:xfrm>
        </p:grpSpPr>
        <p:sp>
          <p:nvSpPr>
            <p:cNvPr id="37" name="同侧圆角矩形 36"/>
            <p:cNvSpPr/>
            <p:nvPr/>
          </p:nvSpPr>
          <p:spPr>
            <a:xfrm rot="5400000">
              <a:off x="7252464" y="2699671"/>
              <a:ext cx="734656" cy="2351167"/>
            </a:xfrm>
            <a:prstGeom prst="round2SameRect">
              <a:avLst/>
            </a:prstGeom>
            <a:gradFill flip="none" rotWithShape="1">
              <a:gsLst>
                <a:gs pos="0">
                  <a:srgbClr val="FF5050">
                    <a:shade val="30000"/>
                    <a:satMod val="115000"/>
                  </a:srgbClr>
                </a:gs>
                <a:gs pos="50000">
                  <a:srgbClr val="FF5050">
                    <a:shade val="67500"/>
                    <a:satMod val="115000"/>
                  </a:srgbClr>
                </a:gs>
                <a:gs pos="100000">
                  <a:srgbClr val="FF5050">
                    <a:shade val="100000"/>
                    <a:satMod val="115000"/>
                  </a:srgbClr>
                </a:gs>
              </a:gsLst>
              <a:lin ang="10800000" scaled="1"/>
              <a:tileRect/>
            </a:gra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9" name="同侧圆角矩形 6"/>
            <p:cNvSpPr/>
            <p:nvPr/>
          </p:nvSpPr>
          <p:spPr>
            <a:xfrm>
              <a:off x="6583874" y="3544019"/>
              <a:ext cx="1769413" cy="6624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0" tIns="123825" rIns="247650" bIns="123825" spcCol="1270" anchor="ctr"/>
            <a:lstStyle/>
            <a:p>
              <a:pPr marL="0" lvl="1" algn="ctr" defTabSz="1066800">
                <a:spcBef>
                  <a:spcPct val="0"/>
                </a:spcBef>
                <a:spcAft>
                  <a:spcPct val="15000"/>
                </a:spcAft>
                <a:defRPr/>
              </a:pPr>
              <a:r>
                <a:rPr lang="zh-CN" altLang="en-US" b="1" dirty="0">
                  <a:solidFill>
                    <a:schemeClr val="bg1"/>
                  </a:solidFill>
                  <a:latin typeface="楷体" panose="02010609060101010101" pitchFamily="49" charset="-122"/>
                  <a:ea typeface="楷体" panose="02010609060101010101" pitchFamily="49" charset="-122"/>
                  <a:cs typeface="Times New Roman" panose="02020603050405020304" pitchFamily="18" charset="0"/>
                </a:rPr>
                <a:t>分类</a:t>
              </a:r>
              <a:endParaRPr lang="en-US" altLang="zh-CN" b="1"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a:p>
              <a:pPr marL="0" lvl="1" algn="ctr" defTabSz="1066800">
                <a:spcBef>
                  <a:spcPct val="0"/>
                </a:spcBef>
                <a:spcAft>
                  <a:spcPct val="15000"/>
                </a:spcAft>
                <a:defRPr/>
              </a:pPr>
              <a:r>
                <a:rPr lang="zh-CN" altLang="en-US" b="1" dirty="0">
                  <a:solidFill>
                    <a:schemeClr val="bg1"/>
                  </a:solidFill>
                  <a:latin typeface="楷体" panose="02010609060101010101" pitchFamily="49" charset="-122"/>
                  <a:ea typeface="楷体" panose="02010609060101010101" pitchFamily="49" charset="-122"/>
                  <a:cs typeface="Times New Roman" panose="02020603050405020304" pitchFamily="18" charset="0"/>
                </a:rPr>
                <a:t>识别</a:t>
              </a:r>
              <a:endParaRPr lang="en-US" altLang="zh-CN" b="1"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sp>
        <p:nvSpPr>
          <p:cNvPr id="40" name="右箭头 39"/>
          <p:cNvSpPr/>
          <p:nvPr/>
        </p:nvSpPr>
        <p:spPr>
          <a:xfrm>
            <a:off x="7035431" y="3321050"/>
            <a:ext cx="458171" cy="5969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860912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41296" y="1274461"/>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一、</a:t>
            </a:r>
            <a:r>
              <a:rPr kumimoji="0" lang="en-US" altLang="zh-CN" sz="2800" b="1" dirty="0">
                <a:solidFill>
                  <a:srgbClr val="C00000"/>
                </a:solidFill>
                <a:latin typeface="+mn-lt"/>
                <a:ea typeface="微软雅黑" panose="020B0503020204020204" pitchFamily="34" charset="-122"/>
                <a:sym typeface="Calibri" panose="020F0502020204030204" pitchFamily="34" charset="0"/>
              </a:rPr>
              <a:t>K</a:t>
            </a:r>
            <a:r>
              <a:rPr kumimoji="0" lang="zh-CN" altLang="en-US" sz="2800" b="1" dirty="0">
                <a:solidFill>
                  <a:srgbClr val="C00000"/>
                </a:solidFill>
                <a:latin typeface="+mn-lt"/>
                <a:ea typeface="微软雅黑" panose="020B0503020204020204" pitchFamily="34" charset="-122"/>
                <a:sym typeface="Calibri" panose="020F0502020204030204" pitchFamily="34" charset="0"/>
              </a:rPr>
              <a:t>均值聚类</a:t>
            </a:r>
          </a:p>
        </p:txBody>
      </p:sp>
      <p:sp>
        <p:nvSpPr>
          <p:cNvPr id="8" name="矩形 7"/>
          <p:cNvSpPr>
            <a:spLocks noChangeArrowheads="1"/>
          </p:cNvSpPr>
          <p:nvPr/>
        </p:nvSpPr>
        <p:spPr bwMode="auto">
          <a:xfrm>
            <a:off x="241296" y="23927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二、主成分分析</a:t>
            </a:r>
          </a:p>
        </p:txBody>
      </p:sp>
      <p:sp>
        <p:nvSpPr>
          <p:cNvPr id="7" name="矩形 6"/>
          <p:cNvSpPr>
            <a:spLocks noChangeArrowheads="1"/>
          </p:cNvSpPr>
          <p:nvPr/>
        </p:nvSpPr>
        <p:spPr bwMode="auto">
          <a:xfrm>
            <a:off x="241296" y="34669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三、特征人脸方法</a:t>
            </a:r>
          </a:p>
        </p:txBody>
      </p:sp>
      <p:sp>
        <p:nvSpPr>
          <p:cNvPr id="6" name="矩形 5">
            <a:extLst>
              <a:ext uri="{FF2B5EF4-FFF2-40B4-BE49-F238E27FC236}">
                <a16:creationId xmlns:a16="http://schemas.microsoft.com/office/drawing/2014/main" xmlns="" id="{5EA1B343-DF42-49A8-A81D-36D996ECC9C9}"/>
              </a:ext>
            </a:extLst>
          </p:cNvPr>
          <p:cNvSpPr>
            <a:spLocks noChangeArrowheads="1"/>
          </p:cNvSpPr>
          <p:nvPr/>
        </p:nvSpPr>
        <p:spPr bwMode="auto">
          <a:xfrm>
            <a:off x="241296" y="447173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四、潜在语义分析</a:t>
            </a:r>
          </a:p>
        </p:txBody>
      </p:sp>
      <p:sp>
        <p:nvSpPr>
          <p:cNvPr id="9" name="矩形 8">
            <a:extLst>
              <a:ext uri="{FF2B5EF4-FFF2-40B4-BE49-F238E27FC236}">
                <a16:creationId xmlns:a16="http://schemas.microsoft.com/office/drawing/2014/main" xmlns="" id="{8785E8B2-CF02-478F-915E-E819DE9D9E63}"/>
              </a:ext>
            </a:extLst>
          </p:cNvPr>
          <p:cNvSpPr>
            <a:spLocks noChangeArrowheads="1"/>
          </p:cNvSpPr>
          <p:nvPr/>
        </p:nvSpPr>
        <p:spPr bwMode="auto">
          <a:xfrm>
            <a:off x="241296" y="547656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五、期望最大化算法</a:t>
            </a:r>
          </a:p>
        </p:txBody>
      </p:sp>
    </p:spTree>
    <p:extLst>
      <p:ext uri="{BB962C8B-B14F-4D97-AF65-F5344CB8AC3E}">
        <p14:creationId xmlns:p14="http://schemas.microsoft.com/office/powerpoint/2010/main" val="16136216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动机</a:t>
            </a:r>
          </a:p>
        </p:txBody>
      </p:sp>
      <p:sp>
        <p:nvSpPr>
          <p:cNvPr id="5" name="Rectangle 3"/>
          <p:cNvSpPr txBox="1">
            <a:spLocks noChangeArrowheads="1"/>
          </p:cNvSpPr>
          <p:nvPr/>
        </p:nvSpPr>
        <p:spPr>
          <a:xfrm>
            <a:off x="349473" y="1292374"/>
            <a:ext cx="5372100" cy="42732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
                <a:srgbClr val="2665AB"/>
              </a:buClr>
              <a:buSzPct val="100000"/>
              <a:buFont typeface="Arial" charset="0"/>
              <a:buChar char="•"/>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潜在语义分析是一种从海量文本数据中学习单词</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单词、单词</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文档以及文档</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文档之间隐性关系，进而得到文档和单词表达特征的方法。</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buClr>
                <a:srgbClr val="2665AB"/>
              </a:buClr>
              <a:buSzPct val="100000"/>
              <a:buFont typeface="Arial" charset="0"/>
              <a:buChar char="•"/>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该方法的基本思想是综合考虑某些单词在哪些文档中同时出现，以此来决定该词语的含义与其他的词语的相似度。</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云形标注 1"/>
          <p:cNvSpPr/>
          <p:nvPr/>
        </p:nvSpPr>
        <p:spPr>
          <a:xfrm>
            <a:off x="4282225" y="3429000"/>
            <a:ext cx="4745865" cy="2276670"/>
          </a:xfrm>
          <a:prstGeom prst="cloudCallout">
            <a:avLst>
              <a:gd name="adj1" fmla="val -66827"/>
              <a:gd name="adj2" fmla="val 718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潜在语义分析，又叫隐性语义分析（</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latent semantic analysis, LSA</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latent semantic indexing, LSI</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85937858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潜在语义分析思想</a:t>
            </a:r>
            <a:endParaRPr lang="zh-CN" altLang="en-US" sz="2400" kern="0" dirty="0">
              <a:solidFill>
                <a:srgbClr val="0070C0"/>
              </a:solidFill>
              <a:latin typeface="Times New Roman" pitchFamily="18" charset="0"/>
              <a:cs typeface="Times New Roman" pitchFamily="18" charset="0"/>
            </a:endParaRPr>
          </a:p>
        </p:txBody>
      </p:sp>
      <p:sp>
        <p:nvSpPr>
          <p:cNvPr id="5" name="Rectangle 3"/>
          <p:cNvSpPr txBox="1">
            <a:spLocks noChangeArrowheads="1"/>
          </p:cNvSpPr>
          <p:nvPr/>
        </p:nvSpPr>
        <p:spPr>
          <a:xfrm>
            <a:off x="402976" y="732829"/>
            <a:ext cx="8338048" cy="42732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Clr>
                <a:srgbClr val="2665AB"/>
              </a:buClr>
              <a:buSzPct val="100000"/>
              <a:buNone/>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潜在语义分析先构建一个单词</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文档（</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term-document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）矩阵</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，进而寻找该矩阵的低秩逼近（</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low rank approximation</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Markovsky</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2012]</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，来挖掘单词</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单词、单词</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文档以及文档</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文档之间的关联关系。</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xmlns="" id="{84380791-FC59-485C-85CB-30985E99639B}"/>
              </a:ext>
            </a:extLst>
          </p:cNvPr>
          <p:cNvSpPr txBox="1"/>
          <p:nvPr/>
        </p:nvSpPr>
        <p:spPr>
          <a:xfrm>
            <a:off x="402976" y="1852687"/>
            <a:ext cx="8338048" cy="4775666"/>
          </a:xfrm>
          <a:prstGeom prst="rect">
            <a:avLst/>
          </a:prstGeom>
          <a:noFill/>
        </p:spPr>
        <p:txBody>
          <a:bodyPr wrap="square">
            <a:spAutoFit/>
          </a:bodyPr>
          <a:lstStyle/>
          <a:p>
            <a:pPr algn="just">
              <a:spcBef>
                <a:spcPts val="1000"/>
              </a:spcBef>
              <a:spcAft>
                <a:spcPts val="300"/>
              </a:spcAft>
            </a:pPr>
            <a:r>
              <a:rPr lang="zh-CN" altLang="en-US" sz="1400" kern="100" dirty="0">
                <a:effectLst/>
                <a:latin typeface="Times New Roman" panose="02020603050405020304" pitchFamily="18" charset="0"/>
                <a:ea typeface="华文楷体" panose="02010600040101010101" pitchFamily="2" charset="-122"/>
                <a:cs typeface="Times New Roman" panose="02020603050405020304" pitchFamily="18" charset="0"/>
              </a:rPr>
              <a:t>机器学习（</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Machine Learning</a:t>
            </a:r>
            <a:r>
              <a:rPr lang="zh-CN" altLang="en-US" sz="14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t>
            </a: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a1:  Efficient Algorithms for Non-convex Isotonic Regression through Submodular Optimization</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a2:  Combinatorial Optimization with Graph Convolutional Networks and Guided Tree Search</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a3: An Improved Analysis of Alternating Minimization for Structured Multi-Response Regression</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a4:  Analysis of </a:t>
            </a:r>
            <a:r>
              <a:rPr lang="en-US" altLang="zh-CN" sz="1400" kern="100" dirty="0" err="1">
                <a:effectLst/>
                <a:latin typeface="Times New Roman" panose="02020603050405020304" pitchFamily="18" charset="0"/>
                <a:ea typeface="华文楷体" panose="02010600040101010101" pitchFamily="2" charset="-122"/>
                <a:cs typeface="Times New Roman" panose="02020603050405020304" pitchFamily="18" charset="0"/>
              </a:rPr>
              <a:t>Krylov</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 Subspace Solutions of Regularized Non-Convex Quadratic Problems</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a5:  Post: Device Placement with Cross-Entropy Minimization and Proximal Policy Optimization</a:t>
            </a:r>
          </a:p>
          <a:p>
            <a:pPr algn="just">
              <a:spcBef>
                <a:spcPts val="1000"/>
              </a:spcBef>
              <a:spcAft>
                <a:spcPts val="300"/>
              </a:spcAft>
            </a:pPr>
            <a:r>
              <a:rPr lang="zh-CN" altLang="en-US" sz="1400" dirty="0">
                <a:effectLst/>
                <a:latin typeface="Times New Roman" panose="02020603050405020304" pitchFamily="18" charset="0"/>
                <a:ea typeface="华文楷体" panose="02010600040101010101" pitchFamily="2" charset="-122"/>
                <a:cs typeface="Times New Roman" panose="02020603050405020304" pitchFamily="18" charset="0"/>
              </a:rPr>
              <a:t>基因编辑（</a:t>
            </a:r>
            <a:r>
              <a:rPr lang="en-US" altLang="zh-CN" sz="1400" dirty="0">
                <a:effectLst/>
                <a:latin typeface="Times New Roman" panose="02020603050405020304" pitchFamily="18" charset="0"/>
                <a:ea typeface="华文楷体" panose="02010600040101010101" pitchFamily="2" charset="-122"/>
                <a:cs typeface="Times New Roman" panose="02020603050405020304" pitchFamily="18" charset="0"/>
              </a:rPr>
              <a:t>gene editing</a:t>
            </a:r>
            <a:r>
              <a:rPr lang="zh-CN" altLang="en-US" sz="1400" dirty="0">
                <a:effectLst/>
                <a:latin typeface="Times New Roman" panose="02020603050405020304" pitchFamily="18" charset="0"/>
                <a:ea typeface="华文楷体" panose="02010600040101010101" pitchFamily="2" charset="-122"/>
                <a:cs typeface="Times New Roman" panose="02020603050405020304" pitchFamily="18" charset="0"/>
              </a:rPr>
              <a:t>）类别</a:t>
            </a:r>
            <a:r>
              <a:rPr lang="zh-CN" altLang="en-US" sz="1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b1:  CRISPR/Cas9 and TALENs generate heritable mutations for genes involved in small RNA processing of Glycine max and Medicago </a:t>
            </a:r>
            <a:r>
              <a:rPr lang="en-US" altLang="zh-CN" sz="1400" kern="100" dirty="0" err="1">
                <a:effectLst/>
                <a:latin typeface="Times New Roman" panose="02020603050405020304" pitchFamily="18" charset="0"/>
                <a:ea typeface="华文楷体" panose="02010600040101010101" pitchFamily="2" charset="-122"/>
                <a:cs typeface="Times New Roman" panose="02020603050405020304" pitchFamily="18" charset="0"/>
              </a:rPr>
              <a:t>truncatula</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b2:  Generation of D1-1 TALEN isogenic control cell line from </a:t>
            </a:r>
            <a:r>
              <a:rPr lang="en-US" altLang="zh-CN" sz="1400" kern="100" dirty="0" err="1">
                <a:effectLst/>
                <a:latin typeface="Times New Roman" panose="02020603050405020304" pitchFamily="18" charset="0"/>
                <a:ea typeface="华文楷体" panose="02010600040101010101" pitchFamily="2" charset="-122"/>
                <a:cs typeface="Times New Roman" panose="02020603050405020304" pitchFamily="18" charset="0"/>
              </a:rPr>
              <a:t>Dravet</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 syndrome patient iPSCs using TALEN-mediated editing of the SCN1A gene</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b3:  Genome-Scale CRISPR Screening Identifies Novel Human Pluripotent Gene Networks</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b4:  Champions: A phase 1/2 clinical trial with dose escalation of SB-913 ZFN-mediated in vivo human genome editing for treatment of MPS II (Hunter syndrome)</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483856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p:pic>
        <p:nvPicPr>
          <p:cNvPr id="3" name="图片 2">
            <a:extLst>
              <a:ext uri="{FF2B5EF4-FFF2-40B4-BE49-F238E27FC236}">
                <a16:creationId xmlns:a16="http://schemas.microsoft.com/office/drawing/2014/main" xmlns="" id="{B80D2980-22B7-47D1-90A2-AF7DE3573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17857" y="2196869"/>
            <a:ext cx="7108283" cy="4107554"/>
          </a:xfrm>
          <a:prstGeom prst="rect">
            <a:avLst/>
          </a:prstGeom>
        </p:spPr>
      </p:pic>
      <p:sp>
        <p:nvSpPr>
          <p:cNvPr id="4" name="圆角矩形 13">
            <a:extLst>
              <a:ext uri="{FF2B5EF4-FFF2-40B4-BE49-F238E27FC236}">
                <a16:creationId xmlns:a16="http://schemas.microsoft.com/office/drawing/2014/main" xmlns="" id="{E7958AB3-3760-45F3-A4DE-35FF0AAED613}"/>
              </a:ext>
            </a:extLst>
          </p:cNvPr>
          <p:cNvSpPr/>
          <p:nvPr/>
        </p:nvSpPr>
        <p:spPr bwMode="auto">
          <a:xfrm>
            <a:off x="355986" y="1059757"/>
            <a:ext cx="421601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第一步：计算单词</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文档矩阵</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xmlns="" id="{735EC414-1143-49DC-869A-234D982B00E4}"/>
              </a:ext>
            </a:extLst>
          </p:cNvPr>
          <p:cNvSpPr txBox="1"/>
          <p:nvPr/>
        </p:nvSpPr>
        <p:spPr>
          <a:xfrm>
            <a:off x="1017856" y="1737940"/>
            <a:ext cx="3924472" cy="338554"/>
          </a:xfrm>
          <a:prstGeom prst="rect">
            <a:avLst/>
          </a:prstGeom>
          <a:noFill/>
        </p:spPr>
        <p:txBody>
          <a:bodyPr wrap="none" rtlCol="0">
            <a:spAutoFit/>
          </a:bodyPr>
          <a:lstStyle/>
          <a:p>
            <a:r>
              <a:rPr lang="zh-CN" altLang="en-US" sz="1600" b="1" dirty="0">
                <a:ea typeface="+mj-ea"/>
              </a:rPr>
              <a:t>表</a:t>
            </a:r>
            <a:r>
              <a:rPr lang="en-US" altLang="zh-CN" sz="1600" b="1" dirty="0">
                <a:ea typeface="+mj-ea"/>
              </a:rPr>
              <a:t>5.2 </a:t>
            </a:r>
            <a:r>
              <a:rPr lang="zh-CN" altLang="en-US" sz="1600" b="1" dirty="0">
                <a:ea typeface="+mj-ea"/>
              </a:rPr>
              <a:t>单词</a:t>
            </a:r>
            <a:r>
              <a:rPr lang="en-US" altLang="zh-CN" sz="1600" b="1" dirty="0">
                <a:ea typeface="+mj-ea"/>
              </a:rPr>
              <a:t>-</a:t>
            </a:r>
            <a:r>
              <a:rPr lang="zh-CN" altLang="en-US" sz="1600" b="1" dirty="0">
                <a:ea typeface="+mj-ea"/>
              </a:rPr>
              <a:t>文档（</a:t>
            </a:r>
            <a:r>
              <a:rPr lang="en-US" altLang="zh-CN" sz="1600" b="1" dirty="0">
                <a:ea typeface="+mj-ea"/>
              </a:rPr>
              <a:t>term-document</a:t>
            </a:r>
            <a:r>
              <a:rPr lang="zh-CN" altLang="en-US" sz="1600" b="1" dirty="0">
                <a:ea typeface="+mj-ea"/>
              </a:rPr>
              <a:t>）矩阵</a:t>
            </a:r>
          </a:p>
        </p:txBody>
      </p:sp>
    </p:spTree>
    <p:extLst>
      <p:ext uri="{BB962C8B-B14F-4D97-AF65-F5344CB8AC3E}">
        <p14:creationId xmlns:p14="http://schemas.microsoft.com/office/powerpoint/2010/main" val="109860873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p:sp>
        <p:nvSpPr>
          <p:cNvPr id="4" name="圆角矩形 13">
            <a:extLst>
              <a:ext uri="{FF2B5EF4-FFF2-40B4-BE49-F238E27FC236}">
                <a16:creationId xmlns:a16="http://schemas.microsoft.com/office/drawing/2014/main" xmlns="" id="{E7958AB3-3760-45F3-A4DE-35FF0AAED613}"/>
              </a:ext>
            </a:extLst>
          </p:cNvPr>
          <p:cNvSpPr/>
          <p:nvPr/>
        </p:nvSpPr>
        <p:spPr bwMode="auto">
          <a:xfrm>
            <a:off x="355986" y="1059757"/>
            <a:ext cx="421601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第二步：奇异值分解</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xmlns="" id="{DABE8791-9E10-47BD-AC94-E6909C980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171664" y="144376"/>
            <a:ext cx="2800668" cy="7690197"/>
          </a:xfrm>
          <a:prstGeom prst="rect">
            <a:avLst/>
          </a:prstGeom>
        </p:spPr>
      </p:pic>
      <p:sp>
        <p:nvSpPr>
          <p:cNvPr id="6" name="文本框 5">
            <a:extLst>
              <a:ext uri="{FF2B5EF4-FFF2-40B4-BE49-F238E27FC236}">
                <a16:creationId xmlns:a16="http://schemas.microsoft.com/office/drawing/2014/main" xmlns="" id="{BB634697-3E06-4D61-AAFA-8134D23D2689}"/>
              </a:ext>
            </a:extLst>
          </p:cNvPr>
          <p:cNvSpPr txBox="1"/>
          <p:nvPr/>
        </p:nvSpPr>
        <p:spPr>
          <a:xfrm>
            <a:off x="726899" y="2162943"/>
            <a:ext cx="3807453" cy="338554"/>
          </a:xfrm>
          <a:prstGeom prst="rect">
            <a:avLst/>
          </a:prstGeom>
          <a:noFill/>
        </p:spPr>
        <p:txBody>
          <a:bodyPr wrap="none" rtlCol="0">
            <a:spAutoFit/>
          </a:bodyPr>
          <a:lstStyle/>
          <a:p>
            <a:r>
              <a:rPr lang="zh-CN" altLang="en-US" sz="1600" b="1" dirty="0">
                <a:ea typeface="+mj-ea"/>
              </a:rPr>
              <a:t>图</a:t>
            </a:r>
            <a:r>
              <a:rPr lang="en-US" altLang="zh-CN" sz="1600" b="1" dirty="0">
                <a:ea typeface="+mj-ea"/>
              </a:rPr>
              <a:t>5.8 </a:t>
            </a:r>
            <a:r>
              <a:rPr lang="zh-CN" altLang="en-US" sz="1600" b="1" dirty="0">
                <a:ea typeface="+mj-ea"/>
              </a:rPr>
              <a:t>单词</a:t>
            </a:r>
            <a:r>
              <a:rPr lang="en-US" altLang="zh-CN" sz="1600" b="1" dirty="0">
                <a:ea typeface="+mj-ea"/>
              </a:rPr>
              <a:t>-</a:t>
            </a:r>
            <a:r>
              <a:rPr lang="zh-CN" altLang="en-US" sz="1600" b="1" dirty="0">
                <a:ea typeface="+mj-ea"/>
              </a:rPr>
              <a:t>文档矩阵的奇异值分解示意</a:t>
            </a:r>
          </a:p>
        </p:txBody>
      </p:sp>
    </p:spTree>
    <p:extLst>
      <p:ext uri="{BB962C8B-B14F-4D97-AF65-F5344CB8AC3E}">
        <p14:creationId xmlns:p14="http://schemas.microsoft.com/office/powerpoint/2010/main" val="6436812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p:sp>
        <p:nvSpPr>
          <p:cNvPr id="4" name="圆角矩形 13">
            <a:extLst>
              <a:ext uri="{FF2B5EF4-FFF2-40B4-BE49-F238E27FC236}">
                <a16:creationId xmlns:a16="http://schemas.microsoft.com/office/drawing/2014/main" xmlns="" id="{E7958AB3-3760-45F3-A4DE-35FF0AAED613}"/>
              </a:ext>
            </a:extLst>
          </p:cNvPr>
          <p:cNvSpPr/>
          <p:nvPr/>
        </p:nvSpPr>
        <p:spPr bwMode="auto">
          <a:xfrm>
            <a:off x="355986" y="1059757"/>
            <a:ext cx="421601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第二步：奇异值分解</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Picture 27">
            <a:extLst>
              <a:ext uri="{FF2B5EF4-FFF2-40B4-BE49-F238E27FC236}">
                <a16:creationId xmlns:a16="http://schemas.microsoft.com/office/drawing/2014/main" xmlns="" id="{1E7EE7BD-931D-470B-96B8-2705093F4ED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000" y="2127076"/>
            <a:ext cx="5071262" cy="1592325"/>
          </a:xfrm>
          <a:prstGeom prst="rect">
            <a:avLst/>
          </a:prstGeom>
          <a:noFill/>
          <a:ln>
            <a:noFill/>
          </a:ln>
        </p:spPr>
      </p:pic>
      <p:pic>
        <p:nvPicPr>
          <p:cNvPr id="8" name="Picture 11">
            <a:extLst>
              <a:ext uri="{FF2B5EF4-FFF2-40B4-BE49-F238E27FC236}">
                <a16:creationId xmlns:a16="http://schemas.microsoft.com/office/drawing/2014/main" xmlns="" id="{465BF1E0-1D65-4372-899A-2EA36878AE1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7219" y="4229503"/>
            <a:ext cx="3634856" cy="1416385"/>
          </a:xfrm>
          <a:prstGeom prst="rect">
            <a:avLst/>
          </a:prstGeom>
          <a:noFill/>
          <a:ln>
            <a:noFill/>
          </a:ln>
        </p:spPr>
      </p:pic>
      <p:pic>
        <p:nvPicPr>
          <p:cNvPr id="9" name="Picture 15">
            <a:extLst>
              <a:ext uri="{FF2B5EF4-FFF2-40B4-BE49-F238E27FC236}">
                <a16:creationId xmlns:a16="http://schemas.microsoft.com/office/drawing/2014/main" xmlns="" id="{04E67499-5D06-4611-B504-5A8EA937037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69" y="4114741"/>
            <a:ext cx="5189794" cy="1645911"/>
          </a:xfrm>
          <a:prstGeom prst="rect">
            <a:avLst/>
          </a:prstGeom>
          <a:noFill/>
          <a:ln>
            <a:noFill/>
          </a:ln>
        </p:spPr>
      </p:pic>
      <p:sp>
        <p:nvSpPr>
          <p:cNvPr id="2" name="文本框 1">
            <a:extLst>
              <a:ext uri="{FF2B5EF4-FFF2-40B4-BE49-F238E27FC236}">
                <a16:creationId xmlns:a16="http://schemas.microsoft.com/office/drawing/2014/main" xmlns="" id="{860B9DB0-5B00-4F5C-BE5A-AB9F33EC84B9}"/>
              </a:ext>
            </a:extLst>
          </p:cNvPr>
          <p:cNvSpPr txBox="1"/>
          <p:nvPr/>
        </p:nvSpPr>
        <p:spPr>
          <a:xfrm>
            <a:off x="5764410" y="2413337"/>
            <a:ext cx="2820474" cy="830997"/>
          </a:xfrm>
          <a:prstGeom prst="rect">
            <a:avLst/>
          </a:prstGeom>
          <a:noFill/>
        </p:spPr>
        <p:txBody>
          <a:bodyPr wrap="square" rtlCol="0">
            <a:spAutoFit/>
          </a:bodyPr>
          <a:lstStyle/>
          <a:p>
            <a:pPr algn="just"/>
            <a:r>
              <a:rPr lang="zh-CN" altLang="en-US" sz="1600" b="1" dirty="0">
                <a:ea typeface="+mj-ea"/>
              </a:rPr>
              <a:t>对表</a:t>
            </a:r>
            <a:r>
              <a:rPr lang="en-US" altLang="zh-CN" sz="1600" b="1" dirty="0">
                <a:ea typeface="+mj-ea"/>
              </a:rPr>
              <a:t>5.2</a:t>
            </a:r>
            <a:r>
              <a:rPr lang="zh-CN" altLang="en-US" sz="1600" b="1" dirty="0">
                <a:ea typeface="+mj-ea"/>
              </a:rPr>
              <a:t>中的单词</a:t>
            </a:r>
            <a:r>
              <a:rPr lang="en-US" altLang="zh-CN" sz="1600" b="1" dirty="0">
                <a:ea typeface="+mj-ea"/>
              </a:rPr>
              <a:t>-</a:t>
            </a:r>
            <a:r>
              <a:rPr lang="zh-CN" altLang="en-US" sz="1600" b="1" dirty="0">
                <a:ea typeface="+mj-ea"/>
              </a:rPr>
              <a:t>文档矩阵进行奇异值分解，得到的结果展示。</a:t>
            </a:r>
          </a:p>
        </p:txBody>
      </p:sp>
    </p:spTree>
    <p:extLst>
      <p:ext uri="{BB962C8B-B14F-4D97-AF65-F5344CB8AC3E}">
        <p14:creationId xmlns:p14="http://schemas.microsoft.com/office/powerpoint/2010/main" val="3378077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p:sp>
        <p:nvSpPr>
          <p:cNvPr id="4" name="圆角矩形 13">
            <a:extLst>
              <a:ext uri="{FF2B5EF4-FFF2-40B4-BE49-F238E27FC236}">
                <a16:creationId xmlns:a16="http://schemas.microsoft.com/office/drawing/2014/main" xmlns="" id="{E7958AB3-3760-45F3-A4DE-35FF0AAED613}"/>
              </a:ext>
            </a:extLst>
          </p:cNvPr>
          <p:cNvSpPr/>
          <p:nvPr/>
        </p:nvSpPr>
        <p:spPr bwMode="auto">
          <a:xfrm>
            <a:off x="355986" y="1059757"/>
            <a:ext cx="421601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第三步：重建矩阵</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xmlns="" id="{860B9DB0-5B00-4F5C-BE5A-AB9F33EC84B9}"/>
              </a:ext>
            </a:extLst>
          </p:cNvPr>
          <p:cNvSpPr txBox="1"/>
          <p:nvPr/>
        </p:nvSpPr>
        <p:spPr>
          <a:xfrm>
            <a:off x="976086" y="2153899"/>
            <a:ext cx="7191825" cy="1015663"/>
          </a:xfrm>
          <a:prstGeom prst="rect">
            <a:avLst/>
          </a:prstGeom>
          <a:noFill/>
        </p:spPr>
        <p:txBody>
          <a:bodyPr wrap="square" rtlCol="0">
            <a:spAutoFit/>
          </a:bodyPr>
          <a:lstStyle/>
          <a:p>
            <a:pPr algn="just"/>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当</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k=2</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，即选取最大的前两个特征根及其对应的特征向量对矩阵</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进行重建。下面给出了选取矩阵</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、矩阵</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和矩阵</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的子部分重建所得矩阵</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10" name="Picture 17">
            <a:extLst>
              <a:ext uri="{FF2B5EF4-FFF2-40B4-BE49-F238E27FC236}">
                <a16:creationId xmlns:a16="http://schemas.microsoft.com/office/drawing/2014/main" xmlns="" id="{AFCAFD1A-A547-4DB3-A7B1-A73F08DC4CE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6875" y="3544911"/>
            <a:ext cx="6770248" cy="2192628"/>
          </a:xfrm>
          <a:prstGeom prst="rect">
            <a:avLst/>
          </a:prstGeom>
          <a:noFill/>
          <a:ln>
            <a:noFill/>
          </a:ln>
        </p:spPr>
      </p:pic>
    </p:spTree>
    <p:extLst>
      <p:ext uri="{BB962C8B-B14F-4D97-AF65-F5344CB8AC3E}">
        <p14:creationId xmlns:p14="http://schemas.microsoft.com/office/powerpoint/2010/main" val="3145011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p:sp>
        <p:nvSpPr>
          <p:cNvPr id="4" name="圆角矩形 13">
            <a:extLst>
              <a:ext uri="{FF2B5EF4-FFF2-40B4-BE49-F238E27FC236}">
                <a16:creationId xmlns:a16="http://schemas.microsoft.com/office/drawing/2014/main" xmlns="" id="{E7958AB3-3760-45F3-A4DE-35FF0AAED613}"/>
              </a:ext>
            </a:extLst>
          </p:cNvPr>
          <p:cNvSpPr/>
          <p:nvPr/>
        </p:nvSpPr>
        <p:spPr bwMode="auto">
          <a:xfrm>
            <a:off x="355986" y="1059757"/>
            <a:ext cx="421601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a:t>
            </a:r>
            <a:r>
              <a:rPr lang="zh-CN" altLang="en-US"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四</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步：挖掘语义关系</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xmlns="" id="{53D1F4C8-C89A-45B4-8A71-716621823067}"/>
              </a:ext>
            </a:extLst>
          </p:cNvPr>
          <p:cNvSpPr txBox="1"/>
          <p:nvPr/>
        </p:nvSpPr>
        <p:spPr>
          <a:xfrm>
            <a:off x="547753" y="1776039"/>
            <a:ext cx="7926545" cy="646331"/>
          </a:xfrm>
          <a:prstGeom prst="rect">
            <a:avLst/>
          </a:prstGeom>
          <a:noFill/>
        </p:spPr>
        <p:txBody>
          <a:bodyPr wrap="square">
            <a:spAutoFit/>
          </a:bodyPr>
          <a:lstStyle/>
          <a:p>
            <a:pPr marL="285750" indent="-285750">
              <a:buFont typeface="Arial" panose="020B0604020202020204" pitchFamily="34" charset="0"/>
              <a:buChar char="•"/>
            </a:pP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基于单词-文档矩阵A，可以计算任意两个文档之间的皮尔逊相关系数，从而得到如下文档-文档相关系数矩阵：</a:t>
            </a:r>
          </a:p>
        </p:txBody>
      </p:sp>
      <p:pic>
        <p:nvPicPr>
          <p:cNvPr id="14" name="Picture 25">
            <a:extLst>
              <a:ext uri="{FF2B5EF4-FFF2-40B4-BE49-F238E27FC236}">
                <a16:creationId xmlns:a16="http://schemas.microsoft.com/office/drawing/2014/main" xmlns="" id="{EDD6F375-FAE0-461A-ADDF-0659624075D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3461" y="2493204"/>
            <a:ext cx="4537075" cy="1579880"/>
          </a:xfrm>
          <a:prstGeom prst="rect">
            <a:avLst/>
          </a:prstGeom>
          <a:noFill/>
          <a:ln>
            <a:noFill/>
          </a:ln>
        </p:spPr>
      </p:pic>
      <p:sp>
        <p:nvSpPr>
          <p:cNvPr id="15" name="文本框 14">
            <a:extLst>
              <a:ext uri="{FF2B5EF4-FFF2-40B4-BE49-F238E27FC236}">
                <a16:creationId xmlns:a16="http://schemas.microsoft.com/office/drawing/2014/main" xmlns="" id="{AAC707B5-299B-4136-B99D-F3A35285BA15}"/>
              </a:ext>
            </a:extLst>
          </p:cNvPr>
          <p:cNvSpPr txBox="1"/>
          <p:nvPr/>
        </p:nvSpPr>
        <p:spPr>
          <a:xfrm>
            <a:off x="547753" y="4142802"/>
            <a:ext cx="7926545" cy="646331"/>
          </a:xfrm>
          <a:prstGeom prst="rect">
            <a:avLst/>
          </a:prstGeom>
          <a:noFill/>
        </p:spPr>
        <p:txBody>
          <a:bodyPr wrap="square">
            <a:spAutoFit/>
          </a:bodyPr>
          <a:lstStyle/>
          <a:p>
            <a:pPr marL="285750" indent="-285750">
              <a:buFont typeface="Arial" panose="020B0604020202020204" pitchFamily="34" charset="0"/>
              <a:buChar char="•"/>
            </a:pP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基于重建单词-文档矩阵A</a:t>
            </a:r>
            <a:r>
              <a:rPr lang="en-US" altLang="zh-CN" kern="1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，可以计算任意两个文档之间的皮尔逊相关系数，从而得到如下文档-文档相关系数矩阵：</a:t>
            </a:r>
          </a:p>
        </p:txBody>
      </p:sp>
      <p:pic>
        <p:nvPicPr>
          <p:cNvPr id="16" name="Picture 22">
            <a:extLst>
              <a:ext uri="{FF2B5EF4-FFF2-40B4-BE49-F238E27FC236}">
                <a16:creationId xmlns:a16="http://schemas.microsoft.com/office/drawing/2014/main" xmlns="" id="{6AF81EE2-73D8-4B91-9067-704A1CD45A9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350" y="4889331"/>
            <a:ext cx="4451350" cy="1549400"/>
          </a:xfrm>
          <a:prstGeom prst="rect">
            <a:avLst/>
          </a:prstGeom>
          <a:noFill/>
          <a:ln>
            <a:noFill/>
          </a:ln>
        </p:spPr>
      </p:pic>
    </p:spTree>
    <p:extLst>
      <p:ext uri="{BB962C8B-B14F-4D97-AF65-F5344CB8AC3E}">
        <p14:creationId xmlns:p14="http://schemas.microsoft.com/office/powerpoint/2010/main" val="413533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553220" y="161206"/>
            <a:ext cx="7507706" cy="657727"/>
          </a:xfrm>
        </p:spPr>
        <p:txBody>
          <a:bodyPr/>
          <a:lstStyle/>
          <a:p>
            <a:r>
              <a:rPr lang="zh-CN" altLang="en-US" sz="2400" dirty="0">
                <a:latin typeface="Times New Roman" panose="02020603050405020304" pitchFamily="18" charset="0"/>
                <a:cs typeface="Times New Roman" panose="02020603050405020304" pitchFamily="18" charset="0"/>
              </a:rPr>
              <a:t>从命题逻辑到谓词逻辑</a:t>
            </a:r>
            <a:endParaRPr lang="zh-CN" altLang="en-US" sz="24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61255" y="1074935"/>
                <a:ext cx="8585859" cy="4093428"/>
              </a:xfrm>
              <a:prstGeom prst="rect">
                <a:avLst/>
              </a:prstGeom>
            </p:spPr>
            <p:txBody>
              <a:bodyPr wrap="square">
                <a:spAutoFit/>
              </a:bodyPr>
              <a:lstStyle/>
              <a:p>
                <a:pPr marL="342900" indent="-342900">
                  <a:buFont typeface="Wingdings" panose="05000000000000000000" pitchFamily="2" charset="2"/>
                  <a:buChar char="l"/>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14:m>
                  <m:oMath xmlns:m="http://schemas.openxmlformats.org/officeDocument/2006/math">
                    <m:r>
                      <a:rPr lang="zh-CN" altLang="en-US" sz="2000" i="1">
                        <a:latin typeface="Cambria Math"/>
                        <a:ea typeface="黑体" panose="02010609060101010101" pitchFamily="49" charset="-122"/>
                        <a:cs typeface="Times New Roman" panose="02020603050405020304" pitchFamily="18" charset="0"/>
                      </a:rPr>
                      <m:t>𝛼</m:t>
                    </m:r>
                  </m:oMath>
                </a14:m>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：大象</a:t>
                </a:r>
                <a:r>
                  <a:rPr lang="zh-CN" altLang="en-US" sz="2000" i="1" u="sng" dirty="0">
                    <a:latin typeface="Times New Roman" panose="02020603050405020304" pitchFamily="18" charset="0"/>
                    <a:ea typeface="黑体" panose="02010609060101010101" pitchFamily="49" charset="-122"/>
                    <a:cs typeface="Times New Roman" panose="02020603050405020304" pitchFamily="18" charset="0"/>
                  </a:rPr>
                  <a:t>是</a:t>
                </a:r>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哺乳动物</a:t>
                </a:r>
                <a:endParaRPr lang="en-US" altLang="zh-CN" sz="2000" i="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000" i="1" dirty="0">
                  <a:latin typeface="Cambria Math"/>
                  <a:ea typeface="Cambria Math"/>
                  <a:cs typeface="Times New Roman" panose="02020603050405020304" pitchFamily="18" charset="0"/>
                </a:endParaRPr>
              </a:p>
              <a:p>
                <a:pPr marL="342900" indent="-342900">
                  <a:lnSpc>
                    <a:spcPct val="150000"/>
                  </a:lnSpc>
                  <a:buFont typeface="Wingdings" panose="05000000000000000000" pitchFamily="2" charset="2"/>
                  <a:buChar char="l"/>
                </a:pPr>
                <a14:m>
                  <m:oMath xmlns:m="http://schemas.openxmlformats.org/officeDocument/2006/math">
                    <m:r>
                      <a:rPr lang="zh-CN" altLang="en-US" sz="2000" i="1">
                        <a:latin typeface="Cambria Math"/>
                        <a:ea typeface="Cambria Math"/>
                        <a:cs typeface="Times New Roman" panose="02020603050405020304" pitchFamily="18" charset="0"/>
                      </a:rPr>
                      <m:t>𝛽</m:t>
                    </m:r>
                  </m:oMath>
                </a14:m>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：大象</a:t>
                </a:r>
                <a:r>
                  <a:rPr lang="zh-CN" altLang="en-US" sz="2000" i="1" u="sng" dirty="0">
                    <a:latin typeface="Times New Roman" panose="02020603050405020304" pitchFamily="18" charset="0"/>
                    <a:ea typeface="黑体" panose="02010609060101010101" pitchFamily="49" charset="-122"/>
                    <a:cs typeface="Times New Roman" panose="02020603050405020304" pitchFamily="18" charset="0"/>
                  </a:rPr>
                  <a:t>是</a:t>
                </a:r>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一种</a:t>
                </a:r>
                <a:r>
                  <a:rPr lang="zh-CN" altLang="en-US" sz="2000" i="1" u="sng" dirty="0">
                    <a:latin typeface="Times New Roman" panose="02020603050405020304" pitchFamily="18" charset="0"/>
                    <a:ea typeface="黑体" panose="02010609060101010101" pitchFamily="49" charset="-122"/>
                    <a:cs typeface="Times New Roman" panose="02020603050405020304" pitchFamily="18" charset="0"/>
                  </a:rPr>
                  <a:t>最大的</a:t>
                </a:r>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哺乳动物</a:t>
                </a:r>
                <a:endParaRPr lang="en-US" altLang="zh-CN" sz="2000" i="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endParaRPr lang="en-US" altLang="zh-CN" sz="2000" i="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解决思路：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不同原子命题蕴含个体、群体和关系等内在丰富语义，命题逻辑无法表现内在丰富语义。因此，需要分析原子命题，分离其主语（个体或群体）和谓语（关系）</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1"/>
                <a:endPar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lvl="1"/>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需要引入更加强大的逻辑表示方法，这就是谓词逻辑</a:t>
                </a:r>
              </a:p>
            </p:txBody>
          </p:sp>
        </mc:Choice>
        <mc:Fallback xmlns="">
          <p:sp>
            <p:nvSpPr>
              <p:cNvPr id="4" name="矩形 3"/>
              <p:cNvSpPr>
                <a:spLocks noRot="1" noChangeAspect="1" noMove="1" noResize="1" noEditPoints="1" noAdjustHandles="1" noChangeArrowheads="1" noChangeShapeType="1" noTextEdit="1"/>
              </p:cNvSpPr>
              <p:nvPr/>
            </p:nvSpPr>
            <p:spPr>
              <a:xfrm>
                <a:off x="261255" y="806201"/>
                <a:ext cx="8585859" cy="4093428"/>
              </a:xfrm>
              <a:prstGeom prst="rect">
                <a:avLst/>
              </a:prstGeom>
              <a:blipFill rotWithShape="1">
                <a:blip r:embed="rId2"/>
                <a:stretch>
                  <a:fillRect l="-639" b="-1935"/>
                </a:stretch>
              </a:blipFill>
            </p:spPr>
            <p:txBody>
              <a:bodyPr/>
              <a:lstStyle/>
              <a:p>
                <a:r>
                  <a:rPr lang="zh-CN" altLang="en-US">
                    <a:noFill/>
                  </a:rPr>
                  <a:t> </a:t>
                </a:r>
              </a:p>
            </p:txBody>
          </p:sp>
        </mc:Fallback>
      </mc:AlternateContent>
      <p:sp>
        <p:nvSpPr>
          <p:cNvPr id="6" name="椭圆 5"/>
          <p:cNvSpPr/>
          <p:nvPr/>
        </p:nvSpPr>
        <p:spPr>
          <a:xfrm>
            <a:off x="4773881" y="1298376"/>
            <a:ext cx="3467594" cy="2010888"/>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4796443" y="1772562"/>
            <a:ext cx="3419526" cy="646331"/>
          </a:xfrm>
          <a:prstGeom prst="rect">
            <a:avLst/>
          </a:prstGeom>
        </p:spPr>
        <p:txBody>
          <a:bodyPr wrap="none">
            <a:spAutoFit/>
          </a:bodyPr>
          <a:lstStyle/>
          <a:p>
            <a:pPr algn="ctr"/>
            <a:r>
              <a:rPr lang="zh-CN" altLang="en-US" dirty="0">
                <a:latin typeface="黑体" panose="02010609060101010101" pitchFamily="49" charset="-122"/>
                <a:ea typeface="黑体" panose="02010609060101010101" pitchFamily="49" charset="-122"/>
              </a:rPr>
              <a:t>个体的性质（</a:t>
            </a:r>
            <a:r>
              <a:rPr lang="zh-CN" altLang="en-US" b="1" u="sng" dirty="0">
                <a:latin typeface="黑体" panose="02010609060101010101" pitchFamily="49" charset="-122"/>
                <a:ea typeface="黑体" panose="02010609060101010101" pitchFamily="49" charset="-122"/>
              </a:rPr>
              <a:t>是</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个体和个体之间的关系（</a:t>
            </a:r>
            <a:r>
              <a:rPr lang="zh-CN" altLang="en-US" b="1" u="sng" dirty="0">
                <a:latin typeface="黑体" panose="02010609060101010101" pitchFamily="49" charset="-122"/>
                <a:ea typeface="黑体" panose="02010609060101010101" pitchFamily="49" charset="-122"/>
              </a:rPr>
              <a:t>最大</a:t>
            </a:r>
            <a:r>
              <a:rPr lang="zh-CN" altLang="en-US"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33281259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0E08A150-D00B-4AE3-AA7D-2C3177DA3D1C}"/>
                  </a:ext>
                </a:extLst>
              </p:cNvPr>
              <p:cNvSpPr/>
              <p:nvPr/>
            </p:nvSpPr>
            <p:spPr>
              <a:xfrm>
                <a:off x="293392" y="1269438"/>
                <a:ext cx="8200260" cy="4787657"/>
              </a:xfrm>
              <a:prstGeom prst="rect">
                <a:avLst/>
              </a:prstGeom>
            </p:spPr>
            <p:txBody>
              <a:bodyPr wrap="square">
                <a:spAutoFit/>
              </a:bodyPr>
              <a:lstStyle/>
              <a:p>
                <a:pPr marL="285750" indent="-285750" algn="just">
                  <a:lnSpc>
                    <a:spcPct val="150000"/>
                  </a:lnSpc>
                  <a:spcBef>
                    <a:spcPts val="1000"/>
                  </a:spcBef>
                  <a:spcAft>
                    <a:spcPts val="3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通过观察两个相关系数矩阵可以发现，基于重建单词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文档矩阵</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𝐴</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得到的相关系数矩阵中单词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单词之间的相关关系更加明确，在同一文档中出现过的单词之间相关系数趋近为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，没有同时出现在同一文档中的单词之间相关系数趋近为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network</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相比于其他单词更加</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中立</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一些，这是因为单词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network</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既出现在了机器学习这一类别文档标题</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中，也出现在基因编辑这一类别文档</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b3</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中。不过单词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network</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与基因编辑这一类别单词相关度更高，这是因为单词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network</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gene</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human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这两个具有明显基因编辑特点的单词同时出现在文档</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b3</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中，只与</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optimization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这一明显具有机器学习特点的单词同时出现在文档</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spcBef>
                    <a:spcPts val="1000"/>
                  </a:spcBef>
                  <a:spcAft>
                    <a:spcPts val="3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可以看出，隐性语义分析对原始单词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文档矩阵中所蕴含关系进行了有效挖掘，能刻画单词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单词、单词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文档以及文档</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文档之间语义关系。</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0E08A150-D00B-4AE3-AA7D-2C3177DA3D1C}"/>
                  </a:ext>
                </a:extLst>
              </p:cNvPr>
              <p:cNvSpPr>
                <a:spLocks noRot="1" noChangeAspect="1" noMove="1" noResize="1" noEditPoints="1" noAdjustHandles="1" noChangeArrowheads="1" noChangeShapeType="1" noTextEdit="1"/>
              </p:cNvSpPr>
              <p:nvPr/>
            </p:nvSpPr>
            <p:spPr>
              <a:xfrm>
                <a:off x="293392" y="1269438"/>
                <a:ext cx="8200260" cy="4787657"/>
              </a:xfrm>
              <a:prstGeom prst="rect">
                <a:avLst/>
              </a:prstGeom>
              <a:blipFill>
                <a:blip r:embed="rId3"/>
                <a:stretch>
                  <a:fillRect l="-446" r="-3420" b="-1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646822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41296" y="1274461"/>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一、</a:t>
            </a:r>
            <a:r>
              <a:rPr kumimoji="0" lang="en-US" altLang="zh-CN" sz="2800" b="1" dirty="0">
                <a:solidFill>
                  <a:srgbClr val="C00000"/>
                </a:solidFill>
                <a:latin typeface="+mn-lt"/>
                <a:ea typeface="微软雅黑" panose="020B0503020204020204" pitchFamily="34" charset="-122"/>
                <a:sym typeface="Calibri" panose="020F0502020204030204" pitchFamily="34" charset="0"/>
              </a:rPr>
              <a:t>K</a:t>
            </a:r>
            <a:r>
              <a:rPr kumimoji="0" lang="zh-CN" altLang="en-US" sz="2800" b="1" dirty="0">
                <a:solidFill>
                  <a:srgbClr val="C00000"/>
                </a:solidFill>
                <a:latin typeface="+mn-lt"/>
                <a:ea typeface="微软雅黑" panose="020B0503020204020204" pitchFamily="34" charset="-122"/>
                <a:sym typeface="Calibri" panose="020F0502020204030204" pitchFamily="34" charset="0"/>
              </a:rPr>
              <a:t>均值聚类</a:t>
            </a:r>
          </a:p>
        </p:txBody>
      </p:sp>
      <p:sp>
        <p:nvSpPr>
          <p:cNvPr id="8" name="矩形 7"/>
          <p:cNvSpPr>
            <a:spLocks noChangeArrowheads="1"/>
          </p:cNvSpPr>
          <p:nvPr/>
        </p:nvSpPr>
        <p:spPr bwMode="auto">
          <a:xfrm>
            <a:off x="241296" y="23927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二、主成分分析</a:t>
            </a:r>
          </a:p>
        </p:txBody>
      </p:sp>
      <p:sp>
        <p:nvSpPr>
          <p:cNvPr id="7" name="矩形 6"/>
          <p:cNvSpPr>
            <a:spLocks noChangeArrowheads="1"/>
          </p:cNvSpPr>
          <p:nvPr/>
        </p:nvSpPr>
        <p:spPr bwMode="auto">
          <a:xfrm>
            <a:off x="241296" y="34669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三、特征人脸方法</a:t>
            </a:r>
          </a:p>
        </p:txBody>
      </p:sp>
      <p:sp>
        <p:nvSpPr>
          <p:cNvPr id="6" name="矩形 5">
            <a:extLst>
              <a:ext uri="{FF2B5EF4-FFF2-40B4-BE49-F238E27FC236}">
                <a16:creationId xmlns:a16="http://schemas.microsoft.com/office/drawing/2014/main" xmlns="" id="{5EA1B343-DF42-49A8-A81D-36D996ECC9C9}"/>
              </a:ext>
            </a:extLst>
          </p:cNvPr>
          <p:cNvSpPr>
            <a:spLocks noChangeArrowheads="1"/>
          </p:cNvSpPr>
          <p:nvPr/>
        </p:nvSpPr>
        <p:spPr bwMode="auto">
          <a:xfrm>
            <a:off x="241296" y="447173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四、潜在语义分析</a:t>
            </a:r>
          </a:p>
        </p:txBody>
      </p:sp>
      <p:sp>
        <p:nvSpPr>
          <p:cNvPr id="9" name="矩形 8">
            <a:extLst>
              <a:ext uri="{FF2B5EF4-FFF2-40B4-BE49-F238E27FC236}">
                <a16:creationId xmlns:a16="http://schemas.microsoft.com/office/drawing/2014/main" xmlns="" id="{8785E8B2-CF02-478F-915E-E819DE9D9E63}"/>
              </a:ext>
            </a:extLst>
          </p:cNvPr>
          <p:cNvSpPr>
            <a:spLocks noChangeArrowheads="1"/>
          </p:cNvSpPr>
          <p:nvPr/>
        </p:nvSpPr>
        <p:spPr bwMode="auto">
          <a:xfrm>
            <a:off x="241296" y="547656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五、期望最大化算法</a:t>
            </a:r>
          </a:p>
        </p:txBody>
      </p:sp>
    </p:spTree>
    <p:extLst>
      <p:ext uri="{BB962C8B-B14F-4D97-AF65-F5344CB8AC3E}">
        <p14:creationId xmlns:p14="http://schemas.microsoft.com/office/powerpoint/2010/main" val="10623550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模型参数估计</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86A0AF88-9B88-4D6A-BE06-3B9D51D14302}"/>
                  </a:ext>
                </a:extLst>
              </p:cNvPr>
              <p:cNvSpPr txBox="1"/>
              <p:nvPr/>
            </p:nvSpPr>
            <p:spPr>
              <a:xfrm>
                <a:off x="550572" y="1774481"/>
                <a:ext cx="8042856" cy="3885551"/>
              </a:xfrm>
              <a:prstGeom prst="rect">
                <a:avLst/>
              </a:prstGeom>
              <a:noFill/>
            </p:spPr>
            <p:txBody>
              <a:bodyPr wrap="square">
                <a:spAutoFit/>
              </a:bodyPr>
              <a:lstStyle/>
              <a:p>
                <a:pPr indent="266700" algn="just">
                  <a:spcBef>
                    <a:spcPts val="1000"/>
                  </a:spcBef>
                  <a:spcAft>
                    <a:spcPts val="300"/>
                  </a:spcAft>
                </a:pP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假设由</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个数据样本构成的集合</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𝑛</m:t>
                        </m:r>
                      </m:sub>
                    </m:s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从参数为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的某个模型（如高斯模型等）以一定概率独立采样得到。于是，可以通过最大似然估计算法（</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maximum likelihood estimation</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MLE</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）来求取参数</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，使得在参数为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的模型下数据集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出现的可能性最大，即</a:t>
                </a:r>
                <a14:m>
                  <m:oMath xmlns:m="http://schemas.openxmlformats.org/officeDocument/2006/math">
                    <m:acc>
                      <m:accPr>
                        <m:chr m:val="̂"/>
                        <m:ctrlPr>
                          <a:rPr lang="zh-CN" altLang="zh-CN" sz="1800" i="1" kern="100">
                            <a:effectLst/>
                            <a:latin typeface="Cambria Math"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800" i="1" kern="100">
                            <a:effectLst/>
                            <a:latin typeface="Cambria Math"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lim>
                        </m:limLow>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或者也可利用最大后验估计（</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maximum a posteriori estimation</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MAP</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）从数据集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来如下估计参数</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acc>
                      <m:accPr>
                        <m:chr m:val="̂"/>
                        <m:ctrlPr>
                          <a:rPr lang="zh-CN" altLang="zh-CN" sz="1800" i="1" kern="100">
                            <a:effectLst/>
                            <a:latin typeface="Cambria Math"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800" i="1" kern="100">
                            <a:effectLst/>
                            <a:latin typeface="Cambria Math"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lim>
                        </m:limLow>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limLow>
                          <m:limLowPr>
                            <m:ctrlPr>
                              <a:rPr lang="zh-CN" altLang="zh-CN" sz="1800" i="1" kern="100">
                                <a:effectLst/>
                                <a:latin typeface="Cambria Math"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lim>
                        </m:limLow>
                        <m:f>
                          <m:fPr>
                            <m:ctrlPr>
                              <a:rPr lang="zh-CN" altLang="zh-CN" sz="1800" i="1" kern="100">
                                <a:effectLst/>
                                <a:latin typeface="Cambria Math"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en>
                        </m:f>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无关，则可得</a:t>
                </a:r>
                <a14:m>
                  <m:oMath xmlns:m="http://schemas.openxmlformats.org/officeDocument/2006/math">
                    <m:limLow>
                      <m:limLowPr>
                        <m:ctrlPr>
                          <a:rPr lang="zh-CN" altLang="zh-CN" sz="1800" i="1" kern="100">
                            <a:effectLst/>
                            <a:latin typeface="Cambria Math"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lim>
                    </m:limLow>
                    <m:f>
                      <m:fPr>
                        <m:ctrlPr>
                          <a:rPr lang="zh-CN" altLang="zh-CN" sz="1800" i="1" kern="100">
                            <a:effectLst/>
                            <a:latin typeface="Cambria Math"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800" i="1" kern="100">
                            <a:effectLst/>
                            <a:latin typeface="Cambria Math"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lim>
                        </m:limLow>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，对这个式子取对数，得到</a:t>
                </a:r>
                <a14:m>
                  <m:oMath xmlns:m="http://schemas.openxmlformats.org/officeDocument/2006/math">
                    <m:func>
                      <m:funcPr>
                        <m:ctrlPr>
                          <a:rPr lang="zh-CN" altLang="zh-CN" sz="1800" i="1" kern="100">
                            <a:effectLst/>
                            <a:latin typeface="Cambria Math"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lim>
                        </m:limLow>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𝑙𝑜𝑔𝑃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𝑙𝑜𝑔𝑃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。可见，最大后验估计与最大似然估计相比，增加了一项与</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相关的先验概率</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86A0AF88-9B88-4D6A-BE06-3B9D51D14302}"/>
                  </a:ext>
                </a:extLst>
              </p:cNvPr>
              <p:cNvSpPr txBox="1">
                <a:spLocks noRot="1" noChangeAspect="1" noMove="1" noResize="1" noEditPoints="1" noAdjustHandles="1" noChangeArrowheads="1" noChangeShapeType="1" noTextEdit="1"/>
              </p:cNvSpPr>
              <p:nvPr/>
            </p:nvSpPr>
            <p:spPr>
              <a:xfrm>
                <a:off x="550572" y="1774481"/>
                <a:ext cx="8042856" cy="3885551"/>
              </a:xfrm>
              <a:prstGeom prst="rect">
                <a:avLst/>
              </a:prstGeom>
              <a:blipFill>
                <a:blip r:embed="rId3"/>
                <a:stretch>
                  <a:fillRect l="-606" t="-628" r="-3409" b="-172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xmlns="" id="{D3B9CACA-13C9-456D-BB1D-03371BD00D51}"/>
              </a:ext>
            </a:extLst>
          </p:cNvPr>
          <p:cNvSpPr txBox="1"/>
          <p:nvPr/>
        </p:nvSpPr>
        <p:spPr>
          <a:xfrm>
            <a:off x="689019" y="1280306"/>
            <a:ext cx="4572000" cy="369332"/>
          </a:xfrm>
          <a:prstGeom prst="rect">
            <a:avLst/>
          </a:prstGeom>
          <a:noFill/>
        </p:spPr>
        <p:txBody>
          <a:bodyPr wrap="square">
            <a:spAutoFit/>
          </a:bodyPr>
          <a:lstStyle/>
          <a:p>
            <a:pPr marL="285750" indent="-285750">
              <a:buFont typeface="Wingdings" panose="05000000000000000000" pitchFamily="2" charset="2"/>
              <a:buChar char="l"/>
            </a:pPr>
            <a:r>
              <a:rPr lang="zh-CN" altLang="en-US" b="1" dirty="0">
                <a:solidFill>
                  <a:srgbClr val="0070C0"/>
                </a:solidFill>
                <a:latin typeface="楷体" panose="02010609060101010101" pitchFamily="49" charset="-122"/>
                <a:ea typeface="楷体" panose="02010609060101010101" pitchFamily="49" charset="-122"/>
              </a:rPr>
              <a:t>最大似然估计</a:t>
            </a:r>
            <a:endParaRPr lang="en-US" altLang="zh-CN" b="1" dirty="0">
              <a:solidFill>
                <a:srgbClr val="0070C0"/>
              </a:solidFill>
              <a:latin typeface="楷体" panose="02010609060101010101" pitchFamily="49" charset="-122"/>
              <a:ea typeface="楷体" panose="02010609060101010101" pitchFamily="49" charset="-122"/>
            </a:endParaRPr>
          </a:p>
        </p:txBody>
      </p:sp>
      <p:sp>
        <p:nvSpPr>
          <p:cNvPr id="12" name="文本框 11">
            <a:extLst>
              <a:ext uri="{FF2B5EF4-FFF2-40B4-BE49-F238E27FC236}">
                <a16:creationId xmlns:a16="http://schemas.microsoft.com/office/drawing/2014/main" xmlns="" id="{85C1AD83-0D68-40C6-B578-D37868516E92}"/>
              </a:ext>
            </a:extLst>
          </p:cNvPr>
          <p:cNvSpPr txBox="1"/>
          <p:nvPr/>
        </p:nvSpPr>
        <p:spPr>
          <a:xfrm>
            <a:off x="689019" y="3122456"/>
            <a:ext cx="4572000" cy="369332"/>
          </a:xfrm>
          <a:prstGeom prst="rect">
            <a:avLst/>
          </a:prstGeom>
          <a:noFill/>
        </p:spPr>
        <p:txBody>
          <a:bodyPr wrap="square">
            <a:spAutoFit/>
          </a:bodyPr>
          <a:lstStyle/>
          <a:p>
            <a:pPr marL="285750" indent="-285750">
              <a:buFont typeface="Wingdings" panose="05000000000000000000" pitchFamily="2" charset="2"/>
              <a:buChar char="l"/>
            </a:pPr>
            <a:r>
              <a:rPr lang="zh-CN" altLang="en-US" b="1" dirty="0">
                <a:solidFill>
                  <a:srgbClr val="0070C0"/>
                </a:solidFill>
                <a:latin typeface="楷体" panose="02010609060101010101" pitchFamily="49" charset="-122"/>
                <a:ea typeface="楷体" panose="02010609060101010101" pitchFamily="49" charset="-122"/>
              </a:rPr>
              <a:t>最大后验估计</a:t>
            </a:r>
            <a:endParaRPr lang="en-US" altLang="zh-CN" b="1" dirty="0">
              <a:solidFill>
                <a:srgbClr val="0070C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6458132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模型参数估计</a:t>
            </a:r>
            <a:endParaRPr lang="zh-CN" altLang="en-US" sz="2400" kern="0" dirty="0">
              <a:solidFill>
                <a:srgbClr val="0070C0"/>
              </a:solidFill>
              <a:latin typeface="Times New Roman" pitchFamily="18" charset="0"/>
              <a:cs typeface="Times New Roman" pitchFamily="18" charset="0"/>
            </a:endParaRPr>
          </a:p>
        </p:txBody>
      </p:sp>
      <p:sp>
        <p:nvSpPr>
          <p:cNvPr id="8" name="文本框 7">
            <a:extLst>
              <a:ext uri="{FF2B5EF4-FFF2-40B4-BE49-F238E27FC236}">
                <a16:creationId xmlns:a16="http://schemas.microsoft.com/office/drawing/2014/main" xmlns="" id="{F1F91C47-F710-4EB3-9E4C-6902E5A9A59F}"/>
              </a:ext>
            </a:extLst>
          </p:cNvPr>
          <p:cNvSpPr txBox="1"/>
          <p:nvPr/>
        </p:nvSpPr>
        <p:spPr>
          <a:xfrm>
            <a:off x="904740" y="1888472"/>
            <a:ext cx="7682248" cy="2862322"/>
          </a:xfrm>
          <a:prstGeom prst="rect">
            <a:avLst/>
          </a:prstGeom>
          <a:noFill/>
        </p:spPr>
        <p:txBody>
          <a:bodyPr wrap="square">
            <a:spAutoFit/>
          </a:bodyPr>
          <a:lstStyle/>
          <a:p>
            <a:pPr marL="285750" indent="-285750" algn="just">
              <a:buFont typeface="Wingdings" panose="05000000000000000000" pitchFamily="2" charset="2"/>
              <a:buChar char="l"/>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无论是</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最大似然估计算法或者是最大后验估计算法，都是充分利用已有数据，在参数模型确定（只是参数值未知）情况下，对所优化目标中的参数求导，令导数为</a:t>
            </a:r>
            <a:r>
              <a:rPr lang="en-US" altLang="zh-CN" sz="1800" kern="100" dirty="0">
                <a:effectLst/>
                <a:latin typeface="Times New Roman" panose="02020603050405020304" pitchFamily="18" charset="0"/>
                <a:ea typeface="华文楷体" panose="02010600040101010101" pitchFamily="2" charset="-122"/>
              </a:rPr>
              <a:t>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，求取模型的参数值。</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在解决一些具体问题时，难以事先就将模型确定下来，然后利用数据来求取模型中的参数值。在这样情况下，无法直接利用最大似然估计算法或者最大后验估计算法来求取模型参数。</a:t>
            </a:r>
            <a:endParaRPr lang="zh-CN" altLang="en-US" dirty="0"/>
          </a:p>
        </p:txBody>
      </p:sp>
    </p:spTree>
    <p:extLst>
      <p:ext uri="{BB962C8B-B14F-4D97-AF65-F5344CB8AC3E}">
        <p14:creationId xmlns:p14="http://schemas.microsoft.com/office/powerpoint/2010/main" val="8345094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endParaRPr lang="zh-CN" altLang="en-US" sz="2400" kern="0" dirty="0">
              <a:solidFill>
                <a:srgbClr val="0070C0"/>
              </a:solidFill>
              <a:latin typeface="Times New Roman" pitchFamily="18" charset="0"/>
              <a:cs typeface="Times New Roman" pitchFamily="18" charset="0"/>
            </a:endParaRPr>
          </a:p>
        </p:txBody>
      </p:sp>
      <p:sp>
        <p:nvSpPr>
          <p:cNvPr id="8" name="文本框 7">
            <a:extLst>
              <a:ext uri="{FF2B5EF4-FFF2-40B4-BE49-F238E27FC236}">
                <a16:creationId xmlns:a16="http://schemas.microsoft.com/office/drawing/2014/main" xmlns="" id="{F1F91C47-F710-4EB3-9E4C-6902E5A9A59F}"/>
              </a:ext>
            </a:extLst>
          </p:cNvPr>
          <p:cNvSpPr txBox="1"/>
          <p:nvPr/>
        </p:nvSpPr>
        <p:spPr>
          <a:xfrm>
            <a:off x="444976" y="1428452"/>
            <a:ext cx="7943699" cy="4001095"/>
          </a:xfrm>
          <a:prstGeom prst="rect">
            <a:avLst/>
          </a:prstGeom>
          <a:noFill/>
        </p:spPr>
        <p:txBody>
          <a:bodyPr wrap="square">
            <a:spAutoFit/>
          </a:bodyPr>
          <a:lstStyle/>
          <a:p>
            <a:pPr algn="just"/>
            <a:r>
              <a:rPr lang="zh-CN" altLang="zh-CN" sz="20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期望最大化（</a:t>
            </a:r>
            <a:r>
              <a:rPr lang="en-US" altLang="zh-CN" sz="2000" b="1" kern="100" dirty="0">
                <a:solidFill>
                  <a:schemeClr val="tx2"/>
                </a:solidFill>
                <a:effectLst/>
                <a:latin typeface="Times New Roman" panose="02020603050405020304" pitchFamily="18" charset="0"/>
                <a:ea typeface="华文楷体" panose="02010600040101010101" pitchFamily="2" charset="-122"/>
              </a:rPr>
              <a:t>expectation maximization, EM</a:t>
            </a:r>
            <a:r>
              <a:rPr lang="zh-CN" altLang="zh-CN" sz="20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 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算法是一种重要的用于解决含有隐变量（</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latent variable</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）问题的参数估计方法。</a:t>
            </a:r>
            <a:endPar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算法分为求取期望（</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步骤，</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expectation</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）和期望最大化（</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步骤，</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maximization</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）两个步骤。 </a:t>
            </a:r>
            <a:endPar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步骤时，先假设模型参数的初始值，估计隐变量取值；在</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步骤时，基于观测数据、模型参数和隐变量取值一起来最大化</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拟合</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数据，更新模型参数。基于所更新的模型参数，得到新的隐变量取值（</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 E </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步），然后继续极大化</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拟合</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数据，更新模型参数（</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。以此类推迭代，直到算法收敛，得到合适的模型参数。</a:t>
            </a:r>
            <a:endParaRPr lang="zh-CN" altLang="zh-CN"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endParaRPr lang="zh-CN" altLang="en-US" dirty="0"/>
          </a:p>
        </p:txBody>
      </p:sp>
    </p:spTree>
    <p:extLst>
      <p:ext uri="{BB962C8B-B14F-4D97-AF65-F5344CB8AC3E}">
        <p14:creationId xmlns:p14="http://schemas.microsoft.com/office/powerpoint/2010/main" val="135424505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p:pic>
        <p:nvPicPr>
          <p:cNvPr id="4" name="图片 3">
            <a:extLst>
              <a:ext uri="{FF2B5EF4-FFF2-40B4-BE49-F238E27FC236}">
                <a16:creationId xmlns:a16="http://schemas.microsoft.com/office/drawing/2014/main" xmlns="" id="{7A3D0F98-8FC8-4E86-A6DC-FB4E2A024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229515" y="202171"/>
            <a:ext cx="2813745" cy="8051214"/>
          </a:xfrm>
          <a:prstGeom prst="rect">
            <a:avLst/>
          </a:prstGeom>
        </p:spPr>
      </p:pic>
      <p:sp>
        <p:nvSpPr>
          <p:cNvPr id="9" name="文本框 8">
            <a:extLst>
              <a:ext uri="{FF2B5EF4-FFF2-40B4-BE49-F238E27FC236}">
                <a16:creationId xmlns:a16="http://schemas.microsoft.com/office/drawing/2014/main" xmlns="" id="{0D9C89D5-B00D-4842-A99F-3A9EF875B5DF}"/>
              </a:ext>
            </a:extLst>
          </p:cNvPr>
          <p:cNvSpPr txBox="1"/>
          <p:nvPr/>
        </p:nvSpPr>
        <p:spPr>
          <a:xfrm>
            <a:off x="601606" y="1087606"/>
            <a:ext cx="7940787" cy="923330"/>
          </a:xfrm>
          <a:prstGeom prst="rect">
            <a:avLst/>
          </a:prstGeom>
          <a:noFill/>
        </p:spPr>
        <p:txBody>
          <a:bodyPr wrap="square">
            <a:spAutoFit/>
          </a:bodyPr>
          <a:lstStyle/>
          <a:p>
            <a:pPr marL="285750" indent="-285750" algn="just">
              <a:buFont typeface="Wingdings" panose="05000000000000000000" pitchFamily="2" charset="2"/>
              <a:buChar char="l"/>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假设有</a:t>
            </a:r>
            <a:r>
              <a:rPr lang="en-US" altLang="zh-CN" sz="1800" kern="100" dirty="0">
                <a:effectLst/>
                <a:latin typeface="Times New Roman" panose="02020603050405020304" pitchFamily="18" charset="0"/>
                <a:ea typeface="华文楷体" panose="02010600040101010101" pitchFamily="2" charset="-122"/>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华文楷体" panose="02010600040101010101" pitchFamily="2" charset="-122"/>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两个硬币，进行五轮掷币实验：在每一轮实验中，先随机选择一个硬币，然后用所选择的硬币投掷十次，将投掷结果作为本轮实验观测结果。</a:t>
            </a:r>
            <a:r>
              <a:rPr lang="en-US" altLang="zh-CN" sz="1800" kern="100" dirty="0">
                <a:effectLst/>
                <a:latin typeface="Times New Roman" panose="02020603050405020304" pitchFamily="18" charset="0"/>
                <a:ea typeface="华文楷体" panose="02010600040101010101" pitchFamily="2" charset="-122"/>
              </a:rPr>
              <a:t>H</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代表硬币正面朝上、</a:t>
            </a:r>
            <a:r>
              <a:rPr lang="en-US" altLang="zh-CN" sz="1800" kern="100" dirty="0">
                <a:effectLst/>
                <a:latin typeface="Times New Roman" panose="02020603050405020304" pitchFamily="18" charset="0"/>
                <a:ea typeface="华文楷体" panose="02010600040101010101" pitchFamily="2" charset="-122"/>
              </a:rPr>
              <a:t>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代表硬币反面朝上。</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B13878B0-7C51-4C77-8FEB-11F0509DB896}"/>
                  </a:ext>
                </a:extLst>
              </p:cNvPr>
              <p:cNvSpPr txBox="1"/>
              <p:nvPr/>
            </p:nvSpPr>
            <p:spPr>
              <a:xfrm>
                <a:off x="610783" y="5723805"/>
                <a:ext cx="7940787" cy="646331"/>
              </a:xfrm>
              <a:prstGeom prst="rect">
                <a:avLst/>
              </a:prstGeom>
              <a:noFill/>
            </p:spPr>
            <p:txBody>
              <a:bodyPr wrap="square">
                <a:spAutoFit/>
              </a:bodyPr>
              <a:lstStyle/>
              <a:p>
                <a:pPr marL="285750" indent="-285750" algn="just">
                  <a:buFont typeface="Wingdings" panose="05000000000000000000" pitchFamily="2" charset="2"/>
                  <a:buChar char="l"/>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从这十轮观测数据出发，计算硬币</a:t>
                </a:r>
                <a:r>
                  <a:rPr lang="en-US" altLang="zh-CN" sz="1800" kern="100" dirty="0">
                    <a:effectLst/>
                    <a:latin typeface="Times New Roman" panose="02020603050405020304" pitchFamily="18" charset="0"/>
                    <a:ea typeface="华文楷体" panose="02010600040101010101" pitchFamily="2" charset="-122"/>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或硬币</a:t>
                </a:r>
                <a:r>
                  <a:rPr lang="en-US" altLang="zh-CN" sz="1800" kern="100" dirty="0">
                    <a:effectLst/>
                    <a:latin typeface="Times New Roman" panose="02020603050405020304" pitchFamily="18" charset="0"/>
                    <a:ea typeface="华文楷体" panose="02010600040101010101" pitchFamily="2" charset="-122"/>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被投掷为正面的概率。记硬币</a:t>
                </a:r>
                <a:r>
                  <a:rPr lang="en-US" altLang="zh-CN" sz="1800" kern="100" dirty="0">
                    <a:effectLst/>
                    <a:latin typeface="Times New Roman" panose="02020603050405020304" pitchFamily="18" charset="0"/>
                    <a:ea typeface="华文楷体" panose="02010600040101010101" pitchFamily="2" charset="-122"/>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或硬币</a:t>
                </a:r>
                <a:r>
                  <a:rPr lang="en-US" altLang="zh-CN" sz="1800" kern="100" dirty="0">
                    <a:effectLst/>
                    <a:latin typeface="Times New Roman" panose="02020603050405020304" pitchFamily="18" charset="0"/>
                    <a:ea typeface="华文楷体" panose="02010600040101010101" pitchFamily="2" charset="-122"/>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被投掷为正面的概率为</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𝜃</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𝜃</m:t>
                        </m:r>
                      </m:e>
                      <m: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𝐴</m:t>
                        </m:r>
                      </m:sub>
                    </m:s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𝜃</m:t>
                        </m:r>
                      </m:e>
                      <m: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𝐵</m:t>
                        </m:r>
                      </m:sub>
                    </m:s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oMath>
                </a14:m>
                <a:endParaRPr lang="zh-CN" altLang="en-US" dirty="0"/>
              </a:p>
            </p:txBody>
          </p:sp>
        </mc:Choice>
        <mc:Fallback xmlns="">
          <p:sp>
            <p:nvSpPr>
              <p:cNvPr id="12" name="文本框 11">
                <a:extLst>
                  <a:ext uri="{FF2B5EF4-FFF2-40B4-BE49-F238E27FC236}">
                    <a16:creationId xmlns:a16="http://schemas.microsoft.com/office/drawing/2014/main" id="{B13878B0-7C51-4C77-8FEB-11F0509DB896}"/>
                  </a:ext>
                </a:extLst>
              </p:cNvPr>
              <p:cNvSpPr txBox="1">
                <a:spLocks noRot="1" noChangeAspect="1" noMove="1" noResize="1" noEditPoints="1" noAdjustHandles="1" noChangeArrowheads="1" noChangeShapeType="1" noTextEdit="1"/>
              </p:cNvSpPr>
              <p:nvPr/>
            </p:nvSpPr>
            <p:spPr>
              <a:xfrm>
                <a:off x="610783" y="5723805"/>
                <a:ext cx="7940787" cy="646331"/>
              </a:xfrm>
              <a:prstGeom prst="rect">
                <a:avLst/>
              </a:prstGeom>
              <a:blipFill>
                <a:blip r:embed="rId4"/>
                <a:stretch>
                  <a:fillRect l="-460" t="-6604" r="-614" b="-1509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xmlns="" id="{A7CCAD4D-772B-46D1-97C8-E8923DE0587F}"/>
              </a:ext>
            </a:extLst>
          </p:cNvPr>
          <p:cNvSpPr txBox="1"/>
          <p:nvPr/>
        </p:nvSpPr>
        <p:spPr>
          <a:xfrm>
            <a:off x="610781" y="2393197"/>
            <a:ext cx="4222631" cy="338554"/>
          </a:xfrm>
          <a:prstGeom prst="rect">
            <a:avLst/>
          </a:prstGeom>
          <a:noFill/>
        </p:spPr>
        <p:txBody>
          <a:bodyPr wrap="none" rtlCol="0">
            <a:spAutoFit/>
          </a:bodyPr>
          <a:lstStyle/>
          <a:p>
            <a:r>
              <a:rPr lang="zh-CN" altLang="en-US" sz="1600" b="1" dirty="0">
                <a:ea typeface="+mj-ea"/>
              </a:rPr>
              <a:t>表</a:t>
            </a:r>
            <a:r>
              <a:rPr lang="en-US" altLang="zh-CN" sz="1600" b="1" dirty="0">
                <a:ea typeface="+mj-ea"/>
              </a:rPr>
              <a:t>5.3 </a:t>
            </a:r>
            <a:r>
              <a:rPr lang="zh-CN" altLang="en-US" sz="1600" b="1" dirty="0">
                <a:ea typeface="+mj-ea"/>
              </a:rPr>
              <a:t>两个硬币投掷</a:t>
            </a:r>
            <a:r>
              <a:rPr lang="en-US" altLang="zh-CN" sz="1600" b="1" dirty="0">
                <a:ea typeface="+mj-ea"/>
              </a:rPr>
              <a:t>5</a:t>
            </a:r>
            <a:r>
              <a:rPr lang="zh-CN" altLang="en-US" sz="1600" b="1" dirty="0">
                <a:ea typeface="+mj-ea"/>
              </a:rPr>
              <a:t>轮（每轮</a:t>
            </a:r>
            <a:r>
              <a:rPr lang="en-US" altLang="zh-CN" sz="1600" b="1" dirty="0">
                <a:ea typeface="+mj-ea"/>
              </a:rPr>
              <a:t>10</a:t>
            </a:r>
            <a:r>
              <a:rPr lang="zh-CN" altLang="en-US" sz="1600" b="1" dirty="0">
                <a:ea typeface="+mj-ea"/>
              </a:rPr>
              <a:t>次）的结果</a:t>
            </a:r>
          </a:p>
        </p:txBody>
      </p:sp>
    </p:spTree>
    <p:extLst>
      <p:ext uri="{BB962C8B-B14F-4D97-AF65-F5344CB8AC3E}">
        <p14:creationId xmlns:p14="http://schemas.microsoft.com/office/powerpoint/2010/main" val="2974705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p:sp>
        <p:nvSpPr>
          <p:cNvPr id="8" name="文本框 7">
            <a:extLst>
              <a:ext uri="{FF2B5EF4-FFF2-40B4-BE49-F238E27FC236}">
                <a16:creationId xmlns:a16="http://schemas.microsoft.com/office/drawing/2014/main" xmlns="" id="{93012407-8597-46B7-9C8A-8D8B6FE61851}"/>
              </a:ext>
            </a:extLst>
          </p:cNvPr>
          <p:cNvSpPr txBox="1"/>
          <p:nvPr/>
        </p:nvSpPr>
        <p:spPr>
          <a:xfrm>
            <a:off x="598867" y="1040891"/>
            <a:ext cx="4572000" cy="465961"/>
          </a:xfrm>
          <a:prstGeom prst="rect">
            <a:avLst/>
          </a:prstGeom>
          <a:noFill/>
        </p:spPr>
        <p:txBody>
          <a:bodyPr wrap="square">
            <a:spAutoFit/>
          </a:bodyPr>
          <a:lstStyle/>
          <a:p>
            <a:pPr algn="just">
              <a:lnSpc>
                <a:spcPct val="150000"/>
              </a:lnSpc>
              <a:spcBef>
                <a:spcPts val="1200"/>
              </a:spcBef>
              <a:spcAft>
                <a:spcPts val="300"/>
              </a:spcAft>
            </a:pP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求取期望（</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步骤，</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Expectation</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BC607061-89A8-4EA9-A3F9-EE7DEFCE48FE}"/>
                  </a:ext>
                </a:extLst>
              </p:cNvPr>
              <p:cNvSpPr txBox="1"/>
              <p:nvPr/>
            </p:nvSpPr>
            <p:spPr>
              <a:xfrm>
                <a:off x="598867" y="1772459"/>
                <a:ext cx="7997781" cy="993285"/>
              </a:xfrm>
              <a:prstGeom prst="rect">
                <a:avLst/>
              </a:prstGeom>
              <a:noFill/>
            </p:spPr>
            <p:txBody>
              <a:bodyPr wrap="square">
                <a:spAutoFit/>
              </a:bodyPr>
              <a:lstStyle/>
              <a:p>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初始化每一轮中硬币</a:t>
                </a:r>
                <a:r>
                  <a:rPr lang="en-US" altLang="zh-CN" sz="1800" kern="100" dirty="0">
                    <a:effectLst/>
                    <a:latin typeface="Times New Roman" panose="02020603050405020304" pitchFamily="18" charset="0"/>
                    <a:ea typeface="华文楷体" panose="02010600040101010101" pitchFamily="2" charset="-122"/>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投掷为正面的概率为</a:t>
                </a:r>
                <a14:m>
                  <m:oMath xmlns:m="http://schemas.openxmlformats.org/officeDocument/2006/math">
                    <m:sSubSup>
                      <m:sSubSupPr>
                        <m:ctrlPr>
                          <a:rPr lang="zh-CN" altLang="zh-CN" i="1" kern="100">
                            <a:effectLst/>
                            <a:latin typeface="Cambria Math" charset="0"/>
                            <a:ea typeface="Cambria Math" panose="02040503050406030204" pitchFamily="18" charset="0"/>
                            <a:cs typeface="Times New Roman" panose="02020603050405020304" pitchFamily="18" charset="0"/>
                          </a:rPr>
                        </m:ctrlPr>
                      </m:sSubSupPr>
                      <m:e>
                        <m:acc>
                          <m:accPr>
                            <m:chr m:val="̂"/>
                            <m:ctrlPr>
                              <a:rPr lang="zh-CN" altLang="zh-CN" i="1" kern="100">
                                <a:effectLst/>
                                <a:latin typeface="Cambria Math"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m:t>
                        </m:r>
                      </m:sup>
                    </m:sSubSup>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=0.60</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i="1" kern="100">
                            <a:effectLst/>
                            <a:latin typeface="Cambria Math" charset="0"/>
                            <a:ea typeface="Cambria Math" panose="02040503050406030204" pitchFamily="18" charset="0"/>
                            <a:cs typeface="Times New Roman" panose="02020603050405020304" pitchFamily="18" charset="0"/>
                          </a:rPr>
                        </m:ctrlPr>
                      </m:sSubSupPr>
                      <m:e>
                        <m:acc>
                          <m:accPr>
                            <m:chr m:val="̂"/>
                            <m:ctrlPr>
                              <a:rPr lang="zh-CN" altLang="zh-CN" i="1" kern="100">
                                <a:effectLst/>
                                <a:latin typeface="Cambria Math"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m:t>
                        </m:r>
                      </m:sup>
                    </m:sSubSup>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=0.50</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基于 “HTTTHHTHTH”这10次投掷结果，由硬币A投掷所得概率为：</a:t>
                </a:r>
              </a:p>
              <a:p>
                <a:endParaRPr lang="zh-CN" altLang="en-US" dirty="0"/>
              </a:p>
            </p:txBody>
          </p:sp>
        </mc:Choice>
        <mc:Fallback xmlns="">
          <p:sp>
            <p:nvSpPr>
              <p:cNvPr id="10" name="文本框 9">
                <a:extLst>
                  <a:ext uri="{FF2B5EF4-FFF2-40B4-BE49-F238E27FC236}">
                    <a16:creationId xmlns:a16="http://schemas.microsoft.com/office/drawing/2014/main" id="{BC607061-89A8-4EA9-A3F9-EE7DEFCE48FE}"/>
                  </a:ext>
                </a:extLst>
              </p:cNvPr>
              <p:cNvSpPr txBox="1">
                <a:spLocks noRot="1" noChangeAspect="1" noMove="1" noResize="1" noEditPoints="1" noAdjustHandles="1" noChangeArrowheads="1" noChangeShapeType="1" noTextEdit="1"/>
              </p:cNvSpPr>
              <p:nvPr/>
            </p:nvSpPr>
            <p:spPr>
              <a:xfrm>
                <a:off x="598867" y="1772459"/>
                <a:ext cx="7997781" cy="993285"/>
              </a:xfrm>
              <a:prstGeom prst="rect">
                <a:avLst/>
              </a:prstGeom>
              <a:blipFill>
                <a:blip r:embed="rId3"/>
                <a:stretch>
                  <a:fillRect l="-610" r="-35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xmlns="" id="{2E9F209B-CF4C-44EE-8D5B-39CAA2B1A814}"/>
                  </a:ext>
                </a:extLst>
              </p:cNvPr>
              <p:cNvSpPr txBox="1"/>
              <p:nvPr/>
            </p:nvSpPr>
            <p:spPr>
              <a:xfrm>
                <a:off x="766293" y="2686058"/>
                <a:ext cx="4572000" cy="16117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　</m:t>
                      </m:r>
                      <m:r>
                        <a:rPr lang="zh-CN" altLang="en-US" i="1">
                          <a:latin typeface="Cambria Math" panose="02040503050406030204" pitchFamily="18" charset="0"/>
                        </a:rPr>
                        <m:t>𝑃</m:t>
                      </m:r>
                      <m:d>
                        <m:dPr>
                          <m:ctrlPr>
                            <a:rPr lang="zh-CN" altLang="en-US" i="1">
                              <a:solidFill>
                                <a:srgbClr val="836967"/>
                              </a:solidFill>
                              <a:latin typeface="Cambria Math" charset="0"/>
                            </a:rPr>
                          </m:ctrlPr>
                        </m:dPr>
                        <m:e>
                          <m:r>
                            <a:rPr lang="zh-CN" altLang="en-US" i="0">
                              <a:latin typeface="Cambria Math" panose="02040503050406030204" pitchFamily="18" charset="0"/>
                            </a:rPr>
                            <m:t>选择硬币</m:t>
                          </m:r>
                          <m:r>
                            <m:rPr>
                              <m:sty m:val="p"/>
                            </m:rPr>
                            <a:rPr lang="zh-CN" altLang="en-US" i="0">
                              <a:latin typeface="Cambria Math" panose="02040503050406030204" pitchFamily="18" charset="0"/>
                            </a:rPr>
                            <m:t>A</m:t>
                          </m:r>
                          <m:r>
                            <a:rPr lang="zh-CN" altLang="en-US" i="0">
                              <a:latin typeface="Cambria Math" panose="02040503050406030204" pitchFamily="18" charset="0"/>
                            </a:rPr>
                            <m:t>投掷</m:t>
                          </m:r>
                        </m:e>
                        <m:e>
                          <m:r>
                            <a:rPr lang="zh-CN" altLang="en-US" i="0">
                              <a:latin typeface="Cambria Math" panose="02040503050406030204" pitchFamily="18" charset="0"/>
                            </a:rPr>
                            <m:t>硬币投掷结果,</m:t>
                          </m:r>
                          <m:r>
                            <a:rPr lang="zh-CN" altLang="en-US" i="1">
                              <a:latin typeface="Cambria Math" panose="02040503050406030204" pitchFamily="18" charset="0"/>
                            </a:rPr>
                            <m:t>𝛩</m:t>
                          </m:r>
                        </m:e>
                      </m:d>
                      <m:r>
                        <a:rPr lang="zh-CN" altLang="en-US" i="0">
                          <a:latin typeface="Cambria Math" panose="02040503050406030204" pitchFamily="18" charset="0"/>
                        </a:rPr>
                        <m:t>=</m:t>
                      </m:r>
                      <m:f>
                        <m:fPr>
                          <m:ctrlPr>
                            <a:rPr lang="zh-CN" altLang="en-US" i="1">
                              <a:solidFill>
                                <a:srgbClr val="836967"/>
                              </a:solidFill>
                              <a:latin typeface="Cambria Math" charset="0"/>
                            </a:rPr>
                          </m:ctrlPr>
                        </m:fPr>
                        <m:num>
                          <m:d>
                            <m:dPr>
                              <m:begChr m:val=""/>
                              <m:sepChr m:val="("/>
                              <m:ctrlPr>
                                <a:rPr lang="zh-CN" altLang="en-US" i="1">
                                  <a:latin typeface="Cambria Math" charset="0"/>
                                </a:rPr>
                              </m:ctrlPr>
                            </m:dPr>
                            <m:e>
                              <m:r>
                                <a:rPr lang="zh-CN" altLang="en-US" i="1">
                                  <a:latin typeface="Cambria Math" panose="02040503050406030204" pitchFamily="18" charset="0"/>
                                </a:rPr>
                                <m:t>𝑃</m:t>
                              </m:r>
                            </m:e>
                            <m:e>
                              <m:r>
                                <a:rPr lang="zh-CN" altLang="en-US" i="0">
                                  <a:latin typeface="Cambria Math" panose="02040503050406030204" pitchFamily="18" charset="0"/>
                                </a:rPr>
                                <m:t>选</m:t>
                              </m:r>
                            </m:e>
                            <m:e>
                              <m:r>
                                <a:rPr lang="zh-CN" altLang="en-US" i="0">
                                  <a:latin typeface="Cambria Math" panose="02040503050406030204" pitchFamily="18" charset="0"/>
                                </a:rPr>
                                <m:t>择</m:t>
                              </m:r>
                            </m:e>
                            <m:e>
                              <m:r>
                                <a:rPr lang="zh-CN" altLang="en-US" i="0">
                                  <a:latin typeface="Cambria Math" panose="02040503050406030204" pitchFamily="18" charset="0"/>
                                </a:rPr>
                                <m:t>硬币</m:t>
                              </m:r>
                              <m:r>
                                <m:rPr>
                                  <m:sty m:val="p"/>
                                </m:rPr>
                                <a:rPr lang="zh-CN" altLang="en-US" i="0">
                                  <a:latin typeface="Cambria Math" panose="02040503050406030204" pitchFamily="18" charset="0"/>
                                </a:rPr>
                                <m:t>A</m:t>
                              </m:r>
                              <m:r>
                                <a:rPr lang="zh-CN" altLang="en-US" i="0">
                                  <a:latin typeface="Cambria Math" panose="02040503050406030204" pitchFamily="18" charset="0"/>
                                </a:rPr>
                                <m:t>投掷 硬币投掷结果</m:t>
                              </m:r>
                              <m:r>
                                <a:rPr lang="zh-CN" altLang="en-US" i="1">
                                  <a:latin typeface="Cambria Math" panose="02040503050406030204" pitchFamily="18" charset="0"/>
                                </a:rPr>
                                <m:t>𝛩</m:t>
                              </m:r>
                            </m:e>
                          </m:d>
                        </m:num>
                        <m:den>
                          <m:d>
                            <m:dPr>
                              <m:begChr m:val=""/>
                              <m:sepChr m:val="("/>
                              <m:ctrlPr>
                                <a:rPr lang="zh-CN" altLang="en-US" i="1">
                                  <a:latin typeface="Cambria Math" charset="0"/>
                                </a:rPr>
                              </m:ctrlPr>
                            </m:dPr>
                            <m:e>
                              <m:r>
                                <a:rPr lang="zh-CN" altLang="en-US" i="1">
                                  <a:latin typeface="Cambria Math" panose="02040503050406030204" pitchFamily="18" charset="0"/>
                                </a:rPr>
                                <m:t>𝑃</m:t>
                              </m:r>
                            </m:e>
                            <m:e>
                              <m:d>
                                <m:dPr>
                                  <m:ctrlPr>
                                    <a:rPr lang="zh-CN" altLang="en-US" i="1">
                                      <a:solidFill>
                                        <a:srgbClr val="836967"/>
                                      </a:solidFill>
                                      <a:latin typeface="Cambria Math" charset="0"/>
                                    </a:rPr>
                                  </m:ctrlPr>
                                </m:dPr>
                                <m:e>
                                  <m:r>
                                    <a:rPr lang="zh-CN" altLang="en-US" i="0">
                                      <a:latin typeface="Cambria Math" panose="02040503050406030204" pitchFamily="18" charset="0"/>
                                    </a:rPr>
                                    <m:t>选择硬币</m:t>
                                  </m:r>
                                  <m:r>
                                    <m:rPr>
                                      <m:sty m:val="p"/>
                                    </m:rPr>
                                    <a:rPr lang="zh-CN" altLang="en-US" i="0">
                                      <a:latin typeface="Cambria Math" panose="02040503050406030204" pitchFamily="18" charset="0"/>
                                    </a:rPr>
                                    <m:t>A</m:t>
                                  </m:r>
                                  <m:r>
                                    <a:rPr lang="zh-CN" altLang="en-US" i="0">
                                      <a:latin typeface="Cambria Math" panose="02040503050406030204" pitchFamily="18" charset="0"/>
                                    </a:rPr>
                                    <m:t>投掷, 硬币投掷结果</m:t>
                                  </m:r>
                                </m:e>
                                <m:e>
                                  <m:r>
                                    <a:rPr lang="zh-CN" altLang="en-US" i="1">
                                      <a:latin typeface="Cambria Math" panose="02040503050406030204" pitchFamily="18" charset="0"/>
                                    </a:rPr>
                                    <m:t>𝛩</m:t>
                                  </m:r>
                                </m:e>
                              </m:d>
                            </m:e>
                            <m:e>
                              <m:r>
                                <a:rPr lang="zh-CN" altLang="en-US" i="0">
                                  <a:latin typeface="Cambria Math" panose="02040503050406030204" pitchFamily="18" charset="0"/>
                                </a:rPr>
                                <m:t>+</m:t>
                              </m:r>
                            </m:e>
                            <m:e>
                              <m:r>
                                <a:rPr lang="zh-CN" altLang="en-US" i="1">
                                  <a:latin typeface="Cambria Math" panose="02040503050406030204" pitchFamily="18" charset="0"/>
                                </a:rPr>
                                <m:t>𝑃</m:t>
                              </m:r>
                              <m:r>
                                <a:rPr lang="zh-CN" altLang="en-US" i="0">
                                  <a:latin typeface="Cambria Math" panose="02040503050406030204" pitchFamily="18" charset="0"/>
                                </a:rPr>
                                <m:t>选择硬币</m:t>
                              </m:r>
                              <m:r>
                                <m:rPr>
                                  <m:sty m:val="p"/>
                                </m:rPr>
                                <a:rPr lang="zh-CN" altLang="en-US" i="0">
                                  <a:latin typeface="Cambria Math" panose="02040503050406030204" pitchFamily="18" charset="0"/>
                                </a:rPr>
                                <m:t>B</m:t>
                              </m:r>
                              <m:r>
                                <a:rPr lang="zh-CN" altLang="en-US" i="0">
                                  <a:latin typeface="Cambria Math" panose="02040503050406030204" pitchFamily="18" charset="0"/>
                                </a:rPr>
                                <m:t>投掷 硬币投掷结果</m:t>
                              </m:r>
                              <m:r>
                                <a:rPr lang="zh-CN" altLang="en-US" i="1">
                                  <a:latin typeface="Cambria Math" panose="02040503050406030204" pitchFamily="18" charset="0"/>
                                </a:rPr>
                                <m:t>𝛩</m:t>
                              </m:r>
                            </m:e>
                          </m:d>
                        </m:den>
                      </m:f>
                      <m:r>
                        <a:rPr lang="zh-CN" altLang="en-US" i="0">
                          <a:latin typeface="Cambria Math" panose="02040503050406030204" pitchFamily="18" charset="0"/>
                        </a:rPr>
                        <m:t>=</m:t>
                      </m:r>
                      <m:f>
                        <m:fPr>
                          <m:ctrlPr>
                            <a:rPr lang="zh-CN" altLang="en-US" i="1">
                              <a:solidFill>
                                <a:srgbClr val="836967"/>
                              </a:solidFill>
                              <a:latin typeface="Cambria Math" charset="0"/>
                            </a:rPr>
                          </m:ctrlPr>
                        </m:fPr>
                        <m:num>
                          <m:sSup>
                            <m:sSupPr>
                              <m:ctrlPr>
                                <a:rPr lang="zh-CN" altLang="en-US" i="1">
                                  <a:solidFill>
                                    <a:srgbClr val="836967"/>
                                  </a:solidFill>
                                  <a:latin typeface="Cambria Math" charset="0"/>
                                </a:rPr>
                              </m:ctrlPr>
                            </m:sSupPr>
                            <m:e>
                              <m:d>
                                <m:dPr>
                                  <m:ctrlPr>
                                    <a:rPr lang="zh-CN" altLang="en-US" i="1">
                                      <a:latin typeface="Cambria Math" charset="0"/>
                                    </a:rPr>
                                  </m:ctrlPr>
                                </m:dPr>
                                <m:e>
                                  <m:r>
                                    <a:rPr lang="zh-CN" altLang="en-US" i="0">
                                      <a:latin typeface="Cambria Math" panose="02040503050406030204" pitchFamily="18" charset="0"/>
                                    </a:rPr>
                                    <m:t>0.6</m:t>
                                  </m:r>
                                </m:e>
                              </m:d>
                            </m:e>
                            <m:sup>
                              <m:r>
                                <a:rPr lang="zh-CN" altLang="en-US" i="0">
                                  <a:latin typeface="Cambria Math" panose="02040503050406030204" pitchFamily="18" charset="0"/>
                                </a:rPr>
                                <m:t>5</m:t>
                              </m:r>
                            </m:sup>
                          </m:sSup>
                          <m:r>
                            <a:rPr lang="zh-CN" altLang="en-US" i="0">
                              <a:latin typeface="Cambria Math" panose="02040503050406030204" pitchFamily="18" charset="0"/>
                            </a:rPr>
                            <m:t>×</m:t>
                          </m:r>
                          <m:sSup>
                            <m:sSupPr>
                              <m:ctrlPr>
                                <a:rPr lang="zh-CN" altLang="en-US" i="1">
                                  <a:solidFill>
                                    <a:srgbClr val="836967"/>
                                  </a:solidFill>
                                  <a:latin typeface="Cambria Math" charset="0"/>
                                </a:rPr>
                              </m:ctrlPr>
                            </m:sSupPr>
                            <m:e>
                              <m:d>
                                <m:dPr>
                                  <m:ctrlPr>
                                    <a:rPr lang="zh-CN" altLang="en-US" i="1">
                                      <a:latin typeface="Cambria Math" charset="0"/>
                                    </a:rPr>
                                  </m:ctrlPr>
                                </m:dPr>
                                <m:e>
                                  <m:r>
                                    <a:rPr lang="zh-CN" altLang="en-US" i="0">
                                      <a:latin typeface="Cambria Math" panose="02040503050406030204" pitchFamily="18" charset="0"/>
                                    </a:rPr>
                                    <m:t>0.4</m:t>
                                  </m:r>
                                </m:e>
                              </m:d>
                            </m:e>
                            <m:sup>
                              <m:r>
                                <a:rPr lang="zh-CN" altLang="en-US" i="0">
                                  <a:latin typeface="Cambria Math" panose="02040503050406030204" pitchFamily="18" charset="0"/>
                                </a:rPr>
                                <m:t>5</m:t>
                              </m:r>
                            </m:sup>
                          </m:sSup>
                        </m:num>
                        <m:den>
                          <m:sSup>
                            <m:sSupPr>
                              <m:ctrlPr>
                                <a:rPr lang="zh-CN" altLang="en-US" i="1">
                                  <a:solidFill>
                                    <a:srgbClr val="836967"/>
                                  </a:solidFill>
                                  <a:latin typeface="Cambria Math" charset="0"/>
                                </a:rPr>
                              </m:ctrlPr>
                            </m:sSupPr>
                            <m:e>
                              <m:d>
                                <m:dPr>
                                  <m:ctrlPr>
                                    <a:rPr lang="zh-CN" altLang="en-US" i="1">
                                      <a:latin typeface="Cambria Math" charset="0"/>
                                    </a:rPr>
                                  </m:ctrlPr>
                                </m:dPr>
                                <m:e>
                                  <m:r>
                                    <a:rPr lang="zh-CN" altLang="en-US" i="0">
                                      <a:latin typeface="Cambria Math" panose="02040503050406030204" pitchFamily="18" charset="0"/>
                                    </a:rPr>
                                    <m:t>0.6</m:t>
                                  </m:r>
                                </m:e>
                              </m:d>
                            </m:e>
                            <m:sup>
                              <m:r>
                                <a:rPr lang="zh-CN" altLang="en-US" i="0">
                                  <a:latin typeface="Cambria Math" panose="02040503050406030204" pitchFamily="18" charset="0"/>
                                </a:rPr>
                                <m:t>5</m:t>
                              </m:r>
                            </m:sup>
                          </m:sSup>
                          <m:r>
                            <a:rPr lang="zh-CN" altLang="en-US" i="0">
                              <a:latin typeface="Cambria Math" panose="02040503050406030204" pitchFamily="18" charset="0"/>
                            </a:rPr>
                            <m:t>×</m:t>
                          </m:r>
                          <m:sSup>
                            <m:sSupPr>
                              <m:ctrlPr>
                                <a:rPr lang="zh-CN" altLang="en-US" i="1">
                                  <a:solidFill>
                                    <a:srgbClr val="836967"/>
                                  </a:solidFill>
                                  <a:latin typeface="Cambria Math" charset="0"/>
                                </a:rPr>
                              </m:ctrlPr>
                            </m:sSupPr>
                            <m:e>
                              <m:d>
                                <m:dPr>
                                  <m:ctrlPr>
                                    <a:rPr lang="zh-CN" altLang="en-US" i="1">
                                      <a:latin typeface="Cambria Math" charset="0"/>
                                    </a:rPr>
                                  </m:ctrlPr>
                                </m:dPr>
                                <m:e>
                                  <m:r>
                                    <a:rPr lang="zh-CN" altLang="en-US" i="0">
                                      <a:latin typeface="Cambria Math" panose="02040503050406030204" pitchFamily="18" charset="0"/>
                                    </a:rPr>
                                    <m:t>0.4</m:t>
                                  </m:r>
                                </m:e>
                              </m:d>
                            </m:e>
                            <m:sup>
                              <m:r>
                                <a:rPr lang="zh-CN" altLang="en-US" i="0">
                                  <a:latin typeface="Cambria Math" panose="02040503050406030204" pitchFamily="18" charset="0"/>
                                </a:rPr>
                                <m:t>5</m:t>
                              </m:r>
                            </m:sup>
                          </m:sSup>
                          <m:r>
                            <a:rPr lang="zh-CN" altLang="en-US" i="0">
                              <a:latin typeface="Cambria Math" panose="02040503050406030204" pitchFamily="18" charset="0"/>
                            </a:rPr>
                            <m:t>+</m:t>
                          </m:r>
                          <m:sSup>
                            <m:sSupPr>
                              <m:ctrlPr>
                                <a:rPr lang="zh-CN" altLang="en-US" i="1">
                                  <a:solidFill>
                                    <a:srgbClr val="836967"/>
                                  </a:solidFill>
                                  <a:latin typeface="Cambria Math" charset="0"/>
                                </a:rPr>
                              </m:ctrlPr>
                            </m:sSupPr>
                            <m:e>
                              <m:d>
                                <m:dPr>
                                  <m:ctrlPr>
                                    <a:rPr lang="zh-CN" altLang="en-US" i="1">
                                      <a:latin typeface="Cambria Math" charset="0"/>
                                    </a:rPr>
                                  </m:ctrlPr>
                                </m:dPr>
                                <m:e>
                                  <m:r>
                                    <a:rPr lang="zh-CN" altLang="en-US" i="0">
                                      <a:latin typeface="Cambria Math" panose="02040503050406030204" pitchFamily="18" charset="0"/>
                                    </a:rPr>
                                    <m:t>0.5</m:t>
                                  </m:r>
                                </m:e>
                              </m:d>
                            </m:e>
                            <m:sup>
                              <m:r>
                                <a:rPr lang="zh-CN" altLang="en-US" i="0">
                                  <a:latin typeface="Cambria Math" panose="02040503050406030204" pitchFamily="18" charset="0"/>
                                </a:rPr>
                                <m:t>10</m:t>
                              </m:r>
                            </m:sup>
                          </m:sSup>
                        </m:den>
                      </m:f>
                      <m:r>
                        <a:rPr lang="zh-CN" altLang="en-US" i="0">
                          <a:latin typeface="Cambria Math" panose="02040503050406030204" pitchFamily="18" charset="0"/>
                        </a:rPr>
                        <m:t>=0.45</m:t>
                      </m:r>
                    </m:oMath>
                  </m:oMathPara>
                </a14:m>
                <a:endParaRPr lang="zh-CN" altLang="en-US" dirty="0">
                  <a:latin typeface="楷体" panose="02010609060101010101" pitchFamily="49" charset="-122"/>
                  <a:ea typeface="楷体" panose="02010609060101010101" pitchFamily="49" charset="-122"/>
                </a:endParaRPr>
              </a:p>
            </p:txBody>
          </p:sp>
        </mc:Choice>
        <mc:Fallback xmlns="">
          <p:sp>
            <p:nvSpPr>
              <p:cNvPr id="20" name="文本框 19">
                <a:extLst>
                  <a:ext uri="{FF2B5EF4-FFF2-40B4-BE49-F238E27FC236}">
                    <a16:creationId xmlns:a16="http://schemas.microsoft.com/office/drawing/2014/main" id="{2E9F209B-CF4C-44EE-8D5B-39CAA2B1A814}"/>
                  </a:ext>
                </a:extLst>
              </p:cNvPr>
              <p:cNvSpPr txBox="1">
                <a:spLocks noRot="1" noChangeAspect="1" noMove="1" noResize="1" noEditPoints="1" noAdjustHandles="1" noChangeArrowheads="1" noChangeShapeType="1" noTextEdit="1"/>
              </p:cNvSpPr>
              <p:nvPr/>
            </p:nvSpPr>
            <p:spPr>
              <a:xfrm>
                <a:off x="766293" y="2686058"/>
                <a:ext cx="4572000" cy="1611788"/>
              </a:xfrm>
              <a:prstGeom prst="rect">
                <a:avLst/>
              </a:prstGeom>
              <a:blipFill>
                <a:blip r:embed="rId4"/>
                <a:stretch>
                  <a:fillRect r="-68533" b="-2273"/>
                </a:stretch>
              </a:blipFill>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xmlns="" id="{9D7C8661-F8FB-4FF8-987F-4A591587364B}"/>
              </a:ext>
            </a:extLst>
          </p:cNvPr>
          <p:cNvGrpSpPr/>
          <p:nvPr/>
        </p:nvGrpSpPr>
        <p:grpSpPr>
          <a:xfrm>
            <a:off x="-1107584" y="4665378"/>
            <a:ext cx="6323527" cy="1598341"/>
            <a:chOff x="-1107584" y="4665378"/>
            <a:chExt cx="6323527" cy="1598341"/>
          </a:xfrm>
        </p:grpSpPr>
        <p:sp>
          <p:nvSpPr>
            <p:cNvPr id="17" name="文本框 16">
              <a:extLst>
                <a:ext uri="{FF2B5EF4-FFF2-40B4-BE49-F238E27FC236}">
                  <a16:creationId xmlns:a16="http://schemas.microsoft.com/office/drawing/2014/main" xmlns="" id="{EB3555DB-4DB4-4C25-83A7-25445BE7C84A}"/>
                </a:ext>
              </a:extLst>
            </p:cNvPr>
            <p:cNvSpPr txBox="1"/>
            <p:nvPr/>
          </p:nvSpPr>
          <p:spPr>
            <a:xfrm>
              <a:off x="624624" y="4665378"/>
              <a:ext cx="4572000" cy="369332"/>
            </a:xfrm>
            <a:prstGeom prst="rect">
              <a:avLst/>
            </a:prstGeom>
            <a:noFill/>
          </p:spPr>
          <p:txBody>
            <a:bodyPr wrap="square">
              <a:spAutoFit/>
            </a:bodyPr>
            <a:lstStyle/>
            <a:p>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这10次结果由硬币B投掷所得概率为：</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xmlns="" id="{5A5559ED-749B-45E7-B6F4-1B19272FA1E3}"/>
                    </a:ext>
                  </a:extLst>
                </p:cNvPr>
                <p:cNvSpPr txBox="1"/>
                <p:nvPr/>
              </p:nvSpPr>
              <p:spPr>
                <a:xfrm>
                  <a:off x="566670" y="510809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m:t>
                        </m:r>
                        <m:d>
                          <m:dPr>
                            <m:ctrlPr>
                              <a:rPr lang="zh-CN" altLang="en-US" i="1">
                                <a:solidFill>
                                  <a:srgbClr val="836967"/>
                                </a:solidFill>
                                <a:latin typeface="Cambria Math" charset="0"/>
                              </a:rPr>
                            </m:ctrlPr>
                          </m:dPr>
                          <m:e>
                            <m:r>
                              <a:rPr lang="zh-CN" altLang="en-US" i="0">
                                <a:latin typeface="Cambria Math" panose="02040503050406030204" pitchFamily="18" charset="0"/>
                              </a:rPr>
                              <m:t>选择硬币</m:t>
                            </m:r>
                            <m:r>
                              <m:rPr>
                                <m:sty m:val="p"/>
                              </m:rPr>
                              <a:rPr lang="zh-CN" altLang="en-US" i="0">
                                <a:latin typeface="Cambria Math" panose="02040503050406030204" pitchFamily="18" charset="0"/>
                              </a:rPr>
                              <m:t>B</m:t>
                            </m:r>
                            <m:r>
                              <a:rPr lang="zh-CN" altLang="en-US" i="0">
                                <a:latin typeface="Cambria Math" panose="02040503050406030204" pitchFamily="18" charset="0"/>
                              </a:rPr>
                              <m:t>投掷</m:t>
                            </m:r>
                          </m:e>
                          <m:e>
                            <m:r>
                              <a:rPr lang="zh-CN" altLang="en-US" i="0">
                                <a:latin typeface="Cambria Math" panose="02040503050406030204" pitchFamily="18" charset="0"/>
                              </a:rPr>
                              <m:t>硬币投掷结果,</m:t>
                            </m:r>
                            <m:r>
                              <a:rPr lang="zh-CN" altLang="en-US" i="1">
                                <a:latin typeface="Cambria Math" panose="02040503050406030204" pitchFamily="18" charset="0"/>
                              </a:rPr>
                              <m:t>𝛩</m:t>
                            </m:r>
                          </m:e>
                        </m:d>
                      </m:oMath>
                    </m:oMathPara>
                  </a14:m>
                  <a:endParaRPr lang="zh-CN" altLang="en-US"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5A5559ED-749B-45E7-B6F4-1B19272FA1E3}"/>
                    </a:ext>
                  </a:extLst>
                </p:cNvPr>
                <p:cNvSpPr txBox="1">
                  <a:spLocks noRot="1" noChangeAspect="1" noMove="1" noResize="1" noEditPoints="1" noAdjustHandles="1" noChangeArrowheads="1" noChangeShapeType="1" noTextEdit="1"/>
                </p:cNvSpPr>
                <p:nvPr/>
              </p:nvSpPr>
              <p:spPr>
                <a:xfrm>
                  <a:off x="566670" y="5108099"/>
                  <a:ext cx="4572000" cy="369332"/>
                </a:xfrm>
                <a:prstGeom prst="rect">
                  <a:avLst/>
                </a:prstGeom>
                <a:blipFill>
                  <a:blip r:embed="rId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xmlns="" id="{7EFF0B79-166B-4C62-8102-8536A55F461C}"/>
                    </a:ext>
                  </a:extLst>
                </p:cNvPr>
                <p:cNvSpPr txBox="1"/>
                <p:nvPr/>
              </p:nvSpPr>
              <p:spPr>
                <a:xfrm>
                  <a:off x="643943" y="551217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effectLst/>
                                <a:latin typeface="Cambria Math" charset="0"/>
                                <a:ea typeface="Cambria Math" panose="02040503050406030204" pitchFamily="18" charset="0"/>
                                <a:cs typeface="Times New Roman" panose="02020603050405020304" pitchFamily="18" charset="0"/>
                              </a:rPr>
                            </m:ctrlPr>
                          </m:dPr>
                          <m:e>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选择硬币</m:t>
                            </m:r>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A</m:t>
                            </m:r>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投掷</m:t>
                            </m:r>
                          </m:e>
                          <m:e>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硬币投掷结果</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d>
                      </m:oMath>
                    </m:oMathPara>
                  </a14:m>
                  <a:endParaRPr lang="zh-CN" altLang="en-US" dirty="0"/>
                </a:p>
              </p:txBody>
            </p:sp>
          </mc:Choice>
          <mc:Fallback xmlns="">
            <p:sp>
              <p:nvSpPr>
                <p:cNvPr id="27" name="文本框 26">
                  <a:extLst>
                    <a:ext uri="{FF2B5EF4-FFF2-40B4-BE49-F238E27FC236}">
                      <a16:creationId xmlns:a16="http://schemas.microsoft.com/office/drawing/2014/main" id="{7EFF0B79-166B-4C62-8102-8536A55F461C}"/>
                    </a:ext>
                  </a:extLst>
                </p:cNvPr>
                <p:cNvSpPr txBox="1">
                  <a:spLocks noRot="1" noChangeAspect="1" noMove="1" noResize="1" noEditPoints="1" noAdjustHandles="1" noChangeArrowheads="1" noChangeShapeType="1" noTextEdit="1"/>
                </p:cNvSpPr>
                <p:nvPr/>
              </p:nvSpPr>
              <p:spPr>
                <a:xfrm>
                  <a:off x="643943" y="5512176"/>
                  <a:ext cx="4572000" cy="369332"/>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xmlns="" id="{51F65163-56D2-4EA3-9D97-76DDA05379C0}"/>
                    </a:ext>
                  </a:extLst>
                </p:cNvPr>
                <p:cNvSpPr txBox="1"/>
                <p:nvPr/>
              </p:nvSpPr>
              <p:spPr>
                <a:xfrm>
                  <a:off x="-1107584" y="589438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=0.55</m:t>
                        </m:r>
                      </m:oMath>
                    </m:oMathPara>
                  </a14:m>
                  <a:endParaRPr lang="zh-CN" altLang="en-US" dirty="0"/>
                </a:p>
              </p:txBody>
            </p:sp>
          </mc:Choice>
          <mc:Fallback xmlns="">
            <p:sp>
              <p:nvSpPr>
                <p:cNvPr id="29" name="文本框 28">
                  <a:extLst>
                    <a:ext uri="{FF2B5EF4-FFF2-40B4-BE49-F238E27FC236}">
                      <a16:creationId xmlns:a16="http://schemas.microsoft.com/office/drawing/2014/main" id="{51F65163-56D2-4EA3-9D97-76DDA05379C0}"/>
                    </a:ext>
                  </a:extLst>
                </p:cNvPr>
                <p:cNvSpPr txBox="1">
                  <a:spLocks noRot="1" noChangeAspect="1" noMove="1" noResize="1" noEditPoints="1" noAdjustHandles="1" noChangeArrowheads="1" noChangeShapeType="1" noTextEdit="1"/>
                </p:cNvSpPr>
                <p:nvPr/>
              </p:nvSpPr>
              <p:spPr>
                <a:xfrm>
                  <a:off x="-1107584" y="5894387"/>
                  <a:ext cx="4572000" cy="369332"/>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438875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p:pic>
        <p:nvPicPr>
          <p:cNvPr id="3" name="图片 2">
            <a:extLst>
              <a:ext uri="{FF2B5EF4-FFF2-40B4-BE49-F238E27FC236}">
                <a16:creationId xmlns:a16="http://schemas.microsoft.com/office/drawing/2014/main" xmlns="" id="{B31799D2-A3E8-4EA4-98FB-17D48B6D6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110409" y="-212376"/>
            <a:ext cx="2923181" cy="7282751"/>
          </a:xfrm>
          <a:prstGeom prst="rect">
            <a:avLst/>
          </a:prstGeom>
        </p:spPr>
      </p:pic>
      <p:sp>
        <p:nvSpPr>
          <p:cNvPr id="4" name="文本框 3">
            <a:extLst>
              <a:ext uri="{FF2B5EF4-FFF2-40B4-BE49-F238E27FC236}">
                <a16:creationId xmlns:a16="http://schemas.microsoft.com/office/drawing/2014/main" xmlns="" id="{48E838D1-4299-4369-A23D-A23A3E16E2F7}"/>
              </a:ext>
            </a:extLst>
          </p:cNvPr>
          <p:cNvSpPr txBox="1"/>
          <p:nvPr/>
        </p:nvSpPr>
        <p:spPr>
          <a:xfrm>
            <a:off x="930623" y="1493242"/>
            <a:ext cx="5926622" cy="338554"/>
          </a:xfrm>
          <a:prstGeom prst="rect">
            <a:avLst/>
          </a:prstGeom>
          <a:noFill/>
        </p:spPr>
        <p:txBody>
          <a:bodyPr wrap="none" rtlCol="0">
            <a:spAutoFit/>
          </a:bodyPr>
          <a:lstStyle/>
          <a:p>
            <a:r>
              <a:rPr lang="zh-CN" altLang="en-US" sz="1600" b="1" dirty="0">
                <a:ea typeface="+mj-ea"/>
              </a:rPr>
              <a:t>表</a:t>
            </a:r>
            <a:r>
              <a:rPr lang="en-US" altLang="zh-CN" sz="1600" b="1" dirty="0">
                <a:ea typeface="+mj-ea"/>
              </a:rPr>
              <a:t>5.4 </a:t>
            </a:r>
            <a:r>
              <a:rPr lang="zh-CN" altLang="en-US" sz="1600" b="1" dirty="0">
                <a:ea typeface="+mj-ea"/>
              </a:rPr>
              <a:t>两个硬币在每一轮中被选择概率以及投掷正面</a:t>
            </a:r>
            <a:r>
              <a:rPr lang="en-US" altLang="zh-CN" sz="1600" b="1" dirty="0">
                <a:ea typeface="+mj-ea"/>
              </a:rPr>
              <a:t>/</a:t>
            </a:r>
            <a:r>
              <a:rPr lang="zh-CN" altLang="en-US" sz="1600" b="1" dirty="0">
                <a:ea typeface="+mj-ea"/>
              </a:rPr>
              <a:t>反面的次数</a:t>
            </a:r>
          </a:p>
        </p:txBody>
      </p:sp>
    </p:spTree>
    <p:extLst>
      <p:ext uri="{BB962C8B-B14F-4D97-AF65-F5344CB8AC3E}">
        <p14:creationId xmlns:p14="http://schemas.microsoft.com/office/powerpoint/2010/main" val="7121913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p:sp>
        <p:nvSpPr>
          <p:cNvPr id="8" name="文本框 7">
            <a:extLst>
              <a:ext uri="{FF2B5EF4-FFF2-40B4-BE49-F238E27FC236}">
                <a16:creationId xmlns:a16="http://schemas.microsoft.com/office/drawing/2014/main" xmlns="" id="{93012407-8597-46B7-9C8A-8D8B6FE61851}"/>
              </a:ext>
            </a:extLst>
          </p:cNvPr>
          <p:cNvSpPr txBox="1"/>
          <p:nvPr/>
        </p:nvSpPr>
        <p:spPr>
          <a:xfrm>
            <a:off x="611746" y="1001324"/>
            <a:ext cx="4572000" cy="465961"/>
          </a:xfrm>
          <a:prstGeom prst="rect">
            <a:avLst/>
          </a:prstGeom>
          <a:noFill/>
        </p:spPr>
        <p:txBody>
          <a:bodyPr wrap="square">
            <a:spAutoFit/>
          </a:bodyPr>
          <a:lstStyle/>
          <a:p>
            <a:pPr algn="just">
              <a:lnSpc>
                <a:spcPct val="150000"/>
              </a:lnSpc>
              <a:spcBef>
                <a:spcPts val="1200"/>
              </a:spcBef>
              <a:spcAft>
                <a:spcPts val="300"/>
              </a:spcAft>
            </a:pPr>
            <a:r>
              <a:rPr lang="zh-CN" altLang="en-US"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期望最大化（</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M</a:t>
            </a:r>
            <a:r>
              <a:rPr lang="zh-CN" altLang="en-US"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步骤，</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Maximization</a:t>
            </a:r>
            <a:r>
              <a:rPr lang="zh-CN" altLang="en-US"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49AC48CF-5941-43CF-BE72-D2B58EF02F75}"/>
                  </a:ext>
                </a:extLst>
              </p:cNvPr>
              <p:cNvSpPr txBox="1"/>
              <p:nvPr/>
            </p:nvSpPr>
            <p:spPr>
              <a:xfrm>
                <a:off x="669701" y="1467285"/>
                <a:ext cx="8062174" cy="3305264"/>
              </a:xfrm>
              <a:prstGeom prst="rect">
                <a:avLst/>
              </a:prstGeom>
              <a:noFill/>
            </p:spPr>
            <p:txBody>
              <a:bodyPr wrap="square">
                <a:spAutoFit/>
              </a:bodyPr>
              <a:lstStyle/>
              <a:p>
                <a:pPr algn="just">
                  <a:lnSpc>
                    <a:spcPct val="150000"/>
                  </a:lnSpc>
                  <a:spcBef>
                    <a:spcPts val="1200"/>
                  </a:spcBef>
                  <a:spcAft>
                    <a:spcPts val="300"/>
                  </a:spcAft>
                </a:pP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在上面的计算中，通过初始化硬币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投掷得到正面概率</a:t>
                </a:r>
                <a14:m>
                  <m:oMath xmlns:m="http://schemas.openxmlformats.org/officeDocument/2006/math">
                    <m:sSubSup>
                      <m:sSubSupPr>
                        <m:ctrlPr>
                          <a:rPr lang="zh-CN" altLang="zh-CN" sz="1800" i="1" kern="100">
                            <a:effectLst/>
                            <a:latin typeface="Cambria Math"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m:t>
                        </m:r>
                      </m:sup>
                    </m:sSubSup>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800" i="1" kern="100">
                            <a:effectLst/>
                            <a:latin typeface="Cambria Math"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m:t>
                        </m:r>
                      </m:sup>
                    </m:sSubSup>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，得到每一轮中选择硬币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和选择硬币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概率这一</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隐变量</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，进而可计算得到每一轮中硬币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投掷正面次数。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spcBef>
                    <a:spcPts val="1200"/>
                  </a:spcBef>
                  <a:spcAft>
                    <a:spcPts val="300"/>
                  </a:spcAft>
                </a:pP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在这些信息基础上，可更新得到硬币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投掷为正面的概率，从而得到新的模型参数：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lnSpc>
                    <a:spcPct val="150000"/>
                  </a:lnSpc>
                  <a:spcBef>
                    <a:spcPts val="1200"/>
                  </a:spcBef>
                  <a:spcAft>
                    <a:spcPts val="300"/>
                  </a:spcAft>
                </a:pPr>
                <a:r>
                  <a:rPr lang="en-US" altLang="zh-CN" sz="1800" kern="100" dirty="0">
                    <a:effectLst/>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1800" i="1" kern="100">
                            <a:effectLst/>
                            <a:latin typeface="Cambria Math"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800" i="1" kern="100">
                            <a:effectLst/>
                            <a:latin typeface="Cambria Math"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21.30</m:t>
                        </m:r>
                      </m:num>
                      <m:den>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21.30+8.57</m:t>
                        </m:r>
                      </m:den>
                    </m:f>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=0.713</m:t>
                    </m:r>
                  </m:oMath>
                </a14:m>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Sup>
                      <m:sSubSupPr>
                        <m:ctrlPr>
                          <a:rPr lang="zh-CN" altLang="zh-CN" sz="1800" i="1" kern="100">
                            <a:effectLst/>
                            <a:latin typeface="Cambria Math"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800" i="1" kern="100">
                            <a:effectLst/>
                            <a:latin typeface="Cambria Math"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11.70</m:t>
                        </m:r>
                      </m:num>
                      <m:den>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11.70+8.43</m:t>
                        </m:r>
                      </m:den>
                    </m:f>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=0.581</m:t>
                    </m:r>
                  </m:oMath>
                </a14:m>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49AC48CF-5941-43CF-BE72-D2B58EF02F75}"/>
                  </a:ext>
                </a:extLst>
              </p:cNvPr>
              <p:cNvSpPr txBox="1">
                <a:spLocks noRot="1" noChangeAspect="1" noMove="1" noResize="1" noEditPoints="1" noAdjustHandles="1" noChangeArrowheads="1" noChangeShapeType="1" noTextEdit="1"/>
              </p:cNvSpPr>
              <p:nvPr/>
            </p:nvSpPr>
            <p:spPr>
              <a:xfrm>
                <a:off x="669701" y="1467285"/>
                <a:ext cx="8062174" cy="3305264"/>
              </a:xfrm>
              <a:prstGeom prst="rect">
                <a:avLst/>
              </a:prstGeom>
              <a:blipFill>
                <a:blip r:embed="rId3"/>
                <a:stretch>
                  <a:fillRect l="-681" r="-34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2D218DBF-E35A-4527-862E-7BCDE020FB48}"/>
                  </a:ext>
                </a:extLst>
              </p:cNvPr>
              <p:cNvSpPr txBox="1"/>
              <p:nvPr/>
            </p:nvSpPr>
            <p:spPr>
              <a:xfrm>
                <a:off x="669701" y="4612714"/>
                <a:ext cx="8062174" cy="1817421"/>
              </a:xfrm>
              <a:prstGeom prst="rect">
                <a:avLst/>
              </a:prstGeom>
              <a:noFill/>
            </p:spPr>
            <p:txBody>
              <a:bodyPr wrap="square">
                <a:spAutoFit/>
              </a:bodyPr>
              <a:lstStyle/>
              <a:p>
                <a:pPr algn="just">
                  <a:lnSpc>
                    <a:spcPct val="150000"/>
                  </a:lnSpc>
                  <a:spcBef>
                    <a:spcPts val="1200"/>
                  </a:spcBef>
                  <a:spcAft>
                    <a:spcPts val="300"/>
                  </a:spcAft>
                </a:pP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接下来，可在新的概率值基础上继续计算每一轮投掷中选择硬币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或硬币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的概率，进而计算得到五轮中硬币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投掷正面的总次数，从而得到硬币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投掷为正面的更新概率值</a:t>
                </a:r>
                <a14:m>
                  <m:oMath xmlns:m="http://schemas.openxmlformats.org/officeDocument/2006/math">
                    <m:sSubSup>
                      <m:sSubSupPr>
                        <m:ctrlPr>
                          <a:rPr lang="zh-CN" altLang="zh-CN" sz="1800" i="1" kern="100">
                            <a:effectLst/>
                            <a:latin typeface="Cambria Math"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bSup>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800" i="1" kern="100">
                            <a:effectLst/>
                            <a:latin typeface="Cambria Math"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bSup>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。上述算法不断迭代，直至算法收敛，最终得到硬币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投掷为正面的概率</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𝐴</m:t>
                        </m:r>
                      </m:sub>
                    </m:s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𝐵</m:t>
                        </m:r>
                      </m:sub>
                    </m:s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2D218DBF-E35A-4527-862E-7BCDE020FB48}"/>
                  </a:ext>
                </a:extLst>
              </p:cNvPr>
              <p:cNvSpPr txBox="1">
                <a:spLocks noRot="1" noChangeAspect="1" noMove="1" noResize="1" noEditPoints="1" noAdjustHandles="1" noChangeArrowheads="1" noChangeShapeType="1" noTextEdit="1"/>
              </p:cNvSpPr>
              <p:nvPr/>
            </p:nvSpPr>
            <p:spPr>
              <a:xfrm>
                <a:off x="669701" y="4612714"/>
                <a:ext cx="8062174" cy="1817421"/>
              </a:xfrm>
              <a:prstGeom prst="rect">
                <a:avLst/>
              </a:prstGeom>
              <a:blipFill>
                <a:blip r:embed="rId4"/>
                <a:stretch>
                  <a:fillRect l="-681" r="-605" b="-46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86305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p:pic>
        <p:nvPicPr>
          <p:cNvPr id="3" name="图片 2">
            <a:extLst>
              <a:ext uri="{FF2B5EF4-FFF2-40B4-BE49-F238E27FC236}">
                <a16:creationId xmlns:a16="http://schemas.microsoft.com/office/drawing/2014/main" xmlns="" id="{3D056D06-79E9-44FB-96BF-EBEF9A42E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03170" y="-39372"/>
            <a:ext cx="3937659" cy="7490994"/>
          </a:xfrm>
          <a:prstGeom prst="rect">
            <a:avLst/>
          </a:prstGeom>
        </p:spPr>
      </p:pic>
      <p:sp>
        <p:nvSpPr>
          <p:cNvPr id="4" name="文本框 3">
            <a:extLst>
              <a:ext uri="{FF2B5EF4-FFF2-40B4-BE49-F238E27FC236}">
                <a16:creationId xmlns:a16="http://schemas.microsoft.com/office/drawing/2014/main" xmlns="" id="{E2F8DD94-2B28-4F31-8F23-76BF0F45FA43}"/>
              </a:ext>
            </a:extLst>
          </p:cNvPr>
          <p:cNvSpPr txBox="1"/>
          <p:nvPr/>
        </p:nvSpPr>
        <p:spPr>
          <a:xfrm>
            <a:off x="826502" y="1340786"/>
            <a:ext cx="4943982" cy="338554"/>
          </a:xfrm>
          <a:prstGeom prst="rect">
            <a:avLst/>
          </a:prstGeom>
          <a:noFill/>
        </p:spPr>
        <p:txBody>
          <a:bodyPr wrap="none" rtlCol="0">
            <a:spAutoFit/>
          </a:bodyPr>
          <a:lstStyle/>
          <a:p>
            <a:r>
              <a:rPr lang="zh-CN" altLang="en-US" sz="1600" b="1" dirty="0">
                <a:ea typeface="+mj-ea"/>
              </a:rPr>
              <a:t>表</a:t>
            </a:r>
            <a:r>
              <a:rPr lang="en-US" altLang="zh-CN" sz="1600" b="1" dirty="0">
                <a:ea typeface="+mj-ea"/>
              </a:rPr>
              <a:t>5.5 </a:t>
            </a:r>
            <a:r>
              <a:rPr lang="zh-CN" altLang="en-US" sz="1600" b="1" dirty="0">
                <a:ea typeface="+mj-ea"/>
              </a:rPr>
              <a:t>两个硬币投掷结果为正面的概率迭代计算结果</a:t>
            </a:r>
          </a:p>
        </p:txBody>
      </p:sp>
    </p:spTree>
    <p:extLst>
      <p:ext uri="{BB962C8B-B14F-4D97-AF65-F5344CB8AC3E}">
        <p14:creationId xmlns:p14="http://schemas.microsoft.com/office/powerpoint/2010/main" val="583031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50973"/>
            <a:ext cx="9025247" cy="4062651"/>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zh-CN" sz="2400" dirty="0">
                <a:latin typeface="黑体" panose="02010609060101010101" pitchFamily="49" charset="-122"/>
                <a:ea typeface="黑体" panose="02010609060101010101" pitchFamily="49" charset="-122"/>
              </a:rPr>
              <a:t>在谓词逻辑中，</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将原子命题进一步细化，分解出个体、谓词和量词，来表达个体与总体的内在联系和数量关系，这就是谓词逻辑研究内容。</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谓词逻辑中</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三</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个核心概念：</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gn="just">
              <a:lnSpc>
                <a:spcPct val="150000"/>
              </a:lnSpc>
              <a:buFont typeface="Wingdings" panose="05000000000000000000" pitchFamily="2" charset="2"/>
              <a:buChar char="l"/>
            </a:pPr>
            <a:r>
              <a:rPr lang="zh-CN" altLang="en-US"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个体、</a:t>
            </a:r>
            <a:r>
              <a:rPr lang="zh-CN"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谓词（</a:t>
            </a:r>
            <a:r>
              <a:rPr lang="en-US"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predicate</a:t>
            </a:r>
            <a:r>
              <a:rPr lang="zh-CN"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）和量词（</a:t>
            </a:r>
            <a:r>
              <a:rPr lang="en-US"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quantifier</a:t>
            </a:r>
            <a:r>
              <a:rPr lang="zh-CN"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标题 1"/>
          <p:cNvSpPr>
            <a:spLocks noGrp="1"/>
          </p:cNvSpPr>
          <p:nvPr>
            <p:ph type="title"/>
          </p:nvPr>
        </p:nvSpPr>
        <p:spPr>
          <a:xfrm>
            <a:off x="673686" y="183240"/>
            <a:ext cx="7507706" cy="657727"/>
          </a:xfrm>
        </p:spPr>
        <p:txBody>
          <a:bodyPr/>
          <a:lstStyle/>
          <a:p>
            <a:r>
              <a:rPr lang="zh-CN" altLang="en-US" sz="2800" dirty="0">
                <a:latin typeface="Times New Roman" panose="02020603050405020304" pitchFamily="18" charset="0"/>
                <a:cs typeface="Times New Roman" panose="02020603050405020304" pitchFamily="18" charset="0"/>
              </a:rPr>
              <a:t>谓词逻辑</a:t>
            </a:r>
          </a:p>
        </p:txBody>
      </p:sp>
    </p:spTree>
    <p:extLst>
      <p:ext uri="{BB962C8B-B14F-4D97-AF65-F5344CB8AC3E}">
        <p14:creationId xmlns:p14="http://schemas.microsoft.com/office/powerpoint/2010/main" val="51356469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AF754AAF-195B-4C8E-BECE-F08DD29574D9}"/>
                  </a:ext>
                </a:extLst>
              </p:cNvPr>
              <p:cNvSpPr/>
              <p:nvPr/>
            </p:nvSpPr>
            <p:spPr>
              <a:xfrm>
                <a:off x="136915" y="1105751"/>
                <a:ext cx="8870169" cy="5336525"/>
              </a:xfrm>
              <a:prstGeom prst="rect">
                <a:avLst/>
              </a:prstGeom>
            </p:spPr>
            <p:txBody>
              <a:bodyPr wrap="square">
                <a:spAutoFit/>
              </a:bodyPr>
              <a:lstStyle/>
              <a:p>
                <a:pPr marL="342900" indent="-342900">
                  <a:lnSpc>
                    <a:spcPct val="150000"/>
                  </a:lnSpc>
                  <a:spcBef>
                    <a:spcPts val="1200"/>
                  </a:spcBef>
                  <a:spcAft>
                    <a:spcPts val="300"/>
                  </a:spcAft>
                  <a:buFont typeface="Wingdings" panose="05000000000000000000" pitchFamily="2" charset="2"/>
                  <a:buChar char="l"/>
                </a:pPr>
                <a:r>
                  <a:rPr lang="zh-CN" altLang="zh-CN" sz="2000" dirty="0">
                    <a:solidFill>
                      <a:srgbClr val="C00000"/>
                    </a:solidFill>
                    <a:latin typeface="Times New Roman" panose="02020603050405020304" pitchFamily="18" charset="0"/>
                    <a:ea typeface="+mj-ea"/>
                    <a:cs typeface="Times New Roman" panose="02020603050405020304" pitchFamily="18" charset="0"/>
                  </a:rPr>
                  <a:t>隐变量</a:t>
                </a:r>
                <a:r>
                  <a:rPr lang="zh-CN" altLang="en-US" sz="2000" dirty="0">
                    <a:solidFill>
                      <a:srgbClr val="C00000"/>
                    </a:solidFill>
                    <a:latin typeface="Times New Roman" panose="02020603050405020304" pitchFamily="18" charset="0"/>
                    <a:ea typeface="+mj-ea"/>
                    <a:cs typeface="Times New Roman" panose="02020603050405020304" pitchFamily="18" charset="0"/>
                  </a:rPr>
                  <a:t>：</a:t>
                </a:r>
                <a:endParaRPr lang="en-US" altLang="zh-CN" sz="2000" dirty="0">
                  <a:solidFill>
                    <a:srgbClr val="C00000"/>
                  </a:solidFill>
                  <a:latin typeface="Times New Roman" panose="02020603050405020304" pitchFamily="18" charset="0"/>
                  <a:ea typeface="+mj-ea"/>
                  <a:cs typeface="Times New Roman" panose="02020603050405020304" pitchFamily="18" charset="0"/>
                </a:endParaRPr>
              </a:p>
              <a:p>
                <a:pPr indent="266700">
                  <a:lnSpc>
                    <a:spcPct val="150000"/>
                  </a:lnSpc>
                  <a:spcBef>
                    <a:spcPts val="12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每一轮选择硬币</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还是选择硬币</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来完成</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次投掷是一个隐变量，硬币</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投掷结果为正面的概率</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𝐴</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𝐵</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称为模型参数。</a:t>
                </a:r>
              </a:p>
              <a:p>
                <a:pPr marL="342900" indent="-342900">
                  <a:lnSpc>
                    <a:spcPct val="150000"/>
                  </a:lnSpc>
                  <a:spcBef>
                    <a:spcPts val="1200"/>
                  </a:spcBef>
                  <a:spcAft>
                    <a:spcPts val="300"/>
                  </a:spcAft>
                  <a:buFont typeface="Wingdings" panose="05000000000000000000" pitchFamily="2" charset="2"/>
                  <a:buChar char="l"/>
                </a:pPr>
                <a:r>
                  <a:rPr lang="zh-CN" altLang="en-US" sz="2000" dirty="0">
                    <a:solidFill>
                      <a:srgbClr val="C00000"/>
                    </a:solidFill>
                    <a:latin typeface="Times New Roman" panose="02020603050405020304" pitchFamily="18" charset="0"/>
                    <a:ea typeface="+mj-ea"/>
                    <a:cs typeface="Times New Roman" panose="02020603050405020304" pitchFamily="18" charset="0"/>
                  </a:rPr>
                  <a:t>计算隐变量</a:t>
                </a:r>
                <a:r>
                  <a:rPr lang="zh-CN" altLang="zh-CN" sz="2000" dirty="0">
                    <a:solidFill>
                      <a:srgbClr val="C00000"/>
                    </a:solidFill>
                    <a:latin typeface="Times New Roman" panose="02020603050405020304" pitchFamily="18" charset="0"/>
                    <a:ea typeface="+mj-ea"/>
                    <a:cs typeface="Times New Roman" panose="02020603050405020304" pitchFamily="18" charset="0"/>
                  </a:rPr>
                  <a:t>（</a:t>
                </a:r>
                <a:r>
                  <a:rPr lang="en-US" altLang="zh-CN" sz="2000" dirty="0">
                    <a:solidFill>
                      <a:srgbClr val="C00000"/>
                    </a:solidFill>
                    <a:latin typeface="Times New Roman" panose="02020603050405020304" pitchFamily="18" charset="0"/>
                    <a:ea typeface="+mj-ea"/>
                    <a:cs typeface="Times New Roman" panose="02020603050405020304" pitchFamily="18" charset="0"/>
                  </a:rPr>
                  <a:t>EM </a:t>
                </a:r>
                <a:r>
                  <a:rPr lang="zh-CN" altLang="zh-CN" sz="2000" dirty="0">
                    <a:solidFill>
                      <a:srgbClr val="C00000"/>
                    </a:solidFill>
                    <a:latin typeface="Times New Roman" panose="02020603050405020304" pitchFamily="18" charset="0"/>
                    <a:ea typeface="+mj-ea"/>
                    <a:cs typeface="Times New Roman" panose="02020603050405020304" pitchFamily="18" charset="0"/>
                  </a:rPr>
                  <a:t>算法的</a:t>
                </a:r>
                <a:r>
                  <a:rPr lang="en-US" altLang="zh-CN" sz="2000" dirty="0">
                    <a:solidFill>
                      <a:srgbClr val="C00000"/>
                    </a:solidFill>
                    <a:latin typeface="Times New Roman" panose="02020603050405020304" pitchFamily="18" charset="0"/>
                    <a:ea typeface="+mj-ea"/>
                    <a:cs typeface="Times New Roman" panose="02020603050405020304" pitchFamily="18" charset="0"/>
                  </a:rPr>
                  <a:t> E </a:t>
                </a:r>
                <a:r>
                  <a:rPr lang="zh-CN" altLang="zh-CN" sz="2000" dirty="0">
                    <a:solidFill>
                      <a:srgbClr val="C00000"/>
                    </a:solidFill>
                    <a:latin typeface="Times New Roman" panose="02020603050405020304" pitchFamily="18" charset="0"/>
                    <a:ea typeface="+mj-ea"/>
                    <a:cs typeface="Times New Roman" panose="02020603050405020304" pitchFamily="18" charset="0"/>
                  </a:rPr>
                  <a:t>步</a:t>
                </a:r>
                <a:r>
                  <a:rPr lang="zh-CN" altLang="en-US" sz="2000" dirty="0">
                    <a:solidFill>
                      <a:srgbClr val="C00000"/>
                    </a:solidFill>
                    <a:latin typeface="Times New Roman" panose="02020603050405020304" pitchFamily="18" charset="0"/>
                    <a:ea typeface="+mj-ea"/>
                    <a:cs typeface="Times New Roman" panose="02020603050405020304" pitchFamily="18" charset="0"/>
                  </a:rPr>
                  <a:t>）、最大化似然函数和</a:t>
                </a:r>
                <a:r>
                  <a:rPr lang="zh-CN" altLang="zh-CN" sz="2000" dirty="0">
                    <a:solidFill>
                      <a:srgbClr val="C00000"/>
                    </a:solidFill>
                    <a:latin typeface="Times New Roman" panose="02020603050405020304" pitchFamily="18" charset="0"/>
                    <a:ea typeface="+mj-ea"/>
                    <a:cs typeface="Times New Roman" panose="02020603050405020304" pitchFamily="18" charset="0"/>
                  </a:rPr>
                  <a:t>更新模型参数（</a:t>
                </a:r>
                <a:r>
                  <a:rPr lang="en-US" altLang="zh-CN" sz="2000" dirty="0">
                    <a:solidFill>
                      <a:srgbClr val="C00000"/>
                    </a:solidFill>
                    <a:latin typeface="Times New Roman" panose="02020603050405020304" pitchFamily="18" charset="0"/>
                    <a:ea typeface="+mj-ea"/>
                    <a:cs typeface="Times New Roman" panose="02020603050405020304" pitchFamily="18" charset="0"/>
                  </a:rPr>
                  <a:t>EM</a:t>
                </a:r>
                <a:r>
                  <a:rPr lang="zh-CN" altLang="zh-CN" sz="2000" dirty="0">
                    <a:solidFill>
                      <a:srgbClr val="C00000"/>
                    </a:solidFill>
                    <a:latin typeface="Times New Roman" panose="02020603050405020304" pitchFamily="18" charset="0"/>
                    <a:ea typeface="+mj-ea"/>
                    <a:cs typeface="Times New Roman" panose="02020603050405020304" pitchFamily="18" charset="0"/>
                  </a:rPr>
                  <a:t>算法的</a:t>
                </a:r>
                <a:r>
                  <a:rPr lang="en-US" altLang="zh-CN" sz="2000" dirty="0">
                    <a:solidFill>
                      <a:srgbClr val="C00000"/>
                    </a:solidFill>
                    <a:latin typeface="Times New Roman" panose="02020603050405020304" pitchFamily="18" charset="0"/>
                    <a:ea typeface="+mj-ea"/>
                    <a:cs typeface="Times New Roman" panose="02020603050405020304" pitchFamily="18" charset="0"/>
                  </a:rPr>
                  <a:t>M</a:t>
                </a:r>
                <a:r>
                  <a:rPr lang="zh-CN" altLang="zh-CN" sz="2000" dirty="0">
                    <a:solidFill>
                      <a:srgbClr val="C00000"/>
                    </a:solidFill>
                    <a:latin typeface="Times New Roman" panose="02020603050405020304" pitchFamily="18" charset="0"/>
                    <a:ea typeface="+mj-ea"/>
                    <a:cs typeface="Times New Roman" panose="02020603050405020304" pitchFamily="18" charset="0"/>
                  </a:rPr>
                  <a:t>步</a:t>
                </a:r>
                <a:r>
                  <a:rPr lang="en-US" altLang="zh-CN" sz="2000" dirty="0">
                    <a:solidFill>
                      <a:srgbClr val="C00000"/>
                    </a:solidFill>
                    <a:latin typeface="Times New Roman" panose="02020603050405020304" pitchFamily="18" charset="0"/>
                    <a:ea typeface="+mj-ea"/>
                    <a:cs typeface="Times New Roman" panose="02020603050405020304" pitchFamily="18" charset="0"/>
                  </a:rPr>
                  <a:t>) </a:t>
                </a:r>
                <a:r>
                  <a:rPr lang="zh-CN" altLang="en-US" sz="2000" dirty="0">
                    <a:solidFill>
                      <a:srgbClr val="C00000"/>
                    </a:solidFill>
                    <a:latin typeface="Times New Roman" panose="02020603050405020304" pitchFamily="18" charset="0"/>
                    <a:ea typeface="+mj-ea"/>
                    <a:cs typeface="Times New Roman" panose="02020603050405020304" pitchFamily="18" charset="0"/>
                  </a:rPr>
                  <a:t>：</a:t>
                </a:r>
                <a:endParaRPr lang="en-US" altLang="zh-CN" sz="2000" dirty="0">
                  <a:solidFill>
                    <a:srgbClr val="C00000"/>
                  </a:solidFill>
                  <a:latin typeface="Times New Roman" panose="02020603050405020304" pitchFamily="18" charset="0"/>
                  <a:ea typeface="+mj-ea"/>
                  <a:cs typeface="Times New Roman" panose="02020603050405020304" pitchFamily="18" charset="0"/>
                </a:endParaRPr>
              </a:p>
              <a:p>
                <a:pPr indent="266700">
                  <a:lnSpc>
                    <a:spcPct val="150000"/>
                  </a:lnSpc>
                  <a:spcBef>
                    <a:spcPts val="1200"/>
                  </a:spcBef>
                  <a:spcAft>
                    <a:spcPts val="300"/>
                  </a:spcAft>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算法使用迭代方法来求解模型参数</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𝐴</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𝐵</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：先初始化模型参数，然后计算得到隐变量（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E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步），接着基于观测投掷结果和当前隐变量值一起来最大化似然函数（即使得模型参数能够更好拟合观测结果），更新模型参数（</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步</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。基于当前得到的模型参数，继续更新隐变量（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E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步），然后继续最大化似然函数，更新模型参数（</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步</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。以此类推，不断迭代下去，直到模型参数基本无变化，算法收敛。</a:t>
                </a:r>
              </a:p>
            </p:txBody>
          </p:sp>
        </mc:Choice>
        <mc:Fallback xmlns="">
          <p:sp>
            <p:nvSpPr>
              <p:cNvPr id="2" name="矩形 1">
                <a:extLst>
                  <a:ext uri="{FF2B5EF4-FFF2-40B4-BE49-F238E27FC236}">
                    <a16:creationId xmlns:a16="http://schemas.microsoft.com/office/drawing/2014/main" id="{AF754AAF-195B-4C8E-BECE-F08DD29574D9}"/>
                  </a:ext>
                </a:extLst>
              </p:cNvPr>
              <p:cNvSpPr>
                <a:spLocks noRot="1" noChangeAspect="1" noMove="1" noResize="1" noEditPoints="1" noAdjustHandles="1" noChangeArrowheads="1" noChangeShapeType="1" noTextEdit="1"/>
              </p:cNvSpPr>
              <p:nvPr/>
            </p:nvSpPr>
            <p:spPr>
              <a:xfrm>
                <a:off x="136915" y="1105751"/>
                <a:ext cx="8870169" cy="5336525"/>
              </a:xfrm>
              <a:prstGeom prst="rect">
                <a:avLst/>
              </a:prstGeom>
              <a:blipFill>
                <a:blip r:embed="rId3"/>
                <a:stretch>
                  <a:fillRect l="-618" r="-2404" b="-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32876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en-US" sz="2400" kern="0" dirty="0">
                <a:solidFill>
                  <a:srgbClr val="0070C0"/>
                </a:solidFill>
                <a:latin typeface="Times New Roman" pitchFamily="18" charset="0"/>
                <a:cs typeface="Times New Roman" pitchFamily="18" charset="0"/>
              </a:rPr>
              <a:t>三</a:t>
            </a:r>
            <a:r>
              <a:rPr lang="zh-CN" altLang="zh-CN" sz="2400" kern="0" dirty="0">
                <a:solidFill>
                  <a:srgbClr val="0070C0"/>
                </a:solidFill>
                <a:latin typeface="Times New Roman" pitchFamily="18" charset="0"/>
                <a:cs typeface="Times New Roman" pitchFamily="18" charset="0"/>
              </a:rPr>
              <a:t>硬币投掷例子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0D9C89D5-B00D-4842-A99F-3A9EF875B5DF}"/>
                  </a:ext>
                </a:extLst>
              </p:cNvPr>
              <p:cNvSpPr txBox="1"/>
              <p:nvPr/>
            </p:nvSpPr>
            <p:spPr>
              <a:xfrm>
                <a:off x="601606" y="1035402"/>
                <a:ext cx="7940787" cy="3693319"/>
              </a:xfrm>
              <a:prstGeom prst="rect">
                <a:avLst/>
              </a:prstGeom>
              <a:noFill/>
            </p:spPr>
            <p:txBody>
              <a:bodyPr wrap="square">
                <a:spAutoFit/>
              </a:bodyPr>
              <a:lstStyle/>
              <a:p>
                <a:pPr marL="285750" indent="-285750" algn="just">
                  <a:buFont typeface="Wingdings" panose="05000000000000000000" pitchFamily="2" charset="2"/>
                  <a:buChar char="l"/>
                </a:pP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假设有三枚质地材料不均匀的硬币（即每枚硬币投掷出现正反两面的概率不一定相等），这三枚硬币分别被标记为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。约定出现正面记为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Head</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，头），出现反面记为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T</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Tail</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，尾），一次试验的过程如下：首先掷硬币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，如果硬币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投掷结果为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，则选择硬币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投掷三次，如果硬币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投掷结果为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T</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，则选择硬币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投掷三次。观测结果中仅记录硬币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的投掷结果，不出现硬币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的投掷结果。因为硬币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的投掷结果没有被记录，所以是未观测到的数据（隐变量）。</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未观测数据取值集合记为</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𝑍</m:t>
                        </m:r>
                      </m:sub>
                    </m:sSub>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，观测数据取值集合记为</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𝑋</m:t>
                        </m:r>
                      </m:sub>
                    </m:sSub>
                    <m:r>
                      <a:rPr lang="en-US" altLang="zh-CN" i="1">
                        <a:latin typeface="Cambria Math" panose="02040503050406030204" pitchFamily="18" charset="0"/>
                      </a:rPr>
                      <m:t>={</m:t>
                    </m:r>
                    <m:r>
                      <a:rPr lang="en-US" altLang="zh-CN" i="1">
                        <a:latin typeface="Cambria Math" panose="02040503050406030204" pitchFamily="18" charset="0"/>
                      </a:rPr>
                      <m:t>𝐻𝐻𝐻</m:t>
                    </m:r>
                    <m:r>
                      <a:rPr lang="en-US" altLang="zh-CN" i="1">
                        <a:latin typeface="Cambria Math" panose="02040503050406030204" pitchFamily="18" charset="0"/>
                      </a:rPr>
                      <m:t>,</m:t>
                    </m:r>
                    <m:r>
                      <a:rPr lang="en-US" altLang="zh-CN" i="1">
                        <a:latin typeface="Cambria Math" panose="02040503050406030204" pitchFamily="18" charset="0"/>
                      </a:rPr>
                      <m:t>𝑇𝑇𝑇</m:t>
                    </m:r>
                    <m:r>
                      <a:rPr lang="en-US" altLang="zh-CN" i="1">
                        <a:latin typeface="Cambria Math" panose="02040503050406030204" pitchFamily="18" charset="0"/>
                      </a:rPr>
                      <m:t>,</m:t>
                    </m:r>
                    <m:r>
                      <a:rPr lang="en-US" altLang="zh-CN" i="1">
                        <a:latin typeface="Cambria Math" panose="02040503050406030204" pitchFamily="18" charset="0"/>
                      </a:rPr>
                      <m:t>𝐻𝑇𝑇</m:t>
                    </m:r>
                    <m:r>
                      <a:rPr lang="en-US" altLang="zh-CN" i="1">
                        <a:latin typeface="Cambria Math" panose="02040503050406030204" pitchFamily="18" charset="0"/>
                      </a:rPr>
                      <m:t>,</m:t>
                    </m:r>
                    <m:r>
                      <a:rPr lang="en-US" altLang="zh-CN" i="1">
                        <a:latin typeface="Cambria Math" panose="02040503050406030204" pitchFamily="18" charset="0"/>
                      </a:rPr>
                      <m:t>𝑇𝐻𝐻</m:t>
                    </m:r>
                    <m:r>
                      <a:rPr lang="en-US" altLang="zh-CN" i="1">
                        <a:latin typeface="Cambria Math" panose="02040503050406030204" pitchFamily="18" charset="0"/>
                      </a:rPr>
                      <m:t>,</m:t>
                    </m:r>
                    <m:r>
                      <a:rPr lang="en-US" altLang="zh-CN" i="1">
                        <a:latin typeface="Cambria Math" panose="02040503050406030204" pitchFamily="18" charset="0"/>
                      </a:rPr>
                      <m:t>𝐻𝐻𝑇</m:t>
                    </m:r>
                    <m:r>
                      <a:rPr lang="en-US" altLang="zh-CN" i="1">
                        <a:latin typeface="Cambria Math" panose="02040503050406030204" pitchFamily="18" charset="0"/>
                      </a:rPr>
                      <m:t>,</m:t>
                    </m:r>
                    <m:r>
                      <a:rPr lang="en-US" altLang="zh-CN" i="1">
                        <a:latin typeface="Cambria Math" panose="02040503050406030204" pitchFamily="18" charset="0"/>
                      </a:rPr>
                      <m:t>𝑇𝑇𝐻</m:t>
                    </m:r>
                    <m:r>
                      <a:rPr lang="en-US" altLang="zh-CN" i="1">
                        <a:latin typeface="Cambria Math" panose="02040503050406030204" pitchFamily="18" charset="0"/>
                      </a:rPr>
                      <m:t>,</m:t>
                    </m:r>
                    <m:r>
                      <a:rPr lang="en-US" altLang="zh-CN" i="1">
                        <a:latin typeface="Cambria Math" panose="02040503050406030204" pitchFamily="18" charset="0"/>
                      </a:rPr>
                      <m:t>𝐻𝑇𝐻</m:t>
                    </m:r>
                    <m:r>
                      <a:rPr lang="en-US" altLang="zh-CN" i="1">
                        <a:latin typeface="Cambria Math" panose="02040503050406030204" pitchFamily="18" charset="0"/>
                      </a:rPr>
                      <m:t>,</m:t>
                    </m:r>
                    <m:r>
                      <a:rPr lang="en-US" altLang="zh-CN" i="1">
                        <a:latin typeface="Cambria Math" panose="02040503050406030204" pitchFamily="18" charset="0"/>
                      </a:rPr>
                      <m:t>𝑇𝐻𝑇</m:t>
                    </m:r>
                    <m:r>
                      <a:rPr lang="en-US" altLang="zh-CN" i="1">
                        <a:latin typeface="Cambria Math" panose="020405030504060302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，模型参数集合（三枚硬币分别出现正面的概率）为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Θ={λ,p</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次试验中，未观测到的数据序列记为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z</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，观测到的数据序列记为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，观测到的数据序列中有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次为正面朝上，</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次为反面朝上。</a:t>
                </a:r>
              </a:p>
            </p:txBody>
          </p:sp>
        </mc:Choice>
        <mc:Fallback xmlns="">
          <p:sp>
            <p:nvSpPr>
              <p:cNvPr id="9" name="文本框 8">
                <a:extLst>
                  <a:ext uri="{FF2B5EF4-FFF2-40B4-BE49-F238E27FC236}">
                    <a16:creationId xmlns:a16="http://schemas.microsoft.com/office/drawing/2014/main" id="{0D9C89D5-B00D-4842-A99F-3A9EF875B5DF}"/>
                  </a:ext>
                </a:extLst>
              </p:cNvPr>
              <p:cNvSpPr txBox="1">
                <a:spLocks noRot="1" noChangeAspect="1" noMove="1" noResize="1" noEditPoints="1" noAdjustHandles="1" noChangeArrowheads="1" noChangeShapeType="1" noTextEdit="1"/>
              </p:cNvSpPr>
              <p:nvPr/>
            </p:nvSpPr>
            <p:spPr>
              <a:xfrm>
                <a:off x="601606" y="1035402"/>
                <a:ext cx="7940787" cy="3693319"/>
              </a:xfrm>
              <a:prstGeom prst="rect">
                <a:avLst/>
              </a:prstGeom>
              <a:blipFill>
                <a:blip r:embed="rId3"/>
                <a:stretch>
                  <a:fillRect l="-538" t="-825" r="-614" b="-1815"/>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xmlns="" id="{D550C23E-82EB-44EA-9066-0DB59C9F32AC}"/>
              </a:ext>
            </a:extLst>
          </p:cNvPr>
          <p:cNvGrpSpPr/>
          <p:nvPr/>
        </p:nvGrpSpPr>
        <p:grpSpPr>
          <a:xfrm>
            <a:off x="354169" y="4858321"/>
            <a:ext cx="7875431" cy="1542478"/>
            <a:chOff x="-399245" y="4793927"/>
            <a:chExt cx="7875431" cy="1542478"/>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5A686CB5-B66E-43E7-9FC9-F33A1348167A}"/>
                    </a:ext>
                  </a:extLst>
                </p:cNvPr>
                <p:cNvSpPr txBox="1"/>
                <p:nvPr/>
              </p:nvSpPr>
              <p:spPr>
                <a:xfrm>
                  <a:off x="1777283" y="4926812"/>
                  <a:ext cx="4572000" cy="407804"/>
                </a:xfrm>
                <a:prstGeom prst="rect">
                  <a:avLst/>
                </a:prstGeom>
                <a:noFill/>
              </p:spPr>
              <p:txBody>
                <a:bodyPr wrap="square">
                  <a:spAutoFit/>
                </a:bodyPr>
                <a:lstStyle/>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5A686CB5-B66E-43E7-9FC9-F33A1348167A}"/>
                    </a:ext>
                  </a:extLst>
                </p:cNvPr>
                <p:cNvSpPr txBox="1">
                  <a:spLocks noRot="1" noChangeAspect="1" noMove="1" noResize="1" noEditPoints="1" noAdjustHandles="1" noChangeArrowheads="1" noChangeShapeType="1" noTextEdit="1"/>
                </p:cNvSpPr>
                <p:nvPr/>
              </p:nvSpPr>
              <p:spPr>
                <a:xfrm>
                  <a:off x="1777283" y="4926812"/>
                  <a:ext cx="4572000" cy="407804"/>
                </a:xfrm>
                <a:prstGeom prst="rect">
                  <a:avLst/>
                </a:prstGeom>
                <a:blipFill>
                  <a:blip r:embed="rId4"/>
                  <a:stretch>
                    <a:fillRect b="-2985"/>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xmlns="" id="{D0822D11-9332-4723-83B5-1F1614A1C825}"/>
                </a:ext>
              </a:extLst>
            </p:cNvPr>
            <p:cNvSpPr/>
            <p:nvPr/>
          </p:nvSpPr>
          <p:spPr>
            <a:xfrm>
              <a:off x="347730" y="4793927"/>
              <a:ext cx="7128456" cy="1542478"/>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2469CADE-B23B-495B-AE3F-4A668ECBCE1D}"/>
                    </a:ext>
                  </a:extLst>
                </p:cNvPr>
                <p:cNvSpPr txBox="1"/>
                <p:nvPr/>
              </p:nvSpPr>
              <p:spPr>
                <a:xfrm>
                  <a:off x="-399245" y="5467501"/>
                  <a:ext cx="4572000"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m:t>
                        </m:r>
                        <m:d>
                          <m:dPr>
                            <m:ctrlPr>
                              <a:rPr lang="zh-CN" altLang="en-US" i="1">
                                <a:solidFill>
                                  <a:srgbClr val="836967"/>
                                </a:solidFill>
                                <a:latin typeface="Cambria Math" charset="0"/>
                              </a:rPr>
                            </m:ctrlPr>
                          </m:dPr>
                          <m:e>
                            <m:r>
                              <a:rPr lang="zh-CN" altLang="en-US" i="1">
                                <a:latin typeface="Cambria Math" panose="02040503050406030204" pitchFamily="18" charset="0"/>
                              </a:rPr>
                              <m:t>𝑧</m:t>
                            </m:r>
                          </m:e>
                          <m:e>
                            <m:r>
                              <a:rPr lang="zh-CN" altLang="en-US" i="1">
                                <a:latin typeface="Cambria Math" panose="02040503050406030204" pitchFamily="18" charset="0"/>
                              </a:rPr>
                              <m:t>𝛩</m:t>
                            </m:r>
                          </m:e>
                        </m:d>
                        <m:r>
                          <a:rPr lang="zh-CN" altLang="en-US" i="0">
                            <a:latin typeface="Cambria Math" panose="02040503050406030204" pitchFamily="18" charset="0"/>
                          </a:rPr>
                          <m:t>=</m:t>
                        </m:r>
                        <m:d>
                          <m:dPr>
                            <m:begChr m:val="{"/>
                            <m:endChr m:val=""/>
                            <m:ctrlPr>
                              <a:rPr lang="zh-CN" altLang="en-US" i="1">
                                <a:solidFill>
                                  <a:srgbClr val="836967"/>
                                </a:solidFill>
                                <a:latin typeface="Cambria Math" charset="0"/>
                              </a:rPr>
                            </m:ctrlPr>
                          </m:dPr>
                          <m:e>
                            <m:eqArr>
                              <m:eqArrPr>
                                <m:ctrlPr>
                                  <a:rPr lang="zh-CN" altLang="en-US" i="1">
                                    <a:solidFill>
                                      <a:srgbClr val="836967"/>
                                    </a:solidFill>
                                    <a:latin typeface="Cambria Math"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𝜆</m:t>
                                </m:r>
                              </m:e>
                              <m:e>
                                <m:r>
                                  <a:rPr lang="zh-CN" altLang="en-US" i="0">
                                    <a:latin typeface="Cambria Math" panose="02040503050406030204" pitchFamily="18" charset="0"/>
                                  </a:rPr>
                                  <m:t>&amp;1−</m:t>
                                </m:r>
                                <m:r>
                                  <a:rPr lang="zh-CN" altLang="en-US" i="1">
                                    <a:latin typeface="Cambria Math" panose="02040503050406030204" pitchFamily="18" charset="0"/>
                                  </a:rPr>
                                  <m:t>𝜆</m:t>
                                </m:r>
                              </m:e>
                            </m:eqArr>
                            <m:r>
                              <a:rPr lang="zh-CN" altLang="en-US" i="0">
                                <a:latin typeface="Cambria Math" panose="02040503050406030204" pitchFamily="18" charset="0"/>
                              </a:rPr>
                              <m:t>  </m:t>
                            </m:r>
                            <m:m>
                              <m:mPr>
                                <m:plcHide m:val="on"/>
                                <m:mcs>
                                  <m:mc>
                                    <m:mcPr>
                                      <m:count m:val="1"/>
                                      <m:mcJc m:val="center"/>
                                    </m:mcPr>
                                  </m:mc>
                                </m:mcs>
                                <m:ctrlPr>
                                  <a:rPr lang="zh-CN" altLang="en-US" i="1">
                                    <a:solidFill>
                                      <a:srgbClr val="836967"/>
                                    </a:solidFill>
                                    <a:latin typeface="Cambria Math" charset="0"/>
                                  </a:rPr>
                                </m:ctrlPr>
                              </m:mPr>
                              <m:mr>
                                <m:e>
                                  <m:r>
                                    <a:rPr lang="zh-CN" altLang="en-US" i="1">
                                      <a:latin typeface="Cambria Math" panose="02040503050406030204" pitchFamily="18" charset="0"/>
                                    </a:rPr>
                                    <m:t>𝑖𝑓</m:t>
                                  </m:r>
                                  <m:r>
                                    <a:rPr lang="zh-CN" altLang="en-US" i="0">
                                      <a:latin typeface="Cambria Math" panose="02040503050406030204" pitchFamily="18" charset="0"/>
                                    </a:rPr>
                                    <m:t> </m:t>
                                  </m:r>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𝐻</m:t>
                                  </m:r>
                                </m:e>
                              </m:mr>
                              <m:mr>
                                <m:e>
                                  <m:r>
                                    <a:rPr lang="zh-CN" altLang="en-US" i="1">
                                      <a:latin typeface="Cambria Math" panose="02040503050406030204" pitchFamily="18" charset="0"/>
                                    </a:rPr>
                                    <m:t>𝑖𝑓</m:t>
                                  </m:r>
                                  <m:r>
                                    <a:rPr lang="zh-CN" altLang="en-US" i="0">
                                      <a:latin typeface="Cambria Math" panose="02040503050406030204" pitchFamily="18" charset="0"/>
                                    </a:rPr>
                                    <m:t> </m:t>
                                  </m:r>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𝑇</m:t>
                                  </m:r>
                                </m:e>
                              </m:mr>
                            </m:m>
                          </m:e>
                        </m:d>
                      </m:oMath>
                    </m:oMathPara>
                  </a14:m>
                  <a:endParaRPr lang="zh-CN" altLang="en-US" dirty="0"/>
                </a:p>
              </p:txBody>
            </p:sp>
          </mc:Choice>
          <mc:Fallback xmlns="">
            <p:sp>
              <p:nvSpPr>
                <p:cNvPr id="13" name="文本框 12">
                  <a:extLst>
                    <a:ext uri="{FF2B5EF4-FFF2-40B4-BE49-F238E27FC236}">
                      <a16:creationId xmlns:a16="http://schemas.microsoft.com/office/drawing/2014/main" id="{2469CADE-B23B-495B-AE3F-4A668ECBCE1D}"/>
                    </a:ext>
                  </a:extLst>
                </p:cNvPr>
                <p:cNvSpPr txBox="1">
                  <a:spLocks noRot="1" noChangeAspect="1" noMove="1" noResize="1" noEditPoints="1" noAdjustHandles="1" noChangeArrowheads="1" noChangeShapeType="1" noTextEdit="1"/>
                </p:cNvSpPr>
                <p:nvPr/>
              </p:nvSpPr>
              <p:spPr>
                <a:xfrm>
                  <a:off x="-399245" y="5467501"/>
                  <a:ext cx="4572000" cy="71019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088B3A30-6D6C-4E7A-A297-3F0B26B37C4C}"/>
                    </a:ext>
                  </a:extLst>
                </p:cNvPr>
                <p:cNvSpPr txBox="1"/>
                <p:nvPr/>
              </p:nvSpPr>
              <p:spPr>
                <a:xfrm>
                  <a:off x="2904186" y="5822598"/>
                  <a:ext cx="4572000" cy="438582"/>
                </a:xfrm>
                <a:prstGeom prst="rect">
                  <a:avLst/>
                </a:prstGeom>
                <a:noFill/>
              </p:spPr>
              <p:txBody>
                <a:bodyPr wrap="square">
                  <a:spAutoFit/>
                </a:bodyPr>
                <a:lstStyle/>
                <a:p>
                  <a:pPr algn="just">
                    <a:lnSpc>
                      <a:spcPts val="1500"/>
                    </a:lnSpc>
                    <a:spcBef>
                      <a:spcPts val="1000"/>
                    </a:spcBef>
                    <a:spcAft>
                      <a:spcPts val="1200"/>
                    </a:spcAft>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kern="100">
                                <a:effectLst/>
                                <a:latin typeface="Cambria Math" charset="0"/>
                                <a:ea typeface="Cambria Math" panose="02040503050406030204" pitchFamily="18" charset="0"/>
                                <a:cs typeface="Times New Roman" panose="02020603050405020304" pitchFamily="18" charset="0"/>
                              </a:rPr>
                            </m:ctrlPr>
                          </m:dPr>
                          <m:e>
                            <m:eqArr>
                              <m:eqArrPr>
                                <m:ctrlPr>
                                  <a:rPr lang="zh-CN" altLang="zh-CN" sz="1800" i="1" kern="100">
                                    <a:effectLst/>
                                    <a:latin typeface="Cambria Math" charset="0"/>
                                    <a:ea typeface="Cambria Math" panose="02040503050406030204" pitchFamily="18" charset="0"/>
                                    <a:cs typeface="Times New Roman" panose="02020603050405020304" pitchFamily="18" charset="0"/>
                                  </a:rPr>
                                </m:ctrlPr>
                              </m:eqArrPr>
                              <m:e>
                                <m:sSubSup>
                                  <m:sSubSupPr>
                                    <m:ctrlPr>
                                      <a:rPr lang="zh-CN" altLang="zh-CN" sz="1800" i="1" kern="100">
                                        <a:effectLst/>
                                        <a:latin typeface="Cambria Math"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sup>
                                </m:sSubSup>
                                <m:sSup>
                                  <m:sSupPr>
                                    <m:ctrlPr>
                                      <a:rPr lang="zh-CN" altLang="zh-CN" sz="1800" i="1" kern="100">
                                        <a:effectLst/>
                                        <a:latin typeface="Cambria Math"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p>
                                </m:sSup>
                              </m:e>
                              <m:e>
                                <m:sSubSup>
                                  <m:sSubSupPr>
                                    <m:ctrlPr>
                                      <a:rPr lang="zh-CN" altLang="zh-CN" sz="1800" i="1" kern="100">
                                        <a:effectLst/>
                                        <a:latin typeface="Cambria Math"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sup>
                                </m:sSubSup>
                                <m:sSup>
                                  <m:sSupPr>
                                    <m:ctrlPr>
                                      <a:rPr lang="zh-CN" altLang="zh-CN" sz="1800" i="1" kern="100">
                                        <a:effectLst/>
                                        <a:latin typeface="Cambria Math"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e>
                                    </m:d>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p>
                                </m:sSup>
                              </m:e>
                            </m:eqAr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m>
                              <m:mPr>
                                <m:mcs>
                                  <m:mc>
                                    <m:mcPr>
                                      <m:count m:val="1"/>
                                      <m:mcJc m:val="center"/>
                                    </m:mcPr>
                                  </m:mc>
                                </m:mcs>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𝐻</m:t>
                                  </m:r>
                                </m:e>
                              </m:m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mr>
                            </m:m>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088B3A30-6D6C-4E7A-A297-3F0B26B37C4C}"/>
                    </a:ext>
                  </a:extLst>
                </p:cNvPr>
                <p:cNvSpPr txBox="1">
                  <a:spLocks noRot="1" noChangeAspect="1" noMove="1" noResize="1" noEditPoints="1" noAdjustHandles="1" noChangeArrowheads="1" noChangeShapeType="1" noTextEdit="1"/>
                </p:cNvSpPr>
                <p:nvPr/>
              </p:nvSpPr>
              <p:spPr>
                <a:xfrm>
                  <a:off x="2904186" y="5822598"/>
                  <a:ext cx="4572000" cy="438582"/>
                </a:xfrm>
                <a:prstGeom prst="rect">
                  <a:avLst/>
                </a:prstGeom>
                <a:blipFill>
                  <a:blip r:embed="rId6"/>
                  <a:stretch>
                    <a:fillRect t="-463889" b="-53611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139726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en-US" sz="2400" kern="0" dirty="0">
                <a:solidFill>
                  <a:srgbClr val="0070C0"/>
                </a:solidFill>
                <a:latin typeface="Times New Roman" pitchFamily="18" charset="0"/>
                <a:cs typeface="Times New Roman" pitchFamily="18" charset="0"/>
              </a:rPr>
              <a:t>三</a:t>
            </a:r>
            <a:r>
              <a:rPr lang="zh-CN" altLang="zh-CN" sz="2400" kern="0" dirty="0">
                <a:solidFill>
                  <a:srgbClr val="0070C0"/>
                </a:solidFill>
                <a:latin typeface="Times New Roman" pitchFamily="18" charset="0"/>
                <a:cs typeface="Times New Roman" pitchFamily="18" charset="0"/>
              </a:rPr>
              <a:t>硬币投掷例子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AF6B70EA-3480-4572-81BC-FE095FFBF37E}"/>
                  </a:ext>
                </a:extLst>
              </p:cNvPr>
              <p:cNvSpPr/>
              <p:nvPr/>
            </p:nvSpPr>
            <p:spPr>
              <a:xfrm>
                <a:off x="117356" y="1031635"/>
                <a:ext cx="8787042" cy="5280292"/>
              </a:xfrm>
              <a:prstGeom prst="rect">
                <a:avLst/>
              </a:prstGeom>
            </p:spPr>
            <p:txBody>
              <a:bodyPr wrap="square">
                <a:spAutoFit/>
              </a:bodyPr>
              <a:lstStyle/>
              <a:p>
                <a:pPr marL="285750" indent="-285750" algn="just">
                  <a:spcBef>
                    <a:spcPts val="1000"/>
                  </a:spcBef>
                  <a:spcAft>
                    <a:spcPts val="3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在硬币</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掷出正面后，选择硬币</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投掷三次所得</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反正反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这一结果的概率如下计算： </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在硬币</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掷出反面后，选择硬币</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投掷三次所得</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反正反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这一结果的概率如下计算：</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sSup>
                        <m:s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如果某次观测得到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反正反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这一投掷结果，则该投掷结果发生的概率如下计算：</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sSup>
                        <m:s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如果某次观测得到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反正反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这一投掷结果，这一结果是由硬币</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投掷为正面（未观测的数据）所促发的概率计算如下：</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den>
                      </m:f>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sSup>
                            <m:s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den>
                      </m:f>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sz="2000" b="1" kern="100" dirty="0">
                    <a:solidFill>
                      <a:schemeClr val="tx2">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这样，可以从观测数据来推测未观测数据的概率分布，即从硬币正面和反面观测结果来推测硬币</a:t>
                </a:r>
                <a:r>
                  <a:rPr lang="en-US" altLang="zh-CN" sz="2000" b="1" kern="100" dirty="0">
                    <a:solidFill>
                      <a:schemeClr val="tx2">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000" b="1" kern="100" dirty="0">
                    <a:solidFill>
                      <a:schemeClr val="tx2">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投掷为正面或反面这一隐变量。</a:t>
                </a:r>
                <a:endParaRPr lang="zh-CN" altLang="zh-CN" sz="2000" b="1" dirty="0">
                  <a:solidFill>
                    <a:schemeClr val="tx2">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AF6B70EA-3480-4572-81BC-FE095FFBF37E}"/>
                  </a:ext>
                </a:extLst>
              </p:cNvPr>
              <p:cNvSpPr>
                <a:spLocks noRot="1" noChangeAspect="1" noMove="1" noResize="1" noEditPoints="1" noAdjustHandles="1" noChangeArrowheads="1" noChangeShapeType="1" noTextEdit="1"/>
              </p:cNvSpPr>
              <p:nvPr/>
            </p:nvSpPr>
            <p:spPr>
              <a:xfrm>
                <a:off x="117356" y="1031635"/>
                <a:ext cx="8787042" cy="5280292"/>
              </a:xfrm>
              <a:prstGeom prst="rect">
                <a:avLst/>
              </a:prstGeom>
              <a:blipFill>
                <a:blip r:embed="rId3"/>
                <a:stretch>
                  <a:fillRect l="-693" t="-693" r="-693" b="-12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73460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en-US" sz="2400" kern="0" dirty="0">
                <a:solidFill>
                  <a:srgbClr val="0070C0"/>
                </a:solidFill>
                <a:latin typeface="Times New Roman" pitchFamily="18" charset="0"/>
                <a:cs typeface="Times New Roman" pitchFamily="18" charset="0"/>
              </a:rPr>
              <a:t>三</a:t>
            </a:r>
            <a:r>
              <a:rPr lang="zh-CN" altLang="zh-CN" sz="2400" kern="0" dirty="0">
                <a:solidFill>
                  <a:srgbClr val="0070C0"/>
                </a:solidFill>
                <a:latin typeface="Times New Roman" pitchFamily="18" charset="0"/>
                <a:cs typeface="Times New Roman" pitchFamily="18" charset="0"/>
              </a:rPr>
              <a:t>硬币投掷例子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xmlns="" id="{14840338-38DC-4B8C-AAD8-738D0627FC65}"/>
                  </a:ext>
                </a:extLst>
              </p:cNvPr>
              <p:cNvSpPr txBox="1"/>
              <p:nvPr/>
            </p:nvSpPr>
            <p:spPr>
              <a:xfrm>
                <a:off x="373969" y="1314965"/>
                <a:ext cx="8474299" cy="3979872"/>
              </a:xfrm>
              <a:prstGeom prst="rect">
                <a:avLst/>
              </a:prstGeom>
              <a:noFill/>
            </p:spPr>
            <p:txBody>
              <a:bodyPr wrap="square">
                <a:spAutoFit/>
              </a:bodyPr>
              <a:lstStyle/>
              <a:p>
                <a:pPr algn="just">
                  <a:spcBef>
                    <a:spcPts val="1000"/>
                  </a:spcBef>
                  <a:spcAft>
                    <a:spcPts val="300"/>
                  </a:spcAft>
                </a:pP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情况</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1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为了了解未观测数据对模型参数求解带来的影响，这里先假设一个简单情况，在知道全部的数据（即包括上述的观测数据和未观测数据）情况下，来计算模型参数。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假设所观测的数据如下：</a:t>
                </a:r>
                <a14:m>
                  <m:oMath xmlns:m="http://schemas.openxmlformats.org/officeDocument/2006/math">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d>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则可如下来估计参数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取值，其中</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acc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𝜆</m:t>
                          </m:r>
                        </m:e>
                      </m:ac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硬币</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掷出正面</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试验次数</m:t>
                              </m:r>
                            </m:e>
                          </m:d>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acc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硬币</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掷出正面</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硬币</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掷出次数</m:t>
                              </m:r>
                            </m:e>
                          </m:d>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9</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3∗3</m:t>
                          </m:r>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acc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e>
                      </m:ac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硬币</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掷出正面</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硬币</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掷出次数</m:t>
                              </m:r>
                            </m:e>
                          </m:d>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2∗3</m:t>
                          </m:r>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14840338-38DC-4B8C-AAD8-738D0627FC65}"/>
                  </a:ext>
                </a:extLst>
              </p:cNvPr>
              <p:cNvSpPr txBox="1">
                <a:spLocks noRot="1" noChangeAspect="1" noMove="1" noResize="1" noEditPoints="1" noAdjustHandles="1" noChangeArrowheads="1" noChangeShapeType="1" noTextEdit="1"/>
              </p:cNvSpPr>
              <p:nvPr/>
            </p:nvSpPr>
            <p:spPr>
              <a:xfrm>
                <a:off x="373969" y="1314965"/>
                <a:ext cx="8474299" cy="3979872"/>
              </a:xfrm>
              <a:prstGeom prst="rect">
                <a:avLst/>
              </a:prstGeom>
              <a:blipFill>
                <a:blip r:embed="rId3"/>
                <a:stretch>
                  <a:fillRect l="-1223" t="-1072" r="-33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3985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en-US" sz="2400" kern="0" dirty="0">
                <a:solidFill>
                  <a:srgbClr val="0070C0"/>
                </a:solidFill>
                <a:latin typeface="Times New Roman" pitchFamily="18" charset="0"/>
                <a:cs typeface="Times New Roman" pitchFamily="18" charset="0"/>
              </a:rPr>
              <a:t>三</a:t>
            </a:r>
            <a:r>
              <a:rPr lang="zh-CN" altLang="zh-CN" sz="2400" kern="0" dirty="0">
                <a:solidFill>
                  <a:srgbClr val="0070C0"/>
                </a:solidFill>
                <a:latin typeface="Times New Roman" pitchFamily="18" charset="0"/>
                <a:cs typeface="Times New Roman" pitchFamily="18" charset="0"/>
              </a:rPr>
              <a:t>硬币投掷例子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4D5EF06E-BAB2-47CC-90BA-8DB498A79FC4}"/>
                  </a:ext>
                </a:extLst>
              </p:cNvPr>
              <p:cNvSpPr txBox="1"/>
              <p:nvPr/>
            </p:nvSpPr>
            <p:spPr>
              <a:xfrm>
                <a:off x="167426" y="956204"/>
                <a:ext cx="8809148" cy="5636351"/>
              </a:xfrm>
              <a:prstGeom prst="rect">
                <a:avLst/>
              </a:prstGeom>
              <a:noFill/>
            </p:spPr>
            <p:txBody>
              <a:bodyPr wrap="square">
                <a:spAutoFit/>
              </a:bodyPr>
              <a:lstStyle/>
              <a:p>
                <a:pPr algn="just">
                  <a:spcBef>
                    <a:spcPts val="1000"/>
                  </a:spcBef>
                  <a:spcAft>
                    <a:spcPts val="300"/>
                  </a:spcAft>
                </a:pP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情况</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2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所掷出结果无法观测情况下，假设得到了如下部分不完全观测数据：</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&gt;,__</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,__&gt;</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&gt;,__</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&gt;,__</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&gt;,__</m:t>
                          </m:r>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与前面的推导类似，如下计算这一观测结果是由硬币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投掷为正面或反面所引起的概率（求取期望步骤）。这一过程也就是计算隐变量取值（硬币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所投掷的结果）。</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Sup>
                            <m:sSub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Sup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bSup>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Sup>
                            <m:sSub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Sup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b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e>
                          </m:d>
                          <m:sSubSup>
                            <m:sSub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Sup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bSup>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p>
                            <m:s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p>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p>
                            <m:s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p>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在上述对隐变量概率估计基础上，则可估计参数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的更新值（</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期望最大化</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步骤）：</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accPr>
                        <m:e>
                          <m:r>
                            <a:rPr lang="en-US" altLang="zh-CN" sz="1800" i="1">
                              <a:solidFill>
                                <a:srgbClr val="000000"/>
                              </a:solidFill>
                              <a:effectLst/>
                              <a:latin typeface="Cambria Math" panose="02040503050406030204" pitchFamily="18" charset="0"/>
                              <a:ea typeface="Kaiti TC"/>
                              <a:cs typeface="Times New Roman" panose="02020603050405020304" pitchFamily="18" charset="0"/>
                            </a:rPr>
                            <m:t>𝜆</m:t>
                          </m:r>
                        </m:e>
                      </m:acc>
                      <m:r>
                        <a:rPr lang="en-US" altLang="zh-CN" sz="1800" i="1">
                          <a:solidFill>
                            <a:srgbClr val="000000"/>
                          </a:solidFill>
                          <a:effectLst/>
                          <a:latin typeface="Cambria Math" panose="02040503050406030204" pitchFamily="18" charset="0"/>
                          <a:ea typeface="Kaiti TC"/>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Kaiti TC"/>
                              <a:cs typeface="Times New Roman" panose="02020603050405020304" pitchFamily="18" charset="0"/>
                            </a:rPr>
                            <m:t>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sz="1800" i="1">
                              <a:solidFill>
                                <a:srgbClr val="000000"/>
                              </a:solidFill>
                              <a:effectLst/>
                              <a:latin typeface="Cambria Math" panose="02040503050406030204" pitchFamily="18" charset="0"/>
                              <a:ea typeface="Kaiti TC"/>
                              <a:cs typeface="Times New Roman" panose="02020603050405020304" pitchFamily="18" charset="0"/>
                            </a:rPr>
                            <m:t>5</m:t>
                          </m:r>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acc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Kaiti TC"/>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Kaiti TC"/>
                                  <a:cs typeface="Times New Roman" panose="02020603050405020304" pitchFamily="18" charset="0"/>
                                </a:rPr>
                                <m:t>1</m:t>
                              </m:r>
                            </m:sub>
                          </m:sSub>
                        </m:e>
                      </m:acc>
                      <m:r>
                        <a:rPr lang="en-US" altLang="zh-CN" sz="1800" i="1">
                          <a:solidFill>
                            <a:srgbClr val="000000"/>
                          </a:solidFill>
                          <a:effectLst/>
                          <a:latin typeface="Cambria Math" panose="02040503050406030204" pitchFamily="18" charset="0"/>
                          <a:ea typeface="Kaiti TC"/>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Kaiti TC"/>
                              <a:cs typeface="Times New Roman" panose="02020603050405020304" pitchFamily="18" charset="0"/>
                            </a:rPr>
                            <m:t>3∗3∗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sz="1800" i="1">
                              <a:solidFill>
                                <a:srgbClr val="000000"/>
                              </a:solidFill>
                              <a:effectLst/>
                              <a:latin typeface="Cambria Math" panose="02040503050406030204" pitchFamily="18" charset="0"/>
                              <a:ea typeface="Kaiti TC"/>
                              <a:cs typeface="Times New Roman" panose="02020603050405020304" pitchFamily="18" charset="0"/>
                            </a:rPr>
                            <m:t>3∗3∗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accPr>
                        <m:e>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Kaiti TC"/>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Kaiti TC"/>
                                  <a:cs typeface="Times New Roman" panose="02020603050405020304" pitchFamily="18" charset="0"/>
                                </a:rPr>
                                <m:t>2</m:t>
                              </m:r>
                            </m:sub>
                          </m:sSub>
                        </m:e>
                      </m:acc>
                      <m:r>
                        <a:rPr lang="en-US" altLang="zh-CN" sz="1800" i="1">
                          <a:solidFill>
                            <a:srgbClr val="000000"/>
                          </a:solidFill>
                          <a:effectLst/>
                          <a:latin typeface="Cambria Math" panose="02040503050406030204" pitchFamily="18" charset="0"/>
                          <a:ea typeface="Kaiti TC"/>
                          <a:cs typeface="Times New Roman" panose="02020603050405020304" pitchFamily="18" charset="0"/>
                        </a:rPr>
                        <m:t>=</m:t>
                      </m:r>
                      <m:f>
                        <m:f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Kaiti TC"/>
                              <a:cs typeface="Times New Roman" panose="02020603050405020304" pitchFamily="18" charset="0"/>
                            </a:rPr>
                            <m:t>3∗3∗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sz="1800" i="1">
                              <a:solidFill>
                                <a:srgbClr val="000000"/>
                              </a:solidFill>
                              <a:effectLst/>
                              <a:latin typeface="Cambria Math" panose="02040503050406030204" pitchFamily="18" charset="0"/>
                              <a:ea typeface="Kaiti TC"/>
                              <a:cs typeface="Times New Roman" panose="02020603050405020304" pitchFamily="18" charset="0"/>
                            </a:rPr>
                            <m:t>3∗3∗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4D5EF06E-BAB2-47CC-90BA-8DB498A79FC4}"/>
                  </a:ext>
                </a:extLst>
              </p:cNvPr>
              <p:cNvSpPr txBox="1">
                <a:spLocks noRot="1" noChangeAspect="1" noMove="1" noResize="1" noEditPoints="1" noAdjustHandles="1" noChangeArrowheads="1" noChangeShapeType="1" noTextEdit="1"/>
              </p:cNvSpPr>
              <p:nvPr/>
            </p:nvSpPr>
            <p:spPr>
              <a:xfrm>
                <a:off x="167426" y="956204"/>
                <a:ext cx="8809148" cy="5636351"/>
              </a:xfrm>
              <a:prstGeom prst="rect">
                <a:avLst/>
              </a:prstGeom>
              <a:blipFill>
                <a:blip r:embed="rId3"/>
                <a:stretch>
                  <a:fillRect l="-553" t="-758" r="-5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777321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en-US" sz="2400" kern="0" dirty="0">
                <a:solidFill>
                  <a:srgbClr val="0070C0"/>
                </a:solidFill>
                <a:latin typeface="Times New Roman" pitchFamily="18" charset="0"/>
                <a:cs typeface="Times New Roman" pitchFamily="18" charset="0"/>
              </a:rPr>
              <a:t>三</a:t>
            </a:r>
            <a:r>
              <a:rPr lang="zh-CN" altLang="zh-CN" sz="2400" kern="0" dirty="0">
                <a:solidFill>
                  <a:srgbClr val="0070C0"/>
                </a:solidFill>
                <a:latin typeface="Times New Roman" pitchFamily="18" charset="0"/>
                <a:cs typeface="Times New Roman" pitchFamily="18" charset="0"/>
              </a:rPr>
              <a:t>硬币投掷例子</a:t>
            </a:r>
            <a:endParaRPr lang="zh-CN" altLang="en-US" sz="2400" kern="0" dirty="0">
              <a:solidFill>
                <a:srgbClr val="0070C0"/>
              </a:solidFill>
              <a:latin typeface="Times New Roman" pitchFamily="18" charset="0"/>
              <a:cs typeface="Times New Roman" pitchFamily="18" charset="0"/>
            </a:endParaRPr>
          </a:p>
        </p:txBody>
      </p:sp>
      <p:pic>
        <p:nvPicPr>
          <p:cNvPr id="3" name="图片 2">
            <a:extLst>
              <a:ext uri="{FF2B5EF4-FFF2-40B4-BE49-F238E27FC236}">
                <a16:creationId xmlns:a16="http://schemas.microsoft.com/office/drawing/2014/main" xmlns="" id="{02E441FA-CC02-47D8-8BB8-20DDB0EA7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395726" y="-991682"/>
            <a:ext cx="2170163" cy="6030550"/>
          </a:xfrm>
          <a:prstGeom prst="rect">
            <a:avLst/>
          </a:prstGeom>
        </p:spPr>
      </p:pic>
      <p:pic>
        <p:nvPicPr>
          <p:cNvPr id="6" name="图片 5">
            <a:extLst>
              <a:ext uri="{FF2B5EF4-FFF2-40B4-BE49-F238E27FC236}">
                <a16:creationId xmlns:a16="http://schemas.microsoft.com/office/drawing/2014/main" xmlns="" id="{1E069939-893B-4901-A845-389239B708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860252" y="1886173"/>
            <a:ext cx="3241110" cy="6030552"/>
          </a:xfrm>
          <a:prstGeom prst="rect">
            <a:avLst/>
          </a:prstGeom>
        </p:spPr>
      </p:pic>
      <p:sp>
        <p:nvSpPr>
          <p:cNvPr id="5" name="文本框 4">
            <a:extLst>
              <a:ext uri="{FF2B5EF4-FFF2-40B4-BE49-F238E27FC236}">
                <a16:creationId xmlns:a16="http://schemas.microsoft.com/office/drawing/2014/main" xmlns="" id="{57A940E5-56CA-4F53-A553-B2B4CE641F7D}"/>
              </a:ext>
            </a:extLst>
          </p:cNvPr>
          <p:cNvSpPr txBox="1"/>
          <p:nvPr/>
        </p:nvSpPr>
        <p:spPr>
          <a:xfrm>
            <a:off x="200047" y="938511"/>
            <a:ext cx="2079514" cy="584775"/>
          </a:xfrm>
          <a:prstGeom prst="rect">
            <a:avLst/>
          </a:prstGeom>
          <a:noFill/>
        </p:spPr>
        <p:txBody>
          <a:bodyPr wrap="square" rtlCol="0">
            <a:spAutoFit/>
          </a:bodyPr>
          <a:lstStyle/>
          <a:p>
            <a:r>
              <a:rPr lang="zh-CN" altLang="en-US" sz="1600" b="1" dirty="0">
                <a:ea typeface="+mj-ea"/>
              </a:rPr>
              <a:t>表</a:t>
            </a:r>
            <a:r>
              <a:rPr lang="en-US" altLang="zh-CN" sz="1600" b="1" dirty="0">
                <a:ea typeface="+mj-ea"/>
              </a:rPr>
              <a:t>5.6 </a:t>
            </a:r>
            <a:r>
              <a:rPr lang="zh-CN" altLang="en-US" sz="1600" b="1" dirty="0">
                <a:ea typeface="+mj-ea"/>
              </a:rPr>
              <a:t>三个硬币投掷中参数迭代更新过程</a:t>
            </a:r>
          </a:p>
        </p:txBody>
      </p:sp>
      <p:sp>
        <p:nvSpPr>
          <p:cNvPr id="8" name="文本框 7">
            <a:extLst>
              <a:ext uri="{FF2B5EF4-FFF2-40B4-BE49-F238E27FC236}">
                <a16:creationId xmlns:a16="http://schemas.microsoft.com/office/drawing/2014/main" xmlns="" id="{D8031CDA-C72B-4C5D-8A94-B097B0B1AD82}"/>
              </a:ext>
            </a:extLst>
          </p:cNvPr>
          <p:cNvSpPr txBox="1"/>
          <p:nvPr/>
        </p:nvSpPr>
        <p:spPr>
          <a:xfrm>
            <a:off x="200047" y="3280893"/>
            <a:ext cx="2079514" cy="830997"/>
          </a:xfrm>
          <a:prstGeom prst="rect">
            <a:avLst/>
          </a:prstGeom>
          <a:noFill/>
        </p:spPr>
        <p:txBody>
          <a:bodyPr wrap="square" rtlCol="0">
            <a:spAutoFit/>
          </a:bodyPr>
          <a:lstStyle/>
          <a:p>
            <a:r>
              <a:rPr lang="zh-CN" altLang="en-US" sz="1600" b="1" dirty="0">
                <a:ea typeface="+mj-ea"/>
              </a:rPr>
              <a:t>表</a:t>
            </a:r>
            <a:r>
              <a:rPr lang="en-US" altLang="zh-CN" sz="1600" b="1" dirty="0">
                <a:ea typeface="+mj-ea"/>
              </a:rPr>
              <a:t>5.7 </a:t>
            </a:r>
            <a:r>
              <a:rPr lang="zh-CN" altLang="en-US" sz="1600" b="1" dirty="0">
                <a:ea typeface="+mj-ea"/>
              </a:rPr>
              <a:t>三个硬币投掷中参数初始值被更改后的迭代更新过程</a:t>
            </a:r>
          </a:p>
        </p:txBody>
      </p:sp>
    </p:spTree>
    <p:extLst>
      <p:ext uri="{BB962C8B-B14F-4D97-AF65-F5344CB8AC3E}">
        <p14:creationId xmlns:p14="http://schemas.microsoft.com/office/powerpoint/2010/main" val="21337821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5F50D051-2535-48A3-8885-553E4C1FCA16}"/>
                  </a:ext>
                </a:extLst>
              </p:cNvPr>
              <p:cNvSpPr txBox="1"/>
              <p:nvPr/>
            </p:nvSpPr>
            <p:spPr>
              <a:xfrm>
                <a:off x="317840" y="955981"/>
                <a:ext cx="8713694" cy="5163721"/>
              </a:xfrm>
              <a:prstGeom prst="rect">
                <a:avLst/>
              </a:prstGeom>
              <a:noFill/>
            </p:spPr>
            <p:txBody>
              <a:bodyPr wrap="square">
                <a:spAutoFit/>
              </a:bodyPr>
              <a:lstStyle/>
              <a:p>
                <a:pPr indent="266700" algn="just">
                  <a:lnSpc>
                    <a:spcPct val="150000"/>
                  </a:lnSpc>
                  <a:spcBef>
                    <a:spcPts val="1000"/>
                  </a:spcBef>
                  <a:spcAft>
                    <a:spcPts val="300"/>
                  </a:spcAft>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对于</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个相互独立的样本</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𝑛</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及其对应的隐变量</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𝑍</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𝑛</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，在假设样本的模型参数为</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前提下，观测数据</a:t>
                </a:r>
                <a14:m>
                  <m:oMath xmlns:m="http://schemas.openxmlformats.org/officeDocument/2006/math">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的概率为</a:t>
                </a:r>
                <a14:m>
                  <m:oMath xmlns:m="http://schemas.openxmlformats.org/officeDocument/2006/math">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P</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，完全数据</a:t>
                </a:r>
                <a14:m>
                  <m:oMath xmlns:m="http://schemas.openxmlformats.org/officeDocument/2006/math">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1800" b="1"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似然函数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为</a:t>
                </a:r>
                <a14:m>
                  <m:oMath xmlns:m="http://schemas.openxmlformats.org/officeDocument/2006/math">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P</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zh-CN" dirty="0"/>
                  <a:t>在上面的表示基础上，优化目标为求解合适的</a:t>
                </a:r>
                <a14:m>
                  <m:oMath xmlns:m="http://schemas.openxmlformats.org/officeDocument/2006/math">
                    <m:r>
                      <a:rPr lang="en-US" altLang="zh-CN" i="1">
                        <a:latin typeface="Cambria Math" panose="02040503050406030204" pitchFamily="18" charset="0"/>
                      </a:rPr>
                      <m:t>𝛩</m:t>
                    </m:r>
                  </m:oMath>
                </a14:m>
                <a:r>
                  <a:rPr lang="zh-CN" altLang="zh-CN" dirty="0"/>
                  <a:t>和</a:t>
                </a:r>
                <a14:m>
                  <m:oMath xmlns:m="http://schemas.openxmlformats.org/officeDocument/2006/math">
                    <m:r>
                      <a:rPr lang="en-US" altLang="zh-CN" i="1">
                        <a:latin typeface="Cambria Math" panose="02040503050406030204" pitchFamily="18" charset="0"/>
                      </a:rPr>
                      <m:t>𝑍</m:t>
                    </m:r>
                  </m:oMath>
                </a14:m>
                <a:r>
                  <a:rPr lang="zh-CN" altLang="zh-CN" dirty="0"/>
                  <a:t>使得</a:t>
                </a:r>
                <a:r>
                  <a:rPr lang="zh-CN" altLang="zh-CN"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对数似然函数</a:t>
                </a:r>
                <a:r>
                  <a:rPr lang="zh-CN" altLang="zh-CN" dirty="0"/>
                  <a:t>最大：</a:t>
                </a:r>
              </a:p>
              <a:p>
                <a:pPr>
                  <a:lnSpc>
                    <a:spcPct val="150000"/>
                  </a:lnSpc>
                </a:pPr>
                <a14:m>
                  <m:oMathPara xmlns:m="http://schemas.openxmlformats.org/officeDocument/2006/math">
                    <m:oMathParaPr>
                      <m:jc m:val="centerGroup"/>
                    </m:oMathParaPr>
                    <m:oMath xmlns:m="http://schemas.openxmlformats.org/officeDocument/2006/math">
                      <m:d>
                        <m:dPr>
                          <m:ctrlPr>
                            <a:rPr lang="zh-CN" altLang="zh-CN" i="1">
                              <a:latin typeface="Cambria Math" charset="0"/>
                            </a:rPr>
                          </m:ctrlPr>
                        </m:dPr>
                        <m:e>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e>
                      </m:d>
                      <m:r>
                        <a:rPr lang="en-US" altLang="zh-CN">
                          <a:latin typeface="Cambria Math" panose="02040503050406030204" pitchFamily="18" charset="0"/>
                        </a:rPr>
                        <m:t>=</m:t>
                      </m:r>
                      <m:func>
                        <m:funcPr>
                          <m:ctrlPr>
                            <a:rPr lang="zh-CN" altLang="zh-CN" i="1">
                              <a:latin typeface="Cambria Math" charset="0"/>
                            </a:rPr>
                          </m:ctrlPr>
                        </m:funcPr>
                        <m:fName>
                          <m:limLow>
                            <m:limLowPr>
                              <m:ctrlPr>
                                <a:rPr lang="zh-CN" altLang="zh-CN" i="1">
                                  <a:latin typeface="Cambria Math" charset="0"/>
                                </a:rPr>
                              </m:ctrlPr>
                            </m:limLowPr>
                            <m:e>
                              <m:r>
                                <m:rPr>
                                  <m:sty m:val="p"/>
                                </m:rPr>
                                <a:rPr lang="en-US" altLang="zh-CN">
                                  <a:latin typeface="Cambria Math" panose="02040503050406030204" pitchFamily="18" charset="0"/>
                                </a:rPr>
                                <m:t>argmax</m:t>
                              </m:r>
                            </m:e>
                            <m:lim>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lim>
                          </m:limLow>
                        </m:fName>
                        <m:e>
                          <m:r>
                            <a:rPr lang="en-US" altLang="zh-CN" i="1">
                              <a:latin typeface="Cambria Math" panose="02040503050406030204" pitchFamily="18" charset="0"/>
                            </a:rPr>
                            <m:t>𝐿</m:t>
                          </m:r>
                          <m:d>
                            <m:dPr>
                              <m:ctrlPr>
                                <a:rPr lang="zh-CN" altLang="zh-CN" i="1">
                                  <a:latin typeface="Cambria Math" charset="0"/>
                                </a:rPr>
                              </m:ctrlPr>
                            </m:dPr>
                            <m:e>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e>
                          </m:d>
                          <m:r>
                            <a:rPr lang="en-US" altLang="zh-CN" i="1">
                              <a:latin typeface="Cambria Math" panose="02040503050406030204" pitchFamily="18" charset="0"/>
                            </a:rPr>
                            <m:t>=</m:t>
                          </m:r>
                        </m:e>
                      </m:func>
                      <m:func>
                        <m:funcPr>
                          <m:ctrlPr>
                            <a:rPr lang="zh-CN" altLang="zh-CN" i="1">
                              <a:latin typeface="Cambria Math" charset="0"/>
                            </a:rPr>
                          </m:ctrlPr>
                        </m:funcPr>
                        <m:fName>
                          <m:limLow>
                            <m:limLowPr>
                              <m:ctrlPr>
                                <a:rPr lang="zh-CN" altLang="zh-CN" i="1">
                                  <a:latin typeface="Cambria Math" charset="0"/>
                                </a:rPr>
                              </m:ctrlPr>
                            </m:limLowPr>
                            <m:e>
                              <m:r>
                                <m:rPr>
                                  <m:sty m:val="p"/>
                                </m:rPr>
                                <a:rPr lang="en-US" altLang="zh-CN">
                                  <a:latin typeface="Cambria Math" panose="02040503050406030204" pitchFamily="18" charset="0"/>
                                </a:rPr>
                                <m:t>argmax</m:t>
                              </m:r>
                            </m:e>
                            <m:lim>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lim>
                          </m:limLow>
                        </m:fName>
                        <m:e>
                          <m:nary>
                            <m:naryPr>
                              <m:chr m:val="∑"/>
                              <m:limLoc m:val="undOvr"/>
                              <m:ctrlPr>
                                <a:rPr lang="zh-CN" altLang="zh-CN" i="1">
                                  <a:latin typeface="Cambria Math"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𝑙𝑜𝑔</m:t>
                              </m:r>
                              <m:nary>
                                <m:naryPr>
                                  <m:chr m:val="∑"/>
                                  <m:limLoc m:val="undOvr"/>
                                  <m:supHide m:val="on"/>
                                  <m:ctrlPr>
                                    <a:rPr lang="zh-CN" altLang="zh-CN" i="1">
                                      <a:latin typeface="Cambria Math" charset="0"/>
                                    </a:rPr>
                                  </m:ctrlPr>
                                </m:naryPr>
                                <m:sub>
                                  <m:sSub>
                                    <m:sSubPr>
                                      <m:ctrlPr>
                                        <a:rPr lang="zh-CN" altLang="zh-CN" i="1">
                                          <a:latin typeface="Cambria Math"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sub>
                                <m:sup/>
                                <m:e>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𝛩</m:t>
                                  </m:r>
                                  <m:r>
                                    <a:rPr lang="en-US" altLang="zh-CN" i="1">
                                      <a:latin typeface="Cambria Math" panose="02040503050406030204" pitchFamily="18" charset="0"/>
                                    </a:rPr>
                                    <m:t>)</m:t>
                                  </m:r>
                                </m:e>
                              </m:nary>
                            </m:e>
                          </m:nary>
                        </m:e>
                      </m:func>
                    </m:oMath>
                  </m:oMathPara>
                </a14:m>
                <a:endParaRPr lang="zh-CN" altLang="zh-CN" dirty="0"/>
              </a:p>
              <a:p>
                <a:pPr>
                  <a:lnSpc>
                    <a:spcPct val="150000"/>
                  </a:lnSpc>
                </a:pPr>
                <a:r>
                  <a:rPr lang="en-US" altLang="zh-CN" dirty="0"/>
                  <a:t> </a:t>
                </a:r>
                <a:endParaRPr lang="zh-CN" altLang="zh-CN" dirty="0"/>
              </a:p>
              <a:p>
                <a:pPr>
                  <a:lnSpc>
                    <a:spcPct val="150000"/>
                  </a:lnSpc>
                </a:pPr>
                <a:r>
                  <a:rPr lang="zh-CN" altLang="zh-CN" dirty="0"/>
                  <a:t>但是，优化求解含有未观测数据</a:t>
                </a:r>
                <a14:m>
                  <m:oMath xmlns:m="http://schemas.openxmlformats.org/officeDocument/2006/math">
                    <m:r>
                      <m:rPr>
                        <m:sty m:val="p"/>
                      </m:rPr>
                      <a:rPr lang="en-US" altLang="zh-CN">
                        <a:latin typeface="Cambria Math" panose="02040503050406030204" pitchFamily="18" charset="0"/>
                      </a:rPr>
                      <m:t>Z</m:t>
                    </m:r>
                  </m:oMath>
                </a14:m>
                <a:r>
                  <a:rPr lang="zh-CN" altLang="zh-CN" dirty="0"/>
                  <a:t>的对数似然函数</a:t>
                </a:r>
                <a14:m>
                  <m:oMath xmlns:m="http://schemas.openxmlformats.org/officeDocument/2006/math">
                    <m:r>
                      <a:rPr lang="en-US" altLang="zh-CN" i="1">
                        <a:latin typeface="Cambria Math" panose="02040503050406030204" pitchFamily="18" charset="0"/>
                      </a:rPr>
                      <m:t>𝐿</m:t>
                    </m:r>
                    <m:d>
                      <m:dPr>
                        <m:ctrlPr>
                          <a:rPr lang="zh-CN" altLang="zh-CN" i="1">
                            <a:latin typeface="Cambria Math" charset="0"/>
                          </a:rPr>
                        </m:ctrlPr>
                      </m:dPr>
                      <m:e>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e>
                    </m:d>
                  </m:oMath>
                </a14:m>
                <a:r>
                  <a:rPr lang="zh-CN" altLang="zh-CN" dirty="0"/>
                  <a:t>十分困难，</a:t>
                </a:r>
                <a:r>
                  <a:rPr lang="en-US" altLang="zh-CN" dirty="0"/>
                  <a:t>EM</a:t>
                </a:r>
                <a:r>
                  <a:rPr lang="zh-CN" altLang="zh-CN" dirty="0"/>
                  <a:t>算法不断构造对数似然函数</a:t>
                </a:r>
                <a14:m>
                  <m:oMath xmlns:m="http://schemas.openxmlformats.org/officeDocument/2006/math">
                    <m:r>
                      <a:rPr lang="en-US" altLang="zh-CN" i="1">
                        <a:latin typeface="Cambria Math" panose="02040503050406030204" pitchFamily="18" charset="0"/>
                      </a:rPr>
                      <m:t>𝐿</m:t>
                    </m:r>
                    <m:d>
                      <m:dPr>
                        <m:ctrlPr>
                          <a:rPr lang="zh-CN" altLang="zh-CN" i="1">
                            <a:latin typeface="Cambria Math" charset="0"/>
                          </a:rPr>
                        </m:ctrlPr>
                      </m:dPr>
                      <m:e>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e>
                    </m:d>
                  </m:oMath>
                </a14:m>
                <a:r>
                  <a:rPr lang="zh-CN" altLang="zh-CN" dirty="0"/>
                  <a:t>的一个下界（</a:t>
                </a:r>
                <a:r>
                  <a:rPr lang="en-US" altLang="zh-CN" dirty="0"/>
                  <a:t>E</a:t>
                </a:r>
                <a:r>
                  <a:rPr lang="zh-CN" altLang="zh-CN" dirty="0"/>
                  <a:t>步骤），然后最大化这个下界（</a:t>
                </a:r>
                <a:r>
                  <a:rPr lang="en-US" altLang="zh-CN" dirty="0"/>
                  <a:t>M</a:t>
                </a:r>
                <a:r>
                  <a:rPr lang="zh-CN" altLang="zh-CN" dirty="0"/>
                  <a:t>步骤），以迭代方式逼近模型参数所能取得极大似然值。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5F50D051-2535-48A3-8885-553E4C1FCA16}"/>
                  </a:ext>
                </a:extLst>
              </p:cNvPr>
              <p:cNvSpPr txBox="1">
                <a:spLocks noRot="1" noChangeAspect="1" noMove="1" noResize="1" noEditPoints="1" noAdjustHandles="1" noChangeArrowheads="1" noChangeShapeType="1" noTextEdit="1"/>
              </p:cNvSpPr>
              <p:nvPr/>
            </p:nvSpPr>
            <p:spPr>
              <a:xfrm>
                <a:off x="317840" y="955981"/>
                <a:ext cx="8713694" cy="5163721"/>
              </a:xfrm>
              <a:prstGeom prst="rect">
                <a:avLst/>
              </a:prstGeom>
              <a:blipFill>
                <a:blip r:embed="rId3"/>
                <a:stretch>
                  <a:fillRect l="-559" r="-559" b="-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87423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CB63AE24-1621-4467-9D36-F4DE33897FE3}"/>
                  </a:ext>
                </a:extLst>
              </p:cNvPr>
              <p:cNvSpPr/>
              <p:nvPr/>
            </p:nvSpPr>
            <p:spPr>
              <a:xfrm>
                <a:off x="264052" y="939857"/>
                <a:ext cx="8879948" cy="4978286"/>
              </a:xfrm>
              <a:prstGeom prst="rect">
                <a:avLst/>
              </a:prstGeom>
            </p:spPr>
            <p:txBody>
              <a:bodyPr wrap="square">
                <a:spAutoFit/>
              </a:bodyPr>
              <a:lstStyle/>
              <a:p>
                <a:pPr indent="266700" algn="just">
                  <a:spcBef>
                    <a:spcPts val="1000"/>
                  </a:spcBef>
                  <a:spcAft>
                    <a:spcPts val="300"/>
                  </a:spcAft>
                </a:pPr>
                <a:r>
                  <a:rPr lang="zh-CN" altLang="en-US" sz="1600" b="1" dirty="0">
                    <a:solidFill>
                      <a:srgbClr val="C00000"/>
                    </a:solidFill>
                    <a:cs typeface="Times New Roman" panose="02020603050405020304" pitchFamily="18" charset="0"/>
                  </a:rPr>
                  <a:t>求解</a:t>
                </a:r>
                <a14:m>
                  <m:oMath xmlns:m="http://schemas.openxmlformats.org/officeDocument/2006/math">
                    <m:r>
                      <a:rPr lang="zh-CN" altLang="en-US" sz="1600" b="1" i="1" dirty="0" smtClean="0">
                        <a:solidFill>
                          <a:srgbClr val="C00000"/>
                        </a:solidFill>
                        <a:latin typeface="Cambria Math" panose="02040503050406030204" pitchFamily="18" charset="0"/>
                        <a:cs typeface="Times New Roman" panose="02020603050405020304" pitchFamily="18" charset="0"/>
                      </a:rPr>
                      <m:t>目标</m:t>
                    </m:r>
                    <m:r>
                      <a:rPr lang="zh-CN" altLang="en-US" sz="1600" i="1" dirty="0">
                        <a:solidFill>
                          <a:srgbClr val="C00000"/>
                        </a:solidFill>
                        <a:latin typeface="Cambria Math" panose="02040503050406030204" pitchFamily="18" charset="0"/>
                        <a:cs typeface="Times New Roman" panose="02020603050405020304" pitchFamily="18" charset="0"/>
                      </a:rPr>
                      <m:t>：</m:t>
                    </m:r>
                    <m:d>
                      <m:dPr>
                        <m:ctrlPr>
                          <a:rPr lang="zh-CN" altLang="zh-CN" sz="1600" i="1">
                            <a:solidFill>
                              <a:srgbClr val="000000"/>
                            </a:solidFill>
                            <a:latin typeface="Cambria Math"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a:solidFill>
                          <a:srgbClr val="000000"/>
                        </a:solidFill>
                        <a:latin typeface="Cambria Math" panose="02040503050406030204" pitchFamily="18" charset="0"/>
                        <a:cs typeface="Times New Roman" panose="02020603050405020304" pitchFamily="18" charset="0"/>
                      </a:rPr>
                      <m:t>=</m:t>
                    </m:r>
                    <m:func>
                      <m:funcPr>
                        <m:ctrlPr>
                          <a:rPr lang="zh-CN" altLang="zh-CN" sz="1600" i="1">
                            <a:solidFill>
                              <a:srgbClr val="000000"/>
                            </a:solidFill>
                            <a:latin typeface="Cambria Math" charset="0"/>
                            <a:cs typeface="Times New Roman" panose="02020603050405020304" pitchFamily="18" charset="0"/>
                          </a:rPr>
                        </m:ctrlPr>
                      </m:funcPr>
                      <m:fName>
                        <m:limLow>
                          <m:limLowPr>
                            <m:ctrlPr>
                              <a:rPr lang="zh-CN" altLang="zh-CN" sz="1600" i="1">
                                <a:solidFill>
                                  <a:srgbClr val="000000"/>
                                </a:solidFill>
                                <a:latin typeface="Cambria Math"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r>
                          <a:rPr lang="en-US" altLang="zh-CN" sz="1600" i="1">
                            <a:solidFill>
                              <a:srgbClr val="000000"/>
                            </a:solidFill>
                            <a:latin typeface="Cambria Math" panose="02040503050406030204" pitchFamily="18" charset="0"/>
                            <a:cs typeface="Times New Roman" panose="02020603050405020304" pitchFamily="18" charset="0"/>
                          </a:rPr>
                          <m:t>𝐿</m:t>
                        </m:r>
                        <m:d>
                          <m:dPr>
                            <m:ctrlPr>
                              <a:rPr lang="zh-CN" altLang="zh-CN" sz="1600" i="1">
                                <a:solidFill>
                                  <a:srgbClr val="000000"/>
                                </a:solidFill>
                                <a:latin typeface="Cambria Math"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i="1">
                            <a:solidFill>
                              <a:srgbClr val="000000"/>
                            </a:solidFill>
                            <a:latin typeface="Cambria Math" panose="02040503050406030204" pitchFamily="18" charset="0"/>
                            <a:cs typeface="Times New Roman" panose="02020603050405020304" pitchFamily="18" charset="0"/>
                          </a:rPr>
                          <m:t>=</m:t>
                        </m:r>
                      </m:e>
                    </m:func>
                    <m:func>
                      <m:funcPr>
                        <m:ctrlPr>
                          <a:rPr lang="zh-CN" altLang="zh-CN" sz="1600" i="1">
                            <a:solidFill>
                              <a:srgbClr val="000000"/>
                            </a:solidFill>
                            <a:latin typeface="Cambria Math" charset="0"/>
                            <a:cs typeface="Times New Roman" panose="02020603050405020304" pitchFamily="18" charset="0"/>
                          </a:rPr>
                        </m:ctrlPr>
                      </m:funcPr>
                      <m:fName>
                        <m:limLow>
                          <m:limLowPr>
                            <m:ctrlPr>
                              <a:rPr lang="zh-CN" altLang="zh-CN" sz="1600" i="1">
                                <a:solidFill>
                                  <a:srgbClr val="000000"/>
                                </a:solidFill>
                                <a:latin typeface="Cambria Math"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nary>
                          <m:naryPr>
                            <m:chr m:val="∑"/>
                            <m:limLoc m:val="undOvr"/>
                            <m:ctrlPr>
                              <a:rPr lang="zh-CN" altLang="zh-CN" sz="1600" i="1">
                                <a:solidFill>
                                  <a:srgbClr val="000000"/>
                                </a:solidFill>
                                <a:latin typeface="Cambria Math" charset="0"/>
                                <a:cs typeface="Times New Roman" panose="02020603050405020304" pitchFamily="18" charset="0"/>
                              </a:rPr>
                            </m:ctrlPr>
                          </m:naryPr>
                          <m:sub>
                            <m:r>
                              <a:rPr lang="en-US" altLang="zh-CN" sz="1600" i="1">
                                <a:solidFill>
                                  <a:srgbClr val="000000"/>
                                </a:solidFill>
                                <a:latin typeface="Cambria Math" panose="02040503050406030204" pitchFamily="18" charset="0"/>
                                <a:cs typeface="Times New Roman" panose="02020603050405020304" pitchFamily="18" charset="0"/>
                              </a:rPr>
                              <m:t>𝑖</m:t>
                            </m:r>
                            <m:r>
                              <a:rPr lang="en-US" altLang="zh-CN" sz="1600" i="1">
                                <a:solidFill>
                                  <a:srgbClr val="000000"/>
                                </a:solidFill>
                                <a:latin typeface="Cambria Math" panose="02040503050406030204" pitchFamily="18" charset="0"/>
                                <a:cs typeface="Times New Roman" panose="02020603050405020304" pitchFamily="18" charset="0"/>
                              </a:rPr>
                              <m:t>=1</m:t>
                            </m:r>
                          </m:sub>
                          <m:sup>
                            <m:r>
                              <a:rPr lang="en-US" altLang="zh-CN" sz="1600" i="1">
                                <a:solidFill>
                                  <a:srgbClr val="000000"/>
                                </a:solidFill>
                                <a:latin typeface="Cambria Math" panose="02040503050406030204" pitchFamily="18" charset="0"/>
                                <a:cs typeface="Times New Roman" panose="02020603050405020304" pitchFamily="18" charset="0"/>
                              </a:rPr>
                              <m:t>𝑛</m:t>
                            </m:r>
                          </m:sup>
                          <m:e>
                            <m:r>
                              <a:rPr lang="en-US" altLang="zh-CN" sz="1600" i="1">
                                <a:solidFill>
                                  <a:srgbClr val="000000"/>
                                </a:solidFill>
                                <a:latin typeface="Cambria Math" panose="02040503050406030204" pitchFamily="18" charset="0"/>
                                <a:cs typeface="Times New Roman" panose="02020603050405020304" pitchFamily="18" charset="0"/>
                              </a:rPr>
                              <m:t>𝑙𝑜𝑔</m:t>
                            </m:r>
                            <m:nary>
                              <m:naryPr>
                                <m:chr m:val="∑"/>
                                <m:limLoc m:val="undOvr"/>
                                <m:supHide m:val="on"/>
                                <m:ctrlPr>
                                  <a:rPr lang="zh-CN" altLang="zh-CN" sz="1600" i="1">
                                    <a:solidFill>
                                      <a:srgbClr val="000000"/>
                                    </a:solidFill>
                                    <a:latin typeface="Cambria Math" charset="0"/>
                                    <a:cs typeface="Times New Roman" panose="02020603050405020304" pitchFamily="18" charset="0"/>
                                  </a:rPr>
                                </m:ctrlPr>
                              </m:naryPr>
                              <m:sub>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sub>
                              <m:sup/>
                              <m:e>
                                <m:r>
                                  <a:rPr lang="en-US" altLang="zh-CN" sz="1600" i="1">
                                    <a:solidFill>
                                      <a:srgbClr val="000000"/>
                                    </a:solidFill>
                                    <a:latin typeface="Cambria Math" panose="02040503050406030204" pitchFamily="18" charset="0"/>
                                    <a:cs typeface="Times New Roman" panose="02020603050405020304" pitchFamily="18" charset="0"/>
                                  </a:rPr>
                                  <m:t>𝑃</m:t>
                                </m:r>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𝑥</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i="1">
                                    <a:solidFill>
                                      <a:srgbClr val="000000"/>
                                    </a:solidFill>
                                    <a:latin typeface="Cambria Math" panose="02040503050406030204" pitchFamily="18" charset="0"/>
                                    <a:cs typeface="Times New Roman" panose="02020603050405020304" pitchFamily="18" charset="0"/>
                                  </a:rPr>
                                  <m:t>)</m:t>
                                </m:r>
                              </m:e>
                            </m:nary>
                          </m:e>
                        </m:nary>
                      </m:e>
                    </m:func>
                  </m:oMath>
                </a14:m>
                <a:endParaRPr lang="zh-CN" altLang="zh-CN" sz="1600" dirty="0">
                  <a:latin typeface="+mn-ea"/>
                  <a:cs typeface="Times New Roman" panose="02020603050405020304" pitchFamily="18" charset="0"/>
                </a:endParaRPr>
              </a:p>
              <a:p>
                <a:pPr indent="266700" algn="just">
                  <a:spcBef>
                    <a:spcPts val="1000"/>
                  </a:spcBef>
                  <a:spcAft>
                    <a:spcPts val="300"/>
                  </a:spcAft>
                </a:pPr>
                <a:r>
                  <a:rPr lang="en-US" altLang="zh-CN" sz="1600" kern="100" dirty="0">
                    <a:latin typeface="+mn-ea"/>
                    <a:cs typeface="Times New Roman" panose="02020603050405020304" pitchFamily="18" charset="0"/>
                  </a:rPr>
                  <a:t> </a:t>
                </a:r>
                <a:endParaRPr lang="zh-CN" altLang="zh-CN" sz="1600" dirty="0">
                  <a:latin typeface="+mn-ea"/>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nary>
                        <m:naryPr>
                          <m:chr m:val="∑"/>
                          <m:limLoc m:val="undOvr"/>
                          <m:ctrlPr>
                            <a:rPr lang="zh-CN" altLang="zh-CN" sz="1600" b="1" i="1">
                              <a:solidFill>
                                <a:srgbClr val="C00000"/>
                              </a:solidFill>
                              <a:latin typeface="Cambria Math" charset="0"/>
                              <a:cs typeface="Times New Roman" panose="02020603050405020304" pitchFamily="18" charset="0"/>
                            </a:rPr>
                          </m:ctrlPr>
                        </m:naryPr>
                        <m:sub>
                          <m:r>
                            <a:rPr lang="en-US" altLang="zh-CN" sz="1600" b="1">
                              <a:solidFill>
                                <a:srgbClr val="C00000"/>
                              </a:solidFill>
                              <a:latin typeface="Cambria Math" panose="02040503050406030204" pitchFamily="18" charset="0"/>
                              <a:cs typeface="Times New Roman" panose="02020603050405020304" pitchFamily="18" charset="0"/>
                            </a:rPr>
                            <m:t>𝑖</m:t>
                          </m:r>
                          <m:r>
                            <a:rPr lang="en-US" altLang="zh-CN" sz="1600" b="1">
                              <a:solidFill>
                                <a:srgbClr val="C00000"/>
                              </a:solidFill>
                              <a:latin typeface="Cambria Math" panose="02040503050406030204" pitchFamily="18" charset="0"/>
                              <a:cs typeface="Times New Roman" panose="02020603050405020304" pitchFamily="18" charset="0"/>
                            </a:rPr>
                            <m:t>=1</m:t>
                          </m:r>
                        </m:sub>
                        <m:sup>
                          <m:r>
                            <a:rPr lang="en-US" altLang="zh-CN" sz="1600" b="1">
                              <a:solidFill>
                                <a:srgbClr val="C00000"/>
                              </a:solidFill>
                              <a:latin typeface="Cambria Math" panose="02040503050406030204" pitchFamily="18" charset="0"/>
                              <a:cs typeface="Times New Roman" panose="02020603050405020304" pitchFamily="18" charset="0"/>
                            </a:rPr>
                            <m:t>𝑛</m:t>
                          </m:r>
                        </m:sup>
                        <m:e>
                          <m:r>
                            <a:rPr lang="en-US" altLang="zh-CN" sz="1600" b="1">
                              <a:solidFill>
                                <a:srgbClr val="C00000"/>
                              </a:solidFill>
                              <a:latin typeface="Cambria Math" panose="02040503050406030204" pitchFamily="18" charset="0"/>
                              <a:cs typeface="Times New Roman" panose="02020603050405020304" pitchFamily="18" charset="0"/>
                            </a:rPr>
                            <m:t>𝑙𝑜𝑔</m:t>
                          </m:r>
                          <m:nary>
                            <m:naryPr>
                              <m:chr m:val="∑"/>
                              <m:limLoc m:val="undOvr"/>
                              <m:supHide m:val="on"/>
                              <m:ctrlPr>
                                <a:rPr lang="zh-CN" altLang="zh-CN" sz="1600" b="1" i="1">
                                  <a:solidFill>
                                    <a:srgbClr val="C00000"/>
                                  </a:solidFill>
                                  <a:latin typeface="Cambria Math" charset="0"/>
                                  <a:cs typeface="Times New Roman" panose="02020603050405020304" pitchFamily="18" charset="0"/>
                                </a:rPr>
                              </m:ctrlPr>
                            </m:naryPr>
                            <m:sub>
                              <m:sSub>
                                <m:sSubPr>
                                  <m:ctrlPr>
                                    <a:rPr lang="zh-CN" altLang="zh-CN" sz="1600" b="1" i="1">
                                      <a:solidFill>
                                        <a:srgbClr val="C00000"/>
                                      </a:solidFill>
                                      <a:latin typeface="Cambria Math"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sub>
                            <m:sup/>
                            <m:e>
                              <m:r>
                                <a:rPr lang="en-US" altLang="zh-CN" sz="1600" b="1">
                                  <a:solidFill>
                                    <a:srgbClr val="C00000"/>
                                  </a:solidFill>
                                  <a:latin typeface="Cambria Math" panose="02040503050406030204" pitchFamily="18" charset="0"/>
                                  <a:cs typeface="Times New Roman" panose="02020603050405020304" pitchFamily="18" charset="0"/>
                                </a:rPr>
                                <m:t>𝑃</m:t>
                              </m:r>
                              <m:d>
                                <m:dPr>
                                  <m:ctrlPr>
                                    <a:rPr lang="zh-CN" altLang="zh-CN" sz="1600" b="1" i="1">
                                      <a:solidFill>
                                        <a:srgbClr val="C00000"/>
                                      </a:solidFill>
                                      <a:latin typeface="Cambria Math" charset="0"/>
                                      <a:cs typeface="Times New Roman" panose="02020603050405020304" pitchFamily="18" charset="0"/>
                                    </a:rPr>
                                  </m:ctrlPr>
                                </m:dPr>
                                <m:e>
                                  <m:sSub>
                                    <m:sSubPr>
                                      <m:ctrlPr>
                                        <a:rPr lang="zh-CN" altLang="zh-CN" sz="1600" b="1" i="1">
                                          <a:solidFill>
                                            <a:srgbClr val="C00000"/>
                                          </a:solidFill>
                                          <a:latin typeface="Cambria Math"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𝑥</m:t>
                                      </m:r>
                                    </m:e>
                                    <m:sub>
                                      <m:r>
                                        <a:rPr lang="en-US" altLang="zh-CN" sz="1600" b="1">
                                          <a:solidFill>
                                            <a:srgbClr val="C00000"/>
                                          </a:solidFill>
                                          <a:latin typeface="Cambria Math" panose="02040503050406030204" pitchFamily="18" charset="0"/>
                                          <a:cs typeface="Times New Roman" panose="02020603050405020304" pitchFamily="18" charset="0"/>
                                        </a:rPr>
                                        <m:t>𝑖</m:t>
                                      </m:r>
                                    </m:sub>
                                  </m:sSub>
                                  <m:r>
                                    <a:rPr lang="en-US" altLang="zh-CN" sz="1600" b="1">
                                      <a:solidFill>
                                        <a:srgbClr val="C00000"/>
                                      </a:solidFill>
                                      <a:latin typeface="Cambria Math" panose="02040503050406030204" pitchFamily="18" charset="0"/>
                                      <a:cs typeface="Times New Roman" panose="02020603050405020304" pitchFamily="18" charset="0"/>
                                    </a:rPr>
                                    <m:t>,</m:t>
                                  </m:r>
                                  <m:sSub>
                                    <m:sSubPr>
                                      <m:ctrlPr>
                                        <a:rPr lang="zh-CN" altLang="zh-CN" sz="1600" b="1" i="1">
                                          <a:solidFill>
                                            <a:srgbClr val="C00000"/>
                                          </a:solidFill>
                                          <a:latin typeface="Cambria Math"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e>
                                <m:e>
                                  <m:r>
                                    <a:rPr lang="en-US" altLang="zh-CN" sz="1600" b="1">
                                      <a:solidFill>
                                        <a:srgbClr val="C00000"/>
                                      </a:solidFill>
                                      <a:latin typeface="Cambria Math" panose="02040503050406030204" pitchFamily="18" charset="0"/>
                                      <a:cs typeface="Times New Roman" panose="02020603050405020304" pitchFamily="18" charset="0"/>
                                    </a:rPr>
                                    <m:t>𝛩</m:t>
                                  </m:r>
                                </m:e>
                              </m:d>
                            </m:e>
                          </m:nary>
                        </m:e>
                      </m:nary>
                      <m:r>
                        <a:rPr lang="en-US" altLang="zh-CN" sz="1600" b="1">
                          <a:solidFill>
                            <a:srgbClr val="C00000"/>
                          </a:solidFill>
                          <a:latin typeface="Cambria Math" panose="02040503050406030204" pitchFamily="18" charset="0"/>
                          <a:cs typeface="Times New Roman" panose="02020603050405020304" pitchFamily="18" charset="0"/>
                        </a:rPr>
                        <m:t>=</m:t>
                      </m:r>
                      <m:nary>
                        <m:naryPr>
                          <m:chr m:val="∑"/>
                          <m:limLoc m:val="undOvr"/>
                          <m:ctrlPr>
                            <a:rPr lang="zh-CN" altLang="zh-CN" sz="1600" b="1" i="1">
                              <a:solidFill>
                                <a:srgbClr val="C00000"/>
                              </a:solidFill>
                              <a:latin typeface="Cambria Math" charset="0"/>
                              <a:cs typeface="Times New Roman" panose="02020603050405020304" pitchFamily="18" charset="0"/>
                            </a:rPr>
                          </m:ctrlPr>
                        </m:naryPr>
                        <m:sub>
                          <m:r>
                            <a:rPr lang="en-US" altLang="zh-CN" sz="1600" b="1">
                              <a:solidFill>
                                <a:srgbClr val="C00000"/>
                              </a:solidFill>
                              <a:latin typeface="Cambria Math" panose="02040503050406030204" pitchFamily="18" charset="0"/>
                              <a:cs typeface="Times New Roman" panose="02020603050405020304" pitchFamily="18" charset="0"/>
                            </a:rPr>
                            <m:t>𝑖</m:t>
                          </m:r>
                          <m:r>
                            <a:rPr lang="en-US" altLang="zh-CN" sz="1600" b="1">
                              <a:solidFill>
                                <a:srgbClr val="C00000"/>
                              </a:solidFill>
                              <a:latin typeface="Cambria Math" panose="02040503050406030204" pitchFamily="18" charset="0"/>
                              <a:cs typeface="Times New Roman" panose="02020603050405020304" pitchFamily="18" charset="0"/>
                            </a:rPr>
                            <m:t>=1</m:t>
                          </m:r>
                        </m:sub>
                        <m:sup>
                          <m:r>
                            <a:rPr lang="en-US" altLang="zh-CN" sz="1600" b="1">
                              <a:solidFill>
                                <a:srgbClr val="C00000"/>
                              </a:solidFill>
                              <a:latin typeface="Cambria Math" panose="02040503050406030204" pitchFamily="18" charset="0"/>
                              <a:cs typeface="Times New Roman" panose="02020603050405020304" pitchFamily="18" charset="0"/>
                            </a:rPr>
                            <m:t>𝑛</m:t>
                          </m:r>
                        </m:sup>
                        <m:e>
                          <m:r>
                            <a:rPr lang="en-US" altLang="zh-CN" sz="1600" b="1">
                              <a:solidFill>
                                <a:srgbClr val="C00000"/>
                              </a:solidFill>
                              <a:latin typeface="Cambria Math" panose="02040503050406030204" pitchFamily="18" charset="0"/>
                              <a:cs typeface="Times New Roman" panose="02020603050405020304" pitchFamily="18" charset="0"/>
                            </a:rPr>
                            <m:t>𝑙𝑜𝑔</m:t>
                          </m:r>
                          <m:nary>
                            <m:naryPr>
                              <m:chr m:val="∑"/>
                              <m:limLoc m:val="undOvr"/>
                              <m:supHide m:val="on"/>
                              <m:ctrlPr>
                                <a:rPr lang="zh-CN" altLang="zh-CN" sz="1600" b="1" i="1">
                                  <a:solidFill>
                                    <a:srgbClr val="C00000"/>
                                  </a:solidFill>
                                  <a:latin typeface="Cambria Math" charset="0"/>
                                  <a:cs typeface="Times New Roman" panose="02020603050405020304" pitchFamily="18" charset="0"/>
                                </a:rPr>
                              </m:ctrlPr>
                            </m:naryPr>
                            <m:sub>
                              <m:sSub>
                                <m:sSubPr>
                                  <m:ctrlPr>
                                    <a:rPr lang="zh-CN" altLang="zh-CN" sz="1600" b="1" i="1">
                                      <a:solidFill>
                                        <a:srgbClr val="C00000"/>
                                      </a:solidFill>
                                      <a:latin typeface="Cambria Math"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sub>
                            <m:sup/>
                            <m:e>
                              <m:sSub>
                                <m:sSubPr>
                                  <m:ctrlPr>
                                    <a:rPr lang="zh-CN" altLang="zh-CN" sz="1600" b="1" i="1">
                                      <a:solidFill>
                                        <a:srgbClr val="C00000"/>
                                      </a:solidFill>
                                      <a:latin typeface="Cambria Math"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𝑄</m:t>
                                  </m:r>
                                </m:e>
                                <m:sub>
                                  <m:r>
                                    <a:rPr lang="en-US" altLang="zh-CN" sz="1600" b="1">
                                      <a:solidFill>
                                        <a:srgbClr val="C00000"/>
                                      </a:solidFill>
                                      <a:latin typeface="Cambria Math" panose="02040503050406030204" pitchFamily="18" charset="0"/>
                                      <a:cs typeface="Times New Roman" panose="02020603050405020304" pitchFamily="18" charset="0"/>
                                    </a:rPr>
                                    <m:t>𝑖</m:t>
                                  </m:r>
                                </m:sub>
                              </m:sSub>
                              <m:d>
                                <m:dPr>
                                  <m:ctrlPr>
                                    <a:rPr lang="zh-CN" altLang="zh-CN" sz="1600" b="1" i="1">
                                      <a:solidFill>
                                        <a:srgbClr val="C00000"/>
                                      </a:solidFill>
                                      <a:latin typeface="Cambria Math" charset="0"/>
                                      <a:cs typeface="Times New Roman" panose="02020603050405020304" pitchFamily="18" charset="0"/>
                                    </a:rPr>
                                  </m:ctrlPr>
                                </m:dPr>
                                <m:e>
                                  <m:sSub>
                                    <m:sSubPr>
                                      <m:ctrlPr>
                                        <a:rPr lang="zh-CN" altLang="zh-CN" sz="1600" b="1" i="1">
                                          <a:solidFill>
                                            <a:srgbClr val="C00000"/>
                                          </a:solidFill>
                                          <a:latin typeface="Cambria Math"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e>
                              </m:d>
                              <m:f>
                                <m:fPr>
                                  <m:ctrlPr>
                                    <a:rPr lang="zh-CN" altLang="zh-CN" sz="1600" b="1" i="1">
                                      <a:solidFill>
                                        <a:srgbClr val="C00000"/>
                                      </a:solidFill>
                                      <a:latin typeface="Cambria Math" charset="0"/>
                                      <a:cs typeface="Times New Roman" panose="02020603050405020304" pitchFamily="18" charset="0"/>
                                    </a:rPr>
                                  </m:ctrlPr>
                                </m:fPr>
                                <m:num>
                                  <m:r>
                                    <a:rPr lang="en-US" altLang="zh-CN" sz="1600" b="1">
                                      <a:solidFill>
                                        <a:srgbClr val="C00000"/>
                                      </a:solidFill>
                                      <a:latin typeface="Cambria Math" panose="02040503050406030204" pitchFamily="18" charset="0"/>
                                      <a:cs typeface="Times New Roman" panose="02020603050405020304" pitchFamily="18" charset="0"/>
                                    </a:rPr>
                                    <m:t>𝑃</m:t>
                                  </m:r>
                                  <m:d>
                                    <m:dPr>
                                      <m:ctrlPr>
                                        <a:rPr lang="zh-CN" altLang="zh-CN" sz="1600" b="1" i="1">
                                          <a:solidFill>
                                            <a:srgbClr val="C00000"/>
                                          </a:solidFill>
                                          <a:latin typeface="Cambria Math" charset="0"/>
                                          <a:cs typeface="Times New Roman" panose="02020603050405020304" pitchFamily="18" charset="0"/>
                                        </a:rPr>
                                      </m:ctrlPr>
                                    </m:dPr>
                                    <m:e>
                                      <m:sSub>
                                        <m:sSubPr>
                                          <m:ctrlPr>
                                            <a:rPr lang="zh-CN" altLang="zh-CN" sz="1600" b="1" i="1">
                                              <a:solidFill>
                                                <a:srgbClr val="C00000"/>
                                              </a:solidFill>
                                              <a:latin typeface="Cambria Math"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𝑥</m:t>
                                          </m:r>
                                        </m:e>
                                        <m:sub>
                                          <m:r>
                                            <a:rPr lang="en-US" altLang="zh-CN" sz="1600" b="1">
                                              <a:solidFill>
                                                <a:srgbClr val="C00000"/>
                                              </a:solidFill>
                                              <a:latin typeface="Cambria Math" panose="02040503050406030204" pitchFamily="18" charset="0"/>
                                              <a:cs typeface="Times New Roman" panose="02020603050405020304" pitchFamily="18" charset="0"/>
                                            </a:rPr>
                                            <m:t>𝑖</m:t>
                                          </m:r>
                                        </m:sub>
                                      </m:sSub>
                                      <m:r>
                                        <a:rPr lang="en-US" altLang="zh-CN" sz="1600" b="1">
                                          <a:solidFill>
                                            <a:srgbClr val="C00000"/>
                                          </a:solidFill>
                                          <a:latin typeface="Cambria Math" panose="02040503050406030204" pitchFamily="18" charset="0"/>
                                          <a:cs typeface="Times New Roman" panose="02020603050405020304" pitchFamily="18" charset="0"/>
                                        </a:rPr>
                                        <m:t>,</m:t>
                                      </m:r>
                                      <m:sSub>
                                        <m:sSubPr>
                                          <m:ctrlPr>
                                            <a:rPr lang="zh-CN" altLang="zh-CN" sz="1600" b="1" i="1">
                                              <a:solidFill>
                                                <a:srgbClr val="C00000"/>
                                              </a:solidFill>
                                              <a:latin typeface="Cambria Math"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e>
                                    <m:e>
                                      <m:r>
                                        <a:rPr lang="en-US" altLang="zh-CN" sz="1600" b="1">
                                          <a:solidFill>
                                            <a:srgbClr val="C00000"/>
                                          </a:solidFill>
                                          <a:latin typeface="Cambria Math" panose="02040503050406030204" pitchFamily="18" charset="0"/>
                                          <a:cs typeface="Times New Roman" panose="02020603050405020304" pitchFamily="18" charset="0"/>
                                        </a:rPr>
                                        <m:t>𝛩</m:t>
                                      </m:r>
                                    </m:e>
                                  </m:d>
                                </m:num>
                                <m:den>
                                  <m:sSub>
                                    <m:sSubPr>
                                      <m:ctrlPr>
                                        <a:rPr lang="zh-CN" altLang="zh-CN" sz="1600" b="1" i="1">
                                          <a:solidFill>
                                            <a:srgbClr val="C00000"/>
                                          </a:solidFill>
                                          <a:latin typeface="Cambria Math"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𝑄</m:t>
                                      </m:r>
                                    </m:e>
                                    <m:sub>
                                      <m:r>
                                        <a:rPr lang="en-US" altLang="zh-CN" sz="1600" b="1">
                                          <a:solidFill>
                                            <a:srgbClr val="C00000"/>
                                          </a:solidFill>
                                          <a:latin typeface="Cambria Math" panose="02040503050406030204" pitchFamily="18" charset="0"/>
                                          <a:cs typeface="Times New Roman" panose="02020603050405020304" pitchFamily="18" charset="0"/>
                                        </a:rPr>
                                        <m:t>𝑖</m:t>
                                      </m:r>
                                    </m:sub>
                                  </m:sSub>
                                  <m:d>
                                    <m:dPr>
                                      <m:ctrlPr>
                                        <a:rPr lang="zh-CN" altLang="zh-CN" sz="1600" b="1" i="1">
                                          <a:solidFill>
                                            <a:srgbClr val="C00000"/>
                                          </a:solidFill>
                                          <a:latin typeface="Cambria Math" charset="0"/>
                                          <a:cs typeface="Times New Roman" panose="02020603050405020304" pitchFamily="18" charset="0"/>
                                        </a:rPr>
                                      </m:ctrlPr>
                                    </m:dPr>
                                    <m:e>
                                      <m:sSub>
                                        <m:sSubPr>
                                          <m:ctrlPr>
                                            <a:rPr lang="zh-CN" altLang="zh-CN" sz="1600" b="1" i="1">
                                              <a:solidFill>
                                                <a:srgbClr val="C00000"/>
                                              </a:solidFill>
                                              <a:latin typeface="Cambria Math"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e>
                                  </m:d>
                                </m:den>
                              </m:f>
                            </m:e>
                          </m:nary>
                        </m:e>
                      </m:nary>
                    </m:oMath>
                  </m:oMathPara>
                </a14:m>
                <a:endParaRPr lang="zh-CN" altLang="zh-CN" sz="1600" b="1" dirty="0">
                  <a:solidFill>
                    <a:srgbClr val="C00000"/>
                  </a:solidFill>
                  <a:cs typeface="Times New Roman" panose="02020603050405020304" pitchFamily="18" charset="0"/>
                </a:endParaRPr>
              </a:p>
              <a:p>
                <a:pPr indent="266700" algn="just">
                  <a:spcBef>
                    <a:spcPts val="1000"/>
                  </a:spcBef>
                  <a:spcAft>
                    <a:spcPts val="300"/>
                  </a:spcAft>
                </a:pPr>
                <a:r>
                  <a:rPr lang="en-US" altLang="zh-CN" sz="1600" dirty="0">
                    <a:solidFill>
                      <a:srgbClr val="000000"/>
                    </a:solidFill>
                    <a:latin typeface="+mn-ea"/>
                    <a:cs typeface="Times New Roman" panose="02020603050405020304" pitchFamily="18" charset="0"/>
                  </a:rPr>
                  <a:t> </a:t>
                </a:r>
                <a:endParaRPr lang="zh-CN" altLang="zh-CN" sz="1600" dirty="0">
                  <a:latin typeface="+mn-ea"/>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a:solidFill>
                            <a:srgbClr val="000000"/>
                          </a:solidFill>
                          <a:latin typeface="Cambria Math" panose="02040503050406030204" pitchFamily="18" charset="0"/>
                          <a:cs typeface="Times New Roman" panose="02020603050405020304" pitchFamily="18" charset="0"/>
                        </a:rPr>
                        <m:t>≥</m:t>
                      </m:r>
                      <m:limLow>
                        <m:limLowPr>
                          <m:ctrlPr>
                            <a:rPr lang="zh-CN" altLang="zh-CN" sz="1600" i="1">
                              <a:solidFill>
                                <a:srgbClr val="000000"/>
                              </a:solidFill>
                              <a:latin typeface="Cambria Math" charset="0"/>
                              <a:cs typeface="Times New Roman" panose="02020603050405020304" pitchFamily="18" charset="0"/>
                            </a:rPr>
                          </m:ctrlPr>
                        </m:limLowPr>
                        <m:e>
                          <m:groupChr>
                            <m:groupChrPr>
                              <m:chr m:val="⏟"/>
                              <m:ctrlPr>
                                <a:rPr lang="zh-CN" altLang="zh-CN" sz="1600" i="1">
                                  <a:solidFill>
                                    <a:srgbClr val="000000"/>
                                  </a:solidFill>
                                  <a:latin typeface="Cambria Math" charset="0"/>
                                  <a:cs typeface="Times New Roman" panose="02020603050405020304" pitchFamily="18" charset="0"/>
                                </a:rPr>
                              </m:ctrlPr>
                            </m:groupChrPr>
                            <m:e>
                              <m:nary>
                                <m:naryPr>
                                  <m:chr m:val="∑"/>
                                  <m:limLoc m:val="undOvr"/>
                                  <m:ctrlPr>
                                    <a:rPr lang="zh-CN" altLang="zh-CN" sz="1600" i="1">
                                      <a:solidFill>
                                        <a:srgbClr val="000000"/>
                                      </a:solidFill>
                                      <a:latin typeface="Cambria Math" charset="0"/>
                                      <a:cs typeface="Times New Roman" panose="02020603050405020304" pitchFamily="18" charset="0"/>
                                    </a:rPr>
                                  </m:ctrlPr>
                                </m:naryPr>
                                <m:sub>
                                  <m:r>
                                    <a:rPr lang="en-US" altLang="zh-CN" sz="1600" i="1">
                                      <a:solidFill>
                                        <a:srgbClr val="000000"/>
                                      </a:solidFill>
                                      <a:latin typeface="Cambria Math" panose="02040503050406030204" pitchFamily="18" charset="0"/>
                                      <a:cs typeface="Times New Roman" panose="02020603050405020304" pitchFamily="18" charset="0"/>
                                    </a:rPr>
                                    <m:t>𝑖</m:t>
                                  </m:r>
                                  <m:r>
                                    <a:rPr lang="en-US" altLang="zh-CN" sz="1600" i="1">
                                      <a:solidFill>
                                        <a:srgbClr val="000000"/>
                                      </a:solidFill>
                                      <a:latin typeface="Cambria Math" panose="02040503050406030204" pitchFamily="18" charset="0"/>
                                      <a:cs typeface="Times New Roman" panose="02020603050405020304" pitchFamily="18" charset="0"/>
                                    </a:rPr>
                                    <m:t>=1</m:t>
                                  </m:r>
                                </m:sub>
                                <m:sup>
                                  <m:r>
                                    <a:rPr lang="en-US" altLang="zh-CN" sz="1600" i="1">
                                      <a:solidFill>
                                        <a:srgbClr val="000000"/>
                                      </a:solidFill>
                                      <a:latin typeface="Cambria Math" panose="02040503050406030204" pitchFamily="18" charset="0"/>
                                      <a:cs typeface="Times New Roman" panose="02020603050405020304" pitchFamily="18" charset="0"/>
                                    </a:rPr>
                                    <m:t>𝑛</m:t>
                                  </m:r>
                                </m:sup>
                                <m:e>
                                  <m:nary>
                                    <m:naryPr>
                                      <m:chr m:val="∑"/>
                                      <m:limLoc m:val="undOvr"/>
                                      <m:supHide m:val="on"/>
                                      <m:ctrlPr>
                                        <a:rPr lang="zh-CN" altLang="zh-CN" sz="1600" i="1">
                                          <a:solidFill>
                                            <a:srgbClr val="000000"/>
                                          </a:solidFill>
                                          <a:latin typeface="Cambria Math" charset="0"/>
                                          <a:cs typeface="Times New Roman" panose="02020603050405020304" pitchFamily="18" charset="0"/>
                                        </a:rPr>
                                      </m:ctrlPr>
                                    </m:naryPr>
                                    <m:sub>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sub>
                                    <m:sup/>
                                    <m:e>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𝑄</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charset="0"/>
                                              <a:cs typeface="Times New Roman" panose="02020603050405020304" pitchFamily="18" charset="0"/>
                                            </a:rPr>
                                          </m:ctrlPr>
                                        </m:dPr>
                                        <m:e>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d>
                                      <m:r>
                                        <a:rPr lang="en-US" altLang="zh-CN" sz="1600" i="1">
                                          <a:solidFill>
                                            <a:srgbClr val="000000"/>
                                          </a:solidFill>
                                          <a:latin typeface="Cambria Math" panose="02040503050406030204" pitchFamily="18" charset="0"/>
                                          <a:cs typeface="Times New Roman" panose="02020603050405020304" pitchFamily="18" charset="0"/>
                                        </a:rPr>
                                        <m:t>𝑙𝑜𝑔</m:t>
                                      </m:r>
                                      <m:f>
                                        <m:fPr>
                                          <m:ctrlPr>
                                            <a:rPr lang="zh-CN" altLang="zh-CN" sz="1600" i="1">
                                              <a:solidFill>
                                                <a:srgbClr val="000000"/>
                                              </a:solidFill>
                                              <a:latin typeface="Cambria Math" charset="0"/>
                                              <a:cs typeface="Times New Roman" panose="02020603050405020304" pitchFamily="18" charset="0"/>
                                            </a:rPr>
                                          </m:ctrlPr>
                                        </m:fPr>
                                        <m:num>
                                          <m:r>
                                            <a:rPr lang="en-US" altLang="zh-CN" sz="1600" i="1">
                                              <a:solidFill>
                                                <a:srgbClr val="000000"/>
                                              </a:solidFill>
                                              <a:latin typeface="Cambria Math" panose="02040503050406030204" pitchFamily="18" charset="0"/>
                                              <a:cs typeface="Times New Roman" panose="02020603050405020304" pitchFamily="18" charset="0"/>
                                            </a:rPr>
                                            <m:t>𝑃</m:t>
                                          </m:r>
                                          <m:d>
                                            <m:dPr>
                                              <m:ctrlPr>
                                                <a:rPr lang="zh-CN" altLang="zh-CN" sz="1600" i="1">
                                                  <a:solidFill>
                                                    <a:srgbClr val="000000"/>
                                                  </a:solidFill>
                                                  <a:latin typeface="Cambria Math" charset="0"/>
                                                  <a:cs typeface="Times New Roman" panose="02020603050405020304" pitchFamily="18" charset="0"/>
                                                </a:rPr>
                                              </m:ctrlPr>
                                            </m:dPr>
                                            <m:e>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𝑥</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e>
                                              <m:r>
                                                <a:rPr lang="en-US" altLang="zh-CN" sz="1600" i="1">
                                                  <a:solidFill>
                                                    <a:srgbClr val="000000"/>
                                                  </a:solidFill>
                                                  <a:latin typeface="Cambria Math" panose="02040503050406030204" pitchFamily="18" charset="0"/>
                                                  <a:cs typeface="Times New Roman" panose="02020603050405020304" pitchFamily="18" charset="0"/>
                                                </a:rPr>
                                                <m:t>𝛩</m:t>
                                              </m:r>
                                            </m:e>
                                          </m:d>
                                        </m:num>
                                        <m:den>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𝑄</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charset="0"/>
                                                  <a:cs typeface="Times New Roman" panose="02020603050405020304" pitchFamily="18" charset="0"/>
                                                </a:rPr>
                                              </m:ctrlPr>
                                            </m:dPr>
                                            <m:e>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d>
                                        </m:den>
                                      </m:f>
                                    </m:e>
                                  </m:nary>
                                </m:e>
                              </m:nary>
                            </m:e>
                          </m:groupChr>
                        </m:e>
                        <m:lim>
                          <m:r>
                            <a:rPr lang="zh-CN" altLang="zh-CN" sz="1600">
                              <a:solidFill>
                                <a:srgbClr val="000000"/>
                              </a:solidFill>
                              <a:latin typeface="Cambria Math" panose="02040503050406030204" pitchFamily="18" charset="0"/>
                              <a:cs typeface="Times New Roman" panose="02020603050405020304" pitchFamily="18" charset="0"/>
                            </a:rPr>
                            <m:t>对数似然函数下界</m:t>
                          </m:r>
                        </m:lim>
                      </m:limLow>
                    </m:oMath>
                  </m:oMathPara>
                </a14:m>
                <a:endParaRPr lang="zh-CN" altLang="zh-CN" sz="1600" dirty="0">
                  <a:latin typeface="+mn-ea"/>
                  <a:cs typeface="Times New Roman" panose="02020603050405020304" pitchFamily="18" charset="0"/>
                </a:endParaRPr>
              </a:p>
              <a:p>
                <a:pPr indent="266700" algn="just">
                  <a:spcBef>
                    <a:spcPts val="1000"/>
                  </a:spcBef>
                  <a:spcAft>
                    <a:spcPts val="300"/>
                  </a:spcAft>
                </a:pPr>
                <a:r>
                  <a:rPr lang="en-US" altLang="zh-CN" sz="1600" dirty="0">
                    <a:solidFill>
                      <a:srgbClr val="000000"/>
                    </a:solidFill>
                    <a:latin typeface="+mn-ea"/>
                    <a:cs typeface="Times New Roman" panose="02020603050405020304" pitchFamily="18" charset="0"/>
                  </a:rPr>
                  <a:t> </a:t>
                </a:r>
                <a:endParaRPr lang="zh-CN" altLang="zh-CN" sz="1600" dirty="0">
                  <a:latin typeface="+mn-ea"/>
                  <a:cs typeface="Times New Roman" panose="02020603050405020304" pitchFamily="18" charset="0"/>
                </a:endParaRPr>
              </a:p>
              <a:p>
                <a:pPr indent="266700" algn="just">
                  <a:spcBef>
                    <a:spcPts val="1000"/>
                  </a:spcBef>
                  <a:spcAft>
                    <a:spcPts val="300"/>
                  </a:spcAft>
                </a:pPr>
                <a:r>
                  <a:rPr lang="zh-CN" altLang="zh-CN" sz="1600" dirty="0">
                    <a:solidFill>
                      <a:srgbClr val="000000"/>
                    </a:solidFill>
                    <a:latin typeface="+mn-ea"/>
                    <a:cs typeface="Times New Roman" panose="02020603050405020304" pitchFamily="18" charset="0"/>
                  </a:rPr>
                  <a:t>在上式中，</a:t>
                </a:r>
                <a14:m>
                  <m:oMath xmlns:m="http://schemas.openxmlformats.org/officeDocument/2006/math">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𝑄</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charset="0"/>
                            <a:cs typeface="Times New Roman" panose="02020603050405020304" pitchFamily="18" charset="0"/>
                          </a:rPr>
                        </m:ctrlPr>
                      </m:dPr>
                      <m:e>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d>
                  </m:oMath>
                </a14:m>
                <a:r>
                  <a:rPr lang="zh-CN" altLang="zh-CN" sz="1600" dirty="0">
                    <a:solidFill>
                      <a:srgbClr val="000000"/>
                    </a:solidFill>
                    <a:latin typeface="+mn-ea"/>
                    <a:cs typeface="Times New Roman" panose="02020603050405020304" pitchFamily="18" charset="0"/>
                  </a:rPr>
                  <a:t>是隐变量分布，满足：</a:t>
                </a:r>
                <a14:m>
                  <m:oMath xmlns:m="http://schemas.openxmlformats.org/officeDocument/2006/math">
                    <m:nary>
                      <m:naryPr>
                        <m:chr m:val="∑"/>
                        <m:limLoc m:val="undOvr"/>
                        <m:supHide m:val="on"/>
                        <m:ctrlPr>
                          <a:rPr lang="zh-CN" altLang="zh-CN" sz="1600" i="1">
                            <a:solidFill>
                              <a:srgbClr val="000000"/>
                            </a:solidFill>
                            <a:latin typeface="Cambria Math" charset="0"/>
                            <a:cs typeface="Times New Roman" panose="02020603050405020304" pitchFamily="18" charset="0"/>
                          </a:rPr>
                        </m:ctrlPr>
                      </m:naryPr>
                      <m:sub>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sub>
                      <m:sup/>
                      <m:e>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𝑄</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charset="0"/>
                                <a:cs typeface="Times New Roman" panose="02020603050405020304" pitchFamily="18" charset="0"/>
                              </a:rPr>
                            </m:ctrlPr>
                          </m:dPr>
                          <m:e>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d>
                        <m:r>
                          <a:rPr lang="en-US" altLang="zh-CN" sz="1600" i="1">
                            <a:solidFill>
                              <a:srgbClr val="000000"/>
                            </a:solidFill>
                            <a:latin typeface="Cambria Math" panose="02040503050406030204" pitchFamily="18" charset="0"/>
                            <a:cs typeface="Times New Roman" panose="02020603050405020304" pitchFamily="18" charset="0"/>
                          </a:rPr>
                          <m:t>=1 (</m:t>
                        </m:r>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0≤</m:t>
                            </m:r>
                            <m:r>
                              <a:rPr lang="en-US" altLang="zh-CN" sz="1600" i="1">
                                <a:solidFill>
                                  <a:srgbClr val="000000"/>
                                </a:solidFill>
                                <a:latin typeface="Cambria Math" panose="02040503050406030204" pitchFamily="18" charset="0"/>
                                <a:cs typeface="Times New Roman" panose="02020603050405020304" pitchFamily="18" charset="0"/>
                              </a:rPr>
                              <m:t>𝑄</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charset="0"/>
                                <a:cs typeface="Times New Roman" panose="02020603050405020304" pitchFamily="18" charset="0"/>
                              </a:rPr>
                            </m:ctrlPr>
                          </m:dPr>
                          <m:e>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d>
                        <m:r>
                          <a:rPr lang="en-US" altLang="zh-CN" sz="1600" i="1">
                            <a:solidFill>
                              <a:srgbClr val="000000"/>
                            </a:solidFill>
                            <a:latin typeface="Cambria Math" panose="02040503050406030204" pitchFamily="18" charset="0"/>
                            <a:cs typeface="Times New Roman" panose="02020603050405020304" pitchFamily="18" charset="0"/>
                          </a:rPr>
                          <m:t>)</m:t>
                        </m:r>
                      </m:e>
                    </m:nary>
                  </m:oMath>
                </a14:m>
                <a:r>
                  <a:rPr lang="zh-CN" altLang="zh-CN" sz="1600" dirty="0">
                    <a:solidFill>
                      <a:srgbClr val="000000"/>
                    </a:solidFill>
                    <a:latin typeface="+mn-ea"/>
                    <a:cs typeface="Times New Roman" panose="02020603050405020304" pitchFamily="18" charset="0"/>
                  </a:rPr>
                  <a:t>。</a:t>
                </a:r>
                <a:endParaRPr lang="zh-CN" altLang="zh-CN" sz="1600" dirty="0">
                  <a:latin typeface="+mn-ea"/>
                  <a:cs typeface="Times New Roman" panose="02020603050405020304" pitchFamily="18" charset="0"/>
                </a:endParaRPr>
              </a:p>
              <a:p>
                <a:pPr indent="266700" algn="just">
                  <a:spcBef>
                    <a:spcPts val="1000"/>
                  </a:spcBef>
                  <a:spcAft>
                    <a:spcPts val="300"/>
                  </a:spcAft>
                </a:pPr>
                <a:r>
                  <a:rPr lang="zh-CN" altLang="zh-CN" sz="1600" kern="100" dirty="0">
                    <a:cs typeface="Times New Roman" panose="02020603050405020304" pitchFamily="18" charset="0"/>
                  </a:rPr>
                  <a:t>上述不等式中使用了</a:t>
                </a:r>
                <a:r>
                  <a:rPr lang="en-US" altLang="zh-CN" sz="1600" kern="100" dirty="0">
                    <a:cs typeface="Times New Roman" panose="02020603050405020304" pitchFamily="18" charset="0"/>
                  </a:rPr>
                  <a:t>Jensen </a:t>
                </a:r>
                <a:r>
                  <a:rPr lang="zh-CN" altLang="zh-CN" sz="1600" kern="100" dirty="0">
                    <a:cs typeface="Times New Roman" panose="02020603050405020304" pitchFamily="18" charset="0"/>
                  </a:rPr>
                  <a:t>不等式 </a:t>
                </a:r>
                <a:r>
                  <a:rPr lang="en-US" altLang="zh-CN" sz="1600" kern="100" dirty="0">
                    <a:cs typeface="Times New Roman" panose="02020603050405020304" pitchFamily="18" charset="0"/>
                  </a:rPr>
                  <a:t>(Jensen's inequality)</a:t>
                </a:r>
                <a:r>
                  <a:rPr lang="zh-CN" altLang="zh-CN" sz="1600" kern="100" dirty="0">
                    <a:cs typeface="Times New Roman" panose="02020603050405020304" pitchFamily="18" charset="0"/>
                  </a:rPr>
                  <a:t>。对于凹函数</a:t>
                </a:r>
                <a14:m>
                  <m:oMath xmlns:m="http://schemas.openxmlformats.org/officeDocument/2006/math">
                    <m:r>
                      <a:rPr lang="en-US" altLang="zh-CN" sz="1600" i="1" kern="100">
                        <a:latin typeface="Cambria Math" panose="02040503050406030204" pitchFamily="18" charset="0"/>
                        <a:cs typeface="Times New Roman" panose="02020603050405020304" pitchFamily="18" charset="0"/>
                      </a:rPr>
                      <m:t>𝑓</m:t>
                    </m:r>
                  </m:oMath>
                </a14:m>
                <a:r>
                  <a:rPr lang="zh-CN" altLang="zh-CN" sz="1600" kern="100" dirty="0">
                    <a:cs typeface="Times New Roman" panose="02020603050405020304" pitchFamily="18" charset="0"/>
                  </a:rPr>
                  <a:t>，</a:t>
                </a:r>
                <a:r>
                  <a:rPr lang="en-US" altLang="zh-CN" sz="1600" kern="100" dirty="0">
                    <a:cs typeface="Times New Roman" panose="02020603050405020304" pitchFamily="18" charset="0"/>
                  </a:rPr>
                  <a:t>Jensen </a:t>
                </a:r>
                <a:r>
                  <a:rPr lang="zh-CN" altLang="zh-CN" sz="1600" kern="100" dirty="0">
                    <a:cs typeface="Times New Roman" panose="02020603050405020304" pitchFamily="18" charset="0"/>
                  </a:rPr>
                  <a:t>不等式使得下面不等式成立：</a:t>
                </a:r>
                <a:endParaRPr lang="zh-CN" altLang="zh-CN" sz="1600" dirty="0">
                  <a:cs typeface="Times New Roman" panose="02020603050405020304" pitchFamily="18" charset="0"/>
                </a:endParaRPr>
              </a:p>
              <a:p>
                <a:pPr indent="266700" algn="ctr">
                  <a:spcBef>
                    <a:spcPts val="1000"/>
                  </a:spcBef>
                  <a:spcAft>
                    <a:spcPts val="300"/>
                  </a:spcAft>
                </a:pP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log</m:t>
                    </m:r>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E</m:t>
                    </m:r>
                    <m:d>
                      <m:dPr>
                        <m:ctrlPr>
                          <a:rPr lang="zh-CN" altLang="zh-CN" sz="1600" i="1" kern="100">
                            <a:latin typeface="Cambria Math" charset="0"/>
                            <a:cs typeface="Times New Roman" panose="02020603050405020304" pitchFamily="18" charset="0"/>
                          </a:rPr>
                        </m:ctrlPr>
                      </m:dPr>
                      <m:e>
                        <m:r>
                          <a:rPr lang="en-US" altLang="zh-CN" sz="1600" i="1" kern="100">
                            <a:latin typeface="Cambria Math" panose="02040503050406030204" pitchFamily="18" charset="0"/>
                            <a:cs typeface="Times New Roman" panose="02020603050405020304" pitchFamily="18" charset="0"/>
                          </a:rPr>
                          <m:t>𝑓</m:t>
                        </m:r>
                      </m:e>
                    </m:d>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E</m:t>
                    </m:r>
                    <m:r>
                      <a:rPr lang="en-US" altLang="zh-CN" sz="1600" i="1" kern="100">
                        <a:latin typeface="Cambria Math" panose="02040503050406030204" pitchFamily="18" charset="0"/>
                        <a:cs typeface="Times New Roman" panose="02020603050405020304" pitchFamily="18" charset="0"/>
                      </a:rPr>
                      <m:t>(</m:t>
                    </m:r>
                    <m:func>
                      <m:funcPr>
                        <m:ctrlPr>
                          <a:rPr lang="zh-CN" altLang="zh-CN" sz="1600" i="1" kern="100">
                            <a:latin typeface="Cambria Math" charset="0"/>
                            <a:cs typeface="Times New Roman" panose="02020603050405020304" pitchFamily="18" charset="0"/>
                          </a:rPr>
                        </m:ctrlPr>
                      </m:funcPr>
                      <m:fName>
                        <m:r>
                          <m:rPr>
                            <m:sty m:val="p"/>
                          </m:rPr>
                          <a:rPr lang="en-US" altLang="zh-CN" sz="1600" kern="100">
                            <a:latin typeface="Cambria Math" panose="02040503050406030204" pitchFamily="18" charset="0"/>
                            <a:cs typeface="Times New Roman" panose="02020603050405020304" pitchFamily="18" charset="0"/>
                          </a:rPr>
                          <m:t>log</m:t>
                        </m:r>
                      </m:fName>
                      <m:e>
                        <m:d>
                          <m:dPr>
                            <m:ctrlPr>
                              <a:rPr lang="zh-CN" altLang="zh-CN" sz="1600" i="1" kern="100">
                                <a:latin typeface="Cambria Math" charset="0"/>
                                <a:cs typeface="Times New Roman" panose="02020603050405020304" pitchFamily="18" charset="0"/>
                              </a:rPr>
                            </m:ctrlPr>
                          </m:dPr>
                          <m:e>
                            <m:r>
                              <a:rPr lang="en-US" altLang="zh-CN" sz="1600" i="1" kern="100">
                                <a:latin typeface="Cambria Math" panose="02040503050406030204" pitchFamily="18" charset="0"/>
                                <a:cs typeface="Times New Roman" panose="02020603050405020304" pitchFamily="18" charset="0"/>
                              </a:rPr>
                              <m:t>𝑓</m:t>
                            </m:r>
                          </m:e>
                        </m:d>
                      </m:e>
                    </m:func>
                    <m:r>
                      <a:rPr lang="en-US" altLang="zh-CN" sz="1600" i="1" kern="100">
                        <a:latin typeface="Cambria Math" panose="02040503050406030204" pitchFamily="18" charset="0"/>
                        <a:cs typeface="Times New Roman" panose="02020603050405020304" pitchFamily="18" charset="0"/>
                      </a:rPr>
                      <m:t>)</m:t>
                    </m:r>
                  </m:oMath>
                </a14:m>
                <a:r>
                  <a:rPr lang="en-US" altLang="zh-CN" sz="1600" kern="100" dirty="0">
                    <a:latin typeface="+mn-ea"/>
                    <a:cs typeface="Times New Roman" panose="02020603050405020304" pitchFamily="18" charset="0"/>
                  </a:rPr>
                  <a:t>,</a:t>
                </a:r>
                <a:r>
                  <a:rPr lang="zh-CN" altLang="zh-CN" sz="1600" kern="100" dirty="0">
                    <a:latin typeface="+mn-ea"/>
                    <a:cs typeface="Times New Roman" panose="02020603050405020304" pitchFamily="18" charset="0"/>
                  </a:rPr>
                  <a:t>其中</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E</m:t>
                    </m:r>
                    <m:d>
                      <m:dPr>
                        <m:ctrlPr>
                          <a:rPr lang="zh-CN" altLang="zh-CN" sz="1600" i="1" kern="100">
                            <a:latin typeface="Cambria Math" charset="0"/>
                            <a:cs typeface="Times New Roman" panose="02020603050405020304" pitchFamily="18" charset="0"/>
                          </a:rPr>
                        </m:ctrlPr>
                      </m:dPr>
                      <m:e>
                        <m:r>
                          <a:rPr lang="en-US" altLang="zh-CN" sz="1600" i="1" kern="100">
                            <a:latin typeface="Cambria Math" panose="02040503050406030204" pitchFamily="18" charset="0"/>
                            <a:cs typeface="Times New Roman" panose="02020603050405020304" pitchFamily="18" charset="0"/>
                          </a:rPr>
                          <m:t>𝑓</m:t>
                        </m:r>
                      </m:e>
                    </m:d>
                    <m:r>
                      <a:rPr lang="en-US" altLang="zh-CN" sz="1600" i="1" kern="100">
                        <a:latin typeface="Cambria Math" panose="02040503050406030204" pitchFamily="18" charset="0"/>
                        <a:cs typeface="Times New Roman" panose="02020603050405020304" pitchFamily="18" charset="0"/>
                      </a:rPr>
                      <m:t>=</m:t>
                    </m:r>
                    <m:nary>
                      <m:naryPr>
                        <m:chr m:val="∑"/>
                        <m:limLoc m:val="undOvr"/>
                        <m:supHide m:val="on"/>
                        <m:ctrlPr>
                          <a:rPr lang="zh-CN" altLang="zh-CN" sz="1600" i="1" kern="100">
                            <a:latin typeface="Cambria Math" charset="0"/>
                            <a:cs typeface="Times New Roman" panose="02020603050405020304" pitchFamily="18" charset="0"/>
                          </a:rPr>
                        </m:ctrlPr>
                      </m:naryPr>
                      <m:sub>
                        <m:r>
                          <a:rPr lang="en-US" altLang="zh-CN" sz="1600" i="1" kern="100">
                            <a:latin typeface="Cambria Math" panose="02040503050406030204" pitchFamily="18" charset="0"/>
                            <a:cs typeface="Times New Roman" panose="02020603050405020304" pitchFamily="18" charset="0"/>
                          </a:rPr>
                          <m:t>𝑖</m:t>
                        </m:r>
                      </m:sub>
                      <m:sup/>
                      <m:e>
                        <m:sSub>
                          <m:sSubPr>
                            <m:ctrlPr>
                              <a:rPr lang="zh-CN" altLang="zh-CN" sz="1600" i="1" kern="100">
                                <a:latin typeface="Cambria Math"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𝜆</m:t>
                            </m:r>
                          </m:e>
                          <m:sub>
                            <m:r>
                              <a:rPr lang="en-US" altLang="zh-CN" sz="1600" i="1" kern="100">
                                <a:latin typeface="Cambria Math" panose="02040503050406030204" pitchFamily="18" charset="0"/>
                                <a:cs typeface="Times New Roman" panose="02020603050405020304" pitchFamily="18" charset="0"/>
                              </a:rPr>
                              <m:t>𝑖</m:t>
                            </m:r>
                          </m:sub>
                        </m:sSub>
                        <m:sSub>
                          <m:sSubPr>
                            <m:ctrlPr>
                              <a:rPr lang="zh-CN" altLang="zh-CN" sz="1600" i="1" kern="100">
                                <a:latin typeface="Cambria Math"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𝑓</m:t>
                            </m:r>
                          </m:e>
                          <m:sub>
                            <m:r>
                              <a:rPr lang="en-US" altLang="zh-CN" sz="1600" i="1" kern="100">
                                <a:latin typeface="Cambria Math" panose="02040503050406030204" pitchFamily="18" charset="0"/>
                                <a:cs typeface="Times New Roman" panose="02020603050405020304" pitchFamily="18" charset="0"/>
                              </a:rPr>
                              <m:t>𝑖</m:t>
                            </m:r>
                          </m:sub>
                        </m:sSub>
                        <m:r>
                          <a:rPr lang="en-US" altLang="zh-CN" sz="1600" i="1" kern="100">
                            <a:latin typeface="Cambria Math" panose="02040503050406030204" pitchFamily="18" charset="0"/>
                            <a:cs typeface="Times New Roman" panose="02020603050405020304" pitchFamily="18" charset="0"/>
                          </a:rPr>
                          <m:t>,</m:t>
                        </m:r>
                        <m:sSub>
                          <m:sSubPr>
                            <m:ctrlPr>
                              <a:rPr lang="zh-CN" altLang="zh-CN" sz="1600" i="1" kern="100">
                                <a:latin typeface="Cambria Math"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𝜆</m:t>
                            </m:r>
                          </m:e>
                          <m:sub>
                            <m:r>
                              <a:rPr lang="en-US" altLang="zh-CN" sz="1600" i="1" kern="100">
                                <a:latin typeface="Cambria Math" panose="02040503050406030204" pitchFamily="18" charset="0"/>
                                <a:cs typeface="Times New Roman" panose="02020603050405020304" pitchFamily="18" charset="0"/>
                              </a:rPr>
                              <m:t>𝑖</m:t>
                            </m:r>
                          </m:sub>
                        </m:sSub>
                        <m:r>
                          <a:rPr lang="en-US" altLang="zh-CN" sz="1600" i="1" kern="100">
                            <a:latin typeface="Cambria Math" panose="02040503050406030204" pitchFamily="18" charset="0"/>
                            <a:cs typeface="Times New Roman" panose="02020603050405020304" pitchFamily="18" charset="0"/>
                          </a:rPr>
                          <m:t>≥0,</m:t>
                        </m:r>
                        <m:r>
                          <a:rPr lang="en-US" altLang="zh-CN" sz="1600" b="0" i="1" kern="100" smtClean="0">
                            <a:latin typeface="Cambria Math" panose="02040503050406030204" pitchFamily="18" charset="0"/>
                            <a:cs typeface="Times New Roman" panose="02020603050405020304" pitchFamily="18" charset="0"/>
                          </a:rPr>
                          <m:t>    </m:t>
                        </m:r>
                        <m:nary>
                          <m:naryPr>
                            <m:chr m:val="∑"/>
                            <m:limLoc m:val="undOvr"/>
                            <m:supHide m:val="on"/>
                            <m:ctrlPr>
                              <a:rPr lang="zh-CN" altLang="zh-CN" sz="1600" i="1" kern="100">
                                <a:latin typeface="Cambria Math" charset="0"/>
                                <a:cs typeface="Times New Roman" panose="02020603050405020304" pitchFamily="18" charset="0"/>
                              </a:rPr>
                            </m:ctrlPr>
                          </m:naryPr>
                          <m:sub>
                            <m:r>
                              <a:rPr lang="en-US" altLang="zh-CN" sz="1600" i="1" kern="100">
                                <a:latin typeface="Cambria Math" panose="02040503050406030204" pitchFamily="18" charset="0"/>
                                <a:cs typeface="Times New Roman" panose="02020603050405020304" pitchFamily="18" charset="0"/>
                              </a:rPr>
                              <m:t>𝑖</m:t>
                            </m:r>
                          </m:sub>
                          <m:sup/>
                          <m:e>
                            <m:sSub>
                              <m:sSubPr>
                                <m:ctrlPr>
                                  <a:rPr lang="zh-CN" altLang="zh-CN" sz="1600" i="1" kern="100">
                                    <a:latin typeface="Cambria Math"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𝜆</m:t>
                                </m:r>
                              </m:e>
                              <m:sub>
                                <m:r>
                                  <a:rPr lang="en-US" altLang="zh-CN" sz="1600" i="1" kern="100">
                                    <a:latin typeface="Cambria Math" panose="02040503050406030204" pitchFamily="18" charset="0"/>
                                    <a:cs typeface="Times New Roman" panose="02020603050405020304" pitchFamily="18" charset="0"/>
                                  </a:rPr>
                                  <m:t>𝑖</m:t>
                                </m:r>
                              </m:sub>
                            </m:sSub>
                          </m:e>
                        </m:nary>
                        <m:r>
                          <a:rPr lang="en-US" altLang="zh-CN" sz="1600" i="1" kern="100">
                            <a:latin typeface="Cambria Math" panose="02040503050406030204" pitchFamily="18" charset="0"/>
                            <a:cs typeface="Times New Roman" panose="02020603050405020304" pitchFamily="18" charset="0"/>
                          </a:rPr>
                          <m:t>=1</m:t>
                        </m:r>
                      </m:e>
                    </m:nary>
                  </m:oMath>
                </a14:m>
                <a:endParaRPr lang="zh-CN" altLang="zh-CN" sz="1600" dirty="0">
                  <a:latin typeface="+mn-ea"/>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B63AE24-1621-4467-9D36-F4DE33897FE3}"/>
                  </a:ext>
                </a:extLst>
              </p:cNvPr>
              <p:cNvSpPr>
                <a:spLocks noRot="1" noChangeAspect="1" noMove="1" noResize="1" noEditPoints="1" noAdjustHandles="1" noChangeArrowheads="1" noChangeShapeType="1" noTextEdit="1"/>
              </p:cNvSpPr>
              <p:nvPr/>
            </p:nvSpPr>
            <p:spPr>
              <a:xfrm>
                <a:off x="264052" y="939857"/>
                <a:ext cx="8879948" cy="4978286"/>
              </a:xfrm>
              <a:prstGeom prst="rect">
                <a:avLst/>
              </a:prstGeom>
              <a:blipFill>
                <a:blip r:embed="rId3"/>
                <a:stretch>
                  <a:fillRect l="-343" t="-7222" r="-412" b="-110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34320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CB63AE24-1621-4467-9D36-F4DE33897FE3}"/>
                  </a:ext>
                </a:extLst>
              </p:cNvPr>
              <p:cNvSpPr/>
              <p:nvPr/>
            </p:nvSpPr>
            <p:spPr>
              <a:xfrm>
                <a:off x="264052" y="939857"/>
                <a:ext cx="8879948" cy="477567"/>
              </a:xfrm>
              <a:prstGeom prst="rect">
                <a:avLst/>
              </a:prstGeom>
            </p:spPr>
            <p:txBody>
              <a:bodyPr wrap="square">
                <a:spAutoFit/>
              </a:bodyPr>
              <a:lstStyle/>
              <a:p>
                <a:pPr indent="266700" algn="just">
                  <a:spcBef>
                    <a:spcPts val="1000"/>
                  </a:spcBef>
                  <a:spcAft>
                    <a:spcPts val="300"/>
                  </a:spcAft>
                </a:pPr>
                <a:r>
                  <a:rPr lang="zh-CN" altLang="en-US" sz="1600" b="1" dirty="0">
                    <a:solidFill>
                      <a:srgbClr val="C00000"/>
                    </a:solidFill>
                    <a:cs typeface="Times New Roman" panose="02020603050405020304" pitchFamily="18" charset="0"/>
                  </a:rPr>
                  <a:t>求解</a:t>
                </a:r>
                <a14:m>
                  <m:oMath xmlns:m="http://schemas.openxmlformats.org/officeDocument/2006/math">
                    <m:r>
                      <a:rPr lang="zh-CN" altLang="en-US" sz="1600" b="1" i="1" dirty="0" smtClean="0">
                        <a:solidFill>
                          <a:srgbClr val="C00000"/>
                        </a:solidFill>
                        <a:latin typeface="Cambria Math" panose="02040503050406030204" pitchFamily="18" charset="0"/>
                        <a:cs typeface="Times New Roman" panose="02020603050405020304" pitchFamily="18" charset="0"/>
                      </a:rPr>
                      <m:t>目标</m:t>
                    </m:r>
                    <m:r>
                      <a:rPr lang="zh-CN" altLang="en-US" sz="1600" i="1" dirty="0">
                        <a:solidFill>
                          <a:srgbClr val="C00000"/>
                        </a:solidFill>
                        <a:latin typeface="Cambria Math" panose="02040503050406030204" pitchFamily="18" charset="0"/>
                        <a:cs typeface="Times New Roman" panose="02020603050405020304" pitchFamily="18" charset="0"/>
                      </a:rPr>
                      <m:t>：</m:t>
                    </m:r>
                    <m:d>
                      <m:dPr>
                        <m:ctrlPr>
                          <a:rPr lang="zh-CN" altLang="zh-CN" sz="1600" i="1">
                            <a:solidFill>
                              <a:srgbClr val="000000"/>
                            </a:solidFill>
                            <a:latin typeface="Cambria Math"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a:solidFill>
                          <a:srgbClr val="000000"/>
                        </a:solidFill>
                        <a:latin typeface="Cambria Math" panose="02040503050406030204" pitchFamily="18" charset="0"/>
                        <a:cs typeface="Times New Roman" panose="02020603050405020304" pitchFamily="18" charset="0"/>
                      </a:rPr>
                      <m:t>=</m:t>
                    </m:r>
                    <m:func>
                      <m:funcPr>
                        <m:ctrlPr>
                          <a:rPr lang="zh-CN" altLang="zh-CN" sz="1600" i="1">
                            <a:solidFill>
                              <a:srgbClr val="000000"/>
                            </a:solidFill>
                            <a:latin typeface="Cambria Math" charset="0"/>
                            <a:cs typeface="Times New Roman" panose="02020603050405020304" pitchFamily="18" charset="0"/>
                          </a:rPr>
                        </m:ctrlPr>
                      </m:funcPr>
                      <m:fName>
                        <m:limLow>
                          <m:limLowPr>
                            <m:ctrlPr>
                              <a:rPr lang="zh-CN" altLang="zh-CN" sz="1600" i="1">
                                <a:solidFill>
                                  <a:srgbClr val="000000"/>
                                </a:solidFill>
                                <a:latin typeface="Cambria Math"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r>
                          <a:rPr lang="en-US" altLang="zh-CN" sz="1600" i="1">
                            <a:solidFill>
                              <a:srgbClr val="000000"/>
                            </a:solidFill>
                            <a:latin typeface="Cambria Math" panose="02040503050406030204" pitchFamily="18" charset="0"/>
                            <a:cs typeface="Times New Roman" panose="02020603050405020304" pitchFamily="18" charset="0"/>
                          </a:rPr>
                          <m:t>𝐿</m:t>
                        </m:r>
                        <m:d>
                          <m:dPr>
                            <m:ctrlPr>
                              <a:rPr lang="zh-CN" altLang="zh-CN" sz="1600" i="1">
                                <a:solidFill>
                                  <a:srgbClr val="000000"/>
                                </a:solidFill>
                                <a:latin typeface="Cambria Math"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i="1">
                            <a:solidFill>
                              <a:srgbClr val="000000"/>
                            </a:solidFill>
                            <a:latin typeface="Cambria Math" panose="02040503050406030204" pitchFamily="18" charset="0"/>
                            <a:cs typeface="Times New Roman" panose="02020603050405020304" pitchFamily="18" charset="0"/>
                          </a:rPr>
                          <m:t>=</m:t>
                        </m:r>
                      </m:e>
                    </m:func>
                    <m:func>
                      <m:funcPr>
                        <m:ctrlPr>
                          <a:rPr lang="zh-CN" altLang="zh-CN" sz="1600" i="1">
                            <a:solidFill>
                              <a:srgbClr val="000000"/>
                            </a:solidFill>
                            <a:latin typeface="Cambria Math" charset="0"/>
                            <a:cs typeface="Times New Roman" panose="02020603050405020304" pitchFamily="18" charset="0"/>
                          </a:rPr>
                        </m:ctrlPr>
                      </m:funcPr>
                      <m:fName>
                        <m:limLow>
                          <m:limLowPr>
                            <m:ctrlPr>
                              <a:rPr lang="zh-CN" altLang="zh-CN" sz="1600" i="1">
                                <a:solidFill>
                                  <a:srgbClr val="000000"/>
                                </a:solidFill>
                                <a:latin typeface="Cambria Math"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nary>
                          <m:naryPr>
                            <m:chr m:val="∑"/>
                            <m:limLoc m:val="undOvr"/>
                            <m:ctrlPr>
                              <a:rPr lang="zh-CN" altLang="zh-CN" sz="1600" i="1">
                                <a:solidFill>
                                  <a:srgbClr val="000000"/>
                                </a:solidFill>
                                <a:latin typeface="Cambria Math" charset="0"/>
                                <a:cs typeface="Times New Roman" panose="02020603050405020304" pitchFamily="18" charset="0"/>
                              </a:rPr>
                            </m:ctrlPr>
                          </m:naryPr>
                          <m:sub>
                            <m:r>
                              <a:rPr lang="en-US" altLang="zh-CN" sz="1600" i="1">
                                <a:solidFill>
                                  <a:srgbClr val="000000"/>
                                </a:solidFill>
                                <a:latin typeface="Cambria Math" panose="02040503050406030204" pitchFamily="18" charset="0"/>
                                <a:cs typeface="Times New Roman" panose="02020603050405020304" pitchFamily="18" charset="0"/>
                              </a:rPr>
                              <m:t>𝑖</m:t>
                            </m:r>
                            <m:r>
                              <a:rPr lang="en-US" altLang="zh-CN" sz="1600" i="1">
                                <a:solidFill>
                                  <a:srgbClr val="000000"/>
                                </a:solidFill>
                                <a:latin typeface="Cambria Math" panose="02040503050406030204" pitchFamily="18" charset="0"/>
                                <a:cs typeface="Times New Roman" panose="02020603050405020304" pitchFamily="18" charset="0"/>
                              </a:rPr>
                              <m:t>=1</m:t>
                            </m:r>
                          </m:sub>
                          <m:sup>
                            <m:r>
                              <a:rPr lang="en-US" altLang="zh-CN" sz="1600" i="1">
                                <a:solidFill>
                                  <a:srgbClr val="000000"/>
                                </a:solidFill>
                                <a:latin typeface="Cambria Math" panose="02040503050406030204" pitchFamily="18" charset="0"/>
                                <a:cs typeface="Times New Roman" panose="02020603050405020304" pitchFamily="18" charset="0"/>
                              </a:rPr>
                              <m:t>𝑛</m:t>
                            </m:r>
                          </m:sup>
                          <m:e>
                            <m:r>
                              <a:rPr lang="en-US" altLang="zh-CN" sz="1600" i="1">
                                <a:solidFill>
                                  <a:srgbClr val="000000"/>
                                </a:solidFill>
                                <a:latin typeface="Cambria Math" panose="02040503050406030204" pitchFamily="18" charset="0"/>
                                <a:cs typeface="Times New Roman" panose="02020603050405020304" pitchFamily="18" charset="0"/>
                              </a:rPr>
                              <m:t>𝑙𝑜𝑔</m:t>
                            </m:r>
                            <m:nary>
                              <m:naryPr>
                                <m:chr m:val="∑"/>
                                <m:limLoc m:val="undOvr"/>
                                <m:supHide m:val="on"/>
                                <m:ctrlPr>
                                  <a:rPr lang="zh-CN" altLang="zh-CN" sz="1600" i="1">
                                    <a:solidFill>
                                      <a:srgbClr val="000000"/>
                                    </a:solidFill>
                                    <a:latin typeface="Cambria Math" charset="0"/>
                                    <a:cs typeface="Times New Roman" panose="02020603050405020304" pitchFamily="18" charset="0"/>
                                  </a:rPr>
                                </m:ctrlPr>
                              </m:naryPr>
                              <m:sub>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sub>
                              <m:sup/>
                              <m:e>
                                <m:r>
                                  <a:rPr lang="en-US" altLang="zh-CN" sz="1600" i="1">
                                    <a:solidFill>
                                      <a:srgbClr val="000000"/>
                                    </a:solidFill>
                                    <a:latin typeface="Cambria Math" panose="02040503050406030204" pitchFamily="18" charset="0"/>
                                    <a:cs typeface="Times New Roman" panose="02020603050405020304" pitchFamily="18" charset="0"/>
                                  </a:rPr>
                                  <m:t>𝑃</m:t>
                                </m:r>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𝑥</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i="1">
                                    <a:solidFill>
                                      <a:srgbClr val="000000"/>
                                    </a:solidFill>
                                    <a:latin typeface="Cambria Math" panose="02040503050406030204" pitchFamily="18" charset="0"/>
                                    <a:cs typeface="Times New Roman" panose="02020603050405020304" pitchFamily="18" charset="0"/>
                                  </a:rPr>
                                  <m:t>)</m:t>
                                </m:r>
                              </m:e>
                            </m:nary>
                          </m:e>
                        </m:nary>
                      </m:e>
                    </m:func>
                  </m:oMath>
                </a14:m>
                <a:endParaRPr lang="zh-CN" altLang="zh-CN" sz="1600" dirty="0">
                  <a:latin typeface="+mn-ea"/>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B63AE24-1621-4467-9D36-F4DE33897FE3}"/>
                  </a:ext>
                </a:extLst>
              </p:cNvPr>
              <p:cNvSpPr>
                <a:spLocks noRot="1" noChangeAspect="1" noMove="1" noResize="1" noEditPoints="1" noAdjustHandles="1" noChangeArrowheads="1" noChangeShapeType="1" noTextEdit="1"/>
              </p:cNvSpPr>
              <p:nvPr/>
            </p:nvSpPr>
            <p:spPr>
              <a:xfrm>
                <a:off x="264052" y="939857"/>
                <a:ext cx="8879948" cy="477567"/>
              </a:xfrm>
              <a:prstGeom prst="rect">
                <a:avLst/>
              </a:prstGeom>
              <a:blipFill>
                <a:blip r:embed="rId3"/>
                <a:stretch>
                  <a:fillRect t="-74684" b="-92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E7D0C77D-5D8C-428E-954D-12E9D401764B}"/>
                  </a:ext>
                </a:extLst>
              </p:cNvPr>
              <p:cNvSpPr/>
              <p:nvPr/>
            </p:nvSpPr>
            <p:spPr>
              <a:xfrm>
                <a:off x="205373" y="1367259"/>
                <a:ext cx="8801712" cy="4918782"/>
              </a:xfrm>
              <a:prstGeom prst="rect">
                <a:avLst/>
              </a:prstGeom>
            </p:spPr>
            <p:txBody>
              <a:bodyPr wrap="square">
                <a:spAutoFit/>
              </a:bodyPr>
              <a:lstStyle/>
              <a:p>
                <a:pPr indent="266700" algn="just">
                  <a:lnSpc>
                    <a:spcPct val="150000"/>
                  </a:lnSpc>
                  <a:spcBef>
                    <a:spcPts val="1000"/>
                  </a:spcBef>
                  <a:spcAft>
                    <a:spcPts val="300"/>
                  </a:spcAft>
                </a:pPr>
                <a:r>
                  <a:rPr lang="zh-CN" altLang="zh-CN" sz="1600" kern="100" dirty="0">
                    <a:ea typeface="华文楷体" panose="02010600040101010101" pitchFamily="2" charset="-122"/>
                    <a:cs typeface="Times New Roman" panose="02020603050405020304" pitchFamily="18" charset="0"/>
                  </a:rPr>
                  <a:t>令</a:t>
                </a:r>
                <a14:m>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oMath>
                </a14:m>
                <a:r>
                  <a:rPr lang="zh-CN" altLang="zh-CN" sz="1600" dirty="0">
                    <a:solidFill>
                      <a:srgbClr val="000000"/>
                    </a:solidFill>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𝜆</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ea typeface="华文楷体" panose="02010600040101010101" pitchFamily="2" charset="-122"/>
                    <a:cs typeface="Times New Roman" panose="02020603050405020304" pitchFamily="18" charset="0"/>
                  </a:rPr>
                  <a:t>，则根据</a:t>
                </a:r>
                <a:r>
                  <a:rPr lang="en-US" altLang="zh-CN" sz="1600" kern="100" dirty="0">
                    <a:ea typeface="华文楷体" panose="02010600040101010101" pitchFamily="2" charset="-122"/>
                    <a:cs typeface="Times New Roman" panose="02020603050405020304" pitchFamily="18" charset="0"/>
                  </a:rPr>
                  <a:t>Jensen </a:t>
                </a:r>
                <a:r>
                  <a:rPr lang="zh-CN" altLang="zh-CN" sz="1600" kern="100" dirty="0">
                    <a:ea typeface="华文楷体" panose="02010600040101010101" pitchFamily="2" charset="-122"/>
                    <a:cs typeface="Times New Roman" panose="02020603050405020304" pitchFamily="18" charset="0"/>
                  </a:rPr>
                  <a:t>不等式的定义，</a:t>
                </a:r>
                <a:r>
                  <a:rPr lang="zh-CN" altLang="zh-CN" sz="1600" dirty="0">
                    <a:solidFill>
                      <a:srgbClr val="000000"/>
                    </a:solidFill>
                    <a:ea typeface="华文楷体" panose="02010600040101010101" pitchFamily="2" charset="-122"/>
                    <a:cs typeface="Times New Roman" panose="02020603050405020304" pitchFamily="18" charset="0"/>
                  </a:rPr>
                  <a:t>可将</a:t>
                </a:r>
                <a14:m>
                  <m:oMath xmlns:m="http://schemas.openxmlformats.org/officeDocument/2006/math">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oMath>
                </a14:m>
                <a:r>
                  <a:rPr lang="zh-CN" altLang="zh-CN" sz="1600" dirty="0">
                    <a:solidFill>
                      <a:srgbClr val="000000"/>
                    </a:solidFill>
                    <a:ea typeface="华文楷体" panose="02010600040101010101" pitchFamily="2" charset="-122"/>
                    <a:cs typeface="Times New Roman" panose="02020603050405020304" pitchFamily="18" charset="0"/>
                  </a:rPr>
                  <a:t>视为第</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dirty="0">
                    <a:solidFill>
                      <a:srgbClr val="000000"/>
                    </a:solidFill>
                    <a:ea typeface="华文楷体" panose="02010600040101010101" pitchFamily="2" charset="-122"/>
                    <a:cs typeface="Times New Roman" panose="02020603050405020304" pitchFamily="18" charset="0"/>
                  </a:rPr>
                  <a:t>个样本，</a:t>
                </a:r>
                <a14:m>
                  <m:oMath xmlns:m="http://schemas.openxmlformats.org/officeDocument/2006/math">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ea typeface="华文楷体" panose="02010600040101010101" pitchFamily="2" charset="-122"/>
                    <a:cs typeface="Times New Roman" panose="02020603050405020304" pitchFamily="18" charset="0"/>
                  </a:rPr>
                  <a:t>为第</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dirty="0">
                    <a:solidFill>
                      <a:srgbClr val="000000"/>
                    </a:solidFill>
                    <a:ea typeface="华文楷体" panose="02010600040101010101" pitchFamily="2" charset="-122"/>
                    <a:cs typeface="Times New Roman" panose="02020603050405020304" pitchFamily="18" charset="0"/>
                  </a:rPr>
                  <a:t>个样本的权重。按照这样的约定，可得到如下式子：</a:t>
                </a:r>
                <a:endParaRPr lang="zh-CN" altLang="zh-CN" sz="1600" dirty="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𝐸</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𝑙𝑜𝑔</m:t>
                          </m:r>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limLow>
                            <m:limLow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groupChr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e>
                              </m:groupChr>
                            </m:e>
                            <m:lim>
                              <m:r>
                                <a:rPr lang="zh-CN"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权重</m:t>
                              </m:r>
                            </m:lim>
                          </m:limLow>
                        </m:e>
                      </m:nary>
                      <m:limLow>
                        <m:limLow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groupChrPr>
                            <m:e>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log</m:t>
                              </m:r>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groupChr>
                        </m:e>
                        <m:lim>
                          <m:r>
                            <a:rPr lang="zh-CN"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样本值</m:t>
                          </m:r>
                        </m:lim>
                      </m:limLow>
                    </m:oMath>
                  </m:oMathPara>
                </a14:m>
                <a:endParaRPr lang="zh-CN" altLang="zh-CN" sz="1600" dirty="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en-US" altLang="zh-CN" sz="1600" kern="100" dirty="0">
                    <a:ea typeface="华文楷体" panose="02010600040101010101" pitchFamily="2" charset="-122"/>
                    <a:cs typeface="Times New Roman" panose="02020603050405020304" pitchFamily="18" charset="0"/>
                  </a:rPr>
                  <a:t> </a:t>
                </a:r>
                <a:r>
                  <a:rPr lang="zh-CN" altLang="zh-CN" sz="1600" kern="100" dirty="0">
                    <a:ea typeface="华文楷体" panose="02010600040101010101" pitchFamily="2" charset="-122"/>
                    <a:cs typeface="Times New Roman" panose="02020603050405020304" pitchFamily="18" charset="0"/>
                  </a:rPr>
                  <a:t>于是，为了最大化</a:t>
                </a:r>
                <a14:m>
                  <m:oMath xmlns:m="http://schemas.openxmlformats.org/officeDocument/2006/math">
                    <m:nary>
                      <m:naryPr>
                        <m:chr m:val="∑"/>
                        <m:limLoc m:val="undOv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sup>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𝑙𝑜𝑔</m:t>
                        </m:r>
                        <m:nary>
                          <m:naryPr>
                            <m:chr m:val="∑"/>
                            <m:limLoc m:val="undOvr"/>
                            <m:supHide m:val="on"/>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e>
                        </m:nary>
                      </m:e>
                    </m:nary>
                  </m:oMath>
                </a14:m>
                <a:r>
                  <a:rPr lang="zh-CN" altLang="zh-CN" sz="1600" dirty="0">
                    <a:solidFill>
                      <a:srgbClr val="000000"/>
                    </a:solidFill>
                    <a:ea typeface="华文楷体" panose="02010600040101010101" pitchFamily="2" charset="-122"/>
                    <a:cs typeface="Times New Roman" panose="02020603050405020304" pitchFamily="18" charset="0"/>
                  </a:rPr>
                  <a:t>这一对数似然函数，只需最大化其下界</a:t>
                </a:r>
                <a14:m>
                  <m:oMath xmlns:m="http://schemas.openxmlformats.org/officeDocument/2006/math">
                    <m:nary>
                      <m:naryPr>
                        <m:chr m:val="∑"/>
                        <m:limLoc m:val="undOv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sup>
                      <m:e>
                        <m:nary>
                          <m:naryPr>
                            <m:chr m:val="∑"/>
                            <m:limLoc m:val="undOvr"/>
                            <m:supHide m:val="on"/>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log</m:t>
                            </m:r>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nary>
                      </m:e>
                    </m:nary>
                  </m:oMath>
                </a14:m>
                <a:r>
                  <a:rPr lang="zh-CN" altLang="zh-CN" sz="1600" dirty="0">
                    <a:solidFill>
                      <a:srgbClr val="000000"/>
                    </a:solidFill>
                    <a:ea typeface="华文楷体" panose="02010600040101010101" pitchFamily="2" charset="-122"/>
                    <a:cs typeface="Times New Roman" panose="02020603050405020304" pitchFamily="18" charset="0"/>
                  </a:rPr>
                  <a:t>。这个下界实际上是</a:t>
                </a:r>
                <a14:m>
                  <m:oMath xmlns:m="http://schemas.openxmlformats.org/officeDocument/2006/math">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log</m:t>
                    </m:r>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oMath>
                </a14:m>
                <a:r>
                  <a:rPr lang="zh-CN" altLang="zh-CN" sz="1600" dirty="0">
                    <a:solidFill>
                      <a:srgbClr val="000000"/>
                    </a:solidFill>
                    <a:ea typeface="华文楷体" panose="02010600040101010101" pitchFamily="2" charset="-122"/>
                    <a:cs typeface="Times New Roman" panose="02020603050405020304" pitchFamily="18" charset="0"/>
                  </a:rPr>
                  <a:t>的加权求和。由于权重</a:t>
                </a:r>
                <a14:m>
                  <m:oMath xmlns:m="http://schemas.openxmlformats.org/officeDocument/2006/math">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ea typeface="华文楷体" panose="02010600040101010101" pitchFamily="2" charset="-122"/>
                    <a:cs typeface="Times New Roman" panose="02020603050405020304" pitchFamily="18" charset="0"/>
                  </a:rPr>
                  <a:t>累加之和为</a:t>
                </a:r>
                <a:r>
                  <a:rPr lang="en-US" altLang="zh-CN" sz="1600" dirty="0">
                    <a:solidFill>
                      <a:srgbClr val="000000"/>
                    </a:solidFill>
                    <a:ea typeface="华文楷体" panose="02010600040101010101" pitchFamily="2" charset="-122"/>
                    <a:cs typeface="Times New Roman" panose="02020603050405020304" pitchFamily="18" charset="0"/>
                  </a:rPr>
                  <a:t>1</a:t>
                </a:r>
                <a:r>
                  <a:rPr lang="zh-CN" altLang="zh-CN" sz="1600" dirty="0">
                    <a:solidFill>
                      <a:srgbClr val="000000"/>
                    </a:solidFill>
                    <a:ea typeface="华文楷体" panose="02010600040101010101" pitchFamily="2" charset="-122"/>
                    <a:cs typeface="Times New Roman" panose="02020603050405020304" pitchFamily="18" charset="0"/>
                  </a:rPr>
                  <a:t>，因此</a:t>
                </a:r>
                <a14:m>
                  <m:oMath xmlns:m="http://schemas.openxmlformats.org/officeDocument/2006/math">
                    <m:nary>
                      <m:naryPr>
                        <m:chr m:val="∑"/>
                        <m:limLoc m:val="undOvr"/>
                        <m:supHide m:val="on"/>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log</m:t>
                        </m:r>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nary>
                  </m:oMath>
                </a14:m>
                <a:r>
                  <a:rPr lang="zh-CN" altLang="zh-CN" sz="1600" dirty="0">
                    <a:solidFill>
                      <a:srgbClr val="000000"/>
                    </a:solidFill>
                    <a:ea typeface="华文楷体" panose="02010600040101010101" pitchFamily="2" charset="-122"/>
                    <a:cs typeface="Times New Roman" panose="02020603050405020304" pitchFamily="18" charset="0"/>
                  </a:rPr>
                  <a:t>就是</a:t>
                </a:r>
                <a14:m>
                  <m:oMath xmlns:m="http://schemas.openxmlformats.org/officeDocument/2006/math">
                    <m: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log</m:t>
                    </m:r>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oMath>
                </a14:m>
                <a:r>
                  <a:rPr lang="zh-CN" altLang="zh-CN" sz="1600" dirty="0">
                    <a:solidFill>
                      <a:srgbClr val="000000"/>
                    </a:solidFill>
                    <a:ea typeface="华文楷体" panose="02010600040101010101" pitchFamily="2" charset="-122"/>
                    <a:cs typeface="Times New Roman" panose="02020603050405020304" pitchFamily="18" charset="0"/>
                  </a:rPr>
                  <a:t>的加权平均，也就是所谓的期望，这就是</a:t>
                </a:r>
                <a:r>
                  <a:rPr lang="en-US" altLang="zh-CN" sz="1600" dirty="0">
                    <a:solidFill>
                      <a:srgbClr val="000000"/>
                    </a:solidFill>
                    <a:ea typeface="华文楷体" panose="02010600040101010101" pitchFamily="2" charset="-122"/>
                    <a:cs typeface="Times New Roman" panose="02020603050405020304" pitchFamily="18" charset="0"/>
                  </a:rPr>
                  <a:t>EM</a:t>
                </a:r>
                <a:r>
                  <a:rPr lang="zh-CN" altLang="zh-CN" sz="1600" dirty="0">
                    <a:solidFill>
                      <a:srgbClr val="000000"/>
                    </a:solidFill>
                    <a:ea typeface="华文楷体" panose="02010600040101010101" pitchFamily="2" charset="-122"/>
                    <a:cs typeface="Times New Roman" panose="02020603050405020304" pitchFamily="18" charset="0"/>
                  </a:rPr>
                  <a:t>算法中</a:t>
                </a:r>
                <a:r>
                  <a:rPr lang="en-US" altLang="zh-CN" sz="1600" dirty="0">
                    <a:solidFill>
                      <a:srgbClr val="000000"/>
                    </a:solidFill>
                    <a:ea typeface="华文楷体" panose="02010600040101010101" pitchFamily="2" charset="-122"/>
                    <a:cs typeface="Times New Roman" panose="02020603050405020304" pitchFamily="18" charset="0"/>
                  </a:rPr>
                  <a:t>Expectation</a:t>
                </a:r>
                <a:r>
                  <a:rPr lang="zh-CN" altLang="zh-CN" sz="1600" dirty="0">
                    <a:solidFill>
                      <a:srgbClr val="000000"/>
                    </a:solidFill>
                    <a:ea typeface="华文楷体" panose="02010600040101010101" pitchFamily="2" charset="-122"/>
                    <a:cs typeface="Times New Roman" panose="02020603050405020304" pitchFamily="18" charset="0"/>
                  </a:rPr>
                  <a:t>这一单词的来源。于是，</a:t>
                </a:r>
                <a:r>
                  <a:rPr lang="en-US" altLang="zh-CN" sz="1600" dirty="0">
                    <a:solidFill>
                      <a:srgbClr val="000000"/>
                    </a:solidFill>
                    <a:ea typeface="华文楷体" panose="02010600040101010101" pitchFamily="2" charset="-122"/>
                    <a:cs typeface="Times New Roman" panose="02020603050405020304" pitchFamily="18" charset="0"/>
                  </a:rPr>
                  <a:t>EM</a:t>
                </a:r>
                <a:r>
                  <a:rPr lang="zh-CN" altLang="zh-CN" sz="1600" dirty="0">
                    <a:solidFill>
                      <a:srgbClr val="000000"/>
                    </a:solidFill>
                    <a:ea typeface="华文楷体" panose="02010600040101010101" pitchFamily="2" charset="-122"/>
                    <a:cs typeface="Times New Roman" panose="02020603050405020304" pitchFamily="18" charset="0"/>
                  </a:rPr>
                  <a:t>算法就是不断</a:t>
                </a:r>
                <a:r>
                  <a:rPr lang="zh-CN" altLang="zh-CN" sz="1600" kern="100" dirty="0">
                    <a:ea typeface="华文楷体" panose="02010600040101010101" pitchFamily="2" charset="-122"/>
                    <a:cs typeface="Times New Roman" panose="02020603050405020304" pitchFamily="18" charset="0"/>
                  </a:rPr>
                  <a:t>最大化这一下界（</a:t>
                </a:r>
                <a:r>
                  <a:rPr lang="en-US" altLang="zh-CN" sz="1600" kern="100" dirty="0">
                    <a:ea typeface="华文楷体" panose="02010600040101010101" pitchFamily="2" charset="-122"/>
                    <a:cs typeface="Times New Roman" panose="02020603050405020304" pitchFamily="18" charset="0"/>
                  </a:rPr>
                  <a:t>M</a:t>
                </a:r>
                <a:r>
                  <a:rPr lang="zh-CN" altLang="zh-CN" sz="1600" kern="100" dirty="0">
                    <a:ea typeface="华文楷体" panose="02010600040101010101" pitchFamily="2" charset="-122"/>
                    <a:cs typeface="Times New Roman" panose="02020603050405020304" pitchFamily="18" charset="0"/>
                  </a:rPr>
                  <a:t>步骤），从而通过迭代的方式逼近模型参数的极大似然估计值。</a:t>
                </a:r>
                <a:endParaRPr lang="zh-CN" altLang="zh-CN" sz="1600" dirty="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E7D0C77D-5D8C-428E-954D-12E9D401764B}"/>
                  </a:ext>
                </a:extLst>
              </p:cNvPr>
              <p:cNvSpPr>
                <a:spLocks noRot="1" noChangeAspect="1" noMove="1" noResize="1" noEditPoints="1" noAdjustHandles="1" noChangeArrowheads="1" noChangeShapeType="1" noTextEdit="1"/>
              </p:cNvSpPr>
              <p:nvPr/>
            </p:nvSpPr>
            <p:spPr>
              <a:xfrm>
                <a:off x="205373" y="1367259"/>
                <a:ext cx="8801712" cy="4918782"/>
              </a:xfrm>
              <a:prstGeom prst="rect">
                <a:avLst/>
              </a:prstGeom>
              <a:blipFill>
                <a:blip r:embed="rId4"/>
                <a:stretch>
                  <a:fillRect l="-3186" r="-346" b="-7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75336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CB63AE24-1621-4467-9D36-F4DE33897FE3}"/>
                  </a:ext>
                </a:extLst>
              </p:cNvPr>
              <p:cNvSpPr/>
              <p:nvPr/>
            </p:nvSpPr>
            <p:spPr>
              <a:xfrm>
                <a:off x="264052" y="939857"/>
                <a:ext cx="8879948" cy="477567"/>
              </a:xfrm>
              <a:prstGeom prst="rect">
                <a:avLst/>
              </a:prstGeom>
            </p:spPr>
            <p:txBody>
              <a:bodyPr wrap="square">
                <a:spAutoFit/>
              </a:bodyPr>
              <a:lstStyle/>
              <a:p>
                <a:pPr indent="266700" algn="just">
                  <a:spcBef>
                    <a:spcPts val="1000"/>
                  </a:spcBef>
                  <a:spcAft>
                    <a:spcPts val="300"/>
                  </a:spcAft>
                </a:pPr>
                <a:r>
                  <a:rPr lang="zh-CN" altLang="en-US" sz="1600" b="1" dirty="0">
                    <a:solidFill>
                      <a:srgbClr val="C00000"/>
                    </a:solidFill>
                    <a:cs typeface="Times New Roman" panose="02020603050405020304" pitchFamily="18" charset="0"/>
                  </a:rPr>
                  <a:t>求解</a:t>
                </a:r>
                <a14:m>
                  <m:oMath xmlns:m="http://schemas.openxmlformats.org/officeDocument/2006/math">
                    <m:r>
                      <a:rPr lang="zh-CN" altLang="en-US" sz="1600" b="1" i="1" dirty="0" smtClean="0">
                        <a:solidFill>
                          <a:srgbClr val="C00000"/>
                        </a:solidFill>
                        <a:latin typeface="Cambria Math" panose="02040503050406030204" pitchFamily="18" charset="0"/>
                        <a:cs typeface="Times New Roman" panose="02020603050405020304" pitchFamily="18" charset="0"/>
                      </a:rPr>
                      <m:t>目标</m:t>
                    </m:r>
                    <m:r>
                      <a:rPr lang="zh-CN" altLang="en-US" sz="1600" i="1" dirty="0">
                        <a:solidFill>
                          <a:srgbClr val="C00000"/>
                        </a:solidFill>
                        <a:latin typeface="Cambria Math" panose="02040503050406030204" pitchFamily="18" charset="0"/>
                        <a:cs typeface="Times New Roman" panose="02020603050405020304" pitchFamily="18" charset="0"/>
                      </a:rPr>
                      <m:t>：</m:t>
                    </m:r>
                    <m:d>
                      <m:dPr>
                        <m:ctrlPr>
                          <a:rPr lang="zh-CN" altLang="zh-CN" sz="1600" i="1">
                            <a:solidFill>
                              <a:srgbClr val="000000"/>
                            </a:solidFill>
                            <a:latin typeface="Cambria Math"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a:solidFill>
                          <a:srgbClr val="000000"/>
                        </a:solidFill>
                        <a:latin typeface="Cambria Math" panose="02040503050406030204" pitchFamily="18" charset="0"/>
                        <a:cs typeface="Times New Roman" panose="02020603050405020304" pitchFamily="18" charset="0"/>
                      </a:rPr>
                      <m:t>=</m:t>
                    </m:r>
                    <m:func>
                      <m:funcPr>
                        <m:ctrlPr>
                          <a:rPr lang="zh-CN" altLang="zh-CN" sz="1600" i="1">
                            <a:solidFill>
                              <a:srgbClr val="000000"/>
                            </a:solidFill>
                            <a:latin typeface="Cambria Math" charset="0"/>
                            <a:cs typeface="Times New Roman" panose="02020603050405020304" pitchFamily="18" charset="0"/>
                          </a:rPr>
                        </m:ctrlPr>
                      </m:funcPr>
                      <m:fName>
                        <m:limLow>
                          <m:limLowPr>
                            <m:ctrlPr>
                              <a:rPr lang="zh-CN" altLang="zh-CN" sz="1600" i="1">
                                <a:solidFill>
                                  <a:srgbClr val="000000"/>
                                </a:solidFill>
                                <a:latin typeface="Cambria Math"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r>
                          <a:rPr lang="en-US" altLang="zh-CN" sz="1600" i="1">
                            <a:solidFill>
                              <a:srgbClr val="000000"/>
                            </a:solidFill>
                            <a:latin typeface="Cambria Math" panose="02040503050406030204" pitchFamily="18" charset="0"/>
                            <a:cs typeface="Times New Roman" panose="02020603050405020304" pitchFamily="18" charset="0"/>
                          </a:rPr>
                          <m:t>𝐿</m:t>
                        </m:r>
                        <m:d>
                          <m:dPr>
                            <m:ctrlPr>
                              <a:rPr lang="zh-CN" altLang="zh-CN" sz="1600" i="1">
                                <a:solidFill>
                                  <a:srgbClr val="000000"/>
                                </a:solidFill>
                                <a:latin typeface="Cambria Math"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i="1">
                            <a:solidFill>
                              <a:srgbClr val="000000"/>
                            </a:solidFill>
                            <a:latin typeface="Cambria Math" panose="02040503050406030204" pitchFamily="18" charset="0"/>
                            <a:cs typeface="Times New Roman" panose="02020603050405020304" pitchFamily="18" charset="0"/>
                          </a:rPr>
                          <m:t>=</m:t>
                        </m:r>
                      </m:e>
                    </m:func>
                    <m:func>
                      <m:funcPr>
                        <m:ctrlPr>
                          <a:rPr lang="zh-CN" altLang="zh-CN" sz="1600" i="1">
                            <a:solidFill>
                              <a:srgbClr val="000000"/>
                            </a:solidFill>
                            <a:latin typeface="Cambria Math" charset="0"/>
                            <a:cs typeface="Times New Roman" panose="02020603050405020304" pitchFamily="18" charset="0"/>
                          </a:rPr>
                        </m:ctrlPr>
                      </m:funcPr>
                      <m:fName>
                        <m:limLow>
                          <m:limLowPr>
                            <m:ctrlPr>
                              <a:rPr lang="zh-CN" altLang="zh-CN" sz="1600" i="1">
                                <a:solidFill>
                                  <a:srgbClr val="000000"/>
                                </a:solidFill>
                                <a:latin typeface="Cambria Math"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nary>
                          <m:naryPr>
                            <m:chr m:val="∑"/>
                            <m:limLoc m:val="undOvr"/>
                            <m:ctrlPr>
                              <a:rPr lang="zh-CN" altLang="zh-CN" sz="1600" i="1">
                                <a:solidFill>
                                  <a:srgbClr val="000000"/>
                                </a:solidFill>
                                <a:latin typeface="Cambria Math" charset="0"/>
                                <a:cs typeface="Times New Roman" panose="02020603050405020304" pitchFamily="18" charset="0"/>
                              </a:rPr>
                            </m:ctrlPr>
                          </m:naryPr>
                          <m:sub>
                            <m:r>
                              <a:rPr lang="en-US" altLang="zh-CN" sz="1600" i="1">
                                <a:solidFill>
                                  <a:srgbClr val="000000"/>
                                </a:solidFill>
                                <a:latin typeface="Cambria Math" panose="02040503050406030204" pitchFamily="18" charset="0"/>
                                <a:cs typeface="Times New Roman" panose="02020603050405020304" pitchFamily="18" charset="0"/>
                              </a:rPr>
                              <m:t>𝑖</m:t>
                            </m:r>
                            <m:r>
                              <a:rPr lang="en-US" altLang="zh-CN" sz="1600" i="1">
                                <a:solidFill>
                                  <a:srgbClr val="000000"/>
                                </a:solidFill>
                                <a:latin typeface="Cambria Math" panose="02040503050406030204" pitchFamily="18" charset="0"/>
                                <a:cs typeface="Times New Roman" panose="02020603050405020304" pitchFamily="18" charset="0"/>
                              </a:rPr>
                              <m:t>=1</m:t>
                            </m:r>
                          </m:sub>
                          <m:sup>
                            <m:r>
                              <a:rPr lang="en-US" altLang="zh-CN" sz="1600" i="1">
                                <a:solidFill>
                                  <a:srgbClr val="000000"/>
                                </a:solidFill>
                                <a:latin typeface="Cambria Math" panose="02040503050406030204" pitchFamily="18" charset="0"/>
                                <a:cs typeface="Times New Roman" panose="02020603050405020304" pitchFamily="18" charset="0"/>
                              </a:rPr>
                              <m:t>𝑛</m:t>
                            </m:r>
                          </m:sup>
                          <m:e>
                            <m:r>
                              <a:rPr lang="en-US" altLang="zh-CN" sz="1600" i="1">
                                <a:solidFill>
                                  <a:srgbClr val="000000"/>
                                </a:solidFill>
                                <a:latin typeface="Cambria Math" panose="02040503050406030204" pitchFamily="18" charset="0"/>
                                <a:cs typeface="Times New Roman" panose="02020603050405020304" pitchFamily="18" charset="0"/>
                              </a:rPr>
                              <m:t>𝑙𝑜𝑔</m:t>
                            </m:r>
                            <m:nary>
                              <m:naryPr>
                                <m:chr m:val="∑"/>
                                <m:limLoc m:val="undOvr"/>
                                <m:supHide m:val="on"/>
                                <m:ctrlPr>
                                  <a:rPr lang="zh-CN" altLang="zh-CN" sz="1600" i="1">
                                    <a:solidFill>
                                      <a:srgbClr val="000000"/>
                                    </a:solidFill>
                                    <a:latin typeface="Cambria Math" charset="0"/>
                                    <a:cs typeface="Times New Roman" panose="02020603050405020304" pitchFamily="18" charset="0"/>
                                  </a:rPr>
                                </m:ctrlPr>
                              </m:naryPr>
                              <m:sub>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sub>
                              <m:sup/>
                              <m:e>
                                <m:r>
                                  <a:rPr lang="en-US" altLang="zh-CN" sz="1600" i="1">
                                    <a:solidFill>
                                      <a:srgbClr val="000000"/>
                                    </a:solidFill>
                                    <a:latin typeface="Cambria Math" panose="02040503050406030204" pitchFamily="18" charset="0"/>
                                    <a:cs typeface="Times New Roman" panose="02020603050405020304" pitchFamily="18" charset="0"/>
                                  </a:rPr>
                                  <m:t>𝑃</m:t>
                                </m:r>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𝑥</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i="1">
                                    <a:solidFill>
                                      <a:srgbClr val="000000"/>
                                    </a:solidFill>
                                    <a:latin typeface="Cambria Math" panose="02040503050406030204" pitchFamily="18" charset="0"/>
                                    <a:cs typeface="Times New Roman" panose="02020603050405020304" pitchFamily="18" charset="0"/>
                                  </a:rPr>
                                  <m:t>)</m:t>
                                </m:r>
                              </m:e>
                            </m:nary>
                          </m:e>
                        </m:nary>
                      </m:e>
                    </m:func>
                  </m:oMath>
                </a14:m>
                <a:endParaRPr lang="zh-CN" altLang="zh-CN" sz="1600" dirty="0">
                  <a:latin typeface="+mn-ea"/>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B63AE24-1621-4467-9D36-F4DE33897FE3}"/>
                  </a:ext>
                </a:extLst>
              </p:cNvPr>
              <p:cNvSpPr>
                <a:spLocks noRot="1" noChangeAspect="1" noMove="1" noResize="1" noEditPoints="1" noAdjustHandles="1" noChangeArrowheads="1" noChangeShapeType="1" noTextEdit="1"/>
              </p:cNvSpPr>
              <p:nvPr/>
            </p:nvSpPr>
            <p:spPr>
              <a:xfrm>
                <a:off x="264052" y="939857"/>
                <a:ext cx="8879948" cy="477567"/>
              </a:xfrm>
              <a:prstGeom prst="rect">
                <a:avLst/>
              </a:prstGeom>
              <a:blipFill>
                <a:blip r:embed="rId3"/>
                <a:stretch>
                  <a:fillRect t="-74684" b="-92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F7624F96-0F3B-4557-9C99-A0127DCC2C65}"/>
                  </a:ext>
                </a:extLst>
              </p:cNvPr>
              <p:cNvSpPr/>
              <p:nvPr/>
            </p:nvSpPr>
            <p:spPr>
              <a:xfrm>
                <a:off x="156475" y="1621641"/>
                <a:ext cx="8767482" cy="4740529"/>
              </a:xfrm>
              <a:prstGeom prst="rect">
                <a:avLst/>
              </a:prstGeom>
            </p:spPr>
            <p:txBody>
              <a:bodyPr wrap="square">
                <a:spAutoFit/>
              </a:bodyPr>
              <a:lstStyle/>
              <a:p>
                <a:pPr indent="266700" algn="just">
                  <a:lnSpc>
                    <a:spcPct val="150000"/>
                  </a:lnSpc>
                  <a:spcBef>
                    <a:spcPts val="1000"/>
                  </a:spcBef>
                  <a:spcAft>
                    <a:spcPts val="3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显然，当</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取值给定后，对数似然函数的下界只与</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相关。于是，通过调整</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取值，使得似然函数下界不断逼近似然函数真实值。那么，当不等式取等式时，调整后的似然函数下界等于似然函数真实值。当每个样本取值均相等时（也就是每个样本取值为同一个常数），</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Jensen </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不等式中的</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等式成立。于是令</a:t>
                </a:r>
                <a14:m>
                  <m:oMath xmlns:m="http://schemas.openxmlformats.org/officeDocument/2006/math">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为常数），得到</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nary>
                      <m:naryPr>
                        <m:chr m:val="∑"/>
                        <m:limLoc m:val="undOvr"/>
                        <m:supHide m:val="on"/>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nary>
                  </m:oMath>
                </a14:m>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，可知</a:t>
                </a:r>
                <a14:m>
                  <m:oMath xmlns:m="http://schemas.openxmlformats.org/officeDocument/2006/math">
                    <m:nary>
                      <m:naryPr>
                        <m:chr m:val="∑"/>
                        <m:limLoc m:val="undOvr"/>
                        <m:supHide m:val="on"/>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e>
                    </m:nary>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于是，</a:t>
                </a:r>
                <a14:m>
                  <m:oMath xmlns:m="http://schemas.openxmlformats.org/officeDocument/2006/math">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en>
                    </m:f>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nary>
                          <m:naryPr>
                            <m:chr m:val="∑"/>
                            <m:limLoc m:val="undOvr"/>
                            <m:supHide m:val="on"/>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e>
                        </m:nary>
                      </m:den>
                    </m:f>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den>
                    </m:f>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。也就是说，只要</a:t>
                </a:r>
                <a14:m>
                  <m:oMath xmlns:m="http://schemas.openxmlformats.org/officeDocument/2006/math">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，就能够保证对数似然函数最大值与其下界相等。</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从上面的阐述可知，固定参数</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后，只要从观测数据</a:t>
                </a:r>
                <a14:m>
                  <m:oMath xmlns:m="http://schemas.openxmlformats.org/officeDocument/2006/math">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和参数</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出发，令</a:t>
                </a:r>
                <a14:m>
                  <m:oMath xmlns:m="http://schemas.openxmlformats.org/officeDocument/2006/math">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，则可以得到对数似然函数最大值的下界，这就是</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算法中的</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步骤。然后，固定</a:t>
                </a:r>
                <a14:m>
                  <m:oMath xmlns:m="http://schemas.openxmlformats.org/officeDocument/2006/math">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，调整</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，再去极大化对数似然函数最大值的下界，这就是</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M</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步骤。</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F7624F96-0F3B-4557-9C99-A0127DCC2C65}"/>
                  </a:ext>
                </a:extLst>
              </p:cNvPr>
              <p:cNvSpPr>
                <a:spLocks noRot="1" noChangeAspect="1" noMove="1" noResize="1" noEditPoints="1" noAdjustHandles="1" noChangeArrowheads="1" noChangeShapeType="1" noTextEdit="1"/>
              </p:cNvSpPr>
              <p:nvPr/>
            </p:nvSpPr>
            <p:spPr>
              <a:xfrm>
                <a:off x="156475" y="1621641"/>
                <a:ext cx="8767482" cy="4740529"/>
              </a:xfrm>
              <a:prstGeom prst="rect">
                <a:avLst/>
              </a:prstGeom>
              <a:blipFill>
                <a:blip r:embed="rId4"/>
                <a:stretch>
                  <a:fillRect l="-417" r="-2712" b="-7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24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50973"/>
            <a:ext cx="9025247" cy="4457952"/>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个体</a:t>
            </a:r>
            <a:r>
              <a:rPr lang="zh-CN" altLang="en-US" sz="2400" dirty="0">
                <a:ea typeface="黑体" panose="02010609060101010101" pitchFamily="49" charset="-122"/>
              </a:rPr>
              <a:t>：个体是指所研究领域中可以独立存在的具体或抽象的概念。</a:t>
            </a:r>
            <a:endParaRPr lang="en-US" altLang="zh-CN" sz="2400" dirty="0">
              <a:ea typeface="黑体" panose="02010609060101010101" pitchFamily="49" charset="-122"/>
            </a:endParaRPr>
          </a:p>
          <a:p>
            <a:pPr marL="342900" indent="-342900" algn="just">
              <a:lnSpc>
                <a:spcPct val="150000"/>
              </a:lnSpc>
              <a:buFont typeface="Wingdings" panose="05000000000000000000" pitchFamily="2" charset="2"/>
              <a:buChar char="l"/>
            </a:pPr>
            <a:endParaRPr lang="en-US" altLang="zh-CN" sz="2400" dirty="0">
              <a:ea typeface="黑体" panose="02010609060101010101" pitchFamily="49" charset="-122"/>
            </a:endParaRPr>
          </a:p>
          <a:p>
            <a:pPr marL="342900" indent="-342900" algn="just">
              <a:lnSpc>
                <a:spcPct val="150000"/>
              </a:lnSpc>
              <a:buFont typeface="Wingdings" panose="05000000000000000000" pitchFamily="2" charset="2"/>
              <a:buChar char="l"/>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2.9  </a:t>
            </a: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谓词</a:t>
            </a:r>
            <a:r>
              <a:rPr lang="zh-CN" altLang="en-US" sz="2400" dirty="0">
                <a:ea typeface="黑体" panose="02010609060101010101" pitchFamily="49" charset="-122"/>
                <a:cs typeface="Times New Roman" panose="02020603050405020304" pitchFamily="18" charset="0"/>
              </a:rPr>
              <a:t>：谓词是用来刻画个体属性或者描述个体之间关系存在性的元素，其值为真或为假。</a:t>
            </a:r>
            <a:endParaRPr lang="en-US" altLang="zh-CN" sz="2400" dirty="0">
              <a:ea typeface="黑体" panose="02010609060101010101" pitchFamily="49" charset="-122"/>
              <a:cs typeface="Times New Roman" panose="02020603050405020304" pitchFamily="18" charset="0"/>
            </a:endParaRPr>
          </a:p>
          <a:p>
            <a:pPr marL="800100" lvl="1" indent="-342900" algn="just">
              <a:lnSpc>
                <a:spcPct val="150000"/>
              </a:lnSpc>
              <a:buFont typeface="Wingdings" panose="05000000000000000000" pitchFamily="2" charset="2"/>
              <a:buChar char="l"/>
            </a:pPr>
            <a:r>
              <a:rPr lang="zh-CN" altLang="en-US" sz="2000" dirty="0">
                <a:ea typeface="黑体" panose="02010609060101010101" pitchFamily="49" charset="-122"/>
                <a:cs typeface="Times New Roman" panose="02020603050405020304" pitchFamily="18" charset="0"/>
              </a:rPr>
              <a:t>包含一个参数的谓词称为一元谓词，表示一元关系。包含多个参数的谓词称为多元谓词，表示个体之间的多元关系。</a:t>
            </a:r>
            <a:endParaRPr lang="en-US" altLang="zh-CN" sz="2000" dirty="0">
              <a:ea typeface="黑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标题 1"/>
          <p:cNvSpPr>
            <a:spLocks noGrp="1"/>
          </p:cNvSpPr>
          <p:nvPr>
            <p:ph type="title"/>
          </p:nvPr>
        </p:nvSpPr>
        <p:spPr>
          <a:xfrm>
            <a:off x="673686" y="183240"/>
            <a:ext cx="7507706" cy="657727"/>
          </a:xfrm>
        </p:spPr>
        <p:txBody>
          <a:bodyPr/>
          <a:lstStyle/>
          <a:p>
            <a:r>
              <a:rPr lang="zh-CN" altLang="en-US" sz="2800" dirty="0">
                <a:latin typeface="Times New Roman" panose="02020603050405020304" pitchFamily="18" charset="0"/>
                <a:cs typeface="Times New Roman" panose="02020603050405020304" pitchFamily="18" charset="0"/>
              </a:rPr>
              <a:t>谓词逻辑</a:t>
            </a:r>
          </a:p>
        </p:txBody>
      </p:sp>
    </p:spTree>
    <p:extLst>
      <p:ext uri="{BB962C8B-B14F-4D97-AF65-F5344CB8AC3E}">
        <p14:creationId xmlns:p14="http://schemas.microsoft.com/office/powerpoint/2010/main" val="138329858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p:pic>
        <p:nvPicPr>
          <p:cNvPr id="4" name="图片 3">
            <a:extLst>
              <a:ext uri="{FF2B5EF4-FFF2-40B4-BE49-F238E27FC236}">
                <a16:creationId xmlns:a16="http://schemas.microsoft.com/office/drawing/2014/main" xmlns="" id="{D433D3F7-925A-4129-8BE1-AA945C167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1860" y="1968170"/>
            <a:ext cx="2694301" cy="3364188"/>
          </a:xfrm>
          <a:prstGeom prst="rect">
            <a:avLst/>
          </a:prstGeom>
        </p:spPr>
      </p:pic>
      <p:sp>
        <p:nvSpPr>
          <p:cNvPr id="5" name="文本框 4">
            <a:extLst>
              <a:ext uri="{FF2B5EF4-FFF2-40B4-BE49-F238E27FC236}">
                <a16:creationId xmlns:a16="http://schemas.microsoft.com/office/drawing/2014/main" xmlns="" id="{10545B1E-AE58-43E6-AB9E-C83837FB3F3E}"/>
              </a:ext>
            </a:extLst>
          </p:cNvPr>
          <p:cNvSpPr txBox="1"/>
          <p:nvPr/>
        </p:nvSpPr>
        <p:spPr>
          <a:xfrm>
            <a:off x="945528" y="1824132"/>
            <a:ext cx="2079514" cy="338554"/>
          </a:xfrm>
          <a:prstGeom prst="rect">
            <a:avLst/>
          </a:prstGeom>
          <a:noFill/>
        </p:spPr>
        <p:txBody>
          <a:bodyPr wrap="square" rtlCol="0">
            <a:spAutoFit/>
          </a:bodyPr>
          <a:lstStyle/>
          <a:p>
            <a:r>
              <a:rPr lang="zh-CN" altLang="en-US" sz="1600" b="1" dirty="0">
                <a:ea typeface="+mj-ea"/>
              </a:rPr>
              <a:t>算法</a:t>
            </a:r>
            <a:r>
              <a:rPr lang="en-US" altLang="zh-CN" sz="1600" b="1" dirty="0">
                <a:ea typeface="+mj-ea"/>
              </a:rPr>
              <a:t>5.3 EM</a:t>
            </a:r>
            <a:r>
              <a:rPr lang="zh-CN" altLang="en-US" sz="1600" b="1" dirty="0">
                <a:ea typeface="+mj-ea"/>
              </a:rPr>
              <a:t>算法</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18445812-A289-4717-B099-3831ADF6B4E4}"/>
                  </a:ext>
                </a:extLst>
              </p:cNvPr>
              <p:cNvSpPr/>
              <p:nvPr/>
            </p:nvSpPr>
            <p:spPr>
              <a:xfrm>
                <a:off x="3706499" y="902961"/>
                <a:ext cx="5339704" cy="5667257"/>
              </a:xfrm>
              <a:prstGeom prst="rect">
                <a:avLst/>
              </a:prstGeom>
            </p:spPr>
            <p:txBody>
              <a:bodyPr wrap="square">
                <a:spAutoFit/>
              </a:bodyPr>
              <a:lstStyle/>
              <a:p>
                <a:pPr indent="266700" algn="just">
                  <a:spcBef>
                    <a:spcPts val="1000"/>
                  </a:spcBef>
                  <a:spcAft>
                    <a:spcPts val="3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1600" kern="100" dirty="0">
                    <a:latin typeface="Times New Roman" panose="02020603050405020304" pitchFamily="18" charset="0"/>
                    <a:ea typeface="华文楷体" panose="02010600040101010101" pitchFamily="2" charset="-122"/>
                    <a:cs typeface="Times New Roman" panose="02020603050405020304" pitchFamily="18" charset="0"/>
                  </a:rPr>
                  <a:t>算法</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5.3</a:t>
                </a:r>
                <a:r>
                  <a:rPr lang="zh-CN" altLang="en-US" sz="1600" kern="100" dirty="0">
                    <a:latin typeface="Times New Roman" panose="02020603050405020304" pitchFamily="18" charset="0"/>
                    <a:ea typeface="华文楷体" panose="02010600040101010101" pitchFamily="2" charset="-122"/>
                    <a:cs typeface="Times New Roman" panose="02020603050405020304" pitchFamily="18" charset="0"/>
                  </a:rPr>
                  <a:t>中</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，固定上一步所得参数</a:t>
                </a:r>
                <a14:m>
                  <m:oMath xmlns:m="http://schemas.openxmlformats.org/officeDocument/2006/math">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Θ</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情况下，</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通过计算</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𝑍</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的后验概率来得到能够逼近真实最大似然估计的下界，与算法中的求取期望步骤一致。在期望最大化步骤中，通过最大化对数似然函数，可以得到新的参数</a:t>
                </a:r>
                <a14:m>
                  <m:oMath xmlns:m="http://schemas.openxmlformats.org/officeDocument/2006/math">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，即：</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uncPr>
                        <m:fName>
                          <m:limLow>
                            <m:limLow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lim>
                          </m:limLow>
                        </m:fName>
                        <m:e>
                          <m:nary>
                            <m:naryPr>
                              <m:chr m:val="∑"/>
                              <m:limLoc m:val="undOv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sup>
                            <m:e>
                              <m:nary>
                                <m:naryPr>
                                  <m:chr m:val="∑"/>
                                  <m:limLoc m:val="undOvr"/>
                                  <m:supHide m:val="on"/>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𝑙𝑜𝑔</m:t>
                                  </m:r>
                                  <m:f>
                                    <m:f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nary>
                            </m:e>
                          </m:nary>
                        </m:e>
                      </m:func>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因为</a:t>
                </a:r>
                <a14:m>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是由上一步的</a:t>
                </a:r>
                <a14:m>
                  <m:oMath xmlns:m="http://schemas.openxmlformats.org/officeDocument/2006/math">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估计出的，与下一步要优化的</a:t>
                </a:r>
                <a14:m>
                  <m:oMath xmlns:m="http://schemas.openxmlformats.org/officeDocument/2006/math">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无关，所以上式等价于：</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600" i="1" kern="100">
                              <a:latin typeface="Cambria Math" charset="0"/>
                              <a:ea typeface="Cambria Math" panose="02040503050406030204" pitchFamily="18" charset="0"/>
                              <a:cs typeface="Times New Roman" panose="02020603050405020304" pitchFamily="18" charset="0"/>
                            </a:rPr>
                          </m:ctrlPr>
                        </m:funcPr>
                        <m:fName>
                          <m:limLow>
                            <m:limLowPr>
                              <m:ctrlPr>
                                <a:rPr lang="zh-CN" altLang="zh-CN" sz="1600" i="1" kern="100">
                                  <a:latin typeface="Cambria Math" charset="0"/>
                                  <a:ea typeface="Cambria Math" panose="02040503050406030204" pitchFamily="18" charset="0"/>
                                  <a:cs typeface="Times New Roman" panose="02020603050405020304" pitchFamily="18" charset="0"/>
                                </a:rPr>
                              </m:ctrlPr>
                            </m:limLow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lim>
                          </m:limLow>
                        </m:fName>
                        <m:e>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e>
                                  </m:func>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e>
                                  </m:func>
                                </m:e>
                              </m:nary>
                            </m:e>
                          </m:nary>
                        </m:e>
                      </m:func>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600" i="1" kern="100">
                              <a:latin typeface="Cambria Math" charset="0"/>
                              <a:ea typeface="Cambria Math" panose="02040503050406030204" pitchFamily="18" charset="0"/>
                              <a:cs typeface="Times New Roman" panose="02020603050405020304" pitchFamily="18" charset="0"/>
                            </a:rPr>
                          </m:ctrlPr>
                        </m:funcPr>
                        <m:fName>
                          <m:limLow>
                            <m:limLowPr>
                              <m:ctrlPr>
                                <a:rPr lang="zh-CN" altLang="zh-CN" sz="1600" i="1" kern="100">
                                  <a:latin typeface="Cambria Math" charset="0"/>
                                  <a:ea typeface="Cambria Math" panose="02040503050406030204" pitchFamily="18" charset="0"/>
                                  <a:cs typeface="Times New Roman" panose="02020603050405020304" pitchFamily="18" charset="0"/>
                                </a:rPr>
                              </m:ctrlPr>
                            </m:limLow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lim>
                          </m:limLow>
                        </m:fName>
                        <m:e>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e>
                                  </m:func>
                                </m:e>
                              </m:nary>
                            </m:e>
                          </m:nary>
                        </m:e>
                      </m:func>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广义</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EM</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算法中，</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步骤是固定参数来优化隐变量分布，</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M</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步骤是固定隐变量分布来优化参数，两者不同交替迭代。</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至此，证明了</a:t>
                </a:r>
                <a:r>
                  <a:rPr lang="en-US" altLang="zh-CN" sz="1600" kern="100" dirty="0">
                    <a:latin typeface="Times New Roman" panose="02020603050405020304" pitchFamily="18" charset="0"/>
                    <a:ea typeface="华文楷体" panose="02010600040101010101" pitchFamily="2" charset="-122"/>
                  </a:rPr>
                  <a:t>EM</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算法能够通过不断最大化下界来逼近最大似然估计值。</a:t>
                </a:r>
                <a:endParaRPr lang="zh-CN" altLang="en-US" sz="1600" dirty="0"/>
              </a:p>
            </p:txBody>
          </p:sp>
        </mc:Choice>
        <mc:Fallback xmlns="">
          <p:sp>
            <p:nvSpPr>
              <p:cNvPr id="2" name="矩形 1">
                <a:extLst>
                  <a:ext uri="{FF2B5EF4-FFF2-40B4-BE49-F238E27FC236}">
                    <a16:creationId xmlns:a16="http://schemas.microsoft.com/office/drawing/2014/main" id="{18445812-A289-4717-B099-3831ADF6B4E4}"/>
                  </a:ext>
                </a:extLst>
              </p:cNvPr>
              <p:cNvSpPr>
                <a:spLocks noRot="1" noChangeAspect="1" noMove="1" noResize="1" noEditPoints="1" noAdjustHandles="1" noChangeArrowheads="1" noChangeShapeType="1" noTextEdit="1"/>
              </p:cNvSpPr>
              <p:nvPr/>
            </p:nvSpPr>
            <p:spPr>
              <a:xfrm>
                <a:off x="3706499" y="902961"/>
                <a:ext cx="5339704" cy="5667257"/>
              </a:xfrm>
              <a:prstGeom prst="rect">
                <a:avLst/>
              </a:prstGeom>
              <a:blipFill>
                <a:blip r:embed="rId4"/>
                <a:stretch>
                  <a:fillRect l="-571" t="-430" r="-4566" b="-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717613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p:pic>
        <p:nvPicPr>
          <p:cNvPr id="4" name="图片 3">
            <a:extLst>
              <a:ext uri="{FF2B5EF4-FFF2-40B4-BE49-F238E27FC236}">
                <a16:creationId xmlns:a16="http://schemas.microsoft.com/office/drawing/2014/main" xmlns="" id="{D433D3F7-925A-4129-8BE1-AA945C167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1860" y="1968170"/>
            <a:ext cx="2694301" cy="3364188"/>
          </a:xfrm>
          <a:prstGeom prst="rect">
            <a:avLst/>
          </a:prstGeom>
        </p:spPr>
      </p:pic>
      <p:sp>
        <p:nvSpPr>
          <p:cNvPr id="5" name="文本框 4">
            <a:extLst>
              <a:ext uri="{FF2B5EF4-FFF2-40B4-BE49-F238E27FC236}">
                <a16:creationId xmlns:a16="http://schemas.microsoft.com/office/drawing/2014/main" xmlns="" id="{10545B1E-AE58-43E6-AB9E-C83837FB3F3E}"/>
              </a:ext>
            </a:extLst>
          </p:cNvPr>
          <p:cNvSpPr txBox="1"/>
          <p:nvPr/>
        </p:nvSpPr>
        <p:spPr>
          <a:xfrm>
            <a:off x="945528" y="1824132"/>
            <a:ext cx="2079514" cy="338554"/>
          </a:xfrm>
          <a:prstGeom prst="rect">
            <a:avLst/>
          </a:prstGeom>
          <a:noFill/>
        </p:spPr>
        <p:txBody>
          <a:bodyPr wrap="square" rtlCol="0">
            <a:spAutoFit/>
          </a:bodyPr>
          <a:lstStyle/>
          <a:p>
            <a:r>
              <a:rPr lang="zh-CN" altLang="en-US" sz="1600" b="1" dirty="0">
                <a:ea typeface="+mj-ea"/>
              </a:rPr>
              <a:t>算法</a:t>
            </a:r>
            <a:r>
              <a:rPr lang="en-US" altLang="zh-CN" sz="1600" b="1" dirty="0">
                <a:ea typeface="+mj-ea"/>
              </a:rPr>
              <a:t>5.3 EM</a:t>
            </a:r>
            <a:r>
              <a:rPr lang="zh-CN" altLang="en-US" sz="1600" b="1" dirty="0">
                <a:ea typeface="+mj-ea"/>
              </a:rPr>
              <a:t>算法</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12171E04-96F8-4EBA-BCD0-C734FF83E3DF}"/>
                  </a:ext>
                </a:extLst>
              </p:cNvPr>
              <p:cNvSpPr/>
              <p:nvPr/>
            </p:nvSpPr>
            <p:spPr>
              <a:xfrm>
                <a:off x="3752950" y="1001865"/>
                <a:ext cx="5307922" cy="5520999"/>
              </a:xfrm>
              <a:prstGeom prst="rect">
                <a:avLst/>
              </a:prstGeom>
            </p:spPr>
            <p:txBody>
              <a:bodyPr wrap="square">
                <a:spAutoFit/>
              </a:bodyPr>
              <a:lstStyle/>
              <a:p>
                <a:pPr indent="266700" algn="just">
                  <a:spcBef>
                    <a:spcPts val="1000"/>
                  </a:spcBef>
                  <a:spcAft>
                    <a:spcPts val="3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假设</a:t>
                </a:r>
                <a14:m>
                  <m:oMath xmlns:m="http://schemas.openxmlformats.org/officeDocument/2006/math">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是两个相邻的迭代更新得到的参数值，如果能证明</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kern="100">
                            <a:latin typeface="Cambria Math"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kern="100">
                            <a:latin typeface="Cambria Math"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，即可认为</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算法能够让似然单调增长。下面给出简略的证明：</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f>
                                    <m:fPr>
                                      <m:ctrlPr>
                                        <a:rPr lang="zh-CN" altLang="zh-CN" sz="1600" i="1" kern="100">
                                          <a:latin typeface="Cambria Math"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num>
                                    <m:den>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func>
                            </m:e>
                          </m:nary>
                        </m:e>
                      </m:nary>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𝑙</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lang="zh-CN" altLang="zh-CN" sz="1600" i="1" kern="100">
                                      <a:latin typeface="Cambria Math"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f>
                                    <m:fPr>
                                      <m:ctrlPr>
                                        <a:rPr lang="zh-CN" altLang="zh-CN" sz="1600" i="1" kern="100">
                                          <a:latin typeface="Cambria Math"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num>
                                    <m:den>
                                      <m:sSubSup>
                                        <m:sSubSupPr>
                                          <m:ctrlPr>
                                            <a:rPr lang="zh-CN" altLang="zh-CN" sz="1600" i="1" kern="100">
                                              <a:latin typeface="Cambria Math"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func>
                            </m:e>
                          </m:nary>
                        </m:e>
                      </m:nary>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特殊化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因为</a:t>
                </a:r>
                <a14:m>
                  <m:oMath xmlns:m="http://schemas.openxmlformats.org/officeDocument/2006/math">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600" i="1" kern="100">
                            <a:latin typeface="Cambria Math" charset="0"/>
                            <a:ea typeface="Cambria Math" panose="02040503050406030204" pitchFamily="18" charset="0"/>
                            <a:cs typeface="Times New Roman" panose="02020603050405020304" pitchFamily="18" charset="0"/>
                          </a:rPr>
                        </m:ctrlPr>
                      </m:funcPr>
                      <m:fName>
                        <m:limLow>
                          <m:limLowPr>
                            <m:ctrlPr>
                              <a:rPr lang="zh-CN" altLang="zh-CN" sz="1600" i="1" kern="100">
                                <a:latin typeface="Cambria Math" charset="0"/>
                                <a:ea typeface="Cambria Math" panose="02040503050406030204" pitchFamily="18" charset="0"/>
                                <a:cs typeface="Times New Roman" panose="02020603050405020304" pitchFamily="18" charset="0"/>
                              </a:rPr>
                            </m:ctrlPr>
                          </m:limLow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lim>
                        </m:limLow>
                      </m:fName>
                      <m:e>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f>
                                      <m:fPr>
                                        <m:ctrlPr>
                                          <a:rPr lang="zh-CN" altLang="zh-CN" sz="1600" i="1" kern="100">
                                            <a:latin typeface="Cambria Math"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func>
                              </m:e>
                            </m:nary>
                          </m:e>
                        </m:nary>
                      </m:e>
                    </m:func>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，即对于</a:t>
                </a:r>
                <a14:m>
                  <m:oMath xmlns:m="http://schemas.openxmlformats.org/officeDocument/2006/math">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（事实上可以是任意的</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）都有下面的式子成立：</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lang="zh-CN" altLang="zh-CN" sz="1600" i="1" kern="100">
                                      <a:latin typeface="Cambria Math"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f>
                                    <m:fPr>
                                      <m:ctrlPr>
                                        <a:rPr lang="zh-CN" altLang="zh-CN" sz="1600" i="1" kern="100">
                                          <a:latin typeface="Cambria Math"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num>
                                    <m:den>
                                      <m:sSubSup>
                                        <m:sSubSupPr>
                                          <m:ctrlPr>
                                            <a:rPr lang="zh-CN" altLang="zh-CN" sz="1600" i="1" kern="100">
                                              <a:latin typeface="Cambria Math"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func>
                            </m:e>
                          </m:nary>
                        </m:e>
                      </m:nary>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lang="zh-CN" altLang="zh-CN" sz="1600" i="1" kern="100">
                                      <a:latin typeface="Cambria Math"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f>
                                    <m:fPr>
                                      <m:ctrlPr>
                                        <a:rPr lang="zh-CN" altLang="zh-CN" sz="1600" i="1" kern="100">
                                          <a:latin typeface="Cambria Math"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e>
                                      </m:d>
                                    </m:num>
                                    <m:den>
                                      <m:sSubSup>
                                        <m:sSubSupPr>
                                          <m:ctrlPr>
                                            <a:rPr lang="zh-CN" altLang="zh-CN" sz="1600" i="1" kern="100">
                                              <a:latin typeface="Cambria Math"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func>
                            </m:e>
                          </m:nary>
                        </m:e>
                      </m:nary>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e>
                      </m:d>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至此，证明了</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，即</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算法能够保证</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似然度取值单调增长</a:t>
                </a:r>
                <a:r>
                  <a:rPr lang="zh-CN" altLang="en-US"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solidFill>
                      <a:srgbClr val="C00000"/>
                    </a:solidFill>
                  </a:rPr>
                  <a:t>即</a:t>
                </a:r>
                <a:r>
                  <a:rPr lang="en-US" altLang="zh-CN" sz="1600" b="1" dirty="0">
                    <a:solidFill>
                      <a:srgbClr val="C00000"/>
                    </a:solidFill>
                  </a:rPr>
                  <a:t>EM</a:t>
                </a:r>
                <a:r>
                  <a:rPr lang="zh-CN" altLang="zh-CN" sz="1600" b="1" dirty="0">
                    <a:solidFill>
                      <a:srgbClr val="C00000"/>
                    </a:solidFill>
                  </a:rPr>
                  <a:t>算法能够稳定收敛</a:t>
                </a:r>
                <a:endParaRPr lang="zh-CN"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12171E04-96F8-4EBA-BCD0-C734FF83E3DF}"/>
                  </a:ext>
                </a:extLst>
              </p:cNvPr>
              <p:cNvSpPr>
                <a:spLocks noRot="1" noChangeAspect="1" noMove="1" noResize="1" noEditPoints="1" noAdjustHandles="1" noChangeArrowheads="1" noChangeShapeType="1" noTextEdit="1"/>
              </p:cNvSpPr>
              <p:nvPr/>
            </p:nvSpPr>
            <p:spPr>
              <a:xfrm>
                <a:off x="3752950" y="1001865"/>
                <a:ext cx="5307922" cy="5520999"/>
              </a:xfrm>
              <a:prstGeom prst="rect">
                <a:avLst/>
              </a:prstGeom>
              <a:blipFill>
                <a:blip r:embed="rId4"/>
                <a:stretch>
                  <a:fillRect l="-690" t="-221" r="-690" b="-5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79674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a:latin typeface="Times New Roman" panose="02020603050405020304" pitchFamily="18" charset="0"/>
                <a:cs typeface="Times New Roman" panose="02020603050405020304" pitchFamily="18" charset="0"/>
              </a:rPr>
              <a:t>无监督学习</a:t>
            </a:r>
            <a:endParaRPr lang="zh-CN" altLang="en-US" sz="2400" kern="0" dirty="0">
              <a:solidFill>
                <a:srgbClr val="0070C0"/>
              </a:solidFill>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xmlns="" id="{D70972CC-AC6F-4B24-B2ED-B196D20641A1}"/>
              </a:ext>
            </a:extLst>
          </p:cNvPr>
          <p:cNvSpPr/>
          <p:nvPr/>
        </p:nvSpPr>
        <p:spPr>
          <a:xfrm>
            <a:off x="645459" y="1210444"/>
            <a:ext cx="7838413" cy="2775119"/>
          </a:xfrm>
          <a:prstGeom prst="rect">
            <a:avLst/>
          </a:prstGeom>
        </p:spPr>
        <p:txBody>
          <a:bodyPr wrap="square">
            <a:spAutoFit/>
          </a:bodyPr>
          <a:lstStyle/>
          <a:p>
            <a:pPr indent="266700" algn="just">
              <a:lnSpc>
                <a:spcPct val="200000"/>
              </a:lnSpc>
              <a:spcBef>
                <a:spcPts val="1000"/>
              </a:spcBef>
              <a:spcAft>
                <a:spcPts val="300"/>
              </a:spcAft>
            </a:pPr>
            <a:r>
              <a:rPr lang="zh-CN" altLang="zh-CN" dirty="0">
                <a:latin typeface="黑体" panose="02010609060101010101" pitchFamily="49" charset="-122"/>
                <a:ea typeface="黑体" panose="02010609060101010101" pitchFamily="49" charset="-122"/>
                <a:cs typeface="Times New Roman" panose="02020603050405020304" pitchFamily="18" charset="0"/>
              </a:rPr>
              <a:t>无监督学习从非标注样本出发来学习数据的分布，这是一个异常困难的工作。由于无法利用标注信息，因此在无监督学习只能利用假设数据具有某些结构来进行学习。正如拉普拉斯所言“概率论只不过是把常识用数学公式表达了出来”，无监督学习就是把预设数据具有某种结构作为一种“知识”来指导模型的学习。</a:t>
            </a:r>
          </a:p>
        </p:txBody>
      </p:sp>
    </p:spTree>
    <p:extLst>
      <p:ext uri="{BB962C8B-B14F-4D97-AF65-F5344CB8AC3E}">
        <p14:creationId xmlns:p14="http://schemas.microsoft.com/office/powerpoint/2010/main" val="3218196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深度学习</a:t>
            </a:r>
            <a:endParaRPr kumimoji="1" lang="zh-CN" altLang="en-US" dirty="0"/>
          </a:p>
        </p:txBody>
      </p:sp>
      <p:sp>
        <p:nvSpPr>
          <p:cNvPr id="4" name="幻灯片编号占位符 3"/>
          <p:cNvSpPr>
            <a:spLocks noGrp="1"/>
          </p:cNvSpPr>
          <p:nvPr>
            <p:ph type="sldNum" sz="quarter" idx="12"/>
          </p:nvPr>
        </p:nvSpPr>
        <p:spPr/>
        <p:txBody>
          <a:bodyPr/>
          <a:lstStyle/>
          <a:p>
            <a:fld id="{5AD84F5B-1672-4D3F-9FEC-5DF89A7B7912}" type="slidenum">
              <a:rPr lang="zh-CN" altLang="en-US" smtClean="0"/>
              <a:t>283</a:t>
            </a:fld>
            <a:endParaRPr lang="zh-CN" altLang="en-US"/>
          </a:p>
        </p:txBody>
      </p:sp>
    </p:spTree>
    <p:extLst>
      <p:ext uri="{BB962C8B-B14F-4D97-AF65-F5344CB8AC3E}">
        <p14:creationId xmlns:p14="http://schemas.microsoft.com/office/powerpoint/2010/main" val="4661669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rPr>
              <a:t>一、深度学习历史发展</a:t>
            </a:r>
          </a:p>
        </p:txBody>
      </p:sp>
      <p:sp>
        <p:nvSpPr>
          <p:cNvPr id="6" name="矩形 7">
            <a:extLst>
              <a:ext uri="{FF2B5EF4-FFF2-40B4-BE49-F238E27FC236}">
                <a16:creationId xmlns:a16="http://schemas.microsoft.com/office/drawing/2014/main" xmlns=""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xmlns=""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xmlns=""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xmlns=""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250811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xmlns="" id="{0068803B-A545-42AD-97E5-A9C54FE24728}"/>
              </a:ext>
            </a:extLst>
          </p:cNvPr>
          <p:cNvSpPr>
            <a:spLocks noGrp="1"/>
          </p:cNvSpPr>
          <p:nvPr>
            <p:ph type="title"/>
          </p:nvPr>
        </p:nvSpPr>
        <p:spPr/>
        <p:txBody>
          <a:bodyPr/>
          <a:lstStyle/>
          <a:p>
            <a:r>
              <a:rPr lang="zh-CN" altLang="en-US" dirty="0"/>
              <a:t>深度学习的历史发展</a:t>
            </a:r>
          </a:p>
        </p:txBody>
      </p:sp>
      <p:sp>
        <p:nvSpPr>
          <p:cNvPr id="6" name="矩形 5">
            <a:extLst>
              <a:ext uri="{FF2B5EF4-FFF2-40B4-BE49-F238E27FC236}">
                <a16:creationId xmlns:a16="http://schemas.microsoft.com/office/drawing/2014/main" xmlns="" id="{536B451E-7519-410A-94E1-64CEA587EB63}"/>
              </a:ext>
            </a:extLst>
          </p:cNvPr>
          <p:cNvSpPr/>
          <p:nvPr/>
        </p:nvSpPr>
        <p:spPr>
          <a:xfrm>
            <a:off x="36060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MCP</a:t>
            </a:r>
            <a:endParaRPr lang="zh-CN" altLang="en-US" dirty="0">
              <a:solidFill>
                <a:schemeClr val="tx1"/>
              </a:solidFill>
            </a:endParaRPr>
          </a:p>
        </p:txBody>
      </p:sp>
      <p:sp>
        <p:nvSpPr>
          <p:cNvPr id="36" name="矩形 35">
            <a:extLst>
              <a:ext uri="{FF2B5EF4-FFF2-40B4-BE49-F238E27FC236}">
                <a16:creationId xmlns:a16="http://schemas.microsoft.com/office/drawing/2014/main" xmlns="" id="{F4983A1D-701A-49CB-9BED-AA099F5566AE}"/>
              </a:ext>
            </a:extLst>
          </p:cNvPr>
          <p:cNvSpPr/>
          <p:nvPr/>
        </p:nvSpPr>
        <p:spPr>
          <a:xfrm>
            <a:off x="138447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Hebbian Theory</a:t>
            </a:r>
            <a:endParaRPr lang="zh-CN" altLang="en-US" dirty="0">
              <a:solidFill>
                <a:schemeClr val="tx1"/>
              </a:solidFill>
            </a:endParaRPr>
          </a:p>
        </p:txBody>
      </p:sp>
      <p:sp>
        <p:nvSpPr>
          <p:cNvPr id="37" name="矩形 36">
            <a:extLst>
              <a:ext uri="{FF2B5EF4-FFF2-40B4-BE49-F238E27FC236}">
                <a16:creationId xmlns:a16="http://schemas.microsoft.com/office/drawing/2014/main" xmlns="" id="{456F10B5-B0DD-498C-B1FB-4902DAE3A7A9}"/>
              </a:ext>
            </a:extLst>
          </p:cNvPr>
          <p:cNvSpPr/>
          <p:nvPr/>
        </p:nvSpPr>
        <p:spPr>
          <a:xfrm>
            <a:off x="2408349" y="5125874"/>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Orientation Selective Cell</a:t>
            </a:r>
            <a:endParaRPr lang="zh-CN" altLang="en-US" dirty="0">
              <a:solidFill>
                <a:schemeClr val="tx1"/>
              </a:solidFill>
            </a:endParaRPr>
          </a:p>
        </p:txBody>
      </p:sp>
      <p:sp>
        <p:nvSpPr>
          <p:cNvPr id="39" name="矩形 38">
            <a:extLst>
              <a:ext uri="{FF2B5EF4-FFF2-40B4-BE49-F238E27FC236}">
                <a16:creationId xmlns:a16="http://schemas.microsoft.com/office/drawing/2014/main" xmlns="" id="{A61F8FA8-E8C2-4787-86A1-2640EC2B9730}"/>
              </a:ext>
            </a:extLst>
          </p:cNvPr>
          <p:cNvSpPr/>
          <p:nvPr/>
        </p:nvSpPr>
        <p:spPr>
          <a:xfrm>
            <a:off x="3928056" y="5125873"/>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MLP</a:t>
            </a:r>
            <a:endParaRPr lang="zh-CN" altLang="en-US" dirty="0">
              <a:solidFill>
                <a:schemeClr val="tx1"/>
              </a:solidFill>
            </a:endParaRPr>
          </a:p>
        </p:txBody>
      </p:sp>
      <p:sp>
        <p:nvSpPr>
          <p:cNvPr id="41" name="矩形 40">
            <a:extLst>
              <a:ext uri="{FF2B5EF4-FFF2-40B4-BE49-F238E27FC236}">
                <a16:creationId xmlns:a16="http://schemas.microsoft.com/office/drawing/2014/main" xmlns="" id="{210688E3-2056-40F0-B744-A59281D5359C}"/>
              </a:ext>
            </a:extLst>
          </p:cNvPr>
          <p:cNvSpPr/>
          <p:nvPr/>
        </p:nvSpPr>
        <p:spPr>
          <a:xfrm>
            <a:off x="4951926" y="5125873"/>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Error Back-propagation</a:t>
            </a:r>
            <a:endParaRPr lang="zh-CN" altLang="en-US" dirty="0">
              <a:solidFill>
                <a:schemeClr val="tx1"/>
              </a:solidFill>
            </a:endParaRPr>
          </a:p>
        </p:txBody>
      </p:sp>
      <p:sp>
        <p:nvSpPr>
          <p:cNvPr id="42" name="矩形 41">
            <a:extLst>
              <a:ext uri="{FF2B5EF4-FFF2-40B4-BE49-F238E27FC236}">
                <a16:creationId xmlns:a16="http://schemas.microsoft.com/office/drawing/2014/main" xmlns="" id="{0D67F611-3739-43BF-9846-81DDB8F37E70}"/>
              </a:ext>
            </a:extLst>
          </p:cNvPr>
          <p:cNvSpPr/>
          <p:nvPr/>
        </p:nvSpPr>
        <p:spPr>
          <a:xfrm>
            <a:off x="6471633" y="5125872"/>
            <a:ext cx="1294329"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Deep Belief Network</a:t>
            </a:r>
            <a:endParaRPr lang="zh-CN" altLang="en-US" dirty="0">
              <a:solidFill>
                <a:schemeClr val="tx1"/>
              </a:solidFill>
            </a:endParaRPr>
          </a:p>
        </p:txBody>
      </p:sp>
      <p:sp>
        <p:nvSpPr>
          <p:cNvPr id="14" name="椭圆 13">
            <a:extLst>
              <a:ext uri="{FF2B5EF4-FFF2-40B4-BE49-F238E27FC236}">
                <a16:creationId xmlns:a16="http://schemas.microsoft.com/office/drawing/2014/main" xmlns="" id="{04BAA07E-579C-4ABB-8115-2DA47800C5A2}"/>
              </a:ext>
            </a:extLst>
          </p:cNvPr>
          <p:cNvSpPr/>
          <p:nvPr/>
        </p:nvSpPr>
        <p:spPr>
          <a:xfrm>
            <a:off x="786899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xmlns="" id="{D57B0CE2-4658-40A3-845B-2688451CB732}"/>
              </a:ext>
            </a:extLst>
          </p:cNvPr>
          <p:cNvSpPr/>
          <p:nvPr/>
        </p:nvSpPr>
        <p:spPr>
          <a:xfrm>
            <a:off x="8049293"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xmlns="" id="{D42377C2-3436-4BC4-9A1B-0F7B874E7B2C}"/>
              </a:ext>
            </a:extLst>
          </p:cNvPr>
          <p:cNvSpPr/>
          <p:nvPr/>
        </p:nvSpPr>
        <p:spPr>
          <a:xfrm>
            <a:off x="824247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xmlns="" id="{F9506C0C-144C-446F-A6BB-88A005F69635}"/>
              </a:ext>
            </a:extLst>
          </p:cNvPr>
          <p:cNvSpPr/>
          <p:nvPr/>
        </p:nvSpPr>
        <p:spPr>
          <a:xfrm rot="5400000">
            <a:off x="8036419" y="5422041"/>
            <a:ext cx="1159099" cy="225380"/>
          </a:xfrm>
          <a:prstGeom prst="triangl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xmlns="" id="{ACDDAD08-0406-423B-9FE5-89224C222986}"/>
              </a:ext>
            </a:extLst>
          </p:cNvPr>
          <p:cNvSpPr txBox="1"/>
          <p:nvPr/>
        </p:nvSpPr>
        <p:spPr>
          <a:xfrm>
            <a:off x="549378" y="5943593"/>
            <a:ext cx="646331" cy="369332"/>
          </a:xfrm>
          <a:prstGeom prst="rect">
            <a:avLst/>
          </a:prstGeom>
          <a:noFill/>
        </p:spPr>
        <p:txBody>
          <a:bodyPr wrap="none" rtlCol="0">
            <a:spAutoFit/>
          </a:bodyPr>
          <a:lstStyle/>
          <a:p>
            <a:r>
              <a:rPr lang="en-US" altLang="zh-CN" dirty="0"/>
              <a:t>1943</a:t>
            </a:r>
            <a:endParaRPr lang="zh-CN" altLang="en-US" dirty="0"/>
          </a:p>
        </p:txBody>
      </p:sp>
      <p:sp>
        <p:nvSpPr>
          <p:cNvPr id="56" name="文本框 55">
            <a:extLst>
              <a:ext uri="{FF2B5EF4-FFF2-40B4-BE49-F238E27FC236}">
                <a16:creationId xmlns:a16="http://schemas.microsoft.com/office/drawing/2014/main" xmlns="" id="{7BA4274F-FB30-45AB-B302-3B9802C2D1EC}"/>
              </a:ext>
            </a:extLst>
          </p:cNvPr>
          <p:cNvSpPr txBox="1"/>
          <p:nvPr/>
        </p:nvSpPr>
        <p:spPr>
          <a:xfrm>
            <a:off x="1573245" y="5943593"/>
            <a:ext cx="646331" cy="369332"/>
          </a:xfrm>
          <a:prstGeom prst="rect">
            <a:avLst/>
          </a:prstGeom>
          <a:noFill/>
        </p:spPr>
        <p:txBody>
          <a:bodyPr wrap="none" rtlCol="0">
            <a:spAutoFit/>
          </a:bodyPr>
          <a:lstStyle/>
          <a:p>
            <a:r>
              <a:rPr lang="en-US" altLang="zh-CN" dirty="0"/>
              <a:t>1949</a:t>
            </a:r>
            <a:endParaRPr lang="zh-CN" altLang="en-US" dirty="0"/>
          </a:p>
        </p:txBody>
      </p:sp>
      <p:sp>
        <p:nvSpPr>
          <p:cNvPr id="59" name="文本框 58">
            <a:extLst>
              <a:ext uri="{FF2B5EF4-FFF2-40B4-BE49-F238E27FC236}">
                <a16:creationId xmlns:a16="http://schemas.microsoft.com/office/drawing/2014/main" xmlns="" id="{5C4ACEFE-DACB-4C42-B547-3098D5452F00}"/>
              </a:ext>
            </a:extLst>
          </p:cNvPr>
          <p:cNvSpPr txBox="1"/>
          <p:nvPr/>
        </p:nvSpPr>
        <p:spPr>
          <a:xfrm>
            <a:off x="2822499" y="5943593"/>
            <a:ext cx="646331" cy="369332"/>
          </a:xfrm>
          <a:prstGeom prst="rect">
            <a:avLst/>
          </a:prstGeom>
          <a:noFill/>
        </p:spPr>
        <p:txBody>
          <a:bodyPr wrap="none" rtlCol="0">
            <a:spAutoFit/>
          </a:bodyPr>
          <a:lstStyle/>
          <a:p>
            <a:r>
              <a:rPr lang="en-US" altLang="zh-CN" dirty="0"/>
              <a:t>1958</a:t>
            </a:r>
            <a:endParaRPr lang="zh-CN" altLang="en-US" dirty="0"/>
          </a:p>
        </p:txBody>
      </p:sp>
      <p:sp>
        <p:nvSpPr>
          <p:cNvPr id="60" name="文本框 59">
            <a:extLst>
              <a:ext uri="{FF2B5EF4-FFF2-40B4-BE49-F238E27FC236}">
                <a16:creationId xmlns:a16="http://schemas.microsoft.com/office/drawing/2014/main" xmlns="" id="{9C5DE94F-096F-41A9-B503-A7A742935989}"/>
              </a:ext>
            </a:extLst>
          </p:cNvPr>
          <p:cNvSpPr txBox="1"/>
          <p:nvPr/>
        </p:nvSpPr>
        <p:spPr>
          <a:xfrm>
            <a:off x="4116822" y="5929615"/>
            <a:ext cx="646331" cy="369332"/>
          </a:xfrm>
          <a:prstGeom prst="rect">
            <a:avLst/>
          </a:prstGeom>
          <a:noFill/>
        </p:spPr>
        <p:txBody>
          <a:bodyPr wrap="none" rtlCol="0">
            <a:spAutoFit/>
          </a:bodyPr>
          <a:lstStyle/>
          <a:p>
            <a:r>
              <a:rPr lang="en-US" altLang="zh-CN" dirty="0"/>
              <a:t>1969</a:t>
            </a:r>
            <a:endParaRPr lang="zh-CN" altLang="en-US" dirty="0"/>
          </a:p>
        </p:txBody>
      </p:sp>
      <p:sp>
        <p:nvSpPr>
          <p:cNvPr id="65" name="文本框 64">
            <a:extLst>
              <a:ext uri="{FF2B5EF4-FFF2-40B4-BE49-F238E27FC236}">
                <a16:creationId xmlns:a16="http://schemas.microsoft.com/office/drawing/2014/main" xmlns="" id="{FF4C58F0-72AC-440C-A4C0-4E7F002AEDFB}"/>
              </a:ext>
            </a:extLst>
          </p:cNvPr>
          <p:cNvSpPr txBox="1"/>
          <p:nvPr/>
        </p:nvSpPr>
        <p:spPr>
          <a:xfrm>
            <a:off x="5388614" y="5943593"/>
            <a:ext cx="646331" cy="369332"/>
          </a:xfrm>
          <a:prstGeom prst="rect">
            <a:avLst/>
          </a:prstGeom>
          <a:noFill/>
        </p:spPr>
        <p:txBody>
          <a:bodyPr wrap="none" rtlCol="0">
            <a:spAutoFit/>
          </a:bodyPr>
          <a:lstStyle/>
          <a:p>
            <a:r>
              <a:rPr lang="en-US" altLang="zh-CN" dirty="0"/>
              <a:t>1986</a:t>
            </a:r>
            <a:endParaRPr lang="zh-CN" altLang="en-US" dirty="0"/>
          </a:p>
        </p:txBody>
      </p:sp>
      <p:sp>
        <p:nvSpPr>
          <p:cNvPr id="66" name="文本框 65">
            <a:extLst>
              <a:ext uri="{FF2B5EF4-FFF2-40B4-BE49-F238E27FC236}">
                <a16:creationId xmlns:a16="http://schemas.microsoft.com/office/drawing/2014/main" xmlns="" id="{50FC5C66-F045-424E-A34E-DF694C6F73A3}"/>
              </a:ext>
            </a:extLst>
          </p:cNvPr>
          <p:cNvSpPr txBox="1"/>
          <p:nvPr/>
        </p:nvSpPr>
        <p:spPr>
          <a:xfrm>
            <a:off x="6757352" y="5943593"/>
            <a:ext cx="646331" cy="369332"/>
          </a:xfrm>
          <a:prstGeom prst="rect">
            <a:avLst/>
          </a:prstGeom>
          <a:noFill/>
        </p:spPr>
        <p:txBody>
          <a:bodyPr wrap="none" rtlCol="0">
            <a:spAutoFit/>
          </a:bodyPr>
          <a:lstStyle/>
          <a:p>
            <a:r>
              <a:rPr lang="en-US" altLang="zh-CN" dirty="0"/>
              <a:t>2006</a:t>
            </a:r>
            <a:endParaRPr lang="zh-CN" altLang="en-US" dirty="0"/>
          </a:p>
        </p:txBody>
      </p:sp>
      <p:grpSp>
        <p:nvGrpSpPr>
          <p:cNvPr id="19" name="组合 18">
            <a:extLst>
              <a:ext uri="{FF2B5EF4-FFF2-40B4-BE49-F238E27FC236}">
                <a16:creationId xmlns:a16="http://schemas.microsoft.com/office/drawing/2014/main" xmlns="" id="{AD5F8307-0C3B-44E0-82FC-9DCDDB4850AE}"/>
              </a:ext>
            </a:extLst>
          </p:cNvPr>
          <p:cNvGrpSpPr/>
          <p:nvPr/>
        </p:nvGrpSpPr>
        <p:grpSpPr>
          <a:xfrm>
            <a:off x="360609" y="1226837"/>
            <a:ext cx="2638145" cy="3490175"/>
            <a:chOff x="1429374" y="1178008"/>
            <a:chExt cx="2786250" cy="3533051"/>
          </a:xfrm>
        </p:grpSpPr>
        <p:sp>
          <p:nvSpPr>
            <p:cNvPr id="68" name="矩形 67">
              <a:extLst>
                <a:ext uri="{FF2B5EF4-FFF2-40B4-BE49-F238E27FC236}">
                  <a16:creationId xmlns:a16="http://schemas.microsoft.com/office/drawing/2014/main" xmlns="" id="{42D505F0-8793-4A46-BCDA-F98D14C7C62C}"/>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69" name="文本框 68">
              <a:extLst>
                <a:ext uri="{FF2B5EF4-FFF2-40B4-BE49-F238E27FC236}">
                  <a16:creationId xmlns:a16="http://schemas.microsoft.com/office/drawing/2014/main" xmlns="" id="{BB9C8204-1551-4AE0-B00D-249D72B818BE}"/>
                </a:ext>
              </a:extLst>
            </p:cNvPr>
            <p:cNvSpPr txBox="1"/>
            <p:nvPr/>
          </p:nvSpPr>
          <p:spPr>
            <a:xfrm>
              <a:off x="1532620" y="1234200"/>
              <a:ext cx="2582214" cy="3411554"/>
            </a:xfrm>
            <a:prstGeom prst="rect">
              <a:avLst/>
            </a:prstGeom>
            <a:noFill/>
          </p:spPr>
          <p:txBody>
            <a:bodyPr wrap="square">
              <a:spAutoFit/>
            </a:bodyPr>
            <a:lstStyle/>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1943</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年，神经科学家</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Warren McCulloch</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和逻辑学家</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Walter Pitts</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合作提出了“</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McCulloch–Pitts (MCP) neuron”</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的思想。 </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可对输入信号线性加权组合，再用符号函数来输出线性加权组合结果，以模拟大脑复杂活动模式。</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是最早的神经网络雏形。</a:t>
              </a:r>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1200" dirty="0"/>
                <a:t>“</a:t>
              </a:r>
              <a:r>
                <a:rPr lang="zh-CN" altLang="zh-CN" sz="1200" dirty="0"/>
                <a:t>我们在科学史上第一次知道了</a:t>
              </a:r>
              <a:r>
                <a:rPr lang="en-US" altLang="zh-CN" sz="1200" dirty="0"/>
                <a:t>‘</a:t>
              </a:r>
              <a:r>
                <a:rPr lang="zh-CN" altLang="zh-CN" sz="1200" dirty="0"/>
                <a:t>我们是怎么知道的</a:t>
              </a:r>
              <a:r>
                <a:rPr lang="en-US" altLang="zh-CN" sz="1200" dirty="0"/>
                <a:t>’</a:t>
              </a:r>
              <a:r>
                <a:rPr lang="zh-CN" altLang="zh-CN" sz="1200" dirty="0"/>
                <a:t>（</a:t>
              </a:r>
              <a:r>
                <a:rPr lang="en-US" altLang="zh-CN" sz="1200" dirty="0"/>
                <a:t> for the first time in the history of science, </a:t>
              </a:r>
              <a:r>
                <a:rPr lang="en-US" altLang="zh-CN" sz="1200" i="1" dirty="0"/>
                <a:t>we know how we know</a:t>
              </a:r>
              <a:r>
                <a:rPr lang="en-US" altLang="zh-CN" sz="1200" dirty="0"/>
                <a:t>)”</a:t>
              </a:r>
              <a:endParaRPr lang="zh-CN" altLang="en-US" sz="12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xmlns="" id="{396A5DCA-B309-49A2-A02C-6ADEF00D5B2F}"/>
              </a:ext>
            </a:extLst>
          </p:cNvPr>
          <p:cNvGrpSpPr/>
          <p:nvPr/>
        </p:nvGrpSpPr>
        <p:grpSpPr>
          <a:xfrm>
            <a:off x="3172618" y="1226836"/>
            <a:ext cx="2638145" cy="3490175"/>
            <a:chOff x="1429374" y="1178008"/>
            <a:chExt cx="2786250" cy="3533051"/>
          </a:xfrm>
        </p:grpSpPr>
        <p:sp>
          <p:nvSpPr>
            <p:cNvPr id="77" name="矩形 76">
              <a:extLst>
                <a:ext uri="{FF2B5EF4-FFF2-40B4-BE49-F238E27FC236}">
                  <a16:creationId xmlns:a16="http://schemas.microsoft.com/office/drawing/2014/main" xmlns="" id="{9AB03E19-A8B0-4D51-8AF6-B50FE0C87395}"/>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78" name="文本框 77">
              <a:extLst>
                <a:ext uri="{FF2B5EF4-FFF2-40B4-BE49-F238E27FC236}">
                  <a16:creationId xmlns:a16="http://schemas.microsoft.com/office/drawing/2014/main" xmlns="" id="{4E8A4D2D-F73F-4929-9F0F-C725057BEE8F}"/>
                </a:ext>
              </a:extLst>
            </p:cNvPr>
            <p:cNvSpPr txBox="1"/>
            <p:nvPr/>
          </p:nvSpPr>
          <p:spPr>
            <a:xfrm>
              <a:off x="1532620" y="1234200"/>
              <a:ext cx="2582214" cy="3131153"/>
            </a:xfrm>
            <a:prstGeom prst="rect">
              <a:avLst/>
            </a:prstGeom>
            <a:noFill/>
          </p:spPr>
          <p:txBody>
            <a:bodyPr wrap="square">
              <a:spAutoFit/>
            </a:bodyPr>
            <a:lstStyle/>
            <a:p>
              <a:r>
                <a:rPr lang="zh-CN" altLang="zh-CN" sz="1500" dirty="0">
                  <a:effectLst/>
                  <a:latin typeface="Times New Roman" panose="02020603050405020304" pitchFamily="18" charset="0"/>
                  <a:ea typeface="华文楷体" panose="02010600040101010101" pitchFamily="2" charset="-122"/>
                  <a:cs typeface="Times New Roman" panose="02020603050405020304" pitchFamily="18" charset="0"/>
                </a:rPr>
                <a:t>赫布理论</a:t>
              </a:r>
              <a:r>
                <a:rPr lang="en-US" altLang="zh-CN" sz="15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Hebbian theory)</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神经元之间持续重复经验刺激可导致突触传递效能增加</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a:t>
              </a: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Neurons that fire tog-ether, wire together.</a:t>
              </a: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 “神经元之间突触的强弱变化是学习与记忆的生理学基础”这一理论为联结主义人工智能研究提供了认知神经心理学基础。</a:t>
              </a:r>
            </a:p>
          </p:txBody>
        </p:sp>
      </p:grpSp>
      <p:grpSp>
        <p:nvGrpSpPr>
          <p:cNvPr id="79" name="组合 78">
            <a:extLst>
              <a:ext uri="{FF2B5EF4-FFF2-40B4-BE49-F238E27FC236}">
                <a16:creationId xmlns:a16="http://schemas.microsoft.com/office/drawing/2014/main" xmlns="" id="{ECDDA56F-DD49-4FA1-9D0D-31D7E8161D22}"/>
              </a:ext>
            </a:extLst>
          </p:cNvPr>
          <p:cNvGrpSpPr/>
          <p:nvPr/>
        </p:nvGrpSpPr>
        <p:grpSpPr>
          <a:xfrm>
            <a:off x="5982239" y="1226836"/>
            <a:ext cx="2638145" cy="3490175"/>
            <a:chOff x="1429374" y="1178008"/>
            <a:chExt cx="2786250" cy="3533051"/>
          </a:xfrm>
        </p:grpSpPr>
        <p:sp>
          <p:nvSpPr>
            <p:cNvPr id="80" name="矩形 79">
              <a:extLst>
                <a:ext uri="{FF2B5EF4-FFF2-40B4-BE49-F238E27FC236}">
                  <a16:creationId xmlns:a16="http://schemas.microsoft.com/office/drawing/2014/main" xmlns="" id="{41133E59-1EF2-4F25-8C66-7346EA4B7FB1}"/>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81" name="文本框 80">
              <a:extLst>
                <a:ext uri="{FF2B5EF4-FFF2-40B4-BE49-F238E27FC236}">
                  <a16:creationId xmlns:a16="http://schemas.microsoft.com/office/drawing/2014/main" xmlns="" id="{A220A578-3A88-453A-8C02-EC6CC6CC7C3F}"/>
                </a:ext>
              </a:extLst>
            </p:cNvPr>
            <p:cNvSpPr txBox="1"/>
            <p:nvPr/>
          </p:nvSpPr>
          <p:spPr>
            <a:xfrm>
              <a:off x="1532620" y="1234200"/>
              <a:ext cx="2582214" cy="2663817"/>
            </a:xfrm>
            <a:prstGeom prst="rect">
              <a:avLst/>
            </a:prstGeom>
            <a:noFill/>
          </p:spPr>
          <p:txBody>
            <a:bodyPr wrap="square">
              <a:spAutoFit/>
            </a:bodyPr>
            <a:lstStyle/>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1958 </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David Hubel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500" dirty="0" err="1">
                  <a:latin typeface="Times New Roman" panose="02020603050405020304" pitchFamily="18" charset="0"/>
                  <a:ea typeface="楷体" panose="02010609060101010101" pitchFamily="49" charset="-122"/>
                  <a:cs typeface="Times New Roman" panose="02020603050405020304" pitchFamily="18" charset="0"/>
                </a:rPr>
                <a:t>Torsten</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 Wiesel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在实验中发现小猫后脑皮层中不同视觉神经元与瞳孔所受刺激之间存在某种对应关系，由此发现了一种被称为“方向选择性细胞</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(orientation selective cell)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”的神经元细胞，从而揭示了 “视觉系统信息分层处理”这一机制。</a:t>
              </a:r>
            </a:p>
          </p:txBody>
        </p:sp>
      </p:grpSp>
    </p:spTree>
    <p:extLst>
      <p:ext uri="{BB962C8B-B14F-4D97-AF65-F5344CB8AC3E}">
        <p14:creationId xmlns:p14="http://schemas.microsoft.com/office/powerpoint/2010/main" val="3538432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xmlns="" id="{0068803B-A545-42AD-97E5-A9C54FE24728}"/>
              </a:ext>
            </a:extLst>
          </p:cNvPr>
          <p:cNvSpPr>
            <a:spLocks noGrp="1"/>
          </p:cNvSpPr>
          <p:nvPr>
            <p:ph type="title"/>
          </p:nvPr>
        </p:nvSpPr>
        <p:spPr/>
        <p:txBody>
          <a:bodyPr/>
          <a:lstStyle/>
          <a:p>
            <a:r>
              <a:rPr lang="zh-CN" altLang="en-US" dirty="0"/>
              <a:t>深度学习的历史发展</a:t>
            </a:r>
          </a:p>
        </p:txBody>
      </p:sp>
      <p:sp>
        <p:nvSpPr>
          <p:cNvPr id="6" name="矩形 5">
            <a:extLst>
              <a:ext uri="{FF2B5EF4-FFF2-40B4-BE49-F238E27FC236}">
                <a16:creationId xmlns:a16="http://schemas.microsoft.com/office/drawing/2014/main" xmlns="" id="{536B451E-7519-410A-94E1-64CEA587EB63}"/>
              </a:ext>
            </a:extLst>
          </p:cNvPr>
          <p:cNvSpPr/>
          <p:nvPr/>
        </p:nvSpPr>
        <p:spPr>
          <a:xfrm>
            <a:off x="36060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MCP</a:t>
            </a:r>
            <a:endParaRPr lang="zh-CN" altLang="en-US" dirty="0">
              <a:solidFill>
                <a:schemeClr val="tx1"/>
              </a:solidFill>
            </a:endParaRPr>
          </a:p>
        </p:txBody>
      </p:sp>
      <p:sp>
        <p:nvSpPr>
          <p:cNvPr id="36" name="矩形 35">
            <a:extLst>
              <a:ext uri="{FF2B5EF4-FFF2-40B4-BE49-F238E27FC236}">
                <a16:creationId xmlns:a16="http://schemas.microsoft.com/office/drawing/2014/main" xmlns="" id="{F4983A1D-701A-49CB-9BED-AA099F5566AE}"/>
              </a:ext>
            </a:extLst>
          </p:cNvPr>
          <p:cNvSpPr/>
          <p:nvPr/>
        </p:nvSpPr>
        <p:spPr>
          <a:xfrm>
            <a:off x="138447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Hebbian Theory</a:t>
            </a:r>
            <a:endParaRPr lang="zh-CN" altLang="en-US" dirty="0">
              <a:solidFill>
                <a:schemeClr val="tx1"/>
              </a:solidFill>
            </a:endParaRPr>
          </a:p>
        </p:txBody>
      </p:sp>
      <p:sp>
        <p:nvSpPr>
          <p:cNvPr id="37" name="矩形 36">
            <a:extLst>
              <a:ext uri="{FF2B5EF4-FFF2-40B4-BE49-F238E27FC236}">
                <a16:creationId xmlns:a16="http://schemas.microsoft.com/office/drawing/2014/main" xmlns="" id="{456F10B5-B0DD-498C-B1FB-4902DAE3A7A9}"/>
              </a:ext>
            </a:extLst>
          </p:cNvPr>
          <p:cNvSpPr/>
          <p:nvPr/>
        </p:nvSpPr>
        <p:spPr>
          <a:xfrm>
            <a:off x="2408349" y="5125874"/>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Orientation Selective Cell</a:t>
            </a:r>
            <a:endParaRPr lang="zh-CN" altLang="en-US" dirty="0">
              <a:solidFill>
                <a:schemeClr val="tx1"/>
              </a:solidFill>
            </a:endParaRPr>
          </a:p>
        </p:txBody>
      </p:sp>
      <p:sp>
        <p:nvSpPr>
          <p:cNvPr id="39" name="矩形 38">
            <a:extLst>
              <a:ext uri="{FF2B5EF4-FFF2-40B4-BE49-F238E27FC236}">
                <a16:creationId xmlns:a16="http://schemas.microsoft.com/office/drawing/2014/main" xmlns="" id="{A61F8FA8-E8C2-4787-86A1-2640EC2B9730}"/>
              </a:ext>
            </a:extLst>
          </p:cNvPr>
          <p:cNvSpPr/>
          <p:nvPr/>
        </p:nvSpPr>
        <p:spPr>
          <a:xfrm>
            <a:off x="3928056" y="5125873"/>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MLP</a:t>
            </a:r>
            <a:endParaRPr lang="zh-CN" altLang="en-US" dirty="0">
              <a:solidFill>
                <a:schemeClr val="tx1"/>
              </a:solidFill>
            </a:endParaRPr>
          </a:p>
        </p:txBody>
      </p:sp>
      <p:sp>
        <p:nvSpPr>
          <p:cNvPr id="41" name="矩形 40">
            <a:extLst>
              <a:ext uri="{FF2B5EF4-FFF2-40B4-BE49-F238E27FC236}">
                <a16:creationId xmlns:a16="http://schemas.microsoft.com/office/drawing/2014/main" xmlns="" id="{210688E3-2056-40F0-B744-A59281D5359C}"/>
              </a:ext>
            </a:extLst>
          </p:cNvPr>
          <p:cNvSpPr/>
          <p:nvPr/>
        </p:nvSpPr>
        <p:spPr>
          <a:xfrm>
            <a:off x="4951926" y="5125873"/>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Error Back-propagation</a:t>
            </a:r>
            <a:endParaRPr lang="zh-CN" altLang="en-US" dirty="0">
              <a:solidFill>
                <a:schemeClr val="tx1"/>
              </a:solidFill>
            </a:endParaRPr>
          </a:p>
        </p:txBody>
      </p:sp>
      <p:sp>
        <p:nvSpPr>
          <p:cNvPr id="42" name="矩形 41">
            <a:extLst>
              <a:ext uri="{FF2B5EF4-FFF2-40B4-BE49-F238E27FC236}">
                <a16:creationId xmlns:a16="http://schemas.microsoft.com/office/drawing/2014/main" xmlns="" id="{0D67F611-3739-43BF-9846-81DDB8F37E70}"/>
              </a:ext>
            </a:extLst>
          </p:cNvPr>
          <p:cNvSpPr/>
          <p:nvPr/>
        </p:nvSpPr>
        <p:spPr>
          <a:xfrm>
            <a:off x="6471633" y="5125872"/>
            <a:ext cx="1294329"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Deep Belief Network</a:t>
            </a:r>
            <a:endParaRPr lang="zh-CN" altLang="en-US" dirty="0">
              <a:solidFill>
                <a:schemeClr val="tx1"/>
              </a:solidFill>
            </a:endParaRPr>
          </a:p>
        </p:txBody>
      </p:sp>
      <p:sp>
        <p:nvSpPr>
          <p:cNvPr id="14" name="椭圆 13">
            <a:extLst>
              <a:ext uri="{FF2B5EF4-FFF2-40B4-BE49-F238E27FC236}">
                <a16:creationId xmlns:a16="http://schemas.microsoft.com/office/drawing/2014/main" xmlns="" id="{04BAA07E-579C-4ABB-8115-2DA47800C5A2}"/>
              </a:ext>
            </a:extLst>
          </p:cNvPr>
          <p:cNvSpPr/>
          <p:nvPr/>
        </p:nvSpPr>
        <p:spPr>
          <a:xfrm>
            <a:off x="786899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xmlns="" id="{D57B0CE2-4658-40A3-845B-2688451CB732}"/>
              </a:ext>
            </a:extLst>
          </p:cNvPr>
          <p:cNvSpPr/>
          <p:nvPr/>
        </p:nvSpPr>
        <p:spPr>
          <a:xfrm>
            <a:off x="8049293"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xmlns="" id="{D42377C2-3436-4BC4-9A1B-0F7B874E7B2C}"/>
              </a:ext>
            </a:extLst>
          </p:cNvPr>
          <p:cNvSpPr/>
          <p:nvPr/>
        </p:nvSpPr>
        <p:spPr>
          <a:xfrm>
            <a:off x="824247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xmlns="" id="{F9506C0C-144C-446F-A6BB-88A005F69635}"/>
              </a:ext>
            </a:extLst>
          </p:cNvPr>
          <p:cNvSpPr/>
          <p:nvPr/>
        </p:nvSpPr>
        <p:spPr>
          <a:xfrm rot="5400000">
            <a:off x="8036419" y="5422041"/>
            <a:ext cx="1159099" cy="225380"/>
          </a:xfrm>
          <a:prstGeom prst="triangl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xmlns="" id="{ACDDAD08-0406-423B-9FE5-89224C222986}"/>
              </a:ext>
            </a:extLst>
          </p:cNvPr>
          <p:cNvSpPr txBox="1"/>
          <p:nvPr/>
        </p:nvSpPr>
        <p:spPr>
          <a:xfrm>
            <a:off x="549378" y="5943593"/>
            <a:ext cx="646331" cy="369332"/>
          </a:xfrm>
          <a:prstGeom prst="rect">
            <a:avLst/>
          </a:prstGeom>
          <a:noFill/>
        </p:spPr>
        <p:txBody>
          <a:bodyPr wrap="none" rtlCol="0">
            <a:spAutoFit/>
          </a:bodyPr>
          <a:lstStyle/>
          <a:p>
            <a:r>
              <a:rPr lang="en-US" altLang="zh-CN" dirty="0"/>
              <a:t>1943</a:t>
            </a:r>
            <a:endParaRPr lang="zh-CN" altLang="en-US" dirty="0"/>
          </a:p>
        </p:txBody>
      </p:sp>
      <p:sp>
        <p:nvSpPr>
          <p:cNvPr id="56" name="文本框 55">
            <a:extLst>
              <a:ext uri="{FF2B5EF4-FFF2-40B4-BE49-F238E27FC236}">
                <a16:creationId xmlns:a16="http://schemas.microsoft.com/office/drawing/2014/main" xmlns="" id="{7BA4274F-FB30-45AB-B302-3B9802C2D1EC}"/>
              </a:ext>
            </a:extLst>
          </p:cNvPr>
          <p:cNvSpPr txBox="1"/>
          <p:nvPr/>
        </p:nvSpPr>
        <p:spPr>
          <a:xfrm>
            <a:off x="1573245" y="5943593"/>
            <a:ext cx="646331" cy="369332"/>
          </a:xfrm>
          <a:prstGeom prst="rect">
            <a:avLst/>
          </a:prstGeom>
          <a:noFill/>
        </p:spPr>
        <p:txBody>
          <a:bodyPr wrap="none" rtlCol="0">
            <a:spAutoFit/>
          </a:bodyPr>
          <a:lstStyle/>
          <a:p>
            <a:r>
              <a:rPr lang="en-US" altLang="zh-CN" dirty="0"/>
              <a:t>1949</a:t>
            </a:r>
            <a:endParaRPr lang="zh-CN" altLang="en-US" dirty="0"/>
          </a:p>
        </p:txBody>
      </p:sp>
      <p:sp>
        <p:nvSpPr>
          <p:cNvPr id="59" name="文本框 58">
            <a:extLst>
              <a:ext uri="{FF2B5EF4-FFF2-40B4-BE49-F238E27FC236}">
                <a16:creationId xmlns:a16="http://schemas.microsoft.com/office/drawing/2014/main" xmlns="" id="{5C4ACEFE-DACB-4C42-B547-3098D5452F00}"/>
              </a:ext>
            </a:extLst>
          </p:cNvPr>
          <p:cNvSpPr txBox="1"/>
          <p:nvPr/>
        </p:nvSpPr>
        <p:spPr>
          <a:xfrm>
            <a:off x="2822499" y="5943593"/>
            <a:ext cx="646331" cy="369332"/>
          </a:xfrm>
          <a:prstGeom prst="rect">
            <a:avLst/>
          </a:prstGeom>
          <a:noFill/>
        </p:spPr>
        <p:txBody>
          <a:bodyPr wrap="none" rtlCol="0">
            <a:spAutoFit/>
          </a:bodyPr>
          <a:lstStyle/>
          <a:p>
            <a:r>
              <a:rPr lang="en-US" altLang="zh-CN" dirty="0"/>
              <a:t>1958</a:t>
            </a:r>
            <a:endParaRPr lang="zh-CN" altLang="en-US" dirty="0"/>
          </a:p>
        </p:txBody>
      </p:sp>
      <p:sp>
        <p:nvSpPr>
          <p:cNvPr id="60" name="文本框 59">
            <a:extLst>
              <a:ext uri="{FF2B5EF4-FFF2-40B4-BE49-F238E27FC236}">
                <a16:creationId xmlns:a16="http://schemas.microsoft.com/office/drawing/2014/main" xmlns="" id="{9C5DE94F-096F-41A9-B503-A7A742935989}"/>
              </a:ext>
            </a:extLst>
          </p:cNvPr>
          <p:cNvSpPr txBox="1"/>
          <p:nvPr/>
        </p:nvSpPr>
        <p:spPr>
          <a:xfrm>
            <a:off x="4116822" y="5929615"/>
            <a:ext cx="646331" cy="369332"/>
          </a:xfrm>
          <a:prstGeom prst="rect">
            <a:avLst/>
          </a:prstGeom>
          <a:noFill/>
        </p:spPr>
        <p:txBody>
          <a:bodyPr wrap="none" rtlCol="0">
            <a:spAutoFit/>
          </a:bodyPr>
          <a:lstStyle/>
          <a:p>
            <a:r>
              <a:rPr lang="en-US" altLang="zh-CN" dirty="0"/>
              <a:t>1962</a:t>
            </a:r>
            <a:endParaRPr lang="zh-CN" altLang="en-US" dirty="0"/>
          </a:p>
        </p:txBody>
      </p:sp>
      <p:sp>
        <p:nvSpPr>
          <p:cNvPr id="65" name="文本框 64">
            <a:extLst>
              <a:ext uri="{FF2B5EF4-FFF2-40B4-BE49-F238E27FC236}">
                <a16:creationId xmlns:a16="http://schemas.microsoft.com/office/drawing/2014/main" xmlns="" id="{FF4C58F0-72AC-440C-A4C0-4E7F002AEDFB}"/>
              </a:ext>
            </a:extLst>
          </p:cNvPr>
          <p:cNvSpPr txBox="1"/>
          <p:nvPr/>
        </p:nvSpPr>
        <p:spPr>
          <a:xfrm>
            <a:off x="5388614" y="5943593"/>
            <a:ext cx="646331" cy="369332"/>
          </a:xfrm>
          <a:prstGeom prst="rect">
            <a:avLst/>
          </a:prstGeom>
          <a:noFill/>
        </p:spPr>
        <p:txBody>
          <a:bodyPr wrap="none" rtlCol="0">
            <a:spAutoFit/>
          </a:bodyPr>
          <a:lstStyle/>
          <a:p>
            <a:r>
              <a:rPr lang="en-US" altLang="zh-CN" dirty="0"/>
              <a:t>1986</a:t>
            </a:r>
            <a:endParaRPr lang="zh-CN" altLang="en-US" dirty="0"/>
          </a:p>
        </p:txBody>
      </p:sp>
      <p:sp>
        <p:nvSpPr>
          <p:cNvPr id="66" name="文本框 65">
            <a:extLst>
              <a:ext uri="{FF2B5EF4-FFF2-40B4-BE49-F238E27FC236}">
                <a16:creationId xmlns:a16="http://schemas.microsoft.com/office/drawing/2014/main" xmlns="" id="{50FC5C66-F045-424E-A34E-DF694C6F73A3}"/>
              </a:ext>
            </a:extLst>
          </p:cNvPr>
          <p:cNvSpPr txBox="1"/>
          <p:nvPr/>
        </p:nvSpPr>
        <p:spPr>
          <a:xfrm>
            <a:off x="6757352" y="5943593"/>
            <a:ext cx="646331" cy="369332"/>
          </a:xfrm>
          <a:prstGeom prst="rect">
            <a:avLst/>
          </a:prstGeom>
          <a:noFill/>
        </p:spPr>
        <p:txBody>
          <a:bodyPr wrap="none" rtlCol="0">
            <a:spAutoFit/>
          </a:bodyPr>
          <a:lstStyle/>
          <a:p>
            <a:r>
              <a:rPr lang="en-US" altLang="zh-CN" dirty="0"/>
              <a:t>2006</a:t>
            </a:r>
            <a:endParaRPr lang="zh-CN" altLang="en-US" dirty="0"/>
          </a:p>
        </p:txBody>
      </p:sp>
      <p:grpSp>
        <p:nvGrpSpPr>
          <p:cNvPr id="19" name="组合 18">
            <a:extLst>
              <a:ext uri="{FF2B5EF4-FFF2-40B4-BE49-F238E27FC236}">
                <a16:creationId xmlns:a16="http://schemas.microsoft.com/office/drawing/2014/main" xmlns="" id="{AD5F8307-0C3B-44E0-82FC-9DCDDB4850AE}"/>
              </a:ext>
            </a:extLst>
          </p:cNvPr>
          <p:cNvGrpSpPr/>
          <p:nvPr/>
        </p:nvGrpSpPr>
        <p:grpSpPr>
          <a:xfrm>
            <a:off x="360609" y="1226837"/>
            <a:ext cx="2638145" cy="3490175"/>
            <a:chOff x="1429374" y="1178008"/>
            <a:chExt cx="2786250" cy="3533051"/>
          </a:xfrm>
        </p:grpSpPr>
        <p:sp>
          <p:nvSpPr>
            <p:cNvPr id="68" name="矩形 67">
              <a:extLst>
                <a:ext uri="{FF2B5EF4-FFF2-40B4-BE49-F238E27FC236}">
                  <a16:creationId xmlns:a16="http://schemas.microsoft.com/office/drawing/2014/main" xmlns="" id="{42D505F0-8793-4A46-BCDA-F98D14C7C62C}"/>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xmlns="" id="{BB9C8204-1551-4AE0-B00D-249D72B818BE}"/>
                </a:ext>
              </a:extLst>
            </p:cNvPr>
            <p:cNvSpPr txBox="1"/>
            <p:nvPr/>
          </p:nvSpPr>
          <p:spPr>
            <a:xfrm>
              <a:off x="1532620" y="1234200"/>
              <a:ext cx="2582214" cy="3177887"/>
            </a:xfrm>
            <a:prstGeom prst="rect">
              <a:avLst/>
            </a:prstGeom>
            <a:noFill/>
          </p:spPr>
          <p:txBody>
            <a:bodyPr wrap="square">
              <a:spAutoFit/>
            </a:bodyPr>
            <a:lstStyle/>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神经网络研究的突破来自于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Frank Rosenblatt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世纪</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年代所提出的“感知机（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perceptron</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）”模型。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由于感知机中没有包含非线性变换操作的隐藏层，因此感知机表达能力较弱（如无法解决异或问题）。</a:t>
              </a:r>
            </a:p>
          </p:txBody>
        </p:sp>
      </p:grpSp>
      <p:grpSp>
        <p:nvGrpSpPr>
          <p:cNvPr id="76" name="组合 75">
            <a:extLst>
              <a:ext uri="{FF2B5EF4-FFF2-40B4-BE49-F238E27FC236}">
                <a16:creationId xmlns:a16="http://schemas.microsoft.com/office/drawing/2014/main" xmlns="" id="{396A5DCA-B309-49A2-A02C-6ADEF00D5B2F}"/>
              </a:ext>
            </a:extLst>
          </p:cNvPr>
          <p:cNvGrpSpPr/>
          <p:nvPr/>
        </p:nvGrpSpPr>
        <p:grpSpPr>
          <a:xfrm>
            <a:off x="3172618" y="1226836"/>
            <a:ext cx="2638145" cy="3490175"/>
            <a:chOff x="1429374" y="1178008"/>
            <a:chExt cx="2786250" cy="3533051"/>
          </a:xfrm>
        </p:grpSpPr>
        <p:sp>
          <p:nvSpPr>
            <p:cNvPr id="77" name="矩形 76">
              <a:extLst>
                <a:ext uri="{FF2B5EF4-FFF2-40B4-BE49-F238E27FC236}">
                  <a16:creationId xmlns:a16="http://schemas.microsoft.com/office/drawing/2014/main" xmlns="" id="{9AB03E19-A8B0-4D51-8AF6-B50FE0C87395}"/>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xmlns="" id="{4E8A4D2D-F73F-4929-9F0F-C725057BEE8F}"/>
                </a:ext>
              </a:extLst>
            </p:cNvPr>
            <p:cNvSpPr txBox="1"/>
            <p:nvPr/>
          </p:nvSpPr>
          <p:spPr>
            <a:xfrm>
              <a:off x="1528869" y="1417871"/>
              <a:ext cx="2582214" cy="2897485"/>
            </a:xfrm>
            <a:prstGeom prst="rect">
              <a:avLst/>
            </a:prstGeom>
            <a:noFill/>
          </p:spPr>
          <p:txBody>
            <a:bodyPr wrap="square">
              <a:spAutoFit/>
            </a:bodyPr>
            <a:lstStyle/>
            <a:p>
              <a:pPr algn="just"/>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最早由</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提出</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1974] [</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1990]</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、并且由</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Rumelhar</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Hinton</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等人</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Rumelhart</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1986]</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完善的误差后向传播（</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error backpropagation</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）算法解决了多层感知机中参数优化这一难题。</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9" name="组合 78">
            <a:extLst>
              <a:ext uri="{FF2B5EF4-FFF2-40B4-BE49-F238E27FC236}">
                <a16:creationId xmlns:a16="http://schemas.microsoft.com/office/drawing/2014/main" xmlns="" id="{ECDDA56F-DD49-4FA1-9D0D-31D7E8161D22}"/>
              </a:ext>
            </a:extLst>
          </p:cNvPr>
          <p:cNvGrpSpPr/>
          <p:nvPr/>
        </p:nvGrpSpPr>
        <p:grpSpPr>
          <a:xfrm>
            <a:off x="5982239" y="1226836"/>
            <a:ext cx="2638145" cy="3490175"/>
            <a:chOff x="1429374" y="1178008"/>
            <a:chExt cx="2786250" cy="3533051"/>
          </a:xfrm>
        </p:grpSpPr>
        <p:sp>
          <p:nvSpPr>
            <p:cNvPr id="80" name="矩形 79">
              <a:extLst>
                <a:ext uri="{FF2B5EF4-FFF2-40B4-BE49-F238E27FC236}">
                  <a16:creationId xmlns:a16="http://schemas.microsoft.com/office/drawing/2014/main" xmlns="" id="{41133E59-1EF2-4F25-8C66-7346EA4B7FB1}"/>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xmlns="" id="{A220A578-3A88-453A-8C02-EC6CC6CC7C3F}"/>
                </a:ext>
              </a:extLst>
            </p:cNvPr>
            <p:cNvSpPr txBox="1"/>
            <p:nvPr/>
          </p:nvSpPr>
          <p:spPr>
            <a:xfrm>
              <a:off x="1531391" y="1442915"/>
              <a:ext cx="2582214" cy="3006530"/>
            </a:xfrm>
            <a:prstGeom prst="rect">
              <a:avLst/>
            </a:prstGeom>
            <a:noFill/>
          </p:spPr>
          <p:txBody>
            <a:bodyPr wrap="square">
              <a:spAutoFit/>
            </a:bodyPr>
            <a:lstStyle/>
            <a:p>
              <a:pPr algn="just"/>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2006</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Hinton</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《Science》</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等期刊上发表了论文，首次提出了“深度信念网络</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(deep belief network)”</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模型</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[Hinton 2006]</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，在相关分类任务上可取得性能超过了传统浅层学习模型（如支持向量机），使得深度架构引起了大家的关注。</a:t>
              </a:r>
            </a:p>
          </p:txBody>
        </p:sp>
      </p:grpSp>
    </p:spTree>
    <p:extLst>
      <p:ext uri="{BB962C8B-B14F-4D97-AF65-F5344CB8AC3E}">
        <p14:creationId xmlns:p14="http://schemas.microsoft.com/office/powerpoint/2010/main" val="6616035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xmlns=""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xmlns=""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xmlns=""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xmlns=""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20478562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6641" y="138282"/>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浅层学习  </a:t>
            </a:r>
            <a:r>
              <a:rPr lang="en-US" altLang="zh-CN" sz="2000" dirty="0">
                <a:latin typeface="Times New Roman" panose="02020603050405020304" pitchFamily="18" charset="0"/>
                <a:cs typeface="Times New Roman" panose="02020603050405020304" pitchFamily="18" charset="0"/>
              </a:rPr>
              <a:t>Versus  </a:t>
            </a:r>
            <a:r>
              <a:rPr lang="zh-CN" altLang="en-US" sz="2000" dirty="0">
                <a:latin typeface="Times New Roman" panose="02020603050405020304" pitchFamily="18" charset="0"/>
                <a:cs typeface="Times New Roman" panose="02020603050405020304" pitchFamily="18" charset="0"/>
              </a:rPr>
              <a:t>深度学习：从</a:t>
            </a:r>
            <a:r>
              <a:rPr lang="zh-CN" altLang="en-US" sz="2000" b="1" dirty="0">
                <a:solidFill>
                  <a:srgbClr val="0070C0"/>
                </a:solidFill>
                <a:latin typeface="Times New Roman" panose="02020603050405020304" pitchFamily="18" charset="0"/>
                <a:cs typeface="Times New Roman" panose="02020603050405020304" pitchFamily="18" charset="0"/>
              </a:rPr>
              <a:t>分段</a:t>
            </a:r>
            <a:r>
              <a:rPr lang="zh-CN" altLang="en-US" sz="2000" dirty="0">
                <a:latin typeface="Times New Roman" panose="02020603050405020304" pitchFamily="18" charset="0"/>
                <a:cs typeface="Times New Roman" panose="02020603050405020304" pitchFamily="18" charset="0"/>
              </a:rPr>
              <a:t>学习到</a:t>
            </a:r>
            <a:r>
              <a:rPr lang="zh-CN" altLang="en-US" sz="2000" b="1" dirty="0">
                <a:solidFill>
                  <a:srgbClr val="0070C0"/>
                </a:solidFill>
                <a:latin typeface="Times New Roman" panose="02020603050405020304" pitchFamily="18" charset="0"/>
                <a:cs typeface="Times New Roman" panose="02020603050405020304" pitchFamily="18" charset="0"/>
              </a:rPr>
              <a:t>逐层端到端</a:t>
            </a:r>
            <a:r>
              <a:rPr lang="zh-CN" altLang="en-US" sz="2000" dirty="0">
                <a:latin typeface="Times New Roman" panose="02020603050405020304" pitchFamily="18" charset="0"/>
                <a:cs typeface="Times New Roman" panose="02020603050405020304" pitchFamily="18" charset="0"/>
              </a:rPr>
              <a:t>学习</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6" y="1272071"/>
            <a:ext cx="3654424" cy="153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642" y="1272071"/>
            <a:ext cx="857250" cy="146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3406" y="1272069"/>
            <a:ext cx="1914525" cy="146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圆角矩形 25"/>
          <p:cNvSpPr/>
          <p:nvPr/>
        </p:nvSpPr>
        <p:spPr bwMode="auto">
          <a:xfrm>
            <a:off x="424947" y="2808772"/>
            <a:ext cx="582586" cy="45367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图像</a:t>
            </a:r>
            <a:endPar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7" name="圆角矩形 26"/>
          <p:cNvSpPr/>
          <p:nvPr/>
        </p:nvSpPr>
        <p:spPr bwMode="auto">
          <a:xfrm>
            <a:off x="1253067"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稠密</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信息点</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8" name="圆角矩形 27"/>
          <p:cNvSpPr/>
          <p:nvPr/>
        </p:nvSpPr>
        <p:spPr bwMode="auto">
          <a:xfrm>
            <a:off x="2263776" y="2741035"/>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信息点</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表达</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9" name="圆角矩形 28"/>
          <p:cNvSpPr/>
          <p:nvPr/>
        </p:nvSpPr>
        <p:spPr bwMode="auto">
          <a:xfrm>
            <a:off x="3184523" y="2732568"/>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视觉</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词典</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0" name="圆角矩形 29"/>
          <p:cNvSpPr/>
          <p:nvPr/>
        </p:nvSpPr>
        <p:spPr bwMode="auto">
          <a:xfrm>
            <a:off x="4163482" y="271845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视觉</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单词</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1" name="圆角矩形 30"/>
          <p:cNvSpPr/>
          <p:nvPr/>
        </p:nvSpPr>
        <p:spPr bwMode="auto">
          <a:xfrm>
            <a:off x="5289547"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金字塔</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模型</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5" name="圆角矩形 34"/>
          <p:cNvSpPr/>
          <p:nvPr/>
        </p:nvSpPr>
        <p:spPr bwMode="auto">
          <a:xfrm>
            <a:off x="6247335"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直方图</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 name="右箭头 1"/>
          <p:cNvSpPr/>
          <p:nvPr/>
        </p:nvSpPr>
        <p:spPr>
          <a:xfrm>
            <a:off x="7137930" y="1799117"/>
            <a:ext cx="473603"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8" name="圆角矩形 37"/>
          <p:cNvSpPr/>
          <p:nvPr/>
        </p:nvSpPr>
        <p:spPr bwMode="auto">
          <a:xfrm>
            <a:off x="7677267" y="1130728"/>
            <a:ext cx="1288933" cy="181561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algn="ctr" defTabSz="914400" eaLnBrk="1" fontAlgn="base" latinLnBrk="0" hangingPunct="1">
              <a:lnSpc>
                <a:spcPct val="150000"/>
              </a:lnSpc>
              <a:spcBef>
                <a:spcPct val="0"/>
              </a:spcBef>
              <a:spcAft>
                <a:spcPct val="0"/>
              </a:spcAft>
              <a:buClr>
                <a:srgbClr val="FF0000"/>
              </a:buClr>
              <a:buSzTx/>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识别</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algn="ctr" defTabSz="914400" eaLnBrk="1" fontAlgn="base" latinLnBrk="0" hangingPunct="1">
              <a:lnSpc>
                <a:spcPct val="150000"/>
              </a:lnSpc>
              <a:spcBef>
                <a:spcPct val="0"/>
              </a:spcBef>
              <a:spcAft>
                <a:spcPct val="0"/>
              </a:spcAft>
              <a:buClr>
                <a:srgbClr val="FF0000"/>
              </a:buClr>
              <a:buSzTx/>
              <a:tabLst/>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分类</a:t>
            </a:r>
            <a:endPar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marL="0" marR="0" lvl="1" algn="ctr" defTabSz="914400" eaLnBrk="1" fontAlgn="base" latinLnBrk="0" hangingPunct="1">
              <a:lnSpc>
                <a:spcPct val="150000"/>
              </a:lnSpc>
              <a:spcBef>
                <a:spcPct val="0"/>
              </a:spcBef>
              <a:spcAft>
                <a:spcPct val="0"/>
              </a:spcAft>
              <a:buClr>
                <a:srgbClr val="FF0000"/>
              </a:buClr>
              <a:buSzTx/>
              <a:tabLst/>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聚类</a:t>
            </a:r>
            <a:endPar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3" name="减号 2"/>
          <p:cNvSpPr/>
          <p:nvPr/>
        </p:nvSpPr>
        <p:spPr>
          <a:xfrm>
            <a:off x="1" y="3431814"/>
            <a:ext cx="8615891" cy="790223"/>
          </a:xfrm>
          <a:prstGeom prst="mathMinu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grpSp>
        <p:nvGrpSpPr>
          <p:cNvPr id="40" name="组合 23"/>
          <p:cNvGrpSpPr>
            <a:grpSpLocks/>
          </p:cNvGrpSpPr>
          <p:nvPr/>
        </p:nvGrpSpPr>
        <p:grpSpPr bwMode="auto">
          <a:xfrm>
            <a:off x="666473" y="4112306"/>
            <a:ext cx="8054975" cy="2489365"/>
            <a:chOff x="388938" y="1476602"/>
            <a:chExt cx="8054975" cy="1868212"/>
          </a:xfrm>
        </p:grpSpPr>
        <p:pic>
          <p:nvPicPr>
            <p:cNvPr id="4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88" y="1675227"/>
              <a:ext cx="1062037" cy="90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Freeform 121"/>
            <p:cNvSpPr>
              <a:spLocks/>
            </p:cNvSpPr>
            <p:nvPr/>
          </p:nvSpPr>
          <p:spPr bwMode="auto">
            <a:xfrm>
              <a:off x="6742113" y="1643404"/>
              <a:ext cx="500062" cy="1089025"/>
            </a:xfrm>
            <a:custGeom>
              <a:avLst/>
              <a:gdLst>
                <a:gd name="T0" fmla="*/ 2147483647 w 946"/>
                <a:gd name="T1" fmla="*/ 0 h 6087"/>
                <a:gd name="T2" fmla="*/ 2147483647 w 946"/>
                <a:gd name="T3" fmla="*/ 2147483647 h 6087"/>
                <a:gd name="T4" fmla="*/ 2147483647 w 946"/>
                <a:gd name="T5" fmla="*/ 2147483647 h 6087"/>
                <a:gd name="T6" fmla="*/ 2147483647 w 946"/>
                <a:gd name="T7" fmla="*/ 2147483647 h 6087"/>
                <a:gd name="T8" fmla="*/ 2147483647 w 946"/>
                <a:gd name="T9" fmla="*/ 2147483647 h 6087"/>
                <a:gd name="T10" fmla="*/ 2147483647 w 946"/>
                <a:gd name="T11" fmla="*/ 2147483647 h 6087"/>
                <a:gd name="T12" fmla="*/ 2147483647 w 946"/>
                <a:gd name="T13" fmla="*/ 2147483647 h 6087"/>
                <a:gd name="T14" fmla="*/ 2147483647 w 946"/>
                <a:gd name="T15" fmla="*/ 2147483647 h 6087"/>
                <a:gd name="T16" fmla="*/ 2147483647 w 946"/>
                <a:gd name="T17" fmla="*/ 2147483647 h 6087"/>
                <a:gd name="T18" fmla="*/ 2147483647 w 946"/>
                <a:gd name="T19" fmla="*/ 2147483647 h 6087"/>
                <a:gd name="T20" fmla="*/ 2147483647 w 946"/>
                <a:gd name="T21" fmla="*/ 2147483647 h 6087"/>
                <a:gd name="T22" fmla="*/ 2147483647 w 946"/>
                <a:gd name="T23" fmla="*/ 2147483647 h 6087"/>
                <a:gd name="T24" fmla="*/ 2147483647 w 946"/>
                <a:gd name="T25" fmla="*/ 2147483647 h 6087"/>
                <a:gd name="T26" fmla="*/ 2147483647 w 946"/>
                <a:gd name="T27" fmla="*/ 2147483647 h 6087"/>
                <a:gd name="T28" fmla="*/ 2147483647 w 946"/>
                <a:gd name="T29" fmla="*/ 2147483647 h 6087"/>
                <a:gd name="T30" fmla="*/ 2147483647 w 946"/>
                <a:gd name="T31" fmla="*/ 2147483647 h 6087"/>
                <a:gd name="T32" fmla="*/ 2147483647 w 946"/>
                <a:gd name="T33" fmla="*/ 2147483647 h 6087"/>
                <a:gd name="T34" fmla="*/ 2147483647 w 946"/>
                <a:gd name="T35" fmla="*/ 2147483647 h 6087"/>
                <a:gd name="T36" fmla="*/ 2147483647 w 946"/>
                <a:gd name="T37" fmla="*/ 2147483647 h 6087"/>
                <a:gd name="T38" fmla="*/ 2147483647 w 946"/>
                <a:gd name="T39" fmla="*/ 2147483647 h 6087"/>
                <a:gd name="T40" fmla="*/ 2147483647 w 946"/>
                <a:gd name="T41" fmla="*/ 2147483647 h 6087"/>
                <a:gd name="T42" fmla="*/ 2147483647 w 946"/>
                <a:gd name="T43" fmla="*/ 2147483647 h 6087"/>
                <a:gd name="T44" fmla="*/ 2147483647 w 946"/>
                <a:gd name="T45" fmla="*/ 2147483647 h 6087"/>
                <a:gd name="T46" fmla="*/ 2147483647 w 946"/>
                <a:gd name="T47" fmla="*/ 2147483647 h 6087"/>
                <a:gd name="T48" fmla="*/ 2147483647 w 946"/>
                <a:gd name="T49" fmla="*/ 2147483647 h 6087"/>
                <a:gd name="T50" fmla="*/ 0 w 946"/>
                <a:gd name="T51" fmla="*/ 2147483647 h 6087"/>
                <a:gd name="T52" fmla="*/ 0 w 946"/>
                <a:gd name="T53" fmla="*/ 2147483647 h 6087"/>
                <a:gd name="T54" fmla="*/ 2147483647 w 946"/>
                <a:gd name="T55" fmla="*/ 2147483647 h 6087"/>
                <a:gd name="T56" fmla="*/ 2147483647 w 946"/>
                <a:gd name="T57" fmla="*/ 2147483647 h 6087"/>
                <a:gd name="T58" fmla="*/ 2147483647 w 946"/>
                <a:gd name="T59" fmla="*/ 2147483647 h 6087"/>
                <a:gd name="T60" fmla="*/ 2147483647 w 946"/>
                <a:gd name="T61" fmla="*/ 2147483647 h 6087"/>
                <a:gd name="T62" fmla="*/ 2147483647 w 946"/>
                <a:gd name="T63" fmla="*/ 2147483647 h 6087"/>
                <a:gd name="T64" fmla="*/ 2147483647 w 946"/>
                <a:gd name="T65" fmla="*/ 2147483647 h 6087"/>
                <a:gd name="T66" fmla="*/ 2147483647 w 946"/>
                <a:gd name="T67" fmla="*/ 2147483647 h 60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46" h="6087">
                  <a:moveTo>
                    <a:pt x="184" y="0"/>
                  </a:moveTo>
                  <a:lnTo>
                    <a:pt x="762" y="0"/>
                  </a:lnTo>
                  <a:lnTo>
                    <a:pt x="781" y="1"/>
                  </a:lnTo>
                  <a:lnTo>
                    <a:pt x="799" y="4"/>
                  </a:lnTo>
                  <a:lnTo>
                    <a:pt x="817" y="10"/>
                  </a:lnTo>
                  <a:lnTo>
                    <a:pt x="833" y="18"/>
                  </a:lnTo>
                  <a:lnTo>
                    <a:pt x="850" y="27"/>
                  </a:lnTo>
                  <a:lnTo>
                    <a:pt x="865" y="38"/>
                  </a:lnTo>
                  <a:lnTo>
                    <a:pt x="879" y="52"/>
                  </a:lnTo>
                  <a:lnTo>
                    <a:pt x="892" y="67"/>
                  </a:lnTo>
                  <a:lnTo>
                    <a:pt x="904" y="82"/>
                  </a:lnTo>
                  <a:lnTo>
                    <a:pt x="914" y="100"/>
                  </a:lnTo>
                  <a:lnTo>
                    <a:pt x="923" y="119"/>
                  </a:lnTo>
                  <a:lnTo>
                    <a:pt x="931" y="139"/>
                  </a:lnTo>
                  <a:lnTo>
                    <a:pt x="938" y="160"/>
                  </a:lnTo>
                  <a:lnTo>
                    <a:pt x="943" y="181"/>
                  </a:lnTo>
                  <a:lnTo>
                    <a:pt x="945" y="204"/>
                  </a:lnTo>
                  <a:lnTo>
                    <a:pt x="946" y="228"/>
                  </a:lnTo>
                  <a:lnTo>
                    <a:pt x="946" y="5859"/>
                  </a:lnTo>
                  <a:lnTo>
                    <a:pt x="945" y="5882"/>
                  </a:lnTo>
                  <a:lnTo>
                    <a:pt x="943" y="5905"/>
                  </a:lnTo>
                  <a:lnTo>
                    <a:pt x="938" y="5926"/>
                  </a:lnTo>
                  <a:lnTo>
                    <a:pt x="931" y="5946"/>
                  </a:lnTo>
                  <a:lnTo>
                    <a:pt x="923" y="5967"/>
                  </a:lnTo>
                  <a:lnTo>
                    <a:pt x="914" y="5986"/>
                  </a:lnTo>
                  <a:lnTo>
                    <a:pt x="904" y="6003"/>
                  </a:lnTo>
                  <a:lnTo>
                    <a:pt x="892" y="6020"/>
                  </a:lnTo>
                  <a:lnTo>
                    <a:pt x="879" y="6034"/>
                  </a:lnTo>
                  <a:lnTo>
                    <a:pt x="865" y="6048"/>
                  </a:lnTo>
                  <a:lnTo>
                    <a:pt x="850" y="6059"/>
                  </a:lnTo>
                  <a:lnTo>
                    <a:pt x="833" y="6068"/>
                  </a:lnTo>
                  <a:lnTo>
                    <a:pt x="817" y="6075"/>
                  </a:lnTo>
                  <a:lnTo>
                    <a:pt x="799" y="6082"/>
                  </a:lnTo>
                  <a:lnTo>
                    <a:pt x="781" y="6086"/>
                  </a:lnTo>
                  <a:lnTo>
                    <a:pt x="762" y="6087"/>
                  </a:lnTo>
                  <a:lnTo>
                    <a:pt x="184" y="6087"/>
                  </a:lnTo>
                  <a:lnTo>
                    <a:pt x="165" y="6086"/>
                  </a:lnTo>
                  <a:lnTo>
                    <a:pt x="147" y="6082"/>
                  </a:lnTo>
                  <a:lnTo>
                    <a:pt x="129" y="6075"/>
                  </a:lnTo>
                  <a:lnTo>
                    <a:pt x="113" y="6068"/>
                  </a:lnTo>
                  <a:lnTo>
                    <a:pt x="97" y="6059"/>
                  </a:lnTo>
                  <a:lnTo>
                    <a:pt x="81" y="6048"/>
                  </a:lnTo>
                  <a:lnTo>
                    <a:pt x="67" y="6034"/>
                  </a:lnTo>
                  <a:lnTo>
                    <a:pt x="54" y="6020"/>
                  </a:lnTo>
                  <a:lnTo>
                    <a:pt x="42" y="6003"/>
                  </a:lnTo>
                  <a:lnTo>
                    <a:pt x="31" y="5986"/>
                  </a:lnTo>
                  <a:lnTo>
                    <a:pt x="22" y="5967"/>
                  </a:lnTo>
                  <a:lnTo>
                    <a:pt x="15" y="5946"/>
                  </a:lnTo>
                  <a:lnTo>
                    <a:pt x="9" y="5926"/>
                  </a:lnTo>
                  <a:lnTo>
                    <a:pt x="4" y="5905"/>
                  </a:lnTo>
                  <a:lnTo>
                    <a:pt x="0" y="5882"/>
                  </a:lnTo>
                  <a:lnTo>
                    <a:pt x="0" y="5859"/>
                  </a:lnTo>
                  <a:lnTo>
                    <a:pt x="0" y="228"/>
                  </a:lnTo>
                  <a:lnTo>
                    <a:pt x="0" y="204"/>
                  </a:lnTo>
                  <a:lnTo>
                    <a:pt x="4" y="181"/>
                  </a:lnTo>
                  <a:lnTo>
                    <a:pt x="9" y="160"/>
                  </a:lnTo>
                  <a:lnTo>
                    <a:pt x="15" y="139"/>
                  </a:lnTo>
                  <a:lnTo>
                    <a:pt x="22" y="119"/>
                  </a:lnTo>
                  <a:lnTo>
                    <a:pt x="31" y="100"/>
                  </a:lnTo>
                  <a:lnTo>
                    <a:pt x="42" y="82"/>
                  </a:lnTo>
                  <a:lnTo>
                    <a:pt x="54" y="67"/>
                  </a:lnTo>
                  <a:lnTo>
                    <a:pt x="67" y="52"/>
                  </a:lnTo>
                  <a:lnTo>
                    <a:pt x="81" y="38"/>
                  </a:lnTo>
                  <a:lnTo>
                    <a:pt x="97" y="27"/>
                  </a:lnTo>
                  <a:lnTo>
                    <a:pt x="113" y="18"/>
                  </a:lnTo>
                  <a:lnTo>
                    <a:pt x="129" y="10"/>
                  </a:lnTo>
                  <a:lnTo>
                    <a:pt x="147" y="4"/>
                  </a:lnTo>
                  <a:lnTo>
                    <a:pt x="165" y="1"/>
                  </a:lnTo>
                  <a:lnTo>
                    <a:pt x="184" y="0"/>
                  </a:lnTo>
                  <a:close/>
                </a:path>
              </a:pathLst>
            </a:custGeom>
            <a:solidFill>
              <a:srgbClr val="F587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22"/>
            <p:cNvSpPr>
              <a:spLocks noEditPoints="1"/>
            </p:cNvSpPr>
            <p:nvPr/>
          </p:nvSpPr>
          <p:spPr bwMode="auto">
            <a:xfrm>
              <a:off x="6731000" y="1720850"/>
              <a:ext cx="503238" cy="1090613"/>
            </a:xfrm>
            <a:custGeom>
              <a:avLst/>
              <a:gdLst>
                <a:gd name="T0" fmla="*/ 2147483647 w 952"/>
                <a:gd name="T1" fmla="*/ 2147483647 h 6093"/>
                <a:gd name="T2" fmla="*/ 2147483647 w 952"/>
                <a:gd name="T3" fmla="*/ 0 h 6093"/>
                <a:gd name="T4" fmla="*/ 2147483647 w 952"/>
                <a:gd name="T5" fmla="*/ 2147483647 h 6093"/>
                <a:gd name="T6" fmla="*/ 2147483647 w 952"/>
                <a:gd name="T7" fmla="*/ 2147483647 h 6093"/>
                <a:gd name="T8" fmla="*/ 2147483647 w 952"/>
                <a:gd name="T9" fmla="*/ 2147483647 h 6093"/>
                <a:gd name="T10" fmla="*/ 2147483647 w 952"/>
                <a:gd name="T11" fmla="*/ 2147483647 h 6093"/>
                <a:gd name="T12" fmla="*/ 2147483647 w 952"/>
                <a:gd name="T13" fmla="*/ 2147483647 h 6093"/>
                <a:gd name="T14" fmla="*/ 2147483647 w 952"/>
                <a:gd name="T15" fmla="*/ 0 h 6093"/>
                <a:gd name="T16" fmla="*/ 2147483647 w 952"/>
                <a:gd name="T17" fmla="*/ 2147483647 h 6093"/>
                <a:gd name="T18" fmla="*/ 2147483647 w 952"/>
                <a:gd name="T19" fmla="*/ 2147483647 h 6093"/>
                <a:gd name="T20" fmla="*/ 2147483647 w 952"/>
                <a:gd name="T21" fmla="*/ 2147483647 h 6093"/>
                <a:gd name="T22" fmla="*/ 2147483647 w 952"/>
                <a:gd name="T23" fmla="*/ 2147483647 h 6093"/>
                <a:gd name="T24" fmla="*/ 2147483647 w 952"/>
                <a:gd name="T25" fmla="*/ 2147483647 h 6093"/>
                <a:gd name="T26" fmla="*/ 2147483647 w 952"/>
                <a:gd name="T27" fmla="*/ 2147483647 h 6093"/>
                <a:gd name="T28" fmla="*/ 2147483647 w 952"/>
                <a:gd name="T29" fmla="*/ 2147483647 h 6093"/>
                <a:gd name="T30" fmla="*/ 2147483647 w 952"/>
                <a:gd name="T31" fmla="*/ 2147483647 h 6093"/>
                <a:gd name="T32" fmla="*/ 2147483647 w 952"/>
                <a:gd name="T33" fmla="*/ 2147483647 h 6093"/>
                <a:gd name="T34" fmla="*/ 2147483647 w 952"/>
                <a:gd name="T35" fmla="*/ 2147483647 h 6093"/>
                <a:gd name="T36" fmla="*/ 2147483647 w 952"/>
                <a:gd name="T37" fmla="*/ 2147483647 h 6093"/>
                <a:gd name="T38" fmla="*/ 2147483647 w 952"/>
                <a:gd name="T39" fmla="*/ 2147483647 h 6093"/>
                <a:gd name="T40" fmla="*/ 2147483647 w 952"/>
                <a:gd name="T41" fmla="*/ 2147483647 h 6093"/>
                <a:gd name="T42" fmla="*/ 2147483647 w 952"/>
                <a:gd name="T43" fmla="*/ 2147483647 h 6093"/>
                <a:gd name="T44" fmla="*/ 2147483647 w 952"/>
                <a:gd name="T45" fmla="*/ 2147483647 h 6093"/>
                <a:gd name="T46" fmla="*/ 2147483647 w 952"/>
                <a:gd name="T47" fmla="*/ 2147483647 h 6093"/>
                <a:gd name="T48" fmla="*/ 2147483647 w 952"/>
                <a:gd name="T49" fmla="*/ 2147483647 h 6093"/>
                <a:gd name="T50" fmla="*/ 2147483647 w 952"/>
                <a:gd name="T51" fmla="*/ 2147483647 h 6093"/>
                <a:gd name="T52" fmla="*/ 2147483647 w 952"/>
                <a:gd name="T53" fmla="*/ 2147483647 h 6093"/>
                <a:gd name="T54" fmla="*/ 2147483647 w 952"/>
                <a:gd name="T55" fmla="*/ 2147483647 h 6093"/>
                <a:gd name="T56" fmla="*/ 2147483647 w 952"/>
                <a:gd name="T57" fmla="*/ 2147483647 h 6093"/>
                <a:gd name="T58" fmla="*/ 2147483647 w 952"/>
                <a:gd name="T59" fmla="*/ 2147483647 h 6093"/>
                <a:gd name="T60" fmla="*/ 2147483647 w 952"/>
                <a:gd name="T61" fmla="*/ 2147483647 h 6093"/>
                <a:gd name="T62" fmla="*/ 2147483647 w 952"/>
                <a:gd name="T63" fmla="*/ 2147483647 h 6093"/>
                <a:gd name="T64" fmla="*/ 2147483647 w 952"/>
                <a:gd name="T65" fmla="*/ 2147483647 h 6093"/>
                <a:gd name="T66" fmla="*/ 2147483647 w 952"/>
                <a:gd name="T67" fmla="*/ 2147483647 h 6093"/>
                <a:gd name="T68" fmla="*/ 2147483647 w 952"/>
                <a:gd name="T69" fmla="*/ 2147483647 h 6093"/>
                <a:gd name="T70" fmla="*/ 2147483647 w 952"/>
                <a:gd name="T71" fmla="*/ 2147483647 h 6093"/>
                <a:gd name="T72" fmla="*/ 2147483647 w 952"/>
                <a:gd name="T73" fmla="*/ 2147483647 h 6093"/>
                <a:gd name="T74" fmla="*/ 2147483647 w 952"/>
                <a:gd name="T75" fmla="*/ 2147483647 h 6093"/>
                <a:gd name="T76" fmla="*/ 2147483647 w 952"/>
                <a:gd name="T77" fmla="*/ 2147483647 h 6093"/>
                <a:gd name="T78" fmla="*/ 2147483647 w 952"/>
                <a:gd name="T79" fmla="*/ 2147483647 h 6093"/>
                <a:gd name="T80" fmla="*/ 2147483647 w 952"/>
                <a:gd name="T81" fmla="*/ 2147483647 h 6093"/>
                <a:gd name="T82" fmla="*/ 2147483647 w 952"/>
                <a:gd name="T83" fmla="*/ 2147483647 h 6093"/>
                <a:gd name="T84" fmla="*/ 2147483647 w 952"/>
                <a:gd name="T85" fmla="*/ 2147483647 h 6093"/>
                <a:gd name="T86" fmla="*/ 2147483647 w 952"/>
                <a:gd name="T87" fmla="*/ 2147483647 h 6093"/>
                <a:gd name="T88" fmla="*/ 0 w 952"/>
                <a:gd name="T89" fmla="*/ 2147483647 h 6093"/>
                <a:gd name="T90" fmla="*/ 2147483647 w 952"/>
                <a:gd name="T91" fmla="*/ 2147483647 h 6093"/>
                <a:gd name="T92" fmla="*/ 2147483647 w 952"/>
                <a:gd name="T93" fmla="*/ 2147483647 h 6093"/>
                <a:gd name="T94" fmla="*/ 2147483647 w 952"/>
                <a:gd name="T95" fmla="*/ 2147483647 h 6093"/>
                <a:gd name="T96" fmla="*/ 2147483647 w 952"/>
                <a:gd name="T97" fmla="*/ 2147483647 h 6093"/>
                <a:gd name="T98" fmla="*/ 2147483647 w 952"/>
                <a:gd name="T99" fmla="*/ 2147483647 h 6093"/>
                <a:gd name="T100" fmla="*/ 0 w 952"/>
                <a:gd name="T101" fmla="*/ 2147483647 h 6093"/>
                <a:gd name="T102" fmla="*/ 2147483647 w 952"/>
                <a:gd name="T103" fmla="*/ 2147483647 h 6093"/>
                <a:gd name="T104" fmla="*/ 2147483647 w 952"/>
                <a:gd name="T105" fmla="*/ 2147483647 h 6093"/>
                <a:gd name="T106" fmla="*/ 2147483647 w 952"/>
                <a:gd name="T107" fmla="*/ 0 h 6093"/>
                <a:gd name="T108" fmla="*/ 2147483647 w 952"/>
                <a:gd name="T109" fmla="*/ 2147483647 h 6093"/>
                <a:gd name="T110" fmla="*/ 2147483647 w 952"/>
                <a:gd name="T111" fmla="*/ 2147483647 h 6093"/>
                <a:gd name="T112" fmla="*/ 2147483647 w 952"/>
                <a:gd name="T113" fmla="*/ 2147483647 h 60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52" h="6093">
                  <a:moveTo>
                    <a:pt x="187" y="0"/>
                  </a:moveTo>
                  <a:lnTo>
                    <a:pt x="765" y="0"/>
                  </a:lnTo>
                  <a:lnTo>
                    <a:pt x="765" y="7"/>
                  </a:lnTo>
                  <a:lnTo>
                    <a:pt x="187" y="7"/>
                  </a:lnTo>
                  <a:lnTo>
                    <a:pt x="187" y="0"/>
                  </a:lnTo>
                  <a:close/>
                  <a:moveTo>
                    <a:pt x="765" y="0"/>
                  </a:moveTo>
                  <a:lnTo>
                    <a:pt x="784" y="2"/>
                  </a:lnTo>
                  <a:lnTo>
                    <a:pt x="803" y="5"/>
                  </a:lnTo>
                  <a:lnTo>
                    <a:pt x="820" y="10"/>
                  </a:lnTo>
                  <a:lnTo>
                    <a:pt x="837" y="18"/>
                  </a:lnTo>
                  <a:lnTo>
                    <a:pt x="854" y="28"/>
                  </a:lnTo>
                  <a:lnTo>
                    <a:pt x="869" y="40"/>
                  </a:lnTo>
                  <a:lnTo>
                    <a:pt x="883" y="53"/>
                  </a:lnTo>
                  <a:lnTo>
                    <a:pt x="897" y="69"/>
                  </a:lnTo>
                  <a:lnTo>
                    <a:pt x="894" y="72"/>
                  </a:lnTo>
                  <a:lnTo>
                    <a:pt x="880" y="59"/>
                  </a:lnTo>
                  <a:lnTo>
                    <a:pt x="866" y="46"/>
                  </a:lnTo>
                  <a:lnTo>
                    <a:pt x="852" y="34"/>
                  </a:lnTo>
                  <a:lnTo>
                    <a:pt x="835" y="24"/>
                  </a:lnTo>
                  <a:lnTo>
                    <a:pt x="819" y="17"/>
                  </a:lnTo>
                  <a:lnTo>
                    <a:pt x="802" y="12"/>
                  </a:lnTo>
                  <a:lnTo>
                    <a:pt x="783" y="8"/>
                  </a:lnTo>
                  <a:lnTo>
                    <a:pt x="765" y="7"/>
                  </a:lnTo>
                  <a:lnTo>
                    <a:pt x="765" y="0"/>
                  </a:lnTo>
                  <a:close/>
                  <a:moveTo>
                    <a:pt x="897" y="69"/>
                  </a:moveTo>
                  <a:lnTo>
                    <a:pt x="909" y="85"/>
                  </a:lnTo>
                  <a:lnTo>
                    <a:pt x="920" y="103"/>
                  </a:lnTo>
                  <a:lnTo>
                    <a:pt x="929" y="122"/>
                  </a:lnTo>
                  <a:lnTo>
                    <a:pt x="936" y="142"/>
                  </a:lnTo>
                  <a:lnTo>
                    <a:pt x="944" y="162"/>
                  </a:lnTo>
                  <a:lnTo>
                    <a:pt x="948" y="185"/>
                  </a:lnTo>
                  <a:lnTo>
                    <a:pt x="951" y="208"/>
                  </a:lnTo>
                  <a:lnTo>
                    <a:pt x="952" y="232"/>
                  </a:lnTo>
                  <a:lnTo>
                    <a:pt x="947" y="232"/>
                  </a:lnTo>
                  <a:lnTo>
                    <a:pt x="946" y="209"/>
                  </a:lnTo>
                  <a:lnTo>
                    <a:pt x="943" y="186"/>
                  </a:lnTo>
                  <a:lnTo>
                    <a:pt x="938" y="165"/>
                  </a:lnTo>
                  <a:lnTo>
                    <a:pt x="932" y="145"/>
                  </a:lnTo>
                  <a:lnTo>
                    <a:pt x="924" y="124"/>
                  </a:lnTo>
                  <a:lnTo>
                    <a:pt x="915" y="107"/>
                  </a:lnTo>
                  <a:lnTo>
                    <a:pt x="905" y="89"/>
                  </a:lnTo>
                  <a:lnTo>
                    <a:pt x="894" y="72"/>
                  </a:lnTo>
                  <a:lnTo>
                    <a:pt x="897" y="69"/>
                  </a:lnTo>
                  <a:close/>
                  <a:moveTo>
                    <a:pt x="952" y="232"/>
                  </a:moveTo>
                  <a:lnTo>
                    <a:pt x="952" y="5863"/>
                  </a:lnTo>
                  <a:lnTo>
                    <a:pt x="947" y="5863"/>
                  </a:lnTo>
                  <a:lnTo>
                    <a:pt x="947" y="232"/>
                  </a:lnTo>
                  <a:lnTo>
                    <a:pt x="952" y="232"/>
                  </a:lnTo>
                  <a:close/>
                  <a:moveTo>
                    <a:pt x="952" y="5863"/>
                  </a:moveTo>
                  <a:lnTo>
                    <a:pt x="951" y="5886"/>
                  </a:lnTo>
                  <a:lnTo>
                    <a:pt x="948" y="5909"/>
                  </a:lnTo>
                  <a:lnTo>
                    <a:pt x="944" y="5931"/>
                  </a:lnTo>
                  <a:lnTo>
                    <a:pt x="936" y="5952"/>
                  </a:lnTo>
                  <a:lnTo>
                    <a:pt x="929" y="5972"/>
                  </a:lnTo>
                  <a:lnTo>
                    <a:pt x="920" y="5991"/>
                  </a:lnTo>
                  <a:lnTo>
                    <a:pt x="909" y="6010"/>
                  </a:lnTo>
                  <a:lnTo>
                    <a:pt x="897" y="6026"/>
                  </a:lnTo>
                  <a:lnTo>
                    <a:pt x="894" y="6021"/>
                  </a:lnTo>
                  <a:lnTo>
                    <a:pt x="905" y="6005"/>
                  </a:lnTo>
                  <a:lnTo>
                    <a:pt x="915" y="5988"/>
                  </a:lnTo>
                  <a:lnTo>
                    <a:pt x="924" y="5969"/>
                  </a:lnTo>
                  <a:lnTo>
                    <a:pt x="932" y="5949"/>
                  </a:lnTo>
                  <a:lnTo>
                    <a:pt x="938" y="5929"/>
                  </a:lnTo>
                  <a:lnTo>
                    <a:pt x="943" y="5907"/>
                  </a:lnTo>
                  <a:lnTo>
                    <a:pt x="946" y="5886"/>
                  </a:lnTo>
                  <a:lnTo>
                    <a:pt x="947" y="5863"/>
                  </a:lnTo>
                  <a:lnTo>
                    <a:pt x="952" y="5863"/>
                  </a:lnTo>
                  <a:close/>
                  <a:moveTo>
                    <a:pt x="897" y="6026"/>
                  </a:moveTo>
                  <a:lnTo>
                    <a:pt x="883" y="6040"/>
                  </a:lnTo>
                  <a:lnTo>
                    <a:pt x="869" y="6054"/>
                  </a:lnTo>
                  <a:lnTo>
                    <a:pt x="854" y="6066"/>
                  </a:lnTo>
                  <a:lnTo>
                    <a:pt x="837" y="6076"/>
                  </a:lnTo>
                  <a:lnTo>
                    <a:pt x="820" y="6083"/>
                  </a:lnTo>
                  <a:lnTo>
                    <a:pt x="803" y="6088"/>
                  </a:lnTo>
                  <a:lnTo>
                    <a:pt x="784" y="6092"/>
                  </a:lnTo>
                  <a:lnTo>
                    <a:pt x="765" y="6093"/>
                  </a:lnTo>
                  <a:lnTo>
                    <a:pt x="765" y="6087"/>
                  </a:lnTo>
                  <a:lnTo>
                    <a:pt x="783" y="6086"/>
                  </a:lnTo>
                  <a:lnTo>
                    <a:pt x="802" y="6082"/>
                  </a:lnTo>
                  <a:lnTo>
                    <a:pt x="819" y="6077"/>
                  </a:lnTo>
                  <a:lnTo>
                    <a:pt x="835" y="6069"/>
                  </a:lnTo>
                  <a:lnTo>
                    <a:pt x="852" y="6059"/>
                  </a:lnTo>
                  <a:lnTo>
                    <a:pt x="866" y="6049"/>
                  </a:lnTo>
                  <a:lnTo>
                    <a:pt x="880" y="6035"/>
                  </a:lnTo>
                  <a:lnTo>
                    <a:pt x="894" y="6021"/>
                  </a:lnTo>
                  <a:lnTo>
                    <a:pt x="897" y="6026"/>
                  </a:lnTo>
                  <a:close/>
                  <a:moveTo>
                    <a:pt x="765" y="6093"/>
                  </a:moveTo>
                  <a:lnTo>
                    <a:pt x="187" y="6093"/>
                  </a:lnTo>
                  <a:lnTo>
                    <a:pt x="187" y="6087"/>
                  </a:lnTo>
                  <a:lnTo>
                    <a:pt x="765" y="6087"/>
                  </a:lnTo>
                  <a:lnTo>
                    <a:pt x="765" y="6093"/>
                  </a:lnTo>
                  <a:close/>
                  <a:moveTo>
                    <a:pt x="187" y="6093"/>
                  </a:moveTo>
                  <a:lnTo>
                    <a:pt x="168" y="6092"/>
                  </a:lnTo>
                  <a:lnTo>
                    <a:pt x="150" y="6088"/>
                  </a:lnTo>
                  <a:lnTo>
                    <a:pt x="131" y="6083"/>
                  </a:lnTo>
                  <a:lnTo>
                    <a:pt x="115" y="6076"/>
                  </a:lnTo>
                  <a:lnTo>
                    <a:pt x="99" y="6066"/>
                  </a:lnTo>
                  <a:lnTo>
                    <a:pt x="83" y="6054"/>
                  </a:lnTo>
                  <a:lnTo>
                    <a:pt x="69" y="6040"/>
                  </a:lnTo>
                  <a:lnTo>
                    <a:pt x="56" y="6026"/>
                  </a:lnTo>
                  <a:lnTo>
                    <a:pt x="59" y="6021"/>
                  </a:lnTo>
                  <a:lnTo>
                    <a:pt x="72" y="6035"/>
                  </a:lnTo>
                  <a:lnTo>
                    <a:pt x="86" y="6049"/>
                  </a:lnTo>
                  <a:lnTo>
                    <a:pt x="101" y="6059"/>
                  </a:lnTo>
                  <a:lnTo>
                    <a:pt x="117" y="6069"/>
                  </a:lnTo>
                  <a:lnTo>
                    <a:pt x="133" y="6077"/>
                  </a:lnTo>
                  <a:lnTo>
                    <a:pt x="151" y="6082"/>
                  </a:lnTo>
                  <a:lnTo>
                    <a:pt x="168" y="6086"/>
                  </a:lnTo>
                  <a:lnTo>
                    <a:pt x="187" y="6087"/>
                  </a:lnTo>
                  <a:lnTo>
                    <a:pt x="187" y="6093"/>
                  </a:lnTo>
                  <a:close/>
                  <a:moveTo>
                    <a:pt x="56" y="6026"/>
                  </a:moveTo>
                  <a:lnTo>
                    <a:pt x="43" y="6010"/>
                  </a:lnTo>
                  <a:lnTo>
                    <a:pt x="32" y="5991"/>
                  </a:lnTo>
                  <a:lnTo>
                    <a:pt x="23" y="5972"/>
                  </a:lnTo>
                  <a:lnTo>
                    <a:pt x="15" y="5952"/>
                  </a:lnTo>
                  <a:lnTo>
                    <a:pt x="9" y="5931"/>
                  </a:lnTo>
                  <a:lnTo>
                    <a:pt x="4" y="5909"/>
                  </a:lnTo>
                  <a:lnTo>
                    <a:pt x="1" y="5886"/>
                  </a:lnTo>
                  <a:lnTo>
                    <a:pt x="0" y="5863"/>
                  </a:lnTo>
                  <a:lnTo>
                    <a:pt x="6" y="5863"/>
                  </a:lnTo>
                  <a:lnTo>
                    <a:pt x="7" y="5886"/>
                  </a:lnTo>
                  <a:lnTo>
                    <a:pt x="10" y="5907"/>
                  </a:lnTo>
                  <a:lnTo>
                    <a:pt x="14" y="5929"/>
                  </a:lnTo>
                  <a:lnTo>
                    <a:pt x="20" y="5949"/>
                  </a:lnTo>
                  <a:lnTo>
                    <a:pt x="28" y="5969"/>
                  </a:lnTo>
                  <a:lnTo>
                    <a:pt x="37" y="5988"/>
                  </a:lnTo>
                  <a:lnTo>
                    <a:pt x="47" y="6005"/>
                  </a:lnTo>
                  <a:lnTo>
                    <a:pt x="59" y="6021"/>
                  </a:lnTo>
                  <a:lnTo>
                    <a:pt x="56" y="6026"/>
                  </a:lnTo>
                  <a:close/>
                  <a:moveTo>
                    <a:pt x="0" y="5863"/>
                  </a:moveTo>
                  <a:lnTo>
                    <a:pt x="0" y="232"/>
                  </a:lnTo>
                  <a:lnTo>
                    <a:pt x="6" y="232"/>
                  </a:lnTo>
                  <a:lnTo>
                    <a:pt x="6" y="5863"/>
                  </a:lnTo>
                  <a:lnTo>
                    <a:pt x="0" y="5863"/>
                  </a:lnTo>
                  <a:close/>
                  <a:moveTo>
                    <a:pt x="0" y="232"/>
                  </a:moveTo>
                  <a:lnTo>
                    <a:pt x="1" y="208"/>
                  </a:lnTo>
                  <a:lnTo>
                    <a:pt x="4" y="185"/>
                  </a:lnTo>
                  <a:lnTo>
                    <a:pt x="9" y="162"/>
                  </a:lnTo>
                  <a:lnTo>
                    <a:pt x="15" y="142"/>
                  </a:lnTo>
                  <a:lnTo>
                    <a:pt x="23" y="122"/>
                  </a:lnTo>
                  <a:lnTo>
                    <a:pt x="32" y="103"/>
                  </a:lnTo>
                  <a:lnTo>
                    <a:pt x="43" y="85"/>
                  </a:lnTo>
                  <a:lnTo>
                    <a:pt x="56" y="69"/>
                  </a:lnTo>
                  <a:lnTo>
                    <a:pt x="59" y="72"/>
                  </a:lnTo>
                  <a:lnTo>
                    <a:pt x="47" y="89"/>
                  </a:lnTo>
                  <a:lnTo>
                    <a:pt x="37" y="107"/>
                  </a:lnTo>
                  <a:lnTo>
                    <a:pt x="28" y="124"/>
                  </a:lnTo>
                  <a:lnTo>
                    <a:pt x="20" y="145"/>
                  </a:lnTo>
                  <a:lnTo>
                    <a:pt x="14" y="165"/>
                  </a:lnTo>
                  <a:lnTo>
                    <a:pt x="10" y="186"/>
                  </a:lnTo>
                  <a:lnTo>
                    <a:pt x="7" y="209"/>
                  </a:lnTo>
                  <a:lnTo>
                    <a:pt x="6" y="232"/>
                  </a:lnTo>
                  <a:lnTo>
                    <a:pt x="0" y="232"/>
                  </a:lnTo>
                  <a:close/>
                  <a:moveTo>
                    <a:pt x="56" y="69"/>
                  </a:moveTo>
                  <a:lnTo>
                    <a:pt x="69" y="53"/>
                  </a:lnTo>
                  <a:lnTo>
                    <a:pt x="83" y="40"/>
                  </a:lnTo>
                  <a:lnTo>
                    <a:pt x="99" y="28"/>
                  </a:lnTo>
                  <a:lnTo>
                    <a:pt x="115" y="18"/>
                  </a:lnTo>
                  <a:lnTo>
                    <a:pt x="131" y="10"/>
                  </a:lnTo>
                  <a:lnTo>
                    <a:pt x="150" y="5"/>
                  </a:lnTo>
                  <a:lnTo>
                    <a:pt x="168" y="2"/>
                  </a:lnTo>
                  <a:lnTo>
                    <a:pt x="187" y="0"/>
                  </a:lnTo>
                  <a:lnTo>
                    <a:pt x="187" y="7"/>
                  </a:lnTo>
                  <a:lnTo>
                    <a:pt x="168" y="8"/>
                  </a:lnTo>
                  <a:lnTo>
                    <a:pt x="151" y="12"/>
                  </a:lnTo>
                  <a:lnTo>
                    <a:pt x="133" y="17"/>
                  </a:lnTo>
                  <a:lnTo>
                    <a:pt x="117" y="24"/>
                  </a:lnTo>
                  <a:lnTo>
                    <a:pt x="101" y="34"/>
                  </a:lnTo>
                  <a:lnTo>
                    <a:pt x="86" y="46"/>
                  </a:lnTo>
                  <a:lnTo>
                    <a:pt x="72" y="59"/>
                  </a:lnTo>
                  <a:lnTo>
                    <a:pt x="59" y="72"/>
                  </a:lnTo>
                  <a:lnTo>
                    <a:pt x="56" y="69"/>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27"/>
            <p:cNvSpPr>
              <a:spLocks/>
            </p:cNvSpPr>
            <p:nvPr/>
          </p:nvSpPr>
          <p:spPr bwMode="auto">
            <a:xfrm>
              <a:off x="6858000" y="2490788"/>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2"/>
                  </a:lnTo>
                  <a:lnTo>
                    <a:pt x="260" y="3"/>
                  </a:lnTo>
                  <a:lnTo>
                    <a:pt x="272" y="4"/>
                  </a:lnTo>
                  <a:lnTo>
                    <a:pt x="284" y="7"/>
                  </a:lnTo>
                  <a:lnTo>
                    <a:pt x="295" y="10"/>
                  </a:lnTo>
                  <a:lnTo>
                    <a:pt x="306" y="14"/>
                  </a:lnTo>
                  <a:lnTo>
                    <a:pt x="317" y="18"/>
                  </a:lnTo>
                  <a:lnTo>
                    <a:pt x="328" y="24"/>
                  </a:lnTo>
                  <a:lnTo>
                    <a:pt x="339" y="29"/>
                  </a:lnTo>
                  <a:lnTo>
                    <a:pt x="349" y="36"/>
                  </a:lnTo>
                  <a:lnTo>
                    <a:pt x="358" y="43"/>
                  </a:lnTo>
                  <a:lnTo>
                    <a:pt x="368" y="51"/>
                  </a:lnTo>
                  <a:lnTo>
                    <a:pt x="378" y="59"/>
                  </a:lnTo>
                  <a:lnTo>
                    <a:pt x="387" y="67"/>
                  </a:lnTo>
                  <a:lnTo>
                    <a:pt x="395" y="76"/>
                  </a:lnTo>
                  <a:lnTo>
                    <a:pt x="403" y="86"/>
                  </a:lnTo>
                  <a:lnTo>
                    <a:pt x="411" y="97"/>
                  </a:lnTo>
                  <a:lnTo>
                    <a:pt x="418" y="108"/>
                  </a:lnTo>
                  <a:lnTo>
                    <a:pt x="426" y="118"/>
                  </a:lnTo>
                  <a:lnTo>
                    <a:pt x="432" y="129"/>
                  </a:lnTo>
                  <a:lnTo>
                    <a:pt x="438" y="142"/>
                  </a:lnTo>
                  <a:lnTo>
                    <a:pt x="444" y="154"/>
                  </a:lnTo>
                  <a:lnTo>
                    <a:pt x="449" y="166"/>
                  </a:lnTo>
                  <a:lnTo>
                    <a:pt x="454" y="180"/>
                  </a:lnTo>
                  <a:lnTo>
                    <a:pt x="458" y="193"/>
                  </a:lnTo>
                  <a:lnTo>
                    <a:pt x="461" y="207"/>
                  </a:lnTo>
                  <a:lnTo>
                    <a:pt x="466" y="221"/>
                  </a:lnTo>
                  <a:lnTo>
                    <a:pt x="468" y="235"/>
                  </a:lnTo>
                  <a:lnTo>
                    <a:pt x="470" y="250"/>
                  </a:lnTo>
                  <a:lnTo>
                    <a:pt x="472" y="264"/>
                  </a:lnTo>
                  <a:lnTo>
                    <a:pt x="472" y="279"/>
                  </a:lnTo>
                  <a:lnTo>
                    <a:pt x="473" y="294"/>
                  </a:lnTo>
                  <a:lnTo>
                    <a:pt x="472" y="309"/>
                  </a:lnTo>
                  <a:lnTo>
                    <a:pt x="472" y="323"/>
                  </a:lnTo>
                  <a:lnTo>
                    <a:pt x="470" y="338"/>
                  </a:lnTo>
                  <a:lnTo>
                    <a:pt x="468" y="352"/>
                  </a:lnTo>
                  <a:lnTo>
                    <a:pt x="466" y="367"/>
                  </a:lnTo>
                  <a:lnTo>
                    <a:pt x="461" y="381"/>
                  </a:lnTo>
                  <a:lnTo>
                    <a:pt x="458" y="394"/>
                  </a:lnTo>
                  <a:lnTo>
                    <a:pt x="454" y="408"/>
                  </a:lnTo>
                  <a:lnTo>
                    <a:pt x="449" y="421"/>
                  </a:lnTo>
                  <a:lnTo>
                    <a:pt x="444" y="433"/>
                  </a:lnTo>
                  <a:lnTo>
                    <a:pt x="438" y="446"/>
                  </a:lnTo>
                  <a:lnTo>
                    <a:pt x="432" y="457"/>
                  </a:lnTo>
                  <a:lnTo>
                    <a:pt x="426" y="469"/>
                  </a:lnTo>
                  <a:lnTo>
                    <a:pt x="418" y="480"/>
                  </a:lnTo>
                  <a:lnTo>
                    <a:pt x="411" y="490"/>
                  </a:lnTo>
                  <a:lnTo>
                    <a:pt x="403" y="500"/>
                  </a:lnTo>
                  <a:lnTo>
                    <a:pt x="395" y="511"/>
                  </a:lnTo>
                  <a:lnTo>
                    <a:pt x="387" y="519"/>
                  </a:lnTo>
                  <a:lnTo>
                    <a:pt x="378" y="528"/>
                  </a:lnTo>
                  <a:lnTo>
                    <a:pt x="368" y="537"/>
                  </a:lnTo>
                  <a:lnTo>
                    <a:pt x="358" y="545"/>
                  </a:lnTo>
                  <a:lnTo>
                    <a:pt x="349" y="551"/>
                  </a:lnTo>
                  <a:lnTo>
                    <a:pt x="339" y="557"/>
                  </a:lnTo>
                  <a:lnTo>
                    <a:pt x="328" y="564"/>
                  </a:lnTo>
                  <a:lnTo>
                    <a:pt x="317" y="569"/>
                  </a:lnTo>
                  <a:lnTo>
                    <a:pt x="306" y="574"/>
                  </a:lnTo>
                  <a:lnTo>
                    <a:pt x="295" y="578"/>
                  </a:lnTo>
                  <a:lnTo>
                    <a:pt x="284" y="580"/>
                  </a:lnTo>
                  <a:lnTo>
                    <a:pt x="272" y="584"/>
                  </a:lnTo>
                  <a:lnTo>
                    <a:pt x="260" y="585"/>
                  </a:lnTo>
                  <a:lnTo>
                    <a:pt x="248" y="586"/>
                  </a:lnTo>
                  <a:lnTo>
                    <a:pt x="236" y="586"/>
                  </a:lnTo>
                  <a:lnTo>
                    <a:pt x="223" y="586"/>
                  </a:lnTo>
                  <a:lnTo>
                    <a:pt x="212" y="585"/>
                  </a:lnTo>
                  <a:lnTo>
                    <a:pt x="200" y="584"/>
                  </a:lnTo>
                  <a:lnTo>
                    <a:pt x="189" y="580"/>
                  </a:lnTo>
                  <a:lnTo>
                    <a:pt x="177" y="578"/>
                  </a:lnTo>
                  <a:lnTo>
                    <a:pt x="166" y="574"/>
                  </a:lnTo>
                  <a:lnTo>
                    <a:pt x="155" y="569"/>
                  </a:lnTo>
                  <a:lnTo>
                    <a:pt x="144" y="564"/>
                  </a:lnTo>
                  <a:lnTo>
                    <a:pt x="133" y="557"/>
                  </a:lnTo>
                  <a:lnTo>
                    <a:pt x="123" y="551"/>
                  </a:lnTo>
                  <a:lnTo>
                    <a:pt x="113" y="545"/>
                  </a:lnTo>
                  <a:lnTo>
                    <a:pt x="104" y="537"/>
                  </a:lnTo>
                  <a:lnTo>
                    <a:pt x="95" y="528"/>
                  </a:lnTo>
                  <a:lnTo>
                    <a:pt x="85" y="519"/>
                  </a:lnTo>
                  <a:lnTo>
                    <a:pt x="77" y="511"/>
                  </a:lnTo>
                  <a:lnTo>
                    <a:pt x="69" y="500"/>
                  </a:lnTo>
                  <a:lnTo>
                    <a:pt x="61" y="490"/>
                  </a:lnTo>
                  <a:lnTo>
                    <a:pt x="54" y="480"/>
                  </a:lnTo>
                  <a:lnTo>
                    <a:pt x="47" y="469"/>
                  </a:lnTo>
                  <a:lnTo>
                    <a:pt x="39" y="457"/>
                  </a:lnTo>
                  <a:lnTo>
                    <a:pt x="33" y="446"/>
                  </a:lnTo>
                  <a:lnTo>
                    <a:pt x="28" y="433"/>
                  </a:lnTo>
                  <a:lnTo>
                    <a:pt x="23" y="421"/>
                  </a:lnTo>
                  <a:lnTo>
                    <a:pt x="18" y="408"/>
                  </a:lnTo>
                  <a:lnTo>
                    <a:pt x="14" y="394"/>
                  </a:lnTo>
                  <a:lnTo>
                    <a:pt x="10" y="381"/>
                  </a:lnTo>
                  <a:lnTo>
                    <a:pt x="7" y="367"/>
                  </a:lnTo>
                  <a:lnTo>
                    <a:pt x="5" y="352"/>
                  </a:lnTo>
                  <a:lnTo>
                    <a:pt x="3" y="338"/>
                  </a:lnTo>
                  <a:lnTo>
                    <a:pt x="1" y="323"/>
                  </a:lnTo>
                  <a:lnTo>
                    <a:pt x="0" y="309"/>
                  </a:lnTo>
                  <a:lnTo>
                    <a:pt x="0" y="294"/>
                  </a:lnTo>
                  <a:lnTo>
                    <a:pt x="0" y="279"/>
                  </a:lnTo>
                  <a:lnTo>
                    <a:pt x="1" y="264"/>
                  </a:lnTo>
                  <a:lnTo>
                    <a:pt x="3" y="250"/>
                  </a:lnTo>
                  <a:lnTo>
                    <a:pt x="5" y="235"/>
                  </a:lnTo>
                  <a:lnTo>
                    <a:pt x="7" y="221"/>
                  </a:lnTo>
                  <a:lnTo>
                    <a:pt x="10" y="207"/>
                  </a:lnTo>
                  <a:lnTo>
                    <a:pt x="14" y="193"/>
                  </a:lnTo>
                  <a:lnTo>
                    <a:pt x="18" y="180"/>
                  </a:lnTo>
                  <a:lnTo>
                    <a:pt x="23" y="166"/>
                  </a:lnTo>
                  <a:lnTo>
                    <a:pt x="28" y="154"/>
                  </a:lnTo>
                  <a:lnTo>
                    <a:pt x="33" y="142"/>
                  </a:lnTo>
                  <a:lnTo>
                    <a:pt x="39" y="129"/>
                  </a:lnTo>
                  <a:lnTo>
                    <a:pt x="47" y="118"/>
                  </a:lnTo>
                  <a:lnTo>
                    <a:pt x="54" y="108"/>
                  </a:lnTo>
                  <a:lnTo>
                    <a:pt x="61" y="97"/>
                  </a:lnTo>
                  <a:lnTo>
                    <a:pt x="69" y="86"/>
                  </a:lnTo>
                  <a:lnTo>
                    <a:pt x="77" y="76"/>
                  </a:lnTo>
                  <a:lnTo>
                    <a:pt x="85" y="67"/>
                  </a:lnTo>
                  <a:lnTo>
                    <a:pt x="95" y="59"/>
                  </a:lnTo>
                  <a:lnTo>
                    <a:pt x="104" y="51"/>
                  </a:lnTo>
                  <a:lnTo>
                    <a:pt x="113" y="43"/>
                  </a:lnTo>
                  <a:lnTo>
                    <a:pt x="123" y="36"/>
                  </a:lnTo>
                  <a:lnTo>
                    <a:pt x="133" y="29"/>
                  </a:lnTo>
                  <a:lnTo>
                    <a:pt x="144" y="24"/>
                  </a:lnTo>
                  <a:lnTo>
                    <a:pt x="155" y="18"/>
                  </a:lnTo>
                  <a:lnTo>
                    <a:pt x="166" y="14"/>
                  </a:lnTo>
                  <a:lnTo>
                    <a:pt x="177" y="10"/>
                  </a:lnTo>
                  <a:lnTo>
                    <a:pt x="189" y="7"/>
                  </a:lnTo>
                  <a:lnTo>
                    <a:pt x="200" y="4"/>
                  </a:lnTo>
                  <a:lnTo>
                    <a:pt x="212" y="3"/>
                  </a:lnTo>
                  <a:lnTo>
                    <a:pt x="223" y="2"/>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28"/>
            <p:cNvSpPr>
              <a:spLocks noEditPoints="1"/>
            </p:cNvSpPr>
            <p:nvPr/>
          </p:nvSpPr>
          <p:spPr bwMode="auto">
            <a:xfrm>
              <a:off x="6854825" y="2489200"/>
              <a:ext cx="254000" cy="196850"/>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0"/>
                  </a:lnTo>
                  <a:lnTo>
                    <a:pt x="264" y="1"/>
                  </a:lnTo>
                  <a:lnTo>
                    <a:pt x="276" y="2"/>
                  </a:lnTo>
                  <a:lnTo>
                    <a:pt x="289" y="6"/>
                  </a:lnTo>
                  <a:lnTo>
                    <a:pt x="300" y="9"/>
                  </a:lnTo>
                  <a:lnTo>
                    <a:pt x="311" y="12"/>
                  </a:lnTo>
                  <a:lnTo>
                    <a:pt x="322" y="18"/>
                  </a:lnTo>
                  <a:lnTo>
                    <a:pt x="333" y="23"/>
                  </a:lnTo>
                  <a:lnTo>
                    <a:pt x="344" y="29"/>
                  </a:lnTo>
                  <a:lnTo>
                    <a:pt x="354" y="35"/>
                  </a:lnTo>
                  <a:lnTo>
                    <a:pt x="364" y="43"/>
                  </a:lnTo>
                  <a:lnTo>
                    <a:pt x="373" y="50"/>
                  </a:lnTo>
                  <a:lnTo>
                    <a:pt x="383" y="58"/>
                  </a:lnTo>
                  <a:lnTo>
                    <a:pt x="392" y="67"/>
                  </a:lnTo>
                  <a:lnTo>
                    <a:pt x="401" y="77"/>
                  </a:lnTo>
                  <a:lnTo>
                    <a:pt x="409" y="86"/>
                  </a:lnTo>
                  <a:lnTo>
                    <a:pt x="405" y="91"/>
                  </a:lnTo>
                  <a:lnTo>
                    <a:pt x="397" y="81"/>
                  </a:lnTo>
                  <a:lnTo>
                    <a:pt x="389" y="72"/>
                  </a:lnTo>
                  <a:lnTo>
                    <a:pt x="380" y="63"/>
                  </a:lnTo>
                  <a:lnTo>
                    <a:pt x="370" y="56"/>
                  </a:lnTo>
                  <a:lnTo>
                    <a:pt x="361" y="48"/>
                  </a:lnTo>
                  <a:lnTo>
                    <a:pt x="351" y="42"/>
                  </a:lnTo>
                  <a:lnTo>
                    <a:pt x="342" y="35"/>
                  </a:lnTo>
                  <a:lnTo>
                    <a:pt x="331" y="29"/>
                  </a:lnTo>
                  <a:lnTo>
                    <a:pt x="320" y="24"/>
                  </a:lnTo>
                  <a:lnTo>
                    <a:pt x="309" y="19"/>
                  </a:lnTo>
                  <a:lnTo>
                    <a:pt x="299" y="15"/>
                  </a:lnTo>
                  <a:lnTo>
                    <a:pt x="287" y="12"/>
                  </a:lnTo>
                  <a:lnTo>
                    <a:pt x="275" y="10"/>
                  </a:lnTo>
                  <a:lnTo>
                    <a:pt x="264" y="7"/>
                  </a:lnTo>
                  <a:lnTo>
                    <a:pt x="252" y="6"/>
                  </a:lnTo>
                  <a:lnTo>
                    <a:pt x="240" y="6"/>
                  </a:lnTo>
                  <a:lnTo>
                    <a:pt x="240" y="0"/>
                  </a:lnTo>
                  <a:close/>
                  <a:moveTo>
                    <a:pt x="409" y="86"/>
                  </a:moveTo>
                  <a:lnTo>
                    <a:pt x="417" y="96"/>
                  </a:lnTo>
                  <a:lnTo>
                    <a:pt x="425" y="107"/>
                  </a:lnTo>
                  <a:lnTo>
                    <a:pt x="432" y="119"/>
                  </a:lnTo>
                  <a:lnTo>
                    <a:pt x="438" y="130"/>
                  </a:lnTo>
                  <a:lnTo>
                    <a:pt x="445" y="142"/>
                  </a:lnTo>
                  <a:lnTo>
                    <a:pt x="450" y="154"/>
                  </a:lnTo>
                  <a:lnTo>
                    <a:pt x="455" y="167"/>
                  </a:lnTo>
                  <a:lnTo>
                    <a:pt x="460" y="181"/>
                  </a:lnTo>
                  <a:lnTo>
                    <a:pt x="464" y="194"/>
                  </a:lnTo>
                  <a:lnTo>
                    <a:pt x="468" y="207"/>
                  </a:lnTo>
                  <a:lnTo>
                    <a:pt x="472" y="221"/>
                  </a:lnTo>
                  <a:lnTo>
                    <a:pt x="475" y="237"/>
                  </a:lnTo>
                  <a:lnTo>
                    <a:pt x="477" y="250"/>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3"/>
                  </a:lnTo>
                  <a:lnTo>
                    <a:pt x="451" y="171"/>
                  </a:lnTo>
                  <a:lnTo>
                    <a:pt x="446" y="158"/>
                  </a:lnTo>
                  <a:lnTo>
                    <a:pt x="440" y="145"/>
                  </a:lnTo>
                  <a:lnTo>
                    <a:pt x="434" y="134"/>
                  </a:lnTo>
                  <a:lnTo>
                    <a:pt x="428" y="123"/>
                  </a:lnTo>
                  <a:lnTo>
                    <a:pt x="420" y="111"/>
                  </a:lnTo>
                  <a:lnTo>
                    <a:pt x="413" y="101"/>
                  </a:lnTo>
                  <a:lnTo>
                    <a:pt x="405" y="91"/>
                  </a:lnTo>
                  <a:lnTo>
                    <a:pt x="409" y="86"/>
                  </a:lnTo>
                  <a:close/>
                  <a:moveTo>
                    <a:pt x="479" y="296"/>
                  </a:moveTo>
                  <a:lnTo>
                    <a:pt x="479" y="311"/>
                  </a:lnTo>
                  <a:lnTo>
                    <a:pt x="478" y="326"/>
                  </a:lnTo>
                  <a:lnTo>
                    <a:pt x="477" y="340"/>
                  </a:lnTo>
                  <a:lnTo>
                    <a:pt x="475" y="356"/>
                  </a:lnTo>
                  <a:lnTo>
                    <a:pt x="472" y="369"/>
                  </a:lnTo>
                  <a:lnTo>
                    <a:pt x="468" y="383"/>
                  </a:lnTo>
                  <a:lnTo>
                    <a:pt x="464" y="397"/>
                  </a:lnTo>
                  <a:lnTo>
                    <a:pt x="460" y="411"/>
                  </a:lnTo>
                  <a:lnTo>
                    <a:pt x="455" y="424"/>
                  </a:lnTo>
                  <a:lnTo>
                    <a:pt x="450" y="437"/>
                  </a:lnTo>
                  <a:lnTo>
                    <a:pt x="445" y="449"/>
                  </a:lnTo>
                  <a:lnTo>
                    <a:pt x="438" y="462"/>
                  </a:lnTo>
                  <a:lnTo>
                    <a:pt x="432" y="473"/>
                  </a:lnTo>
                  <a:lnTo>
                    <a:pt x="425" y="485"/>
                  </a:lnTo>
                  <a:lnTo>
                    <a:pt x="417" y="495"/>
                  </a:lnTo>
                  <a:lnTo>
                    <a:pt x="409" y="505"/>
                  </a:lnTo>
                  <a:lnTo>
                    <a:pt x="405" y="501"/>
                  </a:lnTo>
                  <a:lnTo>
                    <a:pt x="413" y="491"/>
                  </a:lnTo>
                  <a:lnTo>
                    <a:pt x="420" y="480"/>
                  </a:lnTo>
                  <a:lnTo>
                    <a:pt x="428" y="469"/>
                  </a:lnTo>
                  <a:lnTo>
                    <a:pt x="434" y="458"/>
                  </a:lnTo>
                  <a:lnTo>
                    <a:pt x="440" y="445"/>
                  </a:lnTo>
                  <a:lnTo>
                    <a:pt x="446" y="434"/>
                  </a:lnTo>
                  <a:lnTo>
                    <a:pt x="451" y="421"/>
                  </a:lnTo>
                  <a:lnTo>
                    <a:pt x="455" y="409"/>
                  </a:lnTo>
                  <a:lnTo>
                    <a:pt x="459" y="395"/>
                  </a:lnTo>
                  <a:lnTo>
                    <a:pt x="463" y="382"/>
                  </a:lnTo>
                  <a:lnTo>
                    <a:pt x="466" y="368"/>
                  </a:lnTo>
                  <a:lnTo>
                    <a:pt x="470" y="354"/>
                  </a:lnTo>
                  <a:lnTo>
                    <a:pt x="472" y="340"/>
                  </a:lnTo>
                  <a:lnTo>
                    <a:pt x="473" y="325"/>
                  </a:lnTo>
                  <a:lnTo>
                    <a:pt x="474" y="311"/>
                  </a:lnTo>
                  <a:lnTo>
                    <a:pt x="474" y="296"/>
                  </a:lnTo>
                  <a:lnTo>
                    <a:pt x="479" y="296"/>
                  </a:lnTo>
                  <a:close/>
                  <a:moveTo>
                    <a:pt x="409" y="505"/>
                  </a:moveTo>
                  <a:lnTo>
                    <a:pt x="401" y="515"/>
                  </a:lnTo>
                  <a:lnTo>
                    <a:pt x="392" y="524"/>
                  </a:lnTo>
                  <a:lnTo>
                    <a:pt x="383" y="533"/>
                  </a:lnTo>
                  <a:lnTo>
                    <a:pt x="373" y="542"/>
                  </a:lnTo>
                  <a:lnTo>
                    <a:pt x="364" y="549"/>
                  </a:lnTo>
                  <a:lnTo>
                    <a:pt x="354" y="557"/>
                  </a:lnTo>
                  <a:lnTo>
                    <a:pt x="344" y="563"/>
                  </a:lnTo>
                  <a:lnTo>
                    <a:pt x="333" y="568"/>
                  </a:lnTo>
                  <a:lnTo>
                    <a:pt x="322" y="575"/>
                  </a:lnTo>
                  <a:lnTo>
                    <a:pt x="311" y="578"/>
                  </a:lnTo>
                  <a:lnTo>
                    <a:pt x="300" y="582"/>
                  </a:lnTo>
                  <a:lnTo>
                    <a:pt x="289" y="586"/>
                  </a:lnTo>
                  <a:lnTo>
                    <a:pt x="276" y="588"/>
                  </a:lnTo>
                  <a:lnTo>
                    <a:pt x="264" y="591"/>
                  </a:lnTo>
                  <a:lnTo>
                    <a:pt x="252" y="591"/>
                  </a:lnTo>
                  <a:lnTo>
                    <a:pt x="240" y="592"/>
                  </a:lnTo>
                  <a:lnTo>
                    <a:pt x="240" y="586"/>
                  </a:lnTo>
                  <a:lnTo>
                    <a:pt x="252" y="585"/>
                  </a:lnTo>
                  <a:lnTo>
                    <a:pt x="264" y="583"/>
                  </a:lnTo>
                  <a:lnTo>
                    <a:pt x="275" y="582"/>
                  </a:lnTo>
                  <a:lnTo>
                    <a:pt x="287" y="580"/>
                  </a:lnTo>
                  <a:lnTo>
                    <a:pt x="299" y="576"/>
                  </a:lnTo>
                  <a:lnTo>
                    <a:pt x="309" y="572"/>
                  </a:lnTo>
                  <a:lnTo>
                    <a:pt x="320" y="568"/>
                  </a:lnTo>
                  <a:lnTo>
                    <a:pt x="331" y="563"/>
                  </a:lnTo>
                  <a:lnTo>
                    <a:pt x="342" y="557"/>
                  </a:lnTo>
                  <a:lnTo>
                    <a:pt x="351" y="551"/>
                  </a:lnTo>
                  <a:lnTo>
                    <a:pt x="361" y="543"/>
                  </a:lnTo>
                  <a:lnTo>
                    <a:pt x="370" y="537"/>
                  </a:lnTo>
                  <a:lnTo>
                    <a:pt x="380" y="528"/>
                  </a:lnTo>
                  <a:lnTo>
                    <a:pt x="389" y="519"/>
                  </a:lnTo>
                  <a:lnTo>
                    <a:pt x="397" y="510"/>
                  </a:lnTo>
                  <a:lnTo>
                    <a:pt x="405" y="501"/>
                  </a:lnTo>
                  <a:lnTo>
                    <a:pt x="409" y="505"/>
                  </a:lnTo>
                  <a:close/>
                  <a:moveTo>
                    <a:pt x="240" y="592"/>
                  </a:moveTo>
                  <a:lnTo>
                    <a:pt x="227" y="591"/>
                  </a:lnTo>
                  <a:lnTo>
                    <a:pt x="215" y="591"/>
                  </a:lnTo>
                  <a:lnTo>
                    <a:pt x="204" y="588"/>
                  </a:lnTo>
                  <a:lnTo>
                    <a:pt x="192" y="586"/>
                  </a:lnTo>
                  <a:lnTo>
                    <a:pt x="180" y="582"/>
                  </a:lnTo>
                  <a:lnTo>
                    <a:pt x="169" y="578"/>
                  </a:lnTo>
                  <a:lnTo>
                    <a:pt x="158" y="575"/>
                  </a:lnTo>
                  <a:lnTo>
                    <a:pt x="147" y="568"/>
                  </a:lnTo>
                  <a:lnTo>
                    <a:pt x="136" y="563"/>
                  </a:lnTo>
                  <a:lnTo>
                    <a:pt x="126" y="557"/>
                  </a:lnTo>
                  <a:lnTo>
                    <a:pt x="116" y="549"/>
                  </a:lnTo>
                  <a:lnTo>
                    <a:pt x="107" y="542"/>
                  </a:lnTo>
                  <a:lnTo>
                    <a:pt x="97" y="533"/>
                  </a:lnTo>
                  <a:lnTo>
                    <a:pt x="88" y="524"/>
                  </a:lnTo>
                  <a:lnTo>
                    <a:pt x="79" y="515"/>
                  </a:lnTo>
                  <a:lnTo>
                    <a:pt x="71" y="505"/>
                  </a:lnTo>
                  <a:lnTo>
                    <a:pt x="75" y="501"/>
                  </a:lnTo>
                  <a:lnTo>
                    <a:pt x="83" y="510"/>
                  </a:lnTo>
                  <a:lnTo>
                    <a:pt x="91" y="519"/>
                  </a:lnTo>
                  <a:lnTo>
                    <a:pt x="100" y="528"/>
                  </a:lnTo>
                  <a:lnTo>
                    <a:pt x="109" y="537"/>
                  </a:lnTo>
                  <a:lnTo>
                    <a:pt x="119" y="543"/>
                  </a:lnTo>
                  <a:lnTo>
                    <a:pt x="128" y="551"/>
                  </a:lnTo>
                  <a:lnTo>
                    <a:pt x="138" y="557"/>
                  </a:lnTo>
                  <a:lnTo>
                    <a:pt x="149" y="563"/>
                  </a:lnTo>
                  <a:lnTo>
                    <a:pt x="160" y="568"/>
                  </a:lnTo>
                  <a:lnTo>
                    <a:pt x="170" y="572"/>
                  </a:lnTo>
                  <a:lnTo>
                    <a:pt x="181" y="576"/>
                  </a:lnTo>
                  <a:lnTo>
                    <a:pt x="193" y="580"/>
                  </a:lnTo>
                  <a:lnTo>
                    <a:pt x="205" y="582"/>
                  </a:lnTo>
                  <a:lnTo>
                    <a:pt x="216" y="583"/>
                  </a:lnTo>
                  <a:lnTo>
                    <a:pt x="228" y="585"/>
                  </a:lnTo>
                  <a:lnTo>
                    <a:pt x="240" y="586"/>
                  </a:lnTo>
                  <a:lnTo>
                    <a:pt x="240" y="592"/>
                  </a:lnTo>
                  <a:close/>
                  <a:moveTo>
                    <a:pt x="71" y="505"/>
                  </a:moveTo>
                  <a:lnTo>
                    <a:pt x="63" y="495"/>
                  </a:lnTo>
                  <a:lnTo>
                    <a:pt x="56" y="485"/>
                  </a:lnTo>
                  <a:lnTo>
                    <a:pt x="48" y="473"/>
                  </a:lnTo>
                  <a:lnTo>
                    <a:pt x="41" y="462"/>
                  </a:lnTo>
                  <a:lnTo>
                    <a:pt x="35" y="449"/>
                  </a:lnTo>
                  <a:lnTo>
                    <a:pt x="30" y="437"/>
                  </a:lnTo>
                  <a:lnTo>
                    <a:pt x="24" y="424"/>
                  </a:lnTo>
                  <a:lnTo>
                    <a:pt x="20" y="411"/>
                  </a:lnTo>
                  <a:lnTo>
                    <a:pt x="16" y="397"/>
                  </a:lnTo>
                  <a:lnTo>
                    <a:pt x="12" y="383"/>
                  </a:lnTo>
                  <a:lnTo>
                    <a:pt x="9" y="369"/>
                  </a:lnTo>
                  <a:lnTo>
                    <a:pt x="6" y="356"/>
                  </a:lnTo>
                  <a:lnTo>
                    <a:pt x="4" y="340"/>
                  </a:lnTo>
                  <a:lnTo>
                    <a:pt x="3" y="326"/>
                  </a:lnTo>
                  <a:lnTo>
                    <a:pt x="1" y="311"/>
                  </a:lnTo>
                  <a:lnTo>
                    <a:pt x="0" y="296"/>
                  </a:lnTo>
                  <a:lnTo>
                    <a:pt x="7" y="296"/>
                  </a:lnTo>
                  <a:lnTo>
                    <a:pt x="7" y="311"/>
                  </a:lnTo>
                  <a:lnTo>
                    <a:pt x="8" y="325"/>
                  </a:lnTo>
                  <a:lnTo>
                    <a:pt x="9" y="340"/>
                  </a:lnTo>
                  <a:lnTo>
                    <a:pt x="11" y="354"/>
                  </a:lnTo>
                  <a:lnTo>
                    <a:pt x="14" y="368"/>
                  </a:lnTo>
                  <a:lnTo>
                    <a:pt x="17" y="382"/>
                  </a:lnTo>
                  <a:lnTo>
                    <a:pt x="20" y="395"/>
                  </a:lnTo>
                  <a:lnTo>
                    <a:pt x="25" y="409"/>
                  </a:lnTo>
                  <a:lnTo>
                    <a:pt x="29" y="421"/>
                  </a:lnTo>
                  <a:lnTo>
                    <a:pt x="34" y="434"/>
                  </a:lnTo>
                  <a:lnTo>
                    <a:pt x="40" y="445"/>
                  </a:lnTo>
                  <a:lnTo>
                    <a:pt x="46" y="458"/>
                  </a:lnTo>
                  <a:lnTo>
                    <a:pt x="53" y="469"/>
                  </a:lnTo>
                  <a:lnTo>
                    <a:pt x="60" y="480"/>
                  </a:lnTo>
                  <a:lnTo>
                    <a:pt x="67" y="491"/>
                  </a:lnTo>
                  <a:lnTo>
                    <a:pt x="75" y="501"/>
                  </a:lnTo>
                  <a:lnTo>
                    <a:pt x="71" y="505"/>
                  </a:lnTo>
                  <a:close/>
                  <a:moveTo>
                    <a:pt x="0" y="296"/>
                  </a:moveTo>
                  <a:lnTo>
                    <a:pt x="1" y="281"/>
                  </a:lnTo>
                  <a:lnTo>
                    <a:pt x="3" y="266"/>
                  </a:lnTo>
                  <a:lnTo>
                    <a:pt x="4" y="250"/>
                  </a:lnTo>
                  <a:lnTo>
                    <a:pt x="6" y="237"/>
                  </a:lnTo>
                  <a:lnTo>
                    <a:pt x="9" y="221"/>
                  </a:lnTo>
                  <a:lnTo>
                    <a:pt x="12" y="207"/>
                  </a:lnTo>
                  <a:lnTo>
                    <a:pt x="16" y="194"/>
                  </a:lnTo>
                  <a:lnTo>
                    <a:pt x="20" y="181"/>
                  </a:lnTo>
                  <a:lnTo>
                    <a:pt x="24" y="167"/>
                  </a:lnTo>
                  <a:lnTo>
                    <a:pt x="30" y="154"/>
                  </a:lnTo>
                  <a:lnTo>
                    <a:pt x="35" y="142"/>
                  </a:lnTo>
                  <a:lnTo>
                    <a:pt x="41" y="130"/>
                  </a:lnTo>
                  <a:lnTo>
                    <a:pt x="48" y="119"/>
                  </a:lnTo>
                  <a:lnTo>
                    <a:pt x="56" y="107"/>
                  </a:lnTo>
                  <a:lnTo>
                    <a:pt x="63" y="96"/>
                  </a:lnTo>
                  <a:lnTo>
                    <a:pt x="71" y="86"/>
                  </a:lnTo>
                  <a:lnTo>
                    <a:pt x="75" y="91"/>
                  </a:lnTo>
                  <a:lnTo>
                    <a:pt x="67" y="101"/>
                  </a:lnTo>
                  <a:lnTo>
                    <a:pt x="60" y="111"/>
                  </a:lnTo>
                  <a:lnTo>
                    <a:pt x="53" y="123"/>
                  </a:lnTo>
                  <a:lnTo>
                    <a:pt x="46" y="134"/>
                  </a:lnTo>
                  <a:lnTo>
                    <a:pt x="40" y="145"/>
                  </a:lnTo>
                  <a:lnTo>
                    <a:pt x="34" y="158"/>
                  </a:lnTo>
                  <a:lnTo>
                    <a:pt x="29" y="171"/>
                  </a:lnTo>
                  <a:lnTo>
                    <a:pt x="25" y="183"/>
                  </a:lnTo>
                  <a:lnTo>
                    <a:pt x="20" y="196"/>
                  </a:lnTo>
                  <a:lnTo>
                    <a:pt x="17" y="210"/>
                  </a:lnTo>
                  <a:lnTo>
                    <a:pt x="14" y="224"/>
                  </a:lnTo>
                  <a:lnTo>
                    <a:pt x="11" y="238"/>
                  </a:lnTo>
                  <a:lnTo>
                    <a:pt x="9" y="252"/>
                  </a:lnTo>
                  <a:lnTo>
                    <a:pt x="8" y="266"/>
                  </a:lnTo>
                  <a:lnTo>
                    <a:pt x="7" y="281"/>
                  </a:lnTo>
                  <a:lnTo>
                    <a:pt x="7" y="296"/>
                  </a:lnTo>
                  <a:lnTo>
                    <a:pt x="0" y="296"/>
                  </a:lnTo>
                  <a:close/>
                  <a:moveTo>
                    <a:pt x="71" y="86"/>
                  </a:moveTo>
                  <a:lnTo>
                    <a:pt x="79" y="77"/>
                  </a:lnTo>
                  <a:lnTo>
                    <a:pt x="88" y="67"/>
                  </a:lnTo>
                  <a:lnTo>
                    <a:pt x="97" y="58"/>
                  </a:lnTo>
                  <a:lnTo>
                    <a:pt x="107" y="50"/>
                  </a:lnTo>
                  <a:lnTo>
                    <a:pt x="116" y="43"/>
                  </a:lnTo>
                  <a:lnTo>
                    <a:pt x="126" y="35"/>
                  </a:lnTo>
                  <a:lnTo>
                    <a:pt x="136" y="29"/>
                  </a:lnTo>
                  <a:lnTo>
                    <a:pt x="147" y="23"/>
                  </a:lnTo>
                  <a:lnTo>
                    <a:pt x="158" y="18"/>
                  </a:lnTo>
                  <a:lnTo>
                    <a:pt x="169" y="12"/>
                  </a:lnTo>
                  <a:lnTo>
                    <a:pt x="180" y="9"/>
                  </a:lnTo>
                  <a:lnTo>
                    <a:pt x="192" y="6"/>
                  </a:lnTo>
                  <a:lnTo>
                    <a:pt x="204" y="2"/>
                  </a:lnTo>
                  <a:lnTo>
                    <a:pt x="215" y="1"/>
                  </a:lnTo>
                  <a:lnTo>
                    <a:pt x="227" y="0"/>
                  </a:lnTo>
                  <a:lnTo>
                    <a:pt x="240" y="0"/>
                  </a:lnTo>
                  <a:lnTo>
                    <a:pt x="240" y="6"/>
                  </a:lnTo>
                  <a:lnTo>
                    <a:pt x="228" y="6"/>
                  </a:lnTo>
                  <a:lnTo>
                    <a:pt x="216" y="7"/>
                  </a:lnTo>
                  <a:lnTo>
                    <a:pt x="205" y="10"/>
                  </a:lnTo>
                  <a:lnTo>
                    <a:pt x="193" y="12"/>
                  </a:lnTo>
                  <a:lnTo>
                    <a:pt x="181" y="15"/>
                  </a:lnTo>
                  <a:lnTo>
                    <a:pt x="170" y="19"/>
                  </a:lnTo>
                  <a:lnTo>
                    <a:pt x="160" y="24"/>
                  </a:lnTo>
                  <a:lnTo>
                    <a:pt x="149" y="29"/>
                  </a:lnTo>
                  <a:lnTo>
                    <a:pt x="138" y="35"/>
                  </a:lnTo>
                  <a:lnTo>
                    <a:pt x="128" y="42"/>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29"/>
            <p:cNvSpPr>
              <a:spLocks/>
            </p:cNvSpPr>
            <p:nvPr/>
          </p:nvSpPr>
          <p:spPr bwMode="auto">
            <a:xfrm>
              <a:off x="6858000" y="2170113"/>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0"/>
                  </a:lnTo>
                  <a:lnTo>
                    <a:pt x="260" y="1"/>
                  </a:lnTo>
                  <a:lnTo>
                    <a:pt x="272" y="2"/>
                  </a:lnTo>
                  <a:lnTo>
                    <a:pt x="284" y="6"/>
                  </a:lnTo>
                  <a:lnTo>
                    <a:pt x="295" y="9"/>
                  </a:lnTo>
                  <a:lnTo>
                    <a:pt x="306" y="12"/>
                  </a:lnTo>
                  <a:lnTo>
                    <a:pt x="317" y="17"/>
                  </a:lnTo>
                  <a:lnTo>
                    <a:pt x="328" y="22"/>
                  </a:lnTo>
                  <a:lnTo>
                    <a:pt x="339" y="29"/>
                  </a:lnTo>
                  <a:lnTo>
                    <a:pt x="349" y="35"/>
                  </a:lnTo>
                  <a:lnTo>
                    <a:pt x="358" y="41"/>
                  </a:lnTo>
                  <a:lnTo>
                    <a:pt x="368" y="49"/>
                  </a:lnTo>
                  <a:lnTo>
                    <a:pt x="378" y="58"/>
                  </a:lnTo>
                  <a:lnTo>
                    <a:pt x="387" y="67"/>
                  </a:lnTo>
                  <a:lnTo>
                    <a:pt x="395" y="76"/>
                  </a:lnTo>
                  <a:lnTo>
                    <a:pt x="403" y="86"/>
                  </a:lnTo>
                  <a:lnTo>
                    <a:pt x="411" y="96"/>
                  </a:lnTo>
                  <a:lnTo>
                    <a:pt x="418" y="106"/>
                  </a:lnTo>
                  <a:lnTo>
                    <a:pt x="426" y="117"/>
                  </a:lnTo>
                  <a:lnTo>
                    <a:pt x="432" y="129"/>
                  </a:lnTo>
                  <a:lnTo>
                    <a:pt x="438" y="140"/>
                  </a:lnTo>
                  <a:lnTo>
                    <a:pt x="444" y="153"/>
                  </a:lnTo>
                  <a:lnTo>
                    <a:pt x="449" y="165"/>
                  </a:lnTo>
                  <a:lnTo>
                    <a:pt x="454" y="178"/>
                  </a:lnTo>
                  <a:lnTo>
                    <a:pt x="458" y="192"/>
                  </a:lnTo>
                  <a:lnTo>
                    <a:pt x="461" y="205"/>
                  </a:lnTo>
                  <a:lnTo>
                    <a:pt x="466" y="219"/>
                  </a:lnTo>
                  <a:lnTo>
                    <a:pt x="468" y="234"/>
                  </a:lnTo>
                  <a:lnTo>
                    <a:pt x="470" y="248"/>
                  </a:lnTo>
                  <a:lnTo>
                    <a:pt x="472" y="263"/>
                  </a:lnTo>
                  <a:lnTo>
                    <a:pt x="472" y="277"/>
                  </a:lnTo>
                  <a:lnTo>
                    <a:pt x="473" y="292"/>
                  </a:lnTo>
                  <a:lnTo>
                    <a:pt x="472" y="307"/>
                  </a:lnTo>
                  <a:lnTo>
                    <a:pt x="472" y="322"/>
                  </a:lnTo>
                  <a:lnTo>
                    <a:pt x="470" y="336"/>
                  </a:lnTo>
                  <a:lnTo>
                    <a:pt x="468" y="352"/>
                  </a:lnTo>
                  <a:lnTo>
                    <a:pt x="466" y="366"/>
                  </a:lnTo>
                  <a:lnTo>
                    <a:pt x="461" y="379"/>
                  </a:lnTo>
                  <a:lnTo>
                    <a:pt x="458" y="393"/>
                  </a:lnTo>
                  <a:lnTo>
                    <a:pt x="454" y="406"/>
                  </a:lnTo>
                  <a:lnTo>
                    <a:pt x="449" y="420"/>
                  </a:lnTo>
                  <a:lnTo>
                    <a:pt x="444" y="433"/>
                  </a:lnTo>
                  <a:lnTo>
                    <a:pt x="438" y="444"/>
                  </a:lnTo>
                  <a:lnTo>
                    <a:pt x="432" y="457"/>
                  </a:lnTo>
                  <a:lnTo>
                    <a:pt x="426" y="468"/>
                  </a:lnTo>
                  <a:lnTo>
                    <a:pt x="418" y="478"/>
                  </a:lnTo>
                  <a:lnTo>
                    <a:pt x="411" y="490"/>
                  </a:lnTo>
                  <a:lnTo>
                    <a:pt x="403" y="500"/>
                  </a:lnTo>
                  <a:lnTo>
                    <a:pt x="395" y="510"/>
                  </a:lnTo>
                  <a:lnTo>
                    <a:pt x="387" y="519"/>
                  </a:lnTo>
                  <a:lnTo>
                    <a:pt x="378" y="528"/>
                  </a:lnTo>
                  <a:lnTo>
                    <a:pt x="368" y="535"/>
                  </a:lnTo>
                  <a:lnTo>
                    <a:pt x="358" y="543"/>
                  </a:lnTo>
                  <a:lnTo>
                    <a:pt x="349" y="550"/>
                  </a:lnTo>
                  <a:lnTo>
                    <a:pt x="339" y="557"/>
                  </a:lnTo>
                  <a:lnTo>
                    <a:pt x="328" y="562"/>
                  </a:lnTo>
                  <a:lnTo>
                    <a:pt x="317" y="568"/>
                  </a:lnTo>
                  <a:lnTo>
                    <a:pt x="306" y="572"/>
                  </a:lnTo>
                  <a:lnTo>
                    <a:pt x="295" y="576"/>
                  </a:lnTo>
                  <a:lnTo>
                    <a:pt x="284" y="579"/>
                  </a:lnTo>
                  <a:lnTo>
                    <a:pt x="272" y="582"/>
                  </a:lnTo>
                  <a:lnTo>
                    <a:pt x="260" y="583"/>
                  </a:lnTo>
                  <a:lnTo>
                    <a:pt x="248" y="585"/>
                  </a:lnTo>
                  <a:lnTo>
                    <a:pt x="236" y="586"/>
                  </a:lnTo>
                  <a:lnTo>
                    <a:pt x="223" y="585"/>
                  </a:lnTo>
                  <a:lnTo>
                    <a:pt x="212" y="583"/>
                  </a:lnTo>
                  <a:lnTo>
                    <a:pt x="200" y="582"/>
                  </a:lnTo>
                  <a:lnTo>
                    <a:pt x="189" y="579"/>
                  </a:lnTo>
                  <a:lnTo>
                    <a:pt x="177" y="576"/>
                  </a:lnTo>
                  <a:lnTo>
                    <a:pt x="166" y="572"/>
                  </a:lnTo>
                  <a:lnTo>
                    <a:pt x="155" y="568"/>
                  </a:lnTo>
                  <a:lnTo>
                    <a:pt x="144" y="562"/>
                  </a:lnTo>
                  <a:lnTo>
                    <a:pt x="133" y="557"/>
                  </a:lnTo>
                  <a:lnTo>
                    <a:pt x="123" y="550"/>
                  </a:lnTo>
                  <a:lnTo>
                    <a:pt x="113" y="543"/>
                  </a:lnTo>
                  <a:lnTo>
                    <a:pt x="104" y="535"/>
                  </a:lnTo>
                  <a:lnTo>
                    <a:pt x="95" y="528"/>
                  </a:lnTo>
                  <a:lnTo>
                    <a:pt x="85" y="519"/>
                  </a:lnTo>
                  <a:lnTo>
                    <a:pt x="77" y="510"/>
                  </a:lnTo>
                  <a:lnTo>
                    <a:pt x="69" y="500"/>
                  </a:lnTo>
                  <a:lnTo>
                    <a:pt x="61" y="490"/>
                  </a:lnTo>
                  <a:lnTo>
                    <a:pt x="54" y="478"/>
                  </a:lnTo>
                  <a:lnTo>
                    <a:pt x="47" y="468"/>
                  </a:lnTo>
                  <a:lnTo>
                    <a:pt x="39" y="457"/>
                  </a:lnTo>
                  <a:lnTo>
                    <a:pt x="33" y="444"/>
                  </a:lnTo>
                  <a:lnTo>
                    <a:pt x="28" y="433"/>
                  </a:lnTo>
                  <a:lnTo>
                    <a:pt x="23" y="420"/>
                  </a:lnTo>
                  <a:lnTo>
                    <a:pt x="18" y="406"/>
                  </a:lnTo>
                  <a:lnTo>
                    <a:pt x="14" y="393"/>
                  </a:lnTo>
                  <a:lnTo>
                    <a:pt x="10" y="379"/>
                  </a:lnTo>
                  <a:lnTo>
                    <a:pt x="7" y="366"/>
                  </a:lnTo>
                  <a:lnTo>
                    <a:pt x="5" y="352"/>
                  </a:lnTo>
                  <a:lnTo>
                    <a:pt x="3" y="336"/>
                  </a:lnTo>
                  <a:lnTo>
                    <a:pt x="1" y="322"/>
                  </a:lnTo>
                  <a:lnTo>
                    <a:pt x="0" y="307"/>
                  </a:lnTo>
                  <a:lnTo>
                    <a:pt x="0" y="292"/>
                  </a:lnTo>
                  <a:lnTo>
                    <a:pt x="0" y="277"/>
                  </a:lnTo>
                  <a:lnTo>
                    <a:pt x="1" y="263"/>
                  </a:lnTo>
                  <a:lnTo>
                    <a:pt x="3" y="248"/>
                  </a:lnTo>
                  <a:lnTo>
                    <a:pt x="5" y="234"/>
                  </a:lnTo>
                  <a:lnTo>
                    <a:pt x="7" y="219"/>
                  </a:lnTo>
                  <a:lnTo>
                    <a:pt x="10" y="205"/>
                  </a:lnTo>
                  <a:lnTo>
                    <a:pt x="14" y="192"/>
                  </a:lnTo>
                  <a:lnTo>
                    <a:pt x="18" y="178"/>
                  </a:lnTo>
                  <a:lnTo>
                    <a:pt x="23" y="165"/>
                  </a:lnTo>
                  <a:lnTo>
                    <a:pt x="28" y="153"/>
                  </a:lnTo>
                  <a:lnTo>
                    <a:pt x="33" y="140"/>
                  </a:lnTo>
                  <a:lnTo>
                    <a:pt x="39" y="129"/>
                  </a:lnTo>
                  <a:lnTo>
                    <a:pt x="47" y="117"/>
                  </a:lnTo>
                  <a:lnTo>
                    <a:pt x="54" y="106"/>
                  </a:lnTo>
                  <a:lnTo>
                    <a:pt x="61" y="96"/>
                  </a:lnTo>
                  <a:lnTo>
                    <a:pt x="69" y="86"/>
                  </a:lnTo>
                  <a:lnTo>
                    <a:pt x="77" y="76"/>
                  </a:lnTo>
                  <a:lnTo>
                    <a:pt x="85" y="67"/>
                  </a:lnTo>
                  <a:lnTo>
                    <a:pt x="95" y="58"/>
                  </a:lnTo>
                  <a:lnTo>
                    <a:pt x="104" y="49"/>
                  </a:lnTo>
                  <a:lnTo>
                    <a:pt x="113" y="41"/>
                  </a:lnTo>
                  <a:lnTo>
                    <a:pt x="123" y="35"/>
                  </a:lnTo>
                  <a:lnTo>
                    <a:pt x="133" y="29"/>
                  </a:lnTo>
                  <a:lnTo>
                    <a:pt x="144" y="22"/>
                  </a:lnTo>
                  <a:lnTo>
                    <a:pt x="155" y="17"/>
                  </a:lnTo>
                  <a:lnTo>
                    <a:pt x="166" y="12"/>
                  </a:lnTo>
                  <a:lnTo>
                    <a:pt x="177" y="9"/>
                  </a:lnTo>
                  <a:lnTo>
                    <a:pt x="189" y="6"/>
                  </a:lnTo>
                  <a:lnTo>
                    <a:pt x="200" y="2"/>
                  </a:lnTo>
                  <a:lnTo>
                    <a:pt x="212" y="1"/>
                  </a:lnTo>
                  <a:lnTo>
                    <a:pt x="223" y="0"/>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30"/>
            <p:cNvSpPr>
              <a:spLocks noEditPoints="1"/>
            </p:cNvSpPr>
            <p:nvPr/>
          </p:nvSpPr>
          <p:spPr bwMode="auto">
            <a:xfrm>
              <a:off x="6854825" y="2168525"/>
              <a:ext cx="254000" cy="195263"/>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1"/>
                  </a:lnTo>
                  <a:lnTo>
                    <a:pt x="264" y="1"/>
                  </a:lnTo>
                  <a:lnTo>
                    <a:pt x="276" y="4"/>
                  </a:lnTo>
                  <a:lnTo>
                    <a:pt x="289" y="6"/>
                  </a:lnTo>
                  <a:lnTo>
                    <a:pt x="300" y="10"/>
                  </a:lnTo>
                  <a:lnTo>
                    <a:pt x="311" y="14"/>
                  </a:lnTo>
                  <a:lnTo>
                    <a:pt x="322" y="18"/>
                  </a:lnTo>
                  <a:lnTo>
                    <a:pt x="333" y="24"/>
                  </a:lnTo>
                  <a:lnTo>
                    <a:pt x="344" y="29"/>
                  </a:lnTo>
                  <a:lnTo>
                    <a:pt x="354" y="35"/>
                  </a:lnTo>
                  <a:lnTo>
                    <a:pt x="364" y="43"/>
                  </a:lnTo>
                  <a:lnTo>
                    <a:pt x="373" y="50"/>
                  </a:lnTo>
                  <a:lnTo>
                    <a:pt x="383" y="59"/>
                  </a:lnTo>
                  <a:lnTo>
                    <a:pt x="392" y="68"/>
                  </a:lnTo>
                  <a:lnTo>
                    <a:pt x="401" y="77"/>
                  </a:lnTo>
                  <a:lnTo>
                    <a:pt x="409" y="87"/>
                  </a:lnTo>
                  <a:lnTo>
                    <a:pt x="405" y="91"/>
                  </a:lnTo>
                  <a:lnTo>
                    <a:pt x="397" y="82"/>
                  </a:lnTo>
                  <a:lnTo>
                    <a:pt x="389" y="73"/>
                  </a:lnTo>
                  <a:lnTo>
                    <a:pt x="380" y="64"/>
                  </a:lnTo>
                  <a:lnTo>
                    <a:pt x="370" y="56"/>
                  </a:lnTo>
                  <a:lnTo>
                    <a:pt x="361" y="49"/>
                  </a:lnTo>
                  <a:lnTo>
                    <a:pt x="351" y="42"/>
                  </a:lnTo>
                  <a:lnTo>
                    <a:pt x="342" y="35"/>
                  </a:lnTo>
                  <a:lnTo>
                    <a:pt x="331" y="29"/>
                  </a:lnTo>
                  <a:lnTo>
                    <a:pt x="320" y="24"/>
                  </a:lnTo>
                  <a:lnTo>
                    <a:pt x="309" y="20"/>
                  </a:lnTo>
                  <a:lnTo>
                    <a:pt x="299" y="16"/>
                  </a:lnTo>
                  <a:lnTo>
                    <a:pt x="287" y="13"/>
                  </a:lnTo>
                  <a:lnTo>
                    <a:pt x="275" y="10"/>
                  </a:lnTo>
                  <a:lnTo>
                    <a:pt x="264" y="9"/>
                  </a:lnTo>
                  <a:lnTo>
                    <a:pt x="252" y="7"/>
                  </a:lnTo>
                  <a:lnTo>
                    <a:pt x="240" y="6"/>
                  </a:lnTo>
                  <a:lnTo>
                    <a:pt x="240" y="0"/>
                  </a:lnTo>
                  <a:close/>
                  <a:moveTo>
                    <a:pt x="409" y="87"/>
                  </a:moveTo>
                  <a:lnTo>
                    <a:pt x="417" y="97"/>
                  </a:lnTo>
                  <a:lnTo>
                    <a:pt x="425" y="107"/>
                  </a:lnTo>
                  <a:lnTo>
                    <a:pt x="432" y="119"/>
                  </a:lnTo>
                  <a:lnTo>
                    <a:pt x="438" y="130"/>
                  </a:lnTo>
                  <a:lnTo>
                    <a:pt x="445" y="143"/>
                  </a:lnTo>
                  <a:lnTo>
                    <a:pt x="450" y="156"/>
                  </a:lnTo>
                  <a:lnTo>
                    <a:pt x="455" y="168"/>
                  </a:lnTo>
                  <a:lnTo>
                    <a:pt x="460" y="181"/>
                  </a:lnTo>
                  <a:lnTo>
                    <a:pt x="464" y="195"/>
                  </a:lnTo>
                  <a:lnTo>
                    <a:pt x="468" y="209"/>
                  </a:lnTo>
                  <a:lnTo>
                    <a:pt x="472" y="223"/>
                  </a:lnTo>
                  <a:lnTo>
                    <a:pt x="475" y="237"/>
                  </a:lnTo>
                  <a:lnTo>
                    <a:pt x="477" y="252"/>
                  </a:lnTo>
                  <a:lnTo>
                    <a:pt x="478" y="266"/>
                  </a:lnTo>
                  <a:lnTo>
                    <a:pt x="479" y="281"/>
                  </a:lnTo>
                  <a:lnTo>
                    <a:pt x="479" y="296"/>
                  </a:lnTo>
                  <a:lnTo>
                    <a:pt x="474" y="296"/>
                  </a:lnTo>
                  <a:lnTo>
                    <a:pt x="474" y="281"/>
                  </a:lnTo>
                  <a:lnTo>
                    <a:pt x="473" y="267"/>
                  </a:lnTo>
                  <a:lnTo>
                    <a:pt x="472" y="252"/>
                  </a:lnTo>
                  <a:lnTo>
                    <a:pt x="470" y="238"/>
                  </a:lnTo>
                  <a:lnTo>
                    <a:pt x="466" y="224"/>
                  </a:lnTo>
                  <a:lnTo>
                    <a:pt x="463" y="210"/>
                  </a:lnTo>
                  <a:lnTo>
                    <a:pt x="459" y="197"/>
                  </a:lnTo>
                  <a:lnTo>
                    <a:pt x="455" y="183"/>
                  </a:lnTo>
                  <a:lnTo>
                    <a:pt x="451" y="171"/>
                  </a:lnTo>
                  <a:lnTo>
                    <a:pt x="446" y="158"/>
                  </a:lnTo>
                  <a:lnTo>
                    <a:pt x="440" y="147"/>
                  </a:lnTo>
                  <a:lnTo>
                    <a:pt x="434" y="134"/>
                  </a:lnTo>
                  <a:lnTo>
                    <a:pt x="428" y="123"/>
                  </a:lnTo>
                  <a:lnTo>
                    <a:pt x="420" y="113"/>
                  </a:lnTo>
                  <a:lnTo>
                    <a:pt x="413" y="101"/>
                  </a:lnTo>
                  <a:lnTo>
                    <a:pt x="405" y="91"/>
                  </a:lnTo>
                  <a:lnTo>
                    <a:pt x="409" y="87"/>
                  </a:lnTo>
                  <a:close/>
                  <a:moveTo>
                    <a:pt x="479" y="296"/>
                  </a:moveTo>
                  <a:lnTo>
                    <a:pt x="479" y="311"/>
                  </a:lnTo>
                  <a:lnTo>
                    <a:pt x="478" y="326"/>
                  </a:lnTo>
                  <a:lnTo>
                    <a:pt x="477" y="342"/>
                  </a:lnTo>
                  <a:lnTo>
                    <a:pt x="475" y="356"/>
                  </a:lnTo>
                  <a:lnTo>
                    <a:pt x="472" y="371"/>
                  </a:lnTo>
                  <a:lnTo>
                    <a:pt x="468" y="385"/>
                  </a:lnTo>
                  <a:lnTo>
                    <a:pt x="464" y="399"/>
                  </a:lnTo>
                  <a:lnTo>
                    <a:pt x="460" y="411"/>
                  </a:lnTo>
                  <a:lnTo>
                    <a:pt x="455" y="425"/>
                  </a:lnTo>
                  <a:lnTo>
                    <a:pt x="450" y="438"/>
                  </a:lnTo>
                  <a:lnTo>
                    <a:pt x="445" y="451"/>
                  </a:lnTo>
                  <a:lnTo>
                    <a:pt x="438" y="462"/>
                  </a:lnTo>
                  <a:lnTo>
                    <a:pt x="432" y="473"/>
                  </a:lnTo>
                  <a:lnTo>
                    <a:pt x="425" y="485"/>
                  </a:lnTo>
                  <a:lnTo>
                    <a:pt x="417" y="496"/>
                  </a:lnTo>
                  <a:lnTo>
                    <a:pt x="409" y="506"/>
                  </a:lnTo>
                  <a:lnTo>
                    <a:pt x="405" y="501"/>
                  </a:lnTo>
                  <a:lnTo>
                    <a:pt x="413" y="491"/>
                  </a:lnTo>
                  <a:lnTo>
                    <a:pt x="420" y="481"/>
                  </a:lnTo>
                  <a:lnTo>
                    <a:pt x="428" y="470"/>
                  </a:lnTo>
                  <a:lnTo>
                    <a:pt x="434" y="458"/>
                  </a:lnTo>
                  <a:lnTo>
                    <a:pt x="440" y="447"/>
                  </a:lnTo>
                  <a:lnTo>
                    <a:pt x="446" y="434"/>
                  </a:lnTo>
                  <a:lnTo>
                    <a:pt x="451" y="421"/>
                  </a:lnTo>
                  <a:lnTo>
                    <a:pt x="455" y="409"/>
                  </a:lnTo>
                  <a:lnTo>
                    <a:pt x="459" y="396"/>
                  </a:lnTo>
                  <a:lnTo>
                    <a:pt x="463" y="382"/>
                  </a:lnTo>
                  <a:lnTo>
                    <a:pt x="466" y="368"/>
                  </a:lnTo>
                  <a:lnTo>
                    <a:pt x="470" y="354"/>
                  </a:lnTo>
                  <a:lnTo>
                    <a:pt x="472" y="340"/>
                  </a:lnTo>
                  <a:lnTo>
                    <a:pt x="473" y="326"/>
                  </a:lnTo>
                  <a:lnTo>
                    <a:pt x="474" y="311"/>
                  </a:lnTo>
                  <a:lnTo>
                    <a:pt x="474" y="296"/>
                  </a:lnTo>
                  <a:lnTo>
                    <a:pt x="479" y="296"/>
                  </a:lnTo>
                  <a:close/>
                  <a:moveTo>
                    <a:pt x="409" y="506"/>
                  </a:moveTo>
                  <a:lnTo>
                    <a:pt x="401" y="515"/>
                  </a:lnTo>
                  <a:lnTo>
                    <a:pt x="392" y="525"/>
                  </a:lnTo>
                  <a:lnTo>
                    <a:pt x="383" y="534"/>
                  </a:lnTo>
                  <a:lnTo>
                    <a:pt x="373" y="542"/>
                  </a:lnTo>
                  <a:lnTo>
                    <a:pt x="364" y="549"/>
                  </a:lnTo>
                  <a:lnTo>
                    <a:pt x="354" y="557"/>
                  </a:lnTo>
                  <a:lnTo>
                    <a:pt x="344" y="563"/>
                  </a:lnTo>
                  <a:lnTo>
                    <a:pt x="333" y="570"/>
                  </a:lnTo>
                  <a:lnTo>
                    <a:pt x="322" y="575"/>
                  </a:lnTo>
                  <a:lnTo>
                    <a:pt x="311" y="580"/>
                  </a:lnTo>
                  <a:lnTo>
                    <a:pt x="300" y="583"/>
                  </a:lnTo>
                  <a:lnTo>
                    <a:pt x="289" y="586"/>
                  </a:lnTo>
                  <a:lnTo>
                    <a:pt x="276" y="590"/>
                  </a:lnTo>
                  <a:lnTo>
                    <a:pt x="264" y="591"/>
                  </a:lnTo>
                  <a:lnTo>
                    <a:pt x="252" y="592"/>
                  </a:lnTo>
                  <a:lnTo>
                    <a:pt x="240" y="592"/>
                  </a:lnTo>
                  <a:lnTo>
                    <a:pt x="240" y="586"/>
                  </a:lnTo>
                  <a:lnTo>
                    <a:pt x="252" y="586"/>
                  </a:lnTo>
                  <a:lnTo>
                    <a:pt x="264" y="585"/>
                  </a:lnTo>
                  <a:lnTo>
                    <a:pt x="275" y="582"/>
                  </a:lnTo>
                  <a:lnTo>
                    <a:pt x="287" y="580"/>
                  </a:lnTo>
                  <a:lnTo>
                    <a:pt x="299" y="577"/>
                  </a:lnTo>
                  <a:lnTo>
                    <a:pt x="309" y="573"/>
                  </a:lnTo>
                  <a:lnTo>
                    <a:pt x="320" y="568"/>
                  </a:lnTo>
                  <a:lnTo>
                    <a:pt x="331" y="563"/>
                  </a:lnTo>
                  <a:lnTo>
                    <a:pt x="342" y="557"/>
                  </a:lnTo>
                  <a:lnTo>
                    <a:pt x="351" y="551"/>
                  </a:lnTo>
                  <a:lnTo>
                    <a:pt x="361" y="544"/>
                  </a:lnTo>
                  <a:lnTo>
                    <a:pt x="370" y="537"/>
                  </a:lnTo>
                  <a:lnTo>
                    <a:pt x="380" y="529"/>
                  </a:lnTo>
                  <a:lnTo>
                    <a:pt x="389" y="520"/>
                  </a:lnTo>
                  <a:lnTo>
                    <a:pt x="397" y="511"/>
                  </a:lnTo>
                  <a:lnTo>
                    <a:pt x="405" y="501"/>
                  </a:lnTo>
                  <a:lnTo>
                    <a:pt x="409" y="506"/>
                  </a:lnTo>
                  <a:close/>
                  <a:moveTo>
                    <a:pt x="240" y="592"/>
                  </a:moveTo>
                  <a:lnTo>
                    <a:pt x="227" y="592"/>
                  </a:lnTo>
                  <a:lnTo>
                    <a:pt x="215" y="591"/>
                  </a:lnTo>
                  <a:lnTo>
                    <a:pt x="204" y="590"/>
                  </a:lnTo>
                  <a:lnTo>
                    <a:pt x="192" y="586"/>
                  </a:lnTo>
                  <a:lnTo>
                    <a:pt x="180" y="583"/>
                  </a:lnTo>
                  <a:lnTo>
                    <a:pt x="169" y="580"/>
                  </a:lnTo>
                  <a:lnTo>
                    <a:pt x="158" y="575"/>
                  </a:lnTo>
                  <a:lnTo>
                    <a:pt x="147" y="570"/>
                  </a:lnTo>
                  <a:lnTo>
                    <a:pt x="136" y="563"/>
                  </a:lnTo>
                  <a:lnTo>
                    <a:pt x="126" y="557"/>
                  </a:lnTo>
                  <a:lnTo>
                    <a:pt x="116" y="549"/>
                  </a:lnTo>
                  <a:lnTo>
                    <a:pt x="107" y="542"/>
                  </a:lnTo>
                  <a:lnTo>
                    <a:pt x="97" y="534"/>
                  </a:lnTo>
                  <a:lnTo>
                    <a:pt x="88" y="525"/>
                  </a:lnTo>
                  <a:lnTo>
                    <a:pt x="79" y="515"/>
                  </a:lnTo>
                  <a:lnTo>
                    <a:pt x="71" y="506"/>
                  </a:lnTo>
                  <a:lnTo>
                    <a:pt x="75" y="501"/>
                  </a:lnTo>
                  <a:lnTo>
                    <a:pt x="83" y="511"/>
                  </a:lnTo>
                  <a:lnTo>
                    <a:pt x="91" y="520"/>
                  </a:lnTo>
                  <a:lnTo>
                    <a:pt x="100" y="529"/>
                  </a:lnTo>
                  <a:lnTo>
                    <a:pt x="109" y="537"/>
                  </a:lnTo>
                  <a:lnTo>
                    <a:pt x="119" y="544"/>
                  </a:lnTo>
                  <a:lnTo>
                    <a:pt x="128" y="551"/>
                  </a:lnTo>
                  <a:lnTo>
                    <a:pt x="138" y="557"/>
                  </a:lnTo>
                  <a:lnTo>
                    <a:pt x="149" y="563"/>
                  </a:lnTo>
                  <a:lnTo>
                    <a:pt x="160" y="568"/>
                  </a:lnTo>
                  <a:lnTo>
                    <a:pt x="170" y="573"/>
                  </a:lnTo>
                  <a:lnTo>
                    <a:pt x="181" y="577"/>
                  </a:lnTo>
                  <a:lnTo>
                    <a:pt x="193" y="580"/>
                  </a:lnTo>
                  <a:lnTo>
                    <a:pt x="205" y="582"/>
                  </a:lnTo>
                  <a:lnTo>
                    <a:pt x="216" y="585"/>
                  </a:lnTo>
                  <a:lnTo>
                    <a:pt x="228" y="586"/>
                  </a:lnTo>
                  <a:lnTo>
                    <a:pt x="240" y="586"/>
                  </a:lnTo>
                  <a:lnTo>
                    <a:pt x="240" y="592"/>
                  </a:lnTo>
                  <a:close/>
                  <a:moveTo>
                    <a:pt x="71" y="506"/>
                  </a:moveTo>
                  <a:lnTo>
                    <a:pt x="63" y="496"/>
                  </a:lnTo>
                  <a:lnTo>
                    <a:pt x="56" y="485"/>
                  </a:lnTo>
                  <a:lnTo>
                    <a:pt x="48" y="473"/>
                  </a:lnTo>
                  <a:lnTo>
                    <a:pt x="41" y="462"/>
                  </a:lnTo>
                  <a:lnTo>
                    <a:pt x="35" y="451"/>
                  </a:lnTo>
                  <a:lnTo>
                    <a:pt x="30" y="438"/>
                  </a:lnTo>
                  <a:lnTo>
                    <a:pt x="24" y="425"/>
                  </a:lnTo>
                  <a:lnTo>
                    <a:pt x="20" y="411"/>
                  </a:lnTo>
                  <a:lnTo>
                    <a:pt x="16" y="399"/>
                  </a:lnTo>
                  <a:lnTo>
                    <a:pt x="12" y="385"/>
                  </a:lnTo>
                  <a:lnTo>
                    <a:pt x="9" y="371"/>
                  </a:lnTo>
                  <a:lnTo>
                    <a:pt x="6" y="356"/>
                  </a:lnTo>
                  <a:lnTo>
                    <a:pt x="4" y="342"/>
                  </a:lnTo>
                  <a:lnTo>
                    <a:pt x="3" y="326"/>
                  </a:lnTo>
                  <a:lnTo>
                    <a:pt x="1" y="311"/>
                  </a:lnTo>
                  <a:lnTo>
                    <a:pt x="0" y="296"/>
                  </a:lnTo>
                  <a:lnTo>
                    <a:pt x="7" y="296"/>
                  </a:lnTo>
                  <a:lnTo>
                    <a:pt x="7" y="311"/>
                  </a:lnTo>
                  <a:lnTo>
                    <a:pt x="8" y="326"/>
                  </a:lnTo>
                  <a:lnTo>
                    <a:pt x="9" y="340"/>
                  </a:lnTo>
                  <a:lnTo>
                    <a:pt x="11" y="354"/>
                  </a:lnTo>
                  <a:lnTo>
                    <a:pt x="14" y="368"/>
                  </a:lnTo>
                  <a:lnTo>
                    <a:pt x="17" y="382"/>
                  </a:lnTo>
                  <a:lnTo>
                    <a:pt x="20" y="396"/>
                  </a:lnTo>
                  <a:lnTo>
                    <a:pt x="25" y="409"/>
                  </a:lnTo>
                  <a:lnTo>
                    <a:pt x="29" y="421"/>
                  </a:lnTo>
                  <a:lnTo>
                    <a:pt x="34" y="434"/>
                  </a:lnTo>
                  <a:lnTo>
                    <a:pt x="40" y="447"/>
                  </a:lnTo>
                  <a:lnTo>
                    <a:pt x="46" y="458"/>
                  </a:lnTo>
                  <a:lnTo>
                    <a:pt x="53" y="470"/>
                  </a:lnTo>
                  <a:lnTo>
                    <a:pt x="60" y="481"/>
                  </a:lnTo>
                  <a:lnTo>
                    <a:pt x="67" y="491"/>
                  </a:lnTo>
                  <a:lnTo>
                    <a:pt x="75" y="501"/>
                  </a:lnTo>
                  <a:lnTo>
                    <a:pt x="71" y="506"/>
                  </a:lnTo>
                  <a:close/>
                  <a:moveTo>
                    <a:pt x="0" y="296"/>
                  </a:moveTo>
                  <a:lnTo>
                    <a:pt x="1" y="281"/>
                  </a:lnTo>
                  <a:lnTo>
                    <a:pt x="3" y="266"/>
                  </a:lnTo>
                  <a:lnTo>
                    <a:pt x="4" y="252"/>
                  </a:lnTo>
                  <a:lnTo>
                    <a:pt x="6" y="237"/>
                  </a:lnTo>
                  <a:lnTo>
                    <a:pt x="9" y="223"/>
                  </a:lnTo>
                  <a:lnTo>
                    <a:pt x="12" y="209"/>
                  </a:lnTo>
                  <a:lnTo>
                    <a:pt x="16" y="195"/>
                  </a:lnTo>
                  <a:lnTo>
                    <a:pt x="20" y="181"/>
                  </a:lnTo>
                  <a:lnTo>
                    <a:pt x="24" y="168"/>
                  </a:lnTo>
                  <a:lnTo>
                    <a:pt x="30" y="156"/>
                  </a:lnTo>
                  <a:lnTo>
                    <a:pt x="35" y="143"/>
                  </a:lnTo>
                  <a:lnTo>
                    <a:pt x="41" y="130"/>
                  </a:lnTo>
                  <a:lnTo>
                    <a:pt x="48" y="119"/>
                  </a:lnTo>
                  <a:lnTo>
                    <a:pt x="56" y="107"/>
                  </a:lnTo>
                  <a:lnTo>
                    <a:pt x="63" y="97"/>
                  </a:lnTo>
                  <a:lnTo>
                    <a:pt x="71" y="87"/>
                  </a:lnTo>
                  <a:lnTo>
                    <a:pt x="75" y="91"/>
                  </a:lnTo>
                  <a:lnTo>
                    <a:pt x="67" y="101"/>
                  </a:lnTo>
                  <a:lnTo>
                    <a:pt x="60" y="113"/>
                  </a:lnTo>
                  <a:lnTo>
                    <a:pt x="53" y="123"/>
                  </a:lnTo>
                  <a:lnTo>
                    <a:pt x="46" y="134"/>
                  </a:lnTo>
                  <a:lnTo>
                    <a:pt x="40" y="147"/>
                  </a:lnTo>
                  <a:lnTo>
                    <a:pt x="34" y="158"/>
                  </a:lnTo>
                  <a:lnTo>
                    <a:pt x="29" y="171"/>
                  </a:lnTo>
                  <a:lnTo>
                    <a:pt x="25" y="183"/>
                  </a:lnTo>
                  <a:lnTo>
                    <a:pt x="20" y="197"/>
                  </a:lnTo>
                  <a:lnTo>
                    <a:pt x="17" y="210"/>
                  </a:lnTo>
                  <a:lnTo>
                    <a:pt x="14" y="224"/>
                  </a:lnTo>
                  <a:lnTo>
                    <a:pt x="11" y="238"/>
                  </a:lnTo>
                  <a:lnTo>
                    <a:pt x="9" y="252"/>
                  </a:lnTo>
                  <a:lnTo>
                    <a:pt x="8" y="267"/>
                  </a:lnTo>
                  <a:lnTo>
                    <a:pt x="7" y="281"/>
                  </a:lnTo>
                  <a:lnTo>
                    <a:pt x="7" y="296"/>
                  </a:lnTo>
                  <a:lnTo>
                    <a:pt x="0" y="296"/>
                  </a:lnTo>
                  <a:close/>
                  <a:moveTo>
                    <a:pt x="71" y="87"/>
                  </a:moveTo>
                  <a:lnTo>
                    <a:pt x="79" y="77"/>
                  </a:lnTo>
                  <a:lnTo>
                    <a:pt x="88" y="68"/>
                  </a:lnTo>
                  <a:lnTo>
                    <a:pt x="97" y="59"/>
                  </a:lnTo>
                  <a:lnTo>
                    <a:pt x="107" y="50"/>
                  </a:lnTo>
                  <a:lnTo>
                    <a:pt x="116" y="43"/>
                  </a:lnTo>
                  <a:lnTo>
                    <a:pt x="126" y="35"/>
                  </a:lnTo>
                  <a:lnTo>
                    <a:pt x="136" y="29"/>
                  </a:lnTo>
                  <a:lnTo>
                    <a:pt x="147" y="24"/>
                  </a:lnTo>
                  <a:lnTo>
                    <a:pt x="158" y="18"/>
                  </a:lnTo>
                  <a:lnTo>
                    <a:pt x="169" y="14"/>
                  </a:lnTo>
                  <a:lnTo>
                    <a:pt x="180" y="10"/>
                  </a:lnTo>
                  <a:lnTo>
                    <a:pt x="192" y="6"/>
                  </a:lnTo>
                  <a:lnTo>
                    <a:pt x="204" y="4"/>
                  </a:lnTo>
                  <a:lnTo>
                    <a:pt x="215" y="1"/>
                  </a:lnTo>
                  <a:lnTo>
                    <a:pt x="227" y="1"/>
                  </a:lnTo>
                  <a:lnTo>
                    <a:pt x="240" y="0"/>
                  </a:lnTo>
                  <a:lnTo>
                    <a:pt x="240" y="6"/>
                  </a:lnTo>
                  <a:lnTo>
                    <a:pt x="228" y="7"/>
                  </a:lnTo>
                  <a:lnTo>
                    <a:pt x="216" y="9"/>
                  </a:lnTo>
                  <a:lnTo>
                    <a:pt x="205" y="10"/>
                  </a:lnTo>
                  <a:lnTo>
                    <a:pt x="193" y="13"/>
                  </a:lnTo>
                  <a:lnTo>
                    <a:pt x="181" y="16"/>
                  </a:lnTo>
                  <a:lnTo>
                    <a:pt x="170" y="20"/>
                  </a:lnTo>
                  <a:lnTo>
                    <a:pt x="160" y="24"/>
                  </a:lnTo>
                  <a:lnTo>
                    <a:pt x="149" y="29"/>
                  </a:lnTo>
                  <a:lnTo>
                    <a:pt x="138" y="35"/>
                  </a:lnTo>
                  <a:lnTo>
                    <a:pt x="128" y="42"/>
                  </a:lnTo>
                  <a:lnTo>
                    <a:pt x="119" y="49"/>
                  </a:lnTo>
                  <a:lnTo>
                    <a:pt x="109" y="56"/>
                  </a:lnTo>
                  <a:lnTo>
                    <a:pt x="100" y="64"/>
                  </a:lnTo>
                  <a:lnTo>
                    <a:pt x="91" y="73"/>
                  </a:lnTo>
                  <a:lnTo>
                    <a:pt x="83" y="82"/>
                  </a:lnTo>
                  <a:lnTo>
                    <a:pt x="75" y="91"/>
                  </a:lnTo>
                  <a:lnTo>
                    <a:pt x="71" y="87"/>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31"/>
            <p:cNvSpPr>
              <a:spLocks/>
            </p:cNvSpPr>
            <p:nvPr/>
          </p:nvSpPr>
          <p:spPr bwMode="auto">
            <a:xfrm>
              <a:off x="6858000" y="1849438"/>
              <a:ext cx="249238" cy="192087"/>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1"/>
                  </a:lnTo>
                  <a:lnTo>
                    <a:pt x="260" y="1"/>
                  </a:lnTo>
                  <a:lnTo>
                    <a:pt x="272" y="3"/>
                  </a:lnTo>
                  <a:lnTo>
                    <a:pt x="284" y="6"/>
                  </a:lnTo>
                  <a:lnTo>
                    <a:pt x="295" y="10"/>
                  </a:lnTo>
                  <a:lnTo>
                    <a:pt x="306" y="14"/>
                  </a:lnTo>
                  <a:lnTo>
                    <a:pt x="317" y="17"/>
                  </a:lnTo>
                  <a:lnTo>
                    <a:pt x="328" y="22"/>
                  </a:lnTo>
                  <a:lnTo>
                    <a:pt x="339" y="29"/>
                  </a:lnTo>
                  <a:lnTo>
                    <a:pt x="349" y="35"/>
                  </a:lnTo>
                  <a:lnTo>
                    <a:pt x="358" y="43"/>
                  </a:lnTo>
                  <a:lnTo>
                    <a:pt x="368" y="50"/>
                  </a:lnTo>
                  <a:lnTo>
                    <a:pt x="378" y="58"/>
                  </a:lnTo>
                  <a:lnTo>
                    <a:pt x="387" y="67"/>
                  </a:lnTo>
                  <a:lnTo>
                    <a:pt x="395" y="76"/>
                  </a:lnTo>
                  <a:lnTo>
                    <a:pt x="403" y="86"/>
                  </a:lnTo>
                  <a:lnTo>
                    <a:pt x="411" y="96"/>
                  </a:lnTo>
                  <a:lnTo>
                    <a:pt x="418" y="106"/>
                  </a:lnTo>
                  <a:lnTo>
                    <a:pt x="426" y="117"/>
                  </a:lnTo>
                  <a:lnTo>
                    <a:pt x="432" y="129"/>
                  </a:lnTo>
                  <a:lnTo>
                    <a:pt x="438" y="141"/>
                  </a:lnTo>
                  <a:lnTo>
                    <a:pt x="444" y="153"/>
                  </a:lnTo>
                  <a:lnTo>
                    <a:pt x="449" y="166"/>
                  </a:lnTo>
                  <a:lnTo>
                    <a:pt x="454" y="179"/>
                  </a:lnTo>
                  <a:lnTo>
                    <a:pt x="458" y="192"/>
                  </a:lnTo>
                  <a:lnTo>
                    <a:pt x="461" y="206"/>
                  </a:lnTo>
                  <a:lnTo>
                    <a:pt x="466" y="220"/>
                  </a:lnTo>
                  <a:lnTo>
                    <a:pt x="468" y="234"/>
                  </a:lnTo>
                  <a:lnTo>
                    <a:pt x="470" y="248"/>
                  </a:lnTo>
                  <a:lnTo>
                    <a:pt x="472" y="263"/>
                  </a:lnTo>
                  <a:lnTo>
                    <a:pt x="472" y="278"/>
                  </a:lnTo>
                  <a:lnTo>
                    <a:pt x="473" y="293"/>
                  </a:lnTo>
                  <a:lnTo>
                    <a:pt x="472" y="309"/>
                  </a:lnTo>
                  <a:lnTo>
                    <a:pt x="472" y="323"/>
                  </a:lnTo>
                  <a:lnTo>
                    <a:pt x="470" y="338"/>
                  </a:lnTo>
                  <a:lnTo>
                    <a:pt x="468" y="352"/>
                  </a:lnTo>
                  <a:lnTo>
                    <a:pt x="466" y="367"/>
                  </a:lnTo>
                  <a:lnTo>
                    <a:pt x="461" y="381"/>
                  </a:lnTo>
                  <a:lnTo>
                    <a:pt x="458" y="393"/>
                  </a:lnTo>
                  <a:lnTo>
                    <a:pt x="454" y="407"/>
                  </a:lnTo>
                  <a:lnTo>
                    <a:pt x="449" y="420"/>
                  </a:lnTo>
                  <a:lnTo>
                    <a:pt x="444" y="433"/>
                  </a:lnTo>
                  <a:lnTo>
                    <a:pt x="438" y="445"/>
                  </a:lnTo>
                  <a:lnTo>
                    <a:pt x="432" y="457"/>
                  </a:lnTo>
                  <a:lnTo>
                    <a:pt x="426" y="468"/>
                  </a:lnTo>
                  <a:lnTo>
                    <a:pt x="418" y="479"/>
                  </a:lnTo>
                  <a:lnTo>
                    <a:pt x="411" y="490"/>
                  </a:lnTo>
                  <a:lnTo>
                    <a:pt x="403" y="500"/>
                  </a:lnTo>
                  <a:lnTo>
                    <a:pt x="395" y="510"/>
                  </a:lnTo>
                  <a:lnTo>
                    <a:pt x="387" y="519"/>
                  </a:lnTo>
                  <a:lnTo>
                    <a:pt x="378" y="528"/>
                  </a:lnTo>
                  <a:lnTo>
                    <a:pt x="368" y="536"/>
                  </a:lnTo>
                  <a:lnTo>
                    <a:pt x="358" y="544"/>
                  </a:lnTo>
                  <a:lnTo>
                    <a:pt x="349" y="550"/>
                  </a:lnTo>
                  <a:lnTo>
                    <a:pt x="339" y="557"/>
                  </a:lnTo>
                  <a:lnTo>
                    <a:pt x="328" y="563"/>
                  </a:lnTo>
                  <a:lnTo>
                    <a:pt x="317" y="568"/>
                  </a:lnTo>
                  <a:lnTo>
                    <a:pt x="306" y="573"/>
                  </a:lnTo>
                  <a:lnTo>
                    <a:pt x="295" y="577"/>
                  </a:lnTo>
                  <a:lnTo>
                    <a:pt x="284" y="580"/>
                  </a:lnTo>
                  <a:lnTo>
                    <a:pt x="272" y="582"/>
                  </a:lnTo>
                  <a:lnTo>
                    <a:pt x="260" y="585"/>
                  </a:lnTo>
                  <a:lnTo>
                    <a:pt x="248" y="586"/>
                  </a:lnTo>
                  <a:lnTo>
                    <a:pt x="236" y="586"/>
                  </a:lnTo>
                  <a:lnTo>
                    <a:pt x="223" y="586"/>
                  </a:lnTo>
                  <a:lnTo>
                    <a:pt x="212" y="585"/>
                  </a:lnTo>
                  <a:lnTo>
                    <a:pt x="200" y="582"/>
                  </a:lnTo>
                  <a:lnTo>
                    <a:pt x="189" y="580"/>
                  </a:lnTo>
                  <a:lnTo>
                    <a:pt x="177" y="577"/>
                  </a:lnTo>
                  <a:lnTo>
                    <a:pt x="166" y="573"/>
                  </a:lnTo>
                  <a:lnTo>
                    <a:pt x="155" y="568"/>
                  </a:lnTo>
                  <a:lnTo>
                    <a:pt x="144" y="563"/>
                  </a:lnTo>
                  <a:lnTo>
                    <a:pt x="133" y="557"/>
                  </a:lnTo>
                  <a:lnTo>
                    <a:pt x="123" y="550"/>
                  </a:lnTo>
                  <a:lnTo>
                    <a:pt x="113" y="544"/>
                  </a:lnTo>
                  <a:lnTo>
                    <a:pt x="104" y="536"/>
                  </a:lnTo>
                  <a:lnTo>
                    <a:pt x="95" y="528"/>
                  </a:lnTo>
                  <a:lnTo>
                    <a:pt x="85" y="519"/>
                  </a:lnTo>
                  <a:lnTo>
                    <a:pt x="77" y="510"/>
                  </a:lnTo>
                  <a:lnTo>
                    <a:pt x="69" y="500"/>
                  </a:lnTo>
                  <a:lnTo>
                    <a:pt x="61" y="490"/>
                  </a:lnTo>
                  <a:lnTo>
                    <a:pt x="54" y="479"/>
                  </a:lnTo>
                  <a:lnTo>
                    <a:pt x="47" y="468"/>
                  </a:lnTo>
                  <a:lnTo>
                    <a:pt x="39" y="457"/>
                  </a:lnTo>
                  <a:lnTo>
                    <a:pt x="33" y="445"/>
                  </a:lnTo>
                  <a:lnTo>
                    <a:pt x="28" y="433"/>
                  </a:lnTo>
                  <a:lnTo>
                    <a:pt x="23" y="420"/>
                  </a:lnTo>
                  <a:lnTo>
                    <a:pt x="18" y="407"/>
                  </a:lnTo>
                  <a:lnTo>
                    <a:pt x="14" y="393"/>
                  </a:lnTo>
                  <a:lnTo>
                    <a:pt x="10" y="381"/>
                  </a:lnTo>
                  <a:lnTo>
                    <a:pt x="7" y="367"/>
                  </a:lnTo>
                  <a:lnTo>
                    <a:pt x="5" y="352"/>
                  </a:lnTo>
                  <a:lnTo>
                    <a:pt x="3" y="338"/>
                  </a:lnTo>
                  <a:lnTo>
                    <a:pt x="1" y="323"/>
                  </a:lnTo>
                  <a:lnTo>
                    <a:pt x="0" y="309"/>
                  </a:lnTo>
                  <a:lnTo>
                    <a:pt x="0" y="293"/>
                  </a:lnTo>
                  <a:lnTo>
                    <a:pt x="0" y="278"/>
                  </a:lnTo>
                  <a:lnTo>
                    <a:pt x="1" y="263"/>
                  </a:lnTo>
                  <a:lnTo>
                    <a:pt x="3" y="248"/>
                  </a:lnTo>
                  <a:lnTo>
                    <a:pt x="5" y="234"/>
                  </a:lnTo>
                  <a:lnTo>
                    <a:pt x="7" y="220"/>
                  </a:lnTo>
                  <a:lnTo>
                    <a:pt x="10" y="206"/>
                  </a:lnTo>
                  <a:lnTo>
                    <a:pt x="14" y="192"/>
                  </a:lnTo>
                  <a:lnTo>
                    <a:pt x="18" y="179"/>
                  </a:lnTo>
                  <a:lnTo>
                    <a:pt x="23" y="166"/>
                  </a:lnTo>
                  <a:lnTo>
                    <a:pt x="28" y="153"/>
                  </a:lnTo>
                  <a:lnTo>
                    <a:pt x="33" y="141"/>
                  </a:lnTo>
                  <a:lnTo>
                    <a:pt x="39" y="129"/>
                  </a:lnTo>
                  <a:lnTo>
                    <a:pt x="47" y="117"/>
                  </a:lnTo>
                  <a:lnTo>
                    <a:pt x="54" y="106"/>
                  </a:lnTo>
                  <a:lnTo>
                    <a:pt x="61" y="96"/>
                  </a:lnTo>
                  <a:lnTo>
                    <a:pt x="69" y="86"/>
                  </a:lnTo>
                  <a:lnTo>
                    <a:pt x="77" y="76"/>
                  </a:lnTo>
                  <a:lnTo>
                    <a:pt x="85" y="67"/>
                  </a:lnTo>
                  <a:lnTo>
                    <a:pt x="95" y="58"/>
                  </a:lnTo>
                  <a:lnTo>
                    <a:pt x="104" y="50"/>
                  </a:lnTo>
                  <a:lnTo>
                    <a:pt x="113" y="43"/>
                  </a:lnTo>
                  <a:lnTo>
                    <a:pt x="123" y="35"/>
                  </a:lnTo>
                  <a:lnTo>
                    <a:pt x="133" y="29"/>
                  </a:lnTo>
                  <a:lnTo>
                    <a:pt x="144" y="22"/>
                  </a:lnTo>
                  <a:lnTo>
                    <a:pt x="155" y="17"/>
                  </a:lnTo>
                  <a:lnTo>
                    <a:pt x="166" y="14"/>
                  </a:lnTo>
                  <a:lnTo>
                    <a:pt x="177" y="10"/>
                  </a:lnTo>
                  <a:lnTo>
                    <a:pt x="189" y="6"/>
                  </a:lnTo>
                  <a:lnTo>
                    <a:pt x="200" y="3"/>
                  </a:lnTo>
                  <a:lnTo>
                    <a:pt x="212" y="1"/>
                  </a:lnTo>
                  <a:lnTo>
                    <a:pt x="223" y="1"/>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2"/>
            <p:cNvSpPr>
              <a:spLocks noEditPoints="1"/>
            </p:cNvSpPr>
            <p:nvPr/>
          </p:nvSpPr>
          <p:spPr bwMode="auto">
            <a:xfrm>
              <a:off x="6854825" y="1847850"/>
              <a:ext cx="254000" cy="195263"/>
            </a:xfrm>
            <a:custGeom>
              <a:avLst/>
              <a:gdLst>
                <a:gd name="T0" fmla="*/ 2147483647 w 479"/>
                <a:gd name="T1" fmla="*/ 2147483647 h 593"/>
                <a:gd name="T2" fmla="*/ 2147483647 w 479"/>
                <a:gd name="T3" fmla="*/ 2147483647 h 593"/>
                <a:gd name="T4" fmla="*/ 2147483647 w 479"/>
                <a:gd name="T5" fmla="*/ 2147483647 h 593"/>
                <a:gd name="T6" fmla="*/ 2147483647 w 479"/>
                <a:gd name="T7" fmla="*/ 2147483647 h 593"/>
                <a:gd name="T8" fmla="*/ 2147483647 w 479"/>
                <a:gd name="T9" fmla="*/ 2147483647 h 593"/>
                <a:gd name="T10" fmla="*/ 2147483647 w 479"/>
                <a:gd name="T11" fmla="*/ 2147483647 h 593"/>
                <a:gd name="T12" fmla="*/ 2147483647 w 479"/>
                <a:gd name="T13" fmla="*/ 0 h 593"/>
                <a:gd name="T14" fmla="*/ 2147483647 w 479"/>
                <a:gd name="T15" fmla="*/ 2147483647 h 593"/>
                <a:gd name="T16" fmla="*/ 2147483647 w 479"/>
                <a:gd name="T17" fmla="*/ 2147483647 h 593"/>
                <a:gd name="T18" fmla="*/ 2147483647 w 479"/>
                <a:gd name="T19" fmla="*/ 2147483647 h 593"/>
                <a:gd name="T20" fmla="*/ 2147483647 w 479"/>
                <a:gd name="T21" fmla="*/ 2147483647 h 593"/>
                <a:gd name="T22" fmla="*/ 2147483647 w 479"/>
                <a:gd name="T23" fmla="*/ 2147483647 h 593"/>
                <a:gd name="T24" fmla="*/ 2147483647 w 479"/>
                <a:gd name="T25" fmla="*/ 2147483647 h 593"/>
                <a:gd name="T26" fmla="*/ 2147483647 w 479"/>
                <a:gd name="T27" fmla="*/ 2147483647 h 593"/>
                <a:gd name="T28" fmla="*/ 2147483647 w 479"/>
                <a:gd name="T29" fmla="*/ 2147483647 h 593"/>
                <a:gd name="T30" fmla="*/ 2147483647 w 479"/>
                <a:gd name="T31" fmla="*/ 2147483647 h 593"/>
                <a:gd name="T32" fmla="*/ 2147483647 w 479"/>
                <a:gd name="T33" fmla="*/ 2147483647 h 593"/>
                <a:gd name="T34" fmla="*/ 2147483647 w 479"/>
                <a:gd name="T35" fmla="*/ 2147483647 h 593"/>
                <a:gd name="T36" fmla="*/ 2147483647 w 479"/>
                <a:gd name="T37" fmla="*/ 2147483647 h 593"/>
                <a:gd name="T38" fmla="*/ 2147483647 w 479"/>
                <a:gd name="T39" fmla="*/ 2147483647 h 593"/>
                <a:gd name="T40" fmla="*/ 2147483647 w 479"/>
                <a:gd name="T41" fmla="*/ 2147483647 h 593"/>
                <a:gd name="T42" fmla="*/ 2147483647 w 479"/>
                <a:gd name="T43" fmla="*/ 2147483647 h 593"/>
                <a:gd name="T44" fmla="*/ 2147483647 w 479"/>
                <a:gd name="T45" fmla="*/ 2147483647 h 593"/>
                <a:gd name="T46" fmla="*/ 2147483647 w 479"/>
                <a:gd name="T47" fmla="*/ 2147483647 h 593"/>
                <a:gd name="T48" fmla="*/ 2147483647 w 479"/>
                <a:gd name="T49" fmla="*/ 2147483647 h 593"/>
                <a:gd name="T50" fmla="*/ 2147483647 w 479"/>
                <a:gd name="T51" fmla="*/ 2147483647 h 593"/>
                <a:gd name="T52" fmla="*/ 2147483647 w 479"/>
                <a:gd name="T53" fmla="*/ 2147483647 h 593"/>
                <a:gd name="T54" fmla="*/ 2147483647 w 479"/>
                <a:gd name="T55" fmla="*/ 2147483647 h 593"/>
                <a:gd name="T56" fmla="*/ 2147483647 w 479"/>
                <a:gd name="T57" fmla="*/ 2147483647 h 593"/>
                <a:gd name="T58" fmla="*/ 2147483647 w 479"/>
                <a:gd name="T59" fmla="*/ 2147483647 h 593"/>
                <a:gd name="T60" fmla="*/ 2147483647 w 479"/>
                <a:gd name="T61" fmla="*/ 2147483647 h 593"/>
                <a:gd name="T62" fmla="*/ 2147483647 w 479"/>
                <a:gd name="T63" fmla="*/ 2147483647 h 593"/>
                <a:gd name="T64" fmla="*/ 2147483647 w 479"/>
                <a:gd name="T65" fmla="*/ 2147483647 h 593"/>
                <a:gd name="T66" fmla="*/ 2147483647 w 479"/>
                <a:gd name="T67" fmla="*/ 2147483647 h 593"/>
                <a:gd name="T68" fmla="*/ 2147483647 w 479"/>
                <a:gd name="T69" fmla="*/ 2147483647 h 593"/>
                <a:gd name="T70" fmla="*/ 2147483647 w 479"/>
                <a:gd name="T71" fmla="*/ 2147483647 h 593"/>
                <a:gd name="T72" fmla="*/ 2147483647 w 479"/>
                <a:gd name="T73" fmla="*/ 2147483647 h 593"/>
                <a:gd name="T74" fmla="*/ 2147483647 w 479"/>
                <a:gd name="T75" fmla="*/ 2147483647 h 593"/>
                <a:gd name="T76" fmla="*/ 2147483647 w 479"/>
                <a:gd name="T77" fmla="*/ 2147483647 h 593"/>
                <a:gd name="T78" fmla="*/ 2147483647 w 479"/>
                <a:gd name="T79" fmla="*/ 2147483647 h 593"/>
                <a:gd name="T80" fmla="*/ 2147483647 w 479"/>
                <a:gd name="T81" fmla="*/ 2147483647 h 593"/>
                <a:gd name="T82" fmla="*/ 2147483647 w 479"/>
                <a:gd name="T83" fmla="*/ 2147483647 h 593"/>
                <a:gd name="T84" fmla="*/ 2147483647 w 479"/>
                <a:gd name="T85" fmla="*/ 2147483647 h 593"/>
                <a:gd name="T86" fmla="*/ 2147483647 w 479"/>
                <a:gd name="T87" fmla="*/ 2147483647 h 593"/>
                <a:gd name="T88" fmla="*/ 2147483647 w 479"/>
                <a:gd name="T89" fmla="*/ 2147483647 h 593"/>
                <a:gd name="T90" fmla="*/ 2147483647 w 479"/>
                <a:gd name="T91" fmla="*/ 2147483647 h 593"/>
                <a:gd name="T92" fmla="*/ 2147483647 w 479"/>
                <a:gd name="T93" fmla="*/ 2147483647 h 593"/>
                <a:gd name="T94" fmla="*/ 2147483647 w 479"/>
                <a:gd name="T95" fmla="*/ 2147483647 h 593"/>
                <a:gd name="T96" fmla="*/ 0 w 479"/>
                <a:gd name="T97" fmla="*/ 2147483647 h 593"/>
                <a:gd name="T98" fmla="*/ 2147483647 w 479"/>
                <a:gd name="T99" fmla="*/ 2147483647 h 593"/>
                <a:gd name="T100" fmla="*/ 2147483647 w 479"/>
                <a:gd name="T101" fmla="*/ 2147483647 h 593"/>
                <a:gd name="T102" fmla="*/ 2147483647 w 479"/>
                <a:gd name="T103" fmla="*/ 2147483647 h 593"/>
                <a:gd name="T104" fmla="*/ 2147483647 w 479"/>
                <a:gd name="T105" fmla="*/ 2147483647 h 593"/>
                <a:gd name="T106" fmla="*/ 2147483647 w 479"/>
                <a:gd name="T107" fmla="*/ 2147483647 h 593"/>
                <a:gd name="T108" fmla="*/ 2147483647 w 479"/>
                <a:gd name="T109" fmla="*/ 2147483647 h 593"/>
                <a:gd name="T110" fmla="*/ 2147483647 w 479"/>
                <a:gd name="T111" fmla="*/ 2147483647 h 5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3">
                  <a:moveTo>
                    <a:pt x="240" y="0"/>
                  </a:moveTo>
                  <a:lnTo>
                    <a:pt x="252" y="0"/>
                  </a:lnTo>
                  <a:lnTo>
                    <a:pt x="264" y="1"/>
                  </a:lnTo>
                  <a:lnTo>
                    <a:pt x="276" y="3"/>
                  </a:lnTo>
                  <a:lnTo>
                    <a:pt x="289" y="5"/>
                  </a:lnTo>
                  <a:lnTo>
                    <a:pt x="300" y="9"/>
                  </a:lnTo>
                  <a:lnTo>
                    <a:pt x="311" y="13"/>
                  </a:lnTo>
                  <a:lnTo>
                    <a:pt x="322" y="18"/>
                  </a:lnTo>
                  <a:lnTo>
                    <a:pt x="333" y="23"/>
                  </a:lnTo>
                  <a:lnTo>
                    <a:pt x="344" y="29"/>
                  </a:lnTo>
                  <a:lnTo>
                    <a:pt x="354" y="36"/>
                  </a:lnTo>
                  <a:lnTo>
                    <a:pt x="364" y="43"/>
                  </a:lnTo>
                  <a:lnTo>
                    <a:pt x="373" y="51"/>
                  </a:lnTo>
                  <a:lnTo>
                    <a:pt x="383" y="58"/>
                  </a:lnTo>
                  <a:lnTo>
                    <a:pt x="392" y="67"/>
                  </a:lnTo>
                  <a:lnTo>
                    <a:pt x="401" y="76"/>
                  </a:lnTo>
                  <a:lnTo>
                    <a:pt x="409" y="86"/>
                  </a:lnTo>
                  <a:lnTo>
                    <a:pt x="405" y="91"/>
                  </a:lnTo>
                  <a:lnTo>
                    <a:pt x="397" y="81"/>
                  </a:lnTo>
                  <a:lnTo>
                    <a:pt x="389" y="72"/>
                  </a:lnTo>
                  <a:lnTo>
                    <a:pt x="380" y="63"/>
                  </a:lnTo>
                  <a:lnTo>
                    <a:pt x="370" y="56"/>
                  </a:lnTo>
                  <a:lnTo>
                    <a:pt x="361" y="48"/>
                  </a:lnTo>
                  <a:lnTo>
                    <a:pt x="351" y="41"/>
                  </a:lnTo>
                  <a:lnTo>
                    <a:pt x="342" y="34"/>
                  </a:lnTo>
                  <a:lnTo>
                    <a:pt x="331" y="29"/>
                  </a:lnTo>
                  <a:lnTo>
                    <a:pt x="320" y="24"/>
                  </a:lnTo>
                  <a:lnTo>
                    <a:pt x="309" y="19"/>
                  </a:lnTo>
                  <a:lnTo>
                    <a:pt x="299" y="15"/>
                  </a:lnTo>
                  <a:lnTo>
                    <a:pt x="287" y="13"/>
                  </a:lnTo>
                  <a:lnTo>
                    <a:pt x="275" y="10"/>
                  </a:lnTo>
                  <a:lnTo>
                    <a:pt x="264" y="8"/>
                  </a:lnTo>
                  <a:lnTo>
                    <a:pt x="252" y="6"/>
                  </a:lnTo>
                  <a:lnTo>
                    <a:pt x="240" y="6"/>
                  </a:lnTo>
                  <a:lnTo>
                    <a:pt x="240" y="0"/>
                  </a:lnTo>
                  <a:close/>
                  <a:moveTo>
                    <a:pt x="409" y="86"/>
                  </a:moveTo>
                  <a:lnTo>
                    <a:pt x="417" y="96"/>
                  </a:lnTo>
                  <a:lnTo>
                    <a:pt x="425" y="108"/>
                  </a:lnTo>
                  <a:lnTo>
                    <a:pt x="432" y="119"/>
                  </a:lnTo>
                  <a:lnTo>
                    <a:pt x="438" y="131"/>
                  </a:lnTo>
                  <a:lnTo>
                    <a:pt x="445" y="142"/>
                  </a:lnTo>
                  <a:lnTo>
                    <a:pt x="450" y="155"/>
                  </a:lnTo>
                  <a:lnTo>
                    <a:pt x="455" y="167"/>
                  </a:lnTo>
                  <a:lnTo>
                    <a:pt x="460" y="181"/>
                  </a:lnTo>
                  <a:lnTo>
                    <a:pt x="464" y="194"/>
                  </a:lnTo>
                  <a:lnTo>
                    <a:pt x="468" y="208"/>
                  </a:lnTo>
                  <a:lnTo>
                    <a:pt x="472" y="222"/>
                  </a:lnTo>
                  <a:lnTo>
                    <a:pt x="475" y="237"/>
                  </a:lnTo>
                  <a:lnTo>
                    <a:pt x="477" y="251"/>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4"/>
                  </a:lnTo>
                  <a:lnTo>
                    <a:pt x="451" y="170"/>
                  </a:lnTo>
                  <a:lnTo>
                    <a:pt x="446" y="158"/>
                  </a:lnTo>
                  <a:lnTo>
                    <a:pt x="440" y="146"/>
                  </a:lnTo>
                  <a:lnTo>
                    <a:pt x="434" y="134"/>
                  </a:lnTo>
                  <a:lnTo>
                    <a:pt x="428" y="123"/>
                  </a:lnTo>
                  <a:lnTo>
                    <a:pt x="420" y="112"/>
                  </a:lnTo>
                  <a:lnTo>
                    <a:pt x="413" y="101"/>
                  </a:lnTo>
                  <a:lnTo>
                    <a:pt x="405" y="91"/>
                  </a:lnTo>
                  <a:lnTo>
                    <a:pt x="409" y="86"/>
                  </a:lnTo>
                  <a:close/>
                  <a:moveTo>
                    <a:pt x="479" y="296"/>
                  </a:moveTo>
                  <a:lnTo>
                    <a:pt x="479" y="312"/>
                  </a:lnTo>
                  <a:lnTo>
                    <a:pt x="478" y="327"/>
                  </a:lnTo>
                  <a:lnTo>
                    <a:pt x="477" y="341"/>
                  </a:lnTo>
                  <a:lnTo>
                    <a:pt x="475" y="356"/>
                  </a:lnTo>
                  <a:lnTo>
                    <a:pt x="472" y="370"/>
                  </a:lnTo>
                  <a:lnTo>
                    <a:pt x="468" y="384"/>
                  </a:lnTo>
                  <a:lnTo>
                    <a:pt x="464" y="398"/>
                  </a:lnTo>
                  <a:lnTo>
                    <a:pt x="460" y="412"/>
                  </a:lnTo>
                  <a:lnTo>
                    <a:pt x="455" y="424"/>
                  </a:lnTo>
                  <a:lnTo>
                    <a:pt x="450" y="437"/>
                  </a:lnTo>
                  <a:lnTo>
                    <a:pt x="445" y="450"/>
                  </a:lnTo>
                  <a:lnTo>
                    <a:pt x="438" y="462"/>
                  </a:lnTo>
                  <a:lnTo>
                    <a:pt x="432" y="474"/>
                  </a:lnTo>
                  <a:lnTo>
                    <a:pt x="425" y="485"/>
                  </a:lnTo>
                  <a:lnTo>
                    <a:pt x="417" y="495"/>
                  </a:lnTo>
                  <a:lnTo>
                    <a:pt x="409" y="505"/>
                  </a:lnTo>
                  <a:lnTo>
                    <a:pt x="405" y="500"/>
                  </a:lnTo>
                  <a:lnTo>
                    <a:pt x="413" y="491"/>
                  </a:lnTo>
                  <a:lnTo>
                    <a:pt x="420" y="480"/>
                  </a:lnTo>
                  <a:lnTo>
                    <a:pt x="428" y="470"/>
                  </a:lnTo>
                  <a:lnTo>
                    <a:pt x="434" y="458"/>
                  </a:lnTo>
                  <a:lnTo>
                    <a:pt x="440" y="446"/>
                  </a:lnTo>
                  <a:lnTo>
                    <a:pt x="446" y="434"/>
                  </a:lnTo>
                  <a:lnTo>
                    <a:pt x="451" y="422"/>
                  </a:lnTo>
                  <a:lnTo>
                    <a:pt x="455" y="409"/>
                  </a:lnTo>
                  <a:lnTo>
                    <a:pt x="459" y="395"/>
                  </a:lnTo>
                  <a:lnTo>
                    <a:pt x="463" y="382"/>
                  </a:lnTo>
                  <a:lnTo>
                    <a:pt x="466" y="369"/>
                  </a:lnTo>
                  <a:lnTo>
                    <a:pt x="470" y="355"/>
                  </a:lnTo>
                  <a:lnTo>
                    <a:pt x="472" y="341"/>
                  </a:lnTo>
                  <a:lnTo>
                    <a:pt x="473" y="326"/>
                  </a:lnTo>
                  <a:lnTo>
                    <a:pt x="474" y="310"/>
                  </a:lnTo>
                  <a:lnTo>
                    <a:pt x="474" y="296"/>
                  </a:lnTo>
                  <a:lnTo>
                    <a:pt x="479" y="296"/>
                  </a:lnTo>
                  <a:close/>
                  <a:moveTo>
                    <a:pt x="409" y="505"/>
                  </a:moveTo>
                  <a:lnTo>
                    <a:pt x="401" y="515"/>
                  </a:lnTo>
                  <a:lnTo>
                    <a:pt x="392" y="524"/>
                  </a:lnTo>
                  <a:lnTo>
                    <a:pt x="383" y="533"/>
                  </a:lnTo>
                  <a:lnTo>
                    <a:pt x="373" y="542"/>
                  </a:lnTo>
                  <a:lnTo>
                    <a:pt x="364" y="550"/>
                  </a:lnTo>
                  <a:lnTo>
                    <a:pt x="354" y="556"/>
                  </a:lnTo>
                  <a:lnTo>
                    <a:pt x="344" y="564"/>
                  </a:lnTo>
                  <a:lnTo>
                    <a:pt x="333" y="569"/>
                  </a:lnTo>
                  <a:lnTo>
                    <a:pt x="322" y="575"/>
                  </a:lnTo>
                  <a:lnTo>
                    <a:pt x="311" y="579"/>
                  </a:lnTo>
                  <a:lnTo>
                    <a:pt x="300" y="583"/>
                  </a:lnTo>
                  <a:lnTo>
                    <a:pt x="289" y="586"/>
                  </a:lnTo>
                  <a:lnTo>
                    <a:pt x="276" y="589"/>
                  </a:lnTo>
                  <a:lnTo>
                    <a:pt x="264" y="590"/>
                  </a:lnTo>
                  <a:lnTo>
                    <a:pt x="252" y="591"/>
                  </a:lnTo>
                  <a:lnTo>
                    <a:pt x="240" y="593"/>
                  </a:lnTo>
                  <a:lnTo>
                    <a:pt x="240" y="586"/>
                  </a:lnTo>
                  <a:lnTo>
                    <a:pt x="252" y="585"/>
                  </a:lnTo>
                  <a:lnTo>
                    <a:pt x="264" y="584"/>
                  </a:lnTo>
                  <a:lnTo>
                    <a:pt x="275" y="583"/>
                  </a:lnTo>
                  <a:lnTo>
                    <a:pt x="287" y="580"/>
                  </a:lnTo>
                  <a:lnTo>
                    <a:pt x="299" y="576"/>
                  </a:lnTo>
                  <a:lnTo>
                    <a:pt x="309" y="572"/>
                  </a:lnTo>
                  <a:lnTo>
                    <a:pt x="320" y="569"/>
                  </a:lnTo>
                  <a:lnTo>
                    <a:pt x="331" y="564"/>
                  </a:lnTo>
                  <a:lnTo>
                    <a:pt x="342" y="557"/>
                  </a:lnTo>
                  <a:lnTo>
                    <a:pt x="351" y="551"/>
                  </a:lnTo>
                  <a:lnTo>
                    <a:pt x="361" y="543"/>
                  </a:lnTo>
                  <a:lnTo>
                    <a:pt x="370" y="536"/>
                  </a:lnTo>
                  <a:lnTo>
                    <a:pt x="380" y="528"/>
                  </a:lnTo>
                  <a:lnTo>
                    <a:pt x="389" y="519"/>
                  </a:lnTo>
                  <a:lnTo>
                    <a:pt x="397" y="510"/>
                  </a:lnTo>
                  <a:lnTo>
                    <a:pt x="405" y="500"/>
                  </a:lnTo>
                  <a:lnTo>
                    <a:pt x="409" y="505"/>
                  </a:lnTo>
                  <a:close/>
                  <a:moveTo>
                    <a:pt x="240" y="593"/>
                  </a:moveTo>
                  <a:lnTo>
                    <a:pt x="227" y="591"/>
                  </a:lnTo>
                  <a:lnTo>
                    <a:pt x="215" y="590"/>
                  </a:lnTo>
                  <a:lnTo>
                    <a:pt x="204" y="589"/>
                  </a:lnTo>
                  <a:lnTo>
                    <a:pt x="192" y="586"/>
                  </a:lnTo>
                  <a:lnTo>
                    <a:pt x="180" y="583"/>
                  </a:lnTo>
                  <a:lnTo>
                    <a:pt x="169" y="579"/>
                  </a:lnTo>
                  <a:lnTo>
                    <a:pt x="158" y="575"/>
                  </a:lnTo>
                  <a:lnTo>
                    <a:pt x="147" y="569"/>
                  </a:lnTo>
                  <a:lnTo>
                    <a:pt x="136" y="564"/>
                  </a:lnTo>
                  <a:lnTo>
                    <a:pt x="126" y="556"/>
                  </a:lnTo>
                  <a:lnTo>
                    <a:pt x="116" y="550"/>
                  </a:lnTo>
                  <a:lnTo>
                    <a:pt x="107" y="542"/>
                  </a:lnTo>
                  <a:lnTo>
                    <a:pt x="97" y="533"/>
                  </a:lnTo>
                  <a:lnTo>
                    <a:pt x="88" y="524"/>
                  </a:lnTo>
                  <a:lnTo>
                    <a:pt x="79" y="515"/>
                  </a:lnTo>
                  <a:lnTo>
                    <a:pt x="71" y="505"/>
                  </a:lnTo>
                  <a:lnTo>
                    <a:pt x="75" y="500"/>
                  </a:lnTo>
                  <a:lnTo>
                    <a:pt x="83" y="510"/>
                  </a:lnTo>
                  <a:lnTo>
                    <a:pt x="91" y="519"/>
                  </a:lnTo>
                  <a:lnTo>
                    <a:pt x="100" y="528"/>
                  </a:lnTo>
                  <a:lnTo>
                    <a:pt x="109" y="536"/>
                  </a:lnTo>
                  <a:lnTo>
                    <a:pt x="119" y="543"/>
                  </a:lnTo>
                  <a:lnTo>
                    <a:pt x="128" y="551"/>
                  </a:lnTo>
                  <a:lnTo>
                    <a:pt x="138" y="557"/>
                  </a:lnTo>
                  <a:lnTo>
                    <a:pt x="149" y="564"/>
                  </a:lnTo>
                  <a:lnTo>
                    <a:pt x="160" y="569"/>
                  </a:lnTo>
                  <a:lnTo>
                    <a:pt x="170" y="572"/>
                  </a:lnTo>
                  <a:lnTo>
                    <a:pt x="181" y="576"/>
                  </a:lnTo>
                  <a:lnTo>
                    <a:pt x="193" y="580"/>
                  </a:lnTo>
                  <a:lnTo>
                    <a:pt x="205" y="583"/>
                  </a:lnTo>
                  <a:lnTo>
                    <a:pt x="216" y="584"/>
                  </a:lnTo>
                  <a:lnTo>
                    <a:pt x="228" y="585"/>
                  </a:lnTo>
                  <a:lnTo>
                    <a:pt x="240" y="586"/>
                  </a:lnTo>
                  <a:lnTo>
                    <a:pt x="240" y="593"/>
                  </a:lnTo>
                  <a:close/>
                  <a:moveTo>
                    <a:pt x="71" y="505"/>
                  </a:moveTo>
                  <a:lnTo>
                    <a:pt x="63" y="495"/>
                  </a:lnTo>
                  <a:lnTo>
                    <a:pt x="56" y="485"/>
                  </a:lnTo>
                  <a:lnTo>
                    <a:pt x="48" y="474"/>
                  </a:lnTo>
                  <a:lnTo>
                    <a:pt x="41" y="462"/>
                  </a:lnTo>
                  <a:lnTo>
                    <a:pt x="35" y="450"/>
                  </a:lnTo>
                  <a:lnTo>
                    <a:pt x="30" y="437"/>
                  </a:lnTo>
                  <a:lnTo>
                    <a:pt x="24" y="424"/>
                  </a:lnTo>
                  <a:lnTo>
                    <a:pt x="20" y="412"/>
                  </a:lnTo>
                  <a:lnTo>
                    <a:pt x="16" y="398"/>
                  </a:lnTo>
                  <a:lnTo>
                    <a:pt x="12" y="384"/>
                  </a:lnTo>
                  <a:lnTo>
                    <a:pt x="9" y="370"/>
                  </a:lnTo>
                  <a:lnTo>
                    <a:pt x="6" y="356"/>
                  </a:lnTo>
                  <a:lnTo>
                    <a:pt x="4" y="341"/>
                  </a:lnTo>
                  <a:lnTo>
                    <a:pt x="3" y="327"/>
                  </a:lnTo>
                  <a:lnTo>
                    <a:pt x="1" y="312"/>
                  </a:lnTo>
                  <a:lnTo>
                    <a:pt x="0" y="296"/>
                  </a:lnTo>
                  <a:lnTo>
                    <a:pt x="7" y="296"/>
                  </a:lnTo>
                  <a:lnTo>
                    <a:pt x="7" y="310"/>
                  </a:lnTo>
                  <a:lnTo>
                    <a:pt x="8" y="326"/>
                  </a:lnTo>
                  <a:lnTo>
                    <a:pt x="9" y="341"/>
                  </a:lnTo>
                  <a:lnTo>
                    <a:pt x="11" y="355"/>
                  </a:lnTo>
                  <a:lnTo>
                    <a:pt x="14" y="369"/>
                  </a:lnTo>
                  <a:lnTo>
                    <a:pt x="17" y="382"/>
                  </a:lnTo>
                  <a:lnTo>
                    <a:pt x="20" y="395"/>
                  </a:lnTo>
                  <a:lnTo>
                    <a:pt x="25" y="409"/>
                  </a:lnTo>
                  <a:lnTo>
                    <a:pt x="29" y="422"/>
                  </a:lnTo>
                  <a:lnTo>
                    <a:pt x="34" y="434"/>
                  </a:lnTo>
                  <a:lnTo>
                    <a:pt x="40" y="446"/>
                  </a:lnTo>
                  <a:lnTo>
                    <a:pt x="46" y="458"/>
                  </a:lnTo>
                  <a:lnTo>
                    <a:pt x="53" y="470"/>
                  </a:lnTo>
                  <a:lnTo>
                    <a:pt x="60" y="480"/>
                  </a:lnTo>
                  <a:lnTo>
                    <a:pt x="67" y="491"/>
                  </a:lnTo>
                  <a:lnTo>
                    <a:pt x="75" y="500"/>
                  </a:lnTo>
                  <a:lnTo>
                    <a:pt x="71" y="505"/>
                  </a:lnTo>
                  <a:close/>
                  <a:moveTo>
                    <a:pt x="0" y="296"/>
                  </a:moveTo>
                  <a:lnTo>
                    <a:pt x="1" y="281"/>
                  </a:lnTo>
                  <a:lnTo>
                    <a:pt x="3" y="266"/>
                  </a:lnTo>
                  <a:lnTo>
                    <a:pt x="4" y="251"/>
                  </a:lnTo>
                  <a:lnTo>
                    <a:pt x="6" y="237"/>
                  </a:lnTo>
                  <a:lnTo>
                    <a:pt x="9" y="222"/>
                  </a:lnTo>
                  <a:lnTo>
                    <a:pt x="12" y="208"/>
                  </a:lnTo>
                  <a:lnTo>
                    <a:pt x="16" y="194"/>
                  </a:lnTo>
                  <a:lnTo>
                    <a:pt x="20" y="181"/>
                  </a:lnTo>
                  <a:lnTo>
                    <a:pt x="24" y="167"/>
                  </a:lnTo>
                  <a:lnTo>
                    <a:pt x="30" y="155"/>
                  </a:lnTo>
                  <a:lnTo>
                    <a:pt x="35" y="142"/>
                  </a:lnTo>
                  <a:lnTo>
                    <a:pt x="41" y="131"/>
                  </a:lnTo>
                  <a:lnTo>
                    <a:pt x="48" y="119"/>
                  </a:lnTo>
                  <a:lnTo>
                    <a:pt x="56" y="108"/>
                  </a:lnTo>
                  <a:lnTo>
                    <a:pt x="63" y="96"/>
                  </a:lnTo>
                  <a:lnTo>
                    <a:pt x="71" y="86"/>
                  </a:lnTo>
                  <a:lnTo>
                    <a:pt x="75" y="91"/>
                  </a:lnTo>
                  <a:lnTo>
                    <a:pt x="67" y="101"/>
                  </a:lnTo>
                  <a:lnTo>
                    <a:pt x="60" y="112"/>
                  </a:lnTo>
                  <a:lnTo>
                    <a:pt x="53" y="123"/>
                  </a:lnTo>
                  <a:lnTo>
                    <a:pt x="46" y="134"/>
                  </a:lnTo>
                  <a:lnTo>
                    <a:pt x="40" y="146"/>
                  </a:lnTo>
                  <a:lnTo>
                    <a:pt x="34" y="158"/>
                  </a:lnTo>
                  <a:lnTo>
                    <a:pt x="29" y="170"/>
                  </a:lnTo>
                  <a:lnTo>
                    <a:pt x="25" y="184"/>
                  </a:lnTo>
                  <a:lnTo>
                    <a:pt x="20" y="196"/>
                  </a:lnTo>
                  <a:lnTo>
                    <a:pt x="17" y="210"/>
                  </a:lnTo>
                  <a:lnTo>
                    <a:pt x="14" y="224"/>
                  </a:lnTo>
                  <a:lnTo>
                    <a:pt x="11" y="238"/>
                  </a:lnTo>
                  <a:lnTo>
                    <a:pt x="9" y="252"/>
                  </a:lnTo>
                  <a:lnTo>
                    <a:pt x="8" y="266"/>
                  </a:lnTo>
                  <a:lnTo>
                    <a:pt x="7" y="281"/>
                  </a:lnTo>
                  <a:lnTo>
                    <a:pt x="7" y="296"/>
                  </a:lnTo>
                  <a:lnTo>
                    <a:pt x="0" y="296"/>
                  </a:lnTo>
                  <a:close/>
                  <a:moveTo>
                    <a:pt x="71" y="86"/>
                  </a:moveTo>
                  <a:lnTo>
                    <a:pt x="79" y="76"/>
                  </a:lnTo>
                  <a:lnTo>
                    <a:pt x="88" y="67"/>
                  </a:lnTo>
                  <a:lnTo>
                    <a:pt x="97" y="58"/>
                  </a:lnTo>
                  <a:lnTo>
                    <a:pt x="107" y="51"/>
                  </a:lnTo>
                  <a:lnTo>
                    <a:pt x="116" y="43"/>
                  </a:lnTo>
                  <a:lnTo>
                    <a:pt x="126" y="36"/>
                  </a:lnTo>
                  <a:lnTo>
                    <a:pt x="136" y="29"/>
                  </a:lnTo>
                  <a:lnTo>
                    <a:pt x="147" y="23"/>
                  </a:lnTo>
                  <a:lnTo>
                    <a:pt x="158" y="18"/>
                  </a:lnTo>
                  <a:lnTo>
                    <a:pt x="169" y="13"/>
                  </a:lnTo>
                  <a:lnTo>
                    <a:pt x="180" y="9"/>
                  </a:lnTo>
                  <a:lnTo>
                    <a:pt x="192" y="5"/>
                  </a:lnTo>
                  <a:lnTo>
                    <a:pt x="204" y="3"/>
                  </a:lnTo>
                  <a:lnTo>
                    <a:pt x="215" y="1"/>
                  </a:lnTo>
                  <a:lnTo>
                    <a:pt x="227" y="0"/>
                  </a:lnTo>
                  <a:lnTo>
                    <a:pt x="240" y="0"/>
                  </a:lnTo>
                  <a:lnTo>
                    <a:pt x="240" y="6"/>
                  </a:lnTo>
                  <a:lnTo>
                    <a:pt x="228" y="6"/>
                  </a:lnTo>
                  <a:lnTo>
                    <a:pt x="216" y="8"/>
                  </a:lnTo>
                  <a:lnTo>
                    <a:pt x="205" y="10"/>
                  </a:lnTo>
                  <a:lnTo>
                    <a:pt x="193" y="13"/>
                  </a:lnTo>
                  <a:lnTo>
                    <a:pt x="181" y="15"/>
                  </a:lnTo>
                  <a:lnTo>
                    <a:pt x="170" y="19"/>
                  </a:lnTo>
                  <a:lnTo>
                    <a:pt x="160" y="24"/>
                  </a:lnTo>
                  <a:lnTo>
                    <a:pt x="149" y="29"/>
                  </a:lnTo>
                  <a:lnTo>
                    <a:pt x="138" y="34"/>
                  </a:lnTo>
                  <a:lnTo>
                    <a:pt x="128" y="41"/>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右箭头 3"/>
            <p:cNvSpPr>
              <a:spLocks noChangeArrowheads="1"/>
            </p:cNvSpPr>
            <p:nvPr/>
          </p:nvSpPr>
          <p:spPr bwMode="auto">
            <a:xfrm>
              <a:off x="1652061" y="2041422"/>
              <a:ext cx="496888" cy="204788"/>
            </a:xfrm>
            <a:prstGeom prst="rightArrow">
              <a:avLst>
                <a:gd name="adj1" fmla="val 50000"/>
                <a:gd name="adj2" fmla="val 50021"/>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Verdana" pitchFamily="34" charset="0"/>
                  <a:ea typeface="宋体" pitchFamily="2" charset="-122"/>
                </a:defRPr>
              </a:lvl9pPr>
            </a:lstStyle>
            <a:p>
              <a:pPr>
                <a:buFont typeface="Arial" pitchFamily="34" charset="0"/>
                <a:buNone/>
              </a:pPr>
              <a:endParaRPr lang="zh-CN" altLang="en-US"/>
            </a:p>
          </p:txBody>
        </p:sp>
        <p:sp>
          <p:nvSpPr>
            <p:cNvPr id="58" name="右箭头 44"/>
            <p:cNvSpPr>
              <a:spLocks noChangeArrowheads="1"/>
            </p:cNvSpPr>
            <p:nvPr/>
          </p:nvSpPr>
          <p:spPr bwMode="auto">
            <a:xfrm>
              <a:off x="6175375" y="2171700"/>
              <a:ext cx="496888" cy="204788"/>
            </a:xfrm>
            <a:prstGeom prst="rightArrow">
              <a:avLst>
                <a:gd name="adj1" fmla="val 50000"/>
                <a:gd name="adj2" fmla="val 50021"/>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Verdana" pitchFamily="34" charset="0"/>
                  <a:ea typeface="宋体" pitchFamily="2" charset="-122"/>
                </a:defRPr>
              </a:lvl9pPr>
            </a:lstStyle>
            <a:p>
              <a:pPr>
                <a:buFont typeface="Arial" pitchFamily="34" charset="0"/>
                <a:buNone/>
              </a:pPr>
              <a:endParaRPr lang="zh-CN" altLang="en-US"/>
            </a:p>
          </p:txBody>
        </p:sp>
        <p:sp>
          <p:nvSpPr>
            <p:cNvPr id="61" name="圆角矩形 60"/>
            <p:cNvSpPr/>
            <p:nvPr/>
          </p:nvSpPr>
          <p:spPr>
            <a:xfrm>
              <a:off x="388938" y="2896198"/>
              <a:ext cx="1214437" cy="328446"/>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600" b="1" dirty="0">
                  <a:solidFill>
                    <a:srgbClr val="C00000"/>
                  </a:solidFill>
                  <a:latin typeface="楷体" panose="02010609060101010101" pitchFamily="49" charset="-122"/>
                  <a:ea typeface="楷体" panose="02010609060101010101" pitchFamily="49" charset="-122"/>
                  <a:cs typeface="Times New Roman" pitchFamily="18" charset="0"/>
                </a:rPr>
                <a:t>输入端</a:t>
              </a:r>
            </a:p>
          </p:txBody>
        </p:sp>
        <p:sp>
          <p:nvSpPr>
            <p:cNvPr id="62" name="圆角矩形 61"/>
            <p:cNvSpPr/>
            <p:nvPr/>
          </p:nvSpPr>
          <p:spPr>
            <a:xfrm>
              <a:off x="6310313" y="2910494"/>
              <a:ext cx="2133600" cy="392362"/>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600" b="1" dirty="0">
                  <a:solidFill>
                    <a:srgbClr val="C00000"/>
                  </a:solidFill>
                  <a:latin typeface="楷体" panose="02010609060101010101" pitchFamily="49" charset="-122"/>
                  <a:ea typeface="楷体" panose="02010609060101010101" pitchFamily="49" charset="-122"/>
                  <a:cs typeface="Times New Roman" pitchFamily="18" charset="0"/>
                </a:rPr>
                <a:t>输出端：视觉对象</a:t>
              </a:r>
            </a:p>
          </p:txBody>
        </p:sp>
        <p:sp>
          <p:nvSpPr>
            <p:cNvPr id="63" name="圆角矩形 62"/>
            <p:cNvSpPr/>
            <p:nvPr/>
          </p:nvSpPr>
          <p:spPr>
            <a:xfrm>
              <a:off x="2142599" y="2765581"/>
              <a:ext cx="3916892" cy="579233"/>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200" b="1" dirty="0">
                  <a:solidFill>
                    <a:srgbClr val="C00000"/>
                  </a:solidFill>
                  <a:latin typeface="楷体" panose="02010609060101010101" pitchFamily="49" charset="-122"/>
                  <a:ea typeface="楷体" panose="02010609060101010101" pitchFamily="49" charset="-122"/>
                  <a:cs typeface="Times New Roman" pitchFamily="18" charset="0"/>
                </a:rPr>
                <a:t>  端到端学习</a:t>
              </a:r>
              <a:r>
                <a:rPr lang="en-US" altLang="zh-CN" sz="1200" b="1" dirty="0">
                  <a:solidFill>
                    <a:srgbClr val="C00000"/>
                  </a:solidFill>
                  <a:latin typeface="楷体" panose="02010609060101010101" pitchFamily="49" charset="-122"/>
                  <a:ea typeface="楷体" panose="02010609060101010101" pitchFamily="49" charset="-122"/>
                  <a:cs typeface="Times New Roman" pitchFamily="18" charset="0"/>
                </a:rPr>
                <a:t>:</a:t>
              </a:r>
            </a:p>
            <a:p>
              <a:pPr algn="ctr">
                <a:buFont typeface="Arial" panose="020B0604020202020204" pitchFamily="34" charset="0"/>
                <a:buNone/>
                <a:defRPr/>
              </a:pPr>
              <a:r>
                <a:rPr lang="zh-CN" altLang="en-US" sz="1200" b="1" dirty="0">
                  <a:solidFill>
                    <a:srgbClr val="C00000"/>
                  </a:solidFill>
                  <a:latin typeface="楷体" panose="02010609060101010101" pitchFamily="49" charset="-122"/>
                  <a:ea typeface="楷体" panose="02010609060101010101" pitchFamily="49" charset="-122"/>
                  <a:cs typeface="Times New Roman" pitchFamily="18" charset="0"/>
                </a:rPr>
                <a:t>通过卷积、池化和误差反向传播等手段，进行特征学习</a:t>
              </a:r>
            </a:p>
          </p:txBody>
        </p:sp>
        <p:pic>
          <p:nvPicPr>
            <p:cNvPr id="6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9137" y="1476602"/>
              <a:ext cx="3551399" cy="126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519248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6641" y="138282"/>
            <a:ext cx="8376356" cy="657727"/>
          </a:xfrm>
        </p:spPr>
        <p:txBody>
          <a:bodyPr/>
          <a:lstStyle/>
          <a:p>
            <a:r>
              <a:rPr lang="en-US" altLang="zh-CN" sz="2000" dirty="0">
                <a:latin typeface="Times New Roman" panose="02020603050405020304" pitchFamily="18" charset="0"/>
                <a:cs typeface="Times New Roman" panose="02020603050405020304" pitchFamily="18" charset="0"/>
              </a:rPr>
              <a:t>Statistical modeling</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the two cultures (</a:t>
            </a:r>
            <a:r>
              <a:rPr lang="zh-CN" altLang="en-US" sz="2000" dirty="0">
                <a:latin typeface="Times New Roman" panose="02020603050405020304" pitchFamily="18" charset="0"/>
                <a:cs typeface="Times New Roman" panose="02020603050405020304" pitchFamily="18" charset="0"/>
              </a:rPr>
              <a:t>数据建模、算法建模</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xmlns="" id="{08ED3A38-153A-438B-9A32-DBBC02204140}"/>
              </a:ext>
            </a:extLst>
          </p:cNvPr>
          <p:cNvPicPr>
            <a:picLocks noChangeAspect="1"/>
          </p:cNvPicPr>
          <p:nvPr/>
        </p:nvPicPr>
        <p:blipFill>
          <a:blip r:embed="rId2"/>
          <a:stretch>
            <a:fillRect/>
          </a:stretch>
        </p:blipFill>
        <p:spPr>
          <a:xfrm>
            <a:off x="1063456" y="1109994"/>
            <a:ext cx="4017087" cy="5151446"/>
          </a:xfrm>
          <a:prstGeom prst="rect">
            <a:avLst/>
          </a:prstGeom>
        </p:spPr>
      </p:pic>
      <p:pic>
        <p:nvPicPr>
          <p:cNvPr id="5" name="Picture 2" descr="Photo of Leo Breiman">
            <a:extLst>
              <a:ext uri="{FF2B5EF4-FFF2-40B4-BE49-F238E27FC236}">
                <a16:creationId xmlns:a16="http://schemas.microsoft.com/office/drawing/2014/main" xmlns="" id="{BBE40A69-BFBB-411D-9351-7BA87EE37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903" y="2528455"/>
            <a:ext cx="306705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075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3751" y="1160973"/>
                <a:ext cx="9025247" cy="4401205"/>
              </a:xfrm>
              <a:prstGeom prst="rect">
                <a:avLst/>
              </a:prstGeom>
            </p:spPr>
            <p:txBody>
              <a:bodyPr wrap="square">
                <a:spAutoFit/>
              </a:bodyPr>
              <a:lstStyle/>
              <a:p>
                <a:pPr marL="342900" indent="-342900" algn="just">
                  <a:buFont typeface="Wingdings" panose="05000000000000000000" pitchFamily="2" charset="2"/>
                  <a:buChar char="l"/>
                </a:pP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𝑥</m:t>
                    </m:r>
                    <m:r>
                      <a:rPr lang="en-US" altLang="zh-CN" sz="2000" b="0" i="1" smtClean="0">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表示：</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𝑥</m:t>
                    </m:r>
                    <m:r>
                      <a:rPr lang="en-US" altLang="zh-CN" sz="2000" i="1">
                        <a:latin typeface="Cambria Math"/>
                        <a:ea typeface="Cambria Math"/>
                        <a:cs typeface="Times New Roman" panose="02020603050405020304" pitchFamily="18" charset="0"/>
                      </a:rPr>
                      <m:t>&lt;</m:t>
                    </m:r>
                    <m:sSup>
                      <m:sSupPr>
                        <m:ctrlPr>
                          <a:rPr lang="en-US" altLang="zh-CN" sz="2000" i="1">
                            <a:latin typeface="Cambria Math" charset="0"/>
                            <a:ea typeface="Cambria Math"/>
                            <a:cs typeface="Times New Roman" panose="02020603050405020304" pitchFamily="18" charset="0"/>
                          </a:rPr>
                        </m:ctrlPr>
                      </m:sSupPr>
                      <m:e>
                        <m:r>
                          <a:rPr lang="en-US" altLang="zh-CN" sz="2000" i="1">
                            <a:latin typeface="Cambria Math"/>
                            <a:ea typeface="Cambria Math"/>
                            <a:cs typeface="Times New Roman" panose="02020603050405020304" pitchFamily="18" charset="0"/>
                          </a:rPr>
                          <m:t>𝑥</m:t>
                        </m:r>
                      </m:e>
                      <m:sup>
                        <m:r>
                          <a:rPr lang="en-US" altLang="zh-CN" sz="2000" i="1">
                            <a:latin typeface="Cambria Math"/>
                            <a:ea typeface="Cambria Math"/>
                            <a:cs typeface="Times New Roman" panose="02020603050405020304" pitchFamily="18" charset="0"/>
                          </a:rPr>
                          <m:t>2</m:t>
                        </m:r>
                      </m:sup>
                    </m:sSup>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just"/>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是谓词，</a:t>
                </a:r>
                <a:r>
                  <a:rPr lang="en-US" altLang="zh-CN" sz="2000" dirty="0">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𝑥</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是个体词，</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𝑥</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被称为变量。</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𝑥</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的具体取值叫个体常项。比如，</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(0.1)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(0.02)</m:t>
                    </m:r>
                    <m:r>
                      <a:rPr lang="zh-CN" altLang="en-US" sz="2000" i="1" smtClean="0">
                        <a:latin typeface="Cambria Math"/>
                        <a:ea typeface="黑体" panose="02010609060101010101" pitchFamily="49" charset="-122"/>
                        <a:cs typeface="Times New Roman" panose="02020603050405020304" pitchFamily="18" charset="0"/>
                      </a:rPr>
                      <m:t>使得</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谓词为假。个体的取值范围为个体域。</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一般用大写字母</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 </m:t>
                    </m:r>
                    <m:r>
                      <a:rPr lang="en-US" altLang="zh-CN" sz="2000" b="0" i="1" smtClean="0">
                        <a:latin typeface="Cambria Math"/>
                        <a:ea typeface="黑体" panose="02010609060101010101" pitchFamily="49" charset="-122"/>
                        <a:cs typeface="Times New Roman" panose="02020603050405020304" pitchFamily="18" charset="0"/>
                      </a:rPr>
                      <m:t>𝑄</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𝑅</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等</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来表示谓词</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。上述</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𝑥</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描述</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了</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是否存在</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一个数</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，这个数小于自身平方这种</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关系。</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谓词中可以有若干个个体变量，如</a:t>
                </a:r>
                <a14:m>
                  <m:oMath xmlns:m="http://schemas.openxmlformats.org/officeDocument/2006/math">
                    <m:r>
                      <m:rPr>
                        <m:sty m:val="p"/>
                      </m:rPr>
                      <a:rPr lang="en-US" altLang="zh-CN" sz="2000" b="0" i="0" smtClean="0">
                        <a:latin typeface="Cambria Math"/>
                        <a:ea typeface="黑体" panose="02010609060101010101" pitchFamily="49" charset="-122"/>
                        <a:cs typeface="Times New Roman" panose="02020603050405020304" pitchFamily="18" charset="0"/>
                      </a:rPr>
                      <m:t>father</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𝑥</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𝑦</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表示</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𝑥</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𝑦</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父亲。</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𝑥</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是一元谓词（包含一个个体），</a:t>
                </a:r>
                <a:r>
                  <a:rPr lang="en-US" altLang="zh-CN" sz="2000" dirty="0">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sSub>
                      <m:sSubPr>
                        <m:ctrlPr>
                          <a:rPr lang="en-US" altLang="zh-CN" sz="2000" b="0" i="1" smtClean="0">
                            <a:latin typeface="Cambria Math" charset="0"/>
                            <a:ea typeface="黑体" panose="02010609060101010101" pitchFamily="49" charset="-122"/>
                            <a:cs typeface="Times New Roman" panose="02020603050405020304" pitchFamily="18" charset="0"/>
                          </a:rPr>
                        </m:ctrlPr>
                      </m:sSubPr>
                      <m:e>
                        <m:r>
                          <a:rPr lang="en-US" altLang="zh-CN" sz="2000" b="0" i="1" smtClean="0">
                            <a:latin typeface="Cambria Math"/>
                            <a:ea typeface="黑体" panose="02010609060101010101" pitchFamily="49" charset="-122"/>
                            <a:cs typeface="Times New Roman" panose="02020603050405020304" pitchFamily="18" charset="0"/>
                          </a:rPr>
                          <m:t>𝑥</m:t>
                        </m:r>
                      </m:e>
                      <m:sub>
                        <m:r>
                          <a:rPr lang="en-US" altLang="zh-CN" sz="2000" b="0" i="1" smtClean="0">
                            <a:latin typeface="Cambria Math"/>
                            <a:ea typeface="黑体" panose="02010609060101010101" pitchFamily="49" charset="-122"/>
                            <a:cs typeface="Times New Roman" panose="02020603050405020304" pitchFamily="18" charset="0"/>
                          </a:rPr>
                          <m:t>1</m:t>
                        </m:r>
                      </m:sub>
                    </m:sSub>
                    <m:r>
                      <a:rPr lang="en-US" altLang="zh-CN" sz="2000" b="0" i="1" smtClean="0">
                        <a:latin typeface="Cambria Math"/>
                        <a:ea typeface="黑体" panose="02010609060101010101" pitchFamily="49" charset="-122"/>
                        <a:cs typeface="Times New Roman" panose="02020603050405020304" pitchFamily="18" charset="0"/>
                      </a:rPr>
                      <m:t>,</m:t>
                    </m:r>
                    <m:sSub>
                      <m:sSubPr>
                        <m:ctrlPr>
                          <a:rPr lang="en-US" altLang="zh-CN" sz="2000" b="0" i="1" smtClean="0">
                            <a:latin typeface="Cambria Math" charset="0"/>
                            <a:ea typeface="黑体" panose="02010609060101010101" pitchFamily="49" charset="-122"/>
                            <a:cs typeface="Times New Roman" panose="02020603050405020304" pitchFamily="18" charset="0"/>
                          </a:rPr>
                        </m:ctrlPr>
                      </m:sSubPr>
                      <m:e>
                        <m:r>
                          <a:rPr lang="en-US" altLang="zh-CN" sz="2000" b="0" i="1" smtClean="0">
                            <a:latin typeface="Cambria Math"/>
                            <a:ea typeface="黑体" panose="02010609060101010101" pitchFamily="49" charset="-122"/>
                            <a:cs typeface="Times New Roman" panose="02020603050405020304" pitchFamily="18" charset="0"/>
                          </a:rPr>
                          <m:t>𝑥</m:t>
                        </m:r>
                      </m:e>
                      <m:sub>
                        <m:r>
                          <a:rPr lang="en-US" altLang="zh-CN" sz="2000" b="0" i="1" smtClean="0">
                            <a:latin typeface="Cambria Math"/>
                            <a:ea typeface="黑体" panose="02010609060101010101" pitchFamily="49" charset="-122"/>
                            <a:cs typeface="Times New Roman" panose="02020603050405020304" pitchFamily="18" charset="0"/>
                          </a:rPr>
                          <m:t>2</m:t>
                        </m:r>
                      </m:sub>
                    </m:sSub>
                    <m:r>
                      <a:rPr lang="en-US" altLang="zh-CN" sz="2000" b="0" i="1" smtClean="0">
                        <a:latin typeface="Cambria Math"/>
                        <a:ea typeface="黑体" panose="02010609060101010101" pitchFamily="49" charset="-122"/>
                        <a:cs typeface="Times New Roman" panose="02020603050405020304" pitchFamily="18" charset="0"/>
                      </a:rPr>
                      <m:t>,…,</m:t>
                    </m:r>
                    <m:sSub>
                      <m:sSubPr>
                        <m:ctrlPr>
                          <a:rPr lang="en-US" altLang="zh-CN" sz="2000" b="0" i="1" smtClean="0">
                            <a:latin typeface="Cambria Math" charset="0"/>
                            <a:ea typeface="黑体" panose="02010609060101010101" pitchFamily="49" charset="-122"/>
                            <a:cs typeface="Times New Roman" panose="02020603050405020304" pitchFamily="18" charset="0"/>
                          </a:rPr>
                        </m:ctrlPr>
                      </m:sSubPr>
                      <m:e>
                        <m:r>
                          <a:rPr lang="en-US" altLang="zh-CN" sz="2000" b="0" i="1" smtClean="0">
                            <a:latin typeface="Cambria Math"/>
                            <a:ea typeface="黑体" panose="02010609060101010101" pitchFamily="49" charset="-122"/>
                            <a:cs typeface="Times New Roman" panose="02020603050405020304" pitchFamily="18" charset="0"/>
                          </a:rPr>
                          <m:t>𝑥</m:t>
                        </m:r>
                      </m:e>
                      <m:sub>
                        <m:r>
                          <a:rPr lang="en-US" altLang="zh-CN" sz="2000" b="0" i="1" smtClean="0">
                            <a:latin typeface="Cambria Math"/>
                            <a:ea typeface="黑体" panose="02010609060101010101" pitchFamily="49" charset="-122"/>
                            <a:cs typeface="Times New Roman" panose="02020603050405020304" pitchFamily="18" charset="0"/>
                          </a:rPr>
                          <m:t>𝑛</m:t>
                        </m:r>
                      </m:sub>
                    </m:sSub>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被称为</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𝑛</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元谓词（包含若干个体） 。</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3750" y="870729"/>
                <a:ext cx="9025247" cy="4401205"/>
              </a:xfrm>
              <a:prstGeom prst="rect">
                <a:avLst/>
              </a:prstGeom>
              <a:blipFill rotWithShape="1">
                <a:blip r:embed="rId2"/>
                <a:stretch>
                  <a:fillRect l="-608" t="-970" r="-676"/>
                </a:stretch>
              </a:blipFill>
            </p:spPr>
            <p:txBody>
              <a:bodyPr/>
              <a:lstStyle/>
              <a:p>
                <a:r>
                  <a:rPr lang="zh-CN" altLang="en-US">
                    <a:noFill/>
                  </a:rPr>
                  <a:t> </a:t>
                </a:r>
              </a:p>
            </p:txBody>
          </p:sp>
        </mc:Fallback>
      </mc:AlternateContent>
      <p:sp>
        <p:nvSpPr>
          <p:cNvPr id="5" name="标题 1"/>
          <p:cNvSpPr>
            <a:spLocks noGrp="1"/>
          </p:cNvSpPr>
          <p:nvPr>
            <p:ph type="title"/>
          </p:nvPr>
        </p:nvSpPr>
        <p:spPr>
          <a:xfrm>
            <a:off x="695720" y="183239"/>
            <a:ext cx="7507706" cy="657727"/>
          </a:xfrm>
        </p:spPr>
        <p:txBody>
          <a:bodyPr/>
          <a:lstStyle/>
          <a:p>
            <a:r>
              <a:rPr lang="zh-CN" altLang="en-US" sz="2800" dirty="0">
                <a:latin typeface="Times New Roman" panose="02020603050405020304" pitchFamily="18" charset="0"/>
                <a:cs typeface="Times New Roman" panose="02020603050405020304" pitchFamily="18" charset="0"/>
              </a:rPr>
              <a:t>谓词逻辑：</a:t>
            </a:r>
            <a:r>
              <a:rPr lang="zh-CN" altLang="en-US" sz="2800" dirty="0">
                <a:solidFill>
                  <a:srgbClr val="0070C0"/>
                </a:solidFill>
                <a:latin typeface="Times New Roman" panose="02020603050405020304" pitchFamily="18" charset="0"/>
                <a:cs typeface="Times New Roman" panose="02020603050405020304" pitchFamily="18" charset="0"/>
              </a:rPr>
              <a:t>谓词与个体</a:t>
            </a:r>
          </a:p>
        </p:txBody>
      </p:sp>
    </p:spTree>
    <p:extLst>
      <p:ext uri="{BB962C8B-B14F-4D97-AF65-F5344CB8AC3E}">
        <p14:creationId xmlns:p14="http://schemas.microsoft.com/office/powerpoint/2010/main" val="347383907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000" dirty="0">
                <a:cs typeface="Times New Roman" panose="02020603050405020304" pitchFamily="18" charset="0"/>
              </a:rPr>
              <a:t>深度学习：以端到端的方式逐层抽象、逐层学习</a:t>
            </a:r>
          </a:p>
        </p:txBody>
      </p:sp>
      <p:pic>
        <p:nvPicPr>
          <p:cNvPr id="12" name="图片 12" descr="人脑D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980" y="1430965"/>
            <a:ext cx="4580466" cy="453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Figure 1: :  Schematic representation of a deep neural network, showing how more complex features are captured in deeper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333" y="1598389"/>
            <a:ext cx="3729037" cy="309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a:xfrm>
            <a:off x="5291667" y="4989689"/>
            <a:ext cx="3352800" cy="2483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5063072" y="5338957"/>
                <a:ext cx="3725334" cy="523220"/>
              </a:xfrm>
              <a:prstGeom prst="rect">
                <a:avLst/>
              </a:prstGeom>
            </p:spPr>
            <p:txBody>
              <a:bodyPr wrap="square">
                <a:spAutoFit/>
              </a:bodyPr>
              <a:lstStyle/>
              <a:p>
                <a:pPr marL="285750" indent="-285750">
                  <a:buFont typeface="Wingdings" panose="05000000000000000000" pitchFamily="2" charset="2"/>
                  <a:buChar char="l"/>
                </a:pPr>
                <a:r>
                  <a:rPr lang="zh-CN" altLang="en-US" sz="1400" b="1" dirty="0">
                    <a:latin typeface="楷体" panose="02010609060101010101" pitchFamily="49" charset="-122"/>
                    <a:ea typeface="楷体" panose="02010609060101010101" pitchFamily="49" charset="-122"/>
                  </a:rPr>
                  <a:t>深度学习所得模型可视为一个复杂函数</a:t>
                </a:r>
              </a:p>
              <a:p>
                <a:pPr marL="285750" indent="-285750">
                  <a:buFont typeface="Wingdings" panose="05000000000000000000" pitchFamily="2" charset="2"/>
                  <a:buChar char="l"/>
                </a:pPr>
                <a:r>
                  <a:rPr lang="zh-CN" altLang="en-US" sz="1400" b="1" dirty="0">
                    <a:latin typeface="楷体" panose="02010609060101010101" pitchFamily="49" charset="-122"/>
                    <a:ea typeface="楷体" panose="02010609060101010101" pitchFamily="49" charset="-122"/>
                  </a:rPr>
                  <a:t>非线性变换与映射的过程：像素点</a:t>
                </a:r>
                <a14:m>
                  <m:oMath xmlns:m="http://schemas.openxmlformats.org/officeDocument/2006/math">
                    <m:r>
                      <a:rPr lang="en-US" altLang="zh-CN" sz="1400" b="1" i="1" smtClean="0">
                        <a:latin typeface="Cambria Math"/>
                        <a:ea typeface="Cambria Math"/>
                      </a:rPr>
                      <m:t>→</m:t>
                    </m:r>
                  </m:oMath>
                </a14:m>
                <a:r>
                  <a:rPr lang="zh-CN" altLang="en-US" sz="1400" b="1" dirty="0">
                    <a:latin typeface="楷体" panose="02010609060101010101" pitchFamily="49" charset="-122"/>
                    <a:ea typeface="楷体" panose="02010609060101010101" pitchFamily="49" charset="-122"/>
                  </a:rPr>
                  <a:t>语义</a:t>
                </a:r>
                <a:endParaRPr lang="en-US" altLang="zh-CN" sz="1400" b="1" dirty="0">
                  <a:latin typeface="楷体" panose="02010609060101010101" pitchFamily="49" charset="-122"/>
                  <a:ea typeface="楷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063072" y="5338957"/>
                <a:ext cx="3725334" cy="523220"/>
              </a:xfrm>
              <a:prstGeom prst="rect">
                <a:avLst/>
              </a:prstGeom>
              <a:blipFill>
                <a:blip r:embed="rId4"/>
                <a:stretch>
                  <a:fillRect l="-327" t="-2326" b="-9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533577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95787" y="163858"/>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神经元</a:t>
            </a:r>
          </a:p>
        </p:txBody>
      </p:sp>
      <p:sp>
        <p:nvSpPr>
          <p:cNvPr id="2" name="矩形 1">
            <a:extLst>
              <a:ext uri="{FF2B5EF4-FFF2-40B4-BE49-F238E27FC236}">
                <a16:creationId xmlns:a16="http://schemas.microsoft.com/office/drawing/2014/main" xmlns="" id="{FE7A8447-EEFD-4023-9019-C0F0B1D92866}"/>
              </a:ext>
            </a:extLst>
          </p:cNvPr>
          <p:cNvSpPr/>
          <p:nvPr/>
        </p:nvSpPr>
        <p:spPr>
          <a:xfrm>
            <a:off x="278721" y="910779"/>
            <a:ext cx="8513211" cy="1754326"/>
          </a:xfrm>
          <a:prstGeom prst="rect">
            <a:avLst/>
          </a:prstGeom>
        </p:spPr>
        <p:txBody>
          <a:bodyPr wrap="square">
            <a:spAutoFit/>
          </a:bodyPr>
          <a:lstStyle/>
          <a:p>
            <a:pPr indent="266700" algn="just">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生物学中，神经元细胞有兴奋与抑制两种状态。大多数神经元细胞在正常情况下处于抑制状态，一旦某个神经元受到刺激并且电位超过一定的阈值后，这个神经元细胞就被激活，处于兴奋状态，并向其他神经元传递信息。基于神经元细胞的结构特性与传递信息方式，神经科学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Warren McCulloch</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和逻辑学家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Walter Pitts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合作提出了</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“McCulloch–Pitts (MCP) neuron”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[McCulloch 1943]</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。在人工神经网络中，</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MCP</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模型成为人工神经网络中的最基本结构。</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MCP</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模型结构如图</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6.1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xmlns="" id="{A3F7E0DA-D59A-493C-AAAC-AA2EB9ACEA28}"/>
              </a:ext>
            </a:extLst>
          </p:cNvPr>
          <p:cNvPicPr/>
          <p:nvPr/>
        </p:nvPicPr>
        <p:blipFill>
          <a:blip r:embed="rId2"/>
          <a:stretch>
            <a:fillRect/>
          </a:stretch>
        </p:blipFill>
        <p:spPr>
          <a:xfrm>
            <a:off x="517333" y="3548091"/>
            <a:ext cx="3770977" cy="2034672"/>
          </a:xfrm>
          <a:prstGeom prst="rect">
            <a:avLst/>
          </a:prstGeom>
        </p:spPr>
      </p:pic>
      <p:sp>
        <p:nvSpPr>
          <p:cNvPr id="3" name="矩形 2">
            <a:extLst>
              <a:ext uri="{FF2B5EF4-FFF2-40B4-BE49-F238E27FC236}">
                <a16:creationId xmlns:a16="http://schemas.microsoft.com/office/drawing/2014/main" xmlns="" id="{02F651E2-559D-4E89-AB7B-87C0FB30E784}"/>
              </a:ext>
            </a:extLst>
          </p:cNvPr>
          <p:cNvSpPr/>
          <p:nvPr/>
        </p:nvSpPr>
        <p:spPr>
          <a:xfrm>
            <a:off x="1117762" y="5662696"/>
            <a:ext cx="2268570" cy="465961"/>
          </a:xfrm>
          <a:prstGeom prst="rect">
            <a:avLst/>
          </a:prstGeom>
        </p:spPr>
        <p:txBody>
          <a:bodyPr wrap="none">
            <a:spAutoFit/>
          </a:bodyPr>
          <a:lstStyle/>
          <a:p>
            <a:pPr algn="ctr">
              <a:lnSpc>
                <a:spcPct val="150000"/>
              </a:lnSpc>
              <a:spcAft>
                <a:spcPts val="600"/>
              </a:spcAft>
            </a:pP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6.1  MCP</a:t>
            </a: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模型结构</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EE4DECA6-CFD8-46D5-87BC-EC795A839837}"/>
                  </a:ext>
                </a:extLst>
              </p:cNvPr>
              <p:cNvSpPr/>
              <p:nvPr/>
            </p:nvSpPr>
            <p:spPr>
              <a:xfrm>
                <a:off x="4752923" y="2939886"/>
                <a:ext cx="4351957" cy="3251083"/>
              </a:xfrm>
              <a:prstGeom prst="rect">
                <a:avLst/>
              </a:prstGeom>
            </p:spPr>
            <p:txBody>
              <a:bodyPr wrap="square">
                <a:spAutoFit/>
              </a:bodyPr>
              <a:lstStyle/>
              <a:p>
                <a:pPr indent="266700" algn="just">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给定</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个二值化（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）的输入数据</a:t>
                </a:r>
                <a14:m>
                  <m:oMath xmlns:m="http://schemas.openxmlformats.org/officeDocument/2006/math">
                    <m: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400" i="1" kern="100">
                            <a:latin typeface="Cambria Math"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e>
                    </m:d>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与连接参数</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400" i="1" kern="100">
                            <a:latin typeface="Cambria Math"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e>
                    </m:d>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MCP</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神经元模型对输入数据线性加权求和，然后使用函数</a:t>
                </a:r>
                <a14:m>
                  <m:oMath xmlns:m="http://schemas.openxmlformats.org/officeDocument/2006/math">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𝛟</m:t>
                    </m:r>
                    <m:r>
                      <a:rPr lang="en-US" altLang="zh-CN" sz="1400" b="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将加权累加结果映射为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，以完成两类分类的任务：</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y</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𝚽</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400" i="1" kern="100">
                              <a:latin typeface="Cambria Math" charset="0"/>
                              <a:ea typeface="Cambria Math" panose="02040503050406030204" pitchFamily="18" charset="0"/>
                              <a:cs typeface="Times New Roman" panose="02020603050405020304" pitchFamily="18" charset="0"/>
                            </a:rPr>
                          </m:ctrlPr>
                        </m:naryPr>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e>
                      </m:nary>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sz="1400" i="1">
                            <a:latin typeface="Cambria Math"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为预先设定的连接权重值（一般在</a:t>
                </a:r>
                <a:r>
                  <a:rPr lang="en-US" altLang="zh-CN" sz="1400" dirty="0">
                    <a:latin typeface="Times New Roman" panose="02020603050405020304" pitchFamily="18" charset="0"/>
                    <a:ea typeface="华文楷体" panose="02010600040101010101" pitchFamily="2" charset="-122"/>
                  </a:rPr>
                  <a:t>0</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中一个值或者</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中取一个值），用来表示其所对应输入数据对输出结果的影响（即权重）。</a:t>
                </a:r>
                <a14:m>
                  <m:oMath xmlns:m="http://schemas.openxmlformats.org/officeDocument/2006/math">
                    <m:r>
                      <m:rPr>
                        <m:sty m:val="p"/>
                      </m:rPr>
                      <a:rPr lang="en-US" altLang="zh-CN" sz="14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400" i="1">
                            <a:latin typeface="Cambria Math" charset="0"/>
                            <a:ea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ea typeface="华文楷体" panose="02010600040101010101" pitchFamily="2" charset="-122"/>
                            <a:cs typeface="Times New Roman" panose="02020603050405020304" pitchFamily="18" charset="0"/>
                          </a:rPr>
                          <m:t>∙</m:t>
                        </m:r>
                      </m:e>
                    </m:d>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将输入端数据与连接权重所得线性加权累加结果与预先设定阈值</a:t>
                </a:r>
                <a14:m>
                  <m:oMath xmlns:m="http://schemas.openxmlformats.org/officeDocument/2006/math">
                    <m:r>
                      <m:rPr>
                        <m:sty m:val="p"/>
                      </m:rPr>
                      <a:rPr lang="en-US" altLang="zh-CN" sz="1400">
                        <a:latin typeface="Cambria Math" panose="02040503050406030204" pitchFamily="18" charset="0"/>
                        <a:ea typeface="华文楷体" panose="02010600040101010101" pitchFamily="2" charset="-122"/>
                        <a:cs typeface="Times New Roman" panose="02020603050405020304" pitchFamily="18" charset="0"/>
                      </a:rPr>
                      <m:t>θ</m:t>
                    </m:r>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进行比较，根据比较结果输出</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dirty="0">
                    <a:latin typeface="Times New Roman" panose="02020603050405020304" pitchFamily="18" charset="0"/>
                    <a:ea typeface="华文楷体" panose="02010600040101010101" pitchFamily="2" charset="-122"/>
                  </a:rPr>
                  <a:t>0</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1400" dirty="0"/>
              </a:p>
            </p:txBody>
          </p:sp>
        </mc:Choice>
        <mc:Fallback xmlns="">
          <p:sp>
            <p:nvSpPr>
              <p:cNvPr id="4" name="矩形 3">
                <a:extLst>
                  <a:ext uri="{FF2B5EF4-FFF2-40B4-BE49-F238E27FC236}">
                    <a16:creationId xmlns:a16="http://schemas.microsoft.com/office/drawing/2014/main" id="{EE4DECA6-CFD8-46D5-87BC-EC795A839837}"/>
                  </a:ext>
                </a:extLst>
              </p:cNvPr>
              <p:cNvSpPr>
                <a:spLocks noRot="1" noChangeAspect="1" noMove="1" noResize="1" noEditPoints="1" noAdjustHandles="1" noChangeArrowheads="1" noChangeShapeType="1" noTextEdit="1"/>
              </p:cNvSpPr>
              <p:nvPr/>
            </p:nvSpPr>
            <p:spPr>
              <a:xfrm>
                <a:off x="4752923" y="2939886"/>
                <a:ext cx="4351957" cy="3251083"/>
              </a:xfrm>
              <a:prstGeom prst="rect">
                <a:avLst/>
              </a:prstGeom>
              <a:blipFill>
                <a:blip r:embed="rId3"/>
                <a:stretch>
                  <a:fillRect l="-420" r="-420" b="-9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69075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常用的激活函数：对输入信息进行非线性变换</a:t>
            </a:r>
          </a:p>
        </p:txBody>
      </p:sp>
      <p:sp>
        <p:nvSpPr>
          <p:cNvPr id="2" name="矩形 1"/>
          <p:cNvSpPr/>
          <p:nvPr/>
        </p:nvSpPr>
        <p:spPr>
          <a:xfrm>
            <a:off x="1115457" y="5594382"/>
            <a:ext cx="6913086" cy="646331"/>
          </a:xfrm>
          <a:prstGeom prst="rect">
            <a:avLst/>
          </a:prstGeom>
        </p:spPr>
        <p:txBody>
          <a:bodyPr wrap="square">
            <a:spAutoFit/>
          </a:bodyPr>
          <a:lstStyle/>
          <a:p>
            <a:pPr algn="just"/>
            <a:r>
              <a:rPr lang="zh-CN" altLang="zh-CN" b="1" dirty="0">
                <a:latin typeface="Times New Roman" panose="02020603050405020304" pitchFamily="18" charset="0"/>
                <a:ea typeface="楷体" panose="02010609060101010101" pitchFamily="49" charset="-122"/>
                <a:cs typeface="Times New Roman" panose="02020603050405020304" pitchFamily="18" charset="0"/>
              </a:rPr>
              <a:t>神经网络使用非线性函数作为激活函数（</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activation function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），通过对多个非线性函数进行组合，来实现对输入信息的非线性变换</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xmlns="" id="{72C79346-3F28-4004-816A-304A454B30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3571" y="1443715"/>
            <a:ext cx="5634508" cy="3970569"/>
          </a:xfrm>
          <a:prstGeom prst="rect">
            <a:avLst/>
          </a:prstGeom>
        </p:spPr>
      </p:pic>
      <p:sp>
        <p:nvSpPr>
          <p:cNvPr id="5" name="文本框 4">
            <a:extLst>
              <a:ext uri="{FF2B5EF4-FFF2-40B4-BE49-F238E27FC236}">
                <a16:creationId xmlns:a16="http://schemas.microsoft.com/office/drawing/2014/main" xmlns="" id="{483E51A3-7AC2-40CD-8DD8-794A0A73D7AE}"/>
              </a:ext>
            </a:extLst>
          </p:cNvPr>
          <p:cNvSpPr txBox="1"/>
          <p:nvPr/>
        </p:nvSpPr>
        <p:spPr>
          <a:xfrm>
            <a:off x="1648495" y="997316"/>
            <a:ext cx="2622834"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激活函数基本性质</a:t>
            </a:r>
          </a:p>
        </p:txBody>
      </p:sp>
    </p:spTree>
    <p:extLst>
      <p:ext uri="{BB962C8B-B14F-4D97-AF65-F5344CB8AC3E}">
        <p14:creationId xmlns:p14="http://schemas.microsoft.com/office/powerpoint/2010/main" val="134313381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常用的激活函数：</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softmax</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函数</a:t>
            </a:r>
          </a:p>
        </p:txBody>
      </p:sp>
      <mc:AlternateContent xmlns:mc="http://schemas.openxmlformats.org/markup-compatibility/2006" xmlns:a14="http://schemas.microsoft.com/office/drawing/2010/main">
        <mc:Choice Requires="a14">
          <p:sp>
            <p:nvSpPr>
              <p:cNvPr id="3" name="矩形 2"/>
              <p:cNvSpPr/>
              <p:nvPr/>
            </p:nvSpPr>
            <p:spPr>
              <a:xfrm>
                <a:off x="787705" y="1000914"/>
                <a:ext cx="7662231" cy="1324465"/>
              </a:xfrm>
              <a:prstGeom prst="rect">
                <a:avLst/>
              </a:prstGeom>
            </p:spPr>
            <p:txBody>
              <a:bodyPr wrap="square">
                <a:spAutoFit/>
              </a:bodyPr>
              <a:lstStyle/>
              <a:p>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函数一般用于多分类问题中，</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其</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将输入数据</a:t>
                </a:r>
                <a14:m>
                  <m:oMath xmlns:m="http://schemas.openxmlformats.org/officeDocument/2006/math">
                    <m:sSub>
                      <m:sSubPr>
                        <m:ctrlPr>
                          <a:rPr lang="zh-CN" altLang="zh-CN" b="1" i="1">
                            <a:latin typeface="Cambria Math"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映射到第</a:t>
                </a:r>
                <a14:m>
                  <m:oMath xmlns:m="http://schemas.openxmlformats.org/officeDocument/2006/math">
                    <m:r>
                      <a:rPr lang="en-US" altLang="zh-CN" b="1" i="1">
                        <a:latin typeface="Cambria Math" panose="02040503050406030204" pitchFamily="18" charset="0"/>
                      </a:rPr>
                      <m:t>𝒊</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个类别的概率</a:t>
                </a:r>
                <a14:m>
                  <m:oMath xmlns:m="http://schemas.openxmlformats.org/officeDocument/2006/math">
                    <m:sSub>
                      <m:sSubPr>
                        <m:ctrlPr>
                          <a:rPr lang="zh-CN" altLang="zh-CN" b="1" i="1">
                            <a:latin typeface="Cambria Math"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如下计算：</a:t>
                </a:r>
              </a:p>
              <a:p>
                <a:pPr/>
                <a14:m>
                  <m:oMathPara xmlns:m="http://schemas.openxmlformats.org/officeDocument/2006/math">
                    <m:oMathParaPr>
                      <m:jc m:val="centerGroup"/>
                    </m:oMathParaPr>
                    <m:oMath xmlns:m="http://schemas.openxmlformats.org/officeDocument/2006/math">
                      <m:sSub>
                        <m:sSubPr>
                          <m:ctrlPr>
                            <a:rPr lang="zh-CN" altLang="zh-CN" b="1" i="1">
                              <a:latin typeface="Cambria Math"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r>
                        <a:rPr lang="en-US" altLang="zh-CN" b="1">
                          <a:latin typeface="Cambria Math" panose="02040503050406030204" pitchFamily="18" charset="0"/>
                        </a:rPr>
                        <m:t>=</m:t>
                      </m:r>
                      <m:r>
                        <a:rPr lang="en-US" altLang="zh-CN" b="1" i="1">
                          <a:latin typeface="Cambria Math" panose="02040503050406030204" pitchFamily="18" charset="0"/>
                        </a:rPr>
                        <m:t>𝐬𝐨𝐟𝐭𝐦𝐚𝐱</m:t>
                      </m:r>
                      <m:d>
                        <m:dPr>
                          <m:ctrlPr>
                            <a:rPr lang="zh-CN" altLang="zh-CN" b="1" i="1">
                              <a:latin typeface="Cambria Math" charset="0"/>
                            </a:rPr>
                          </m:ctrlPr>
                        </m:dPr>
                        <m:e>
                          <m:sSub>
                            <m:sSubPr>
                              <m:ctrlPr>
                                <a:rPr lang="zh-CN" altLang="zh-CN" b="1" i="1">
                                  <a:latin typeface="Cambria Math"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e>
                      </m:d>
                      <m:r>
                        <a:rPr lang="en-US" altLang="zh-CN" b="1">
                          <a:latin typeface="Cambria Math" panose="02040503050406030204" pitchFamily="18" charset="0"/>
                        </a:rPr>
                        <m:t>=</m:t>
                      </m:r>
                      <m:f>
                        <m:fPr>
                          <m:ctrlPr>
                            <a:rPr lang="zh-CN" altLang="zh-CN" b="1" i="1">
                              <a:latin typeface="Cambria Math" charset="0"/>
                            </a:rPr>
                          </m:ctrlPr>
                        </m:fPr>
                        <m:num>
                          <m:sSup>
                            <m:sSupPr>
                              <m:ctrlPr>
                                <a:rPr lang="zh-CN" altLang="zh-CN" b="1" i="1">
                                  <a:latin typeface="Cambria Math" charset="0"/>
                                </a:rPr>
                              </m:ctrlPr>
                            </m:sSupPr>
                            <m:e>
                              <m:r>
                                <a:rPr lang="en-US" altLang="zh-CN" b="1" i="1">
                                  <a:latin typeface="Cambria Math" panose="02040503050406030204" pitchFamily="18" charset="0"/>
                                </a:rPr>
                                <m:t>𝒆</m:t>
                              </m:r>
                            </m:e>
                            <m:sup>
                              <m:sSub>
                                <m:sSubPr>
                                  <m:ctrlPr>
                                    <a:rPr lang="zh-CN" altLang="zh-CN" b="1" i="1">
                                      <a:latin typeface="Cambria Math"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sup>
                          </m:sSup>
                        </m:num>
                        <m:den>
                          <m:nary>
                            <m:naryPr>
                              <m:chr m:val="∑"/>
                              <m:limLoc m:val="subSup"/>
                              <m:ctrlPr>
                                <a:rPr lang="zh-CN" altLang="zh-CN" b="1" i="1">
                                  <a:latin typeface="Cambria Math" charset="0"/>
                                </a:rPr>
                              </m:ctrlPr>
                            </m:naryPr>
                            <m:sub>
                              <m:r>
                                <a:rPr lang="en-US" altLang="zh-CN" b="1" i="1">
                                  <a:latin typeface="Cambria Math" panose="02040503050406030204" pitchFamily="18" charset="0"/>
                                </a:rPr>
                                <m:t>𝒋</m:t>
                              </m:r>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𝒌</m:t>
                              </m:r>
                            </m:sup>
                            <m:e>
                              <m:sSup>
                                <m:sSupPr>
                                  <m:ctrlPr>
                                    <a:rPr lang="zh-CN" altLang="zh-CN" b="1" i="1">
                                      <a:latin typeface="Cambria Math" charset="0"/>
                                    </a:rPr>
                                  </m:ctrlPr>
                                </m:sSupPr>
                                <m:e>
                                  <m:r>
                                    <a:rPr lang="en-US" altLang="zh-CN" b="1" i="1">
                                      <a:latin typeface="Cambria Math" panose="02040503050406030204" pitchFamily="18" charset="0"/>
                                    </a:rPr>
                                    <m:t>𝒆</m:t>
                                  </m:r>
                                </m:e>
                                <m:sup>
                                  <m:sSub>
                                    <m:sSubPr>
                                      <m:ctrlPr>
                                        <a:rPr lang="zh-CN" altLang="zh-CN" b="1" i="1">
                                          <a:latin typeface="Cambria Math"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𝒋</m:t>
                                      </m:r>
                                    </m:sub>
                                  </m:sSub>
                                </m:sup>
                              </m:sSup>
                            </m:e>
                          </m:nary>
                        </m:den>
                      </m:f>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787705" y="1000914"/>
                <a:ext cx="7662231" cy="1324465"/>
              </a:xfrm>
              <a:prstGeom prst="rect">
                <a:avLst/>
              </a:prstGeom>
              <a:blipFill>
                <a:blip r:embed="rId2"/>
                <a:stretch>
                  <a:fillRect l="-636" t="-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87705" y="5327447"/>
                <a:ext cx="7687020" cy="114262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对于取值为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a:t>
                </a:r>
                <a14:m>
                  <m:oMath xmlns:m="http://schemas.openxmlformats.org/officeDocument/2006/math">
                    <m:sSub>
                      <m:sSubPr>
                        <m:ctrlPr>
                          <a:rPr lang="zh-CN" altLang="zh-CN" sz="1600" b="1" i="1">
                            <a:latin typeface="Cambria Math"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600" b="1" i="1">
                            <a:latin typeface="Cambria Math"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𝟐</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600" b="1" i="1">
                            <a:latin typeface="Cambria Math"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𝟑</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，通过</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变换后，将其映射到</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之间的概率值。</a:t>
                </a:r>
              </a:p>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由于</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输出结果的值累加起来为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，因此可将输出概率最大的作为分类目标</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787705" y="5327447"/>
                <a:ext cx="7687020" cy="1142620"/>
              </a:xfrm>
              <a:prstGeom prst="rect">
                <a:avLst/>
              </a:prstGeom>
              <a:blipFill>
                <a:blip r:embed="rId3"/>
                <a:stretch>
                  <a:fillRect l="-317" r="-2617" b="-748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xmlns="" id="{C932FEDE-54A6-40A4-866B-EEF6B69D5E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9930" y="2395376"/>
            <a:ext cx="4146997" cy="2563792"/>
          </a:xfrm>
          <a:prstGeom prst="rect">
            <a:avLst/>
          </a:prstGeom>
        </p:spPr>
      </p:pic>
      <p:sp>
        <p:nvSpPr>
          <p:cNvPr id="9" name="文本框 8">
            <a:extLst>
              <a:ext uri="{FF2B5EF4-FFF2-40B4-BE49-F238E27FC236}">
                <a16:creationId xmlns:a16="http://schemas.microsoft.com/office/drawing/2014/main" xmlns="" id="{CD849D14-98A3-4B87-96AF-4A55F3DD00A1}"/>
              </a:ext>
            </a:extLst>
          </p:cNvPr>
          <p:cNvSpPr txBox="1"/>
          <p:nvPr/>
        </p:nvSpPr>
        <p:spPr>
          <a:xfrm>
            <a:off x="1830548" y="5029166"/>
            <a:ext cx="4867557"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三分类问题的 </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输出示意</a:t>
            </a:r>
          </a:p>
        </p:txBody>
      </p:sp>
    </p:spTree>
    <p:extLst>
      <p:ext uri="{BB962C8B-B14F-4D97-AF65-F5344CB8AC3E}">
        <p14:creationId xmlns:p14="http://schemas.microsoft.com/office/powerpoint/2010/main" val="1849364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95787" y="163858"/>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神经元</a:t>
            </a:r>
          </a:p>
        </p:txBody>
      </p:sp>
      <mc:AlternateContent xmlns:mc="http://schemas.openxmlformats.org/markup-compatibility/2006" xmlns:a14="http://schemas.microsoft.com/office/drawing/2010/main">
        <mc:Choice Requires="a14">
          <p:sp>
            <p:nvSpPr>
              <p:cNvPr id="5" name="流程图: 延期 4">
                <a:extLst>
                  <a:ext uri="{FF2B5EF4-FFF2-40B4-BE49-F238E27FC236}">
                    <a16:creationId xmlns:a16="http://schemas.microsoft.com/office/drawing/2014/main" xmlns="" id="{A58974FC-8CE3-46D4-8816-CF7819BB8AF1}"/>
                  </a:ext>
                </a:extLst>
              </p:cNvPr>
              <p:cNvSpPr/>
              <p:nvPr/>
            </p:nvSpPr>
            <p:spPr>
              <a:xfrm>
                <a:off x="5103429" y="4266567"/>
                <a:ext cx="921488" cy="1145363"/>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输出</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𝑶𝒖𝒕</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流程图: 延期 4">
                <a:extLst>
                  <a:ext uri="{FF2B5EF4-FFF2-40B4-BE49-F238E27FC236}">
                    <a16:creationId xmlns:a16="http://schemas.microsoft.com/office/drawing/2014/main" id="{A58974FC-8CE3-46D4-8816-CF7819BB8AF1}"/>
                  </a:ext>
                </a:extLst>
              </p:cNvPr>
              <p:cNvSpPr>
                <a:spLocks noRot="1" noChangeAspect="1" noMove="1" noResize="1" noEditPoints="1" noAdjustHandles="1" noChangeArrowheads="1" noChangeShapeType="1" noTextEdit="1"/>
              </p:cNvSpPr>
              <p:nvPr/>
            </p:nvSpPr>
            <p:spPr>
              <a:xfrm>
                <a:off x="5103429" y="4266567"/>
                <a:ext cx="921488" cy="1145363"/>
              </a:xfrm>
              <a:prstGeom prst="flowChartDelay">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A32ED554-DE56-4DD8-B5FB-38E5EE543DA4}"/>
                  </a:ext>
                </a:extLst>
              </p:cNvPr>
              <p:cNvSpPr/>
              <p:nvPr/>
            </p:nvSpPr>
            <p:spPr>
              <a:xfrm>
                <a:off x="3990555" y="4266567"/>
                <a:ext cx="1112874" cy="1145363"/>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激活函数</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𝒈</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A32ED554-DE56-4DD8-B5FB-38E5EE543DA4}"/>
                  </a:ext>
                </a:extLst>
              </p:cNvPr>
              <p:cNvSpPr>
                <a:spLocks noRot="1" noChangeAspect="1" noMove="1" noResize="1" noEditPoints="1" noAdjustHandles="1" noChangeArrowheads="1" noChangeShapeType="1" noTextEdit="1"/>
              </p:cNvSpPr>
              <p:nvPr/>
            </p:nvSpPr>
            <p:spPr>
              <a:xfrm>
                <a:off x="3990555" y="4266567"/>
                <a:ext cx="1112874" cy="1145363"/>
              </a:xfrm>
              <a:prstGeom prst="rect">
                <a:avLst/>
              </a:prstGeom>
              <a:blipFill>
                <a:blip r:embed="rId3"/>
                <a:stretch>
                  <a:fillRect l="-3763" r="-2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流程图: 延期 31">
                <a:extLst>
                  <a:ext uri="{FF2B5EF4-FFF2-40B4-BE49-F238E27FC236}">
                    <a16:creationId xmlns:a16="http://schemas.microsoft.com/office/drawing/2014/main" xmlns="" id="{A5B870AB-0237-45FE-86E0-ECB209EE1F71}"/>
                  </a:ext>
                </a:extLst>
              </p:cNvPr>
              <p:cNvSpPr/>
              <p:nvPr/>
            </p:nvSpPr>
            <p:spPr>
              <a:xfrm flipH="1">
                <a:off x="3069067" y="4266567"/>
                <a:ext cx="921488" cy="1145363"/>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输入</a:t>
                </a:r>
                <a14:m>
                  <m:oMath xmlns:m="http://schemas.openxmlformats.org/officeDocument/2006/math">
                    <m:r>
                      <a:rPr lang="en-US" altLang="zh-CN" b="1" i="1" smtClean="0">
                        <a:latin typeface="Cambria Math" panose="02040503050406030204" pitchFamily="18" charset="0"/>
                      </a:rPr>
                      <m:t>𝑰𝒏</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2" name="流程图: 延期 31">
                <a:extLst>
                  <a:ext uri="{FF2B5EF4-FFF2-40B4-BE49-F238E27FC236}">
                    <a16:creationId xmlns:a16="http://schemas.microsoft.com/office/drawing/2014/main" id="{A5B870AB-0237-45FE-86E0-ECB209EE1F71}"/>
                  </a:ext>
                </a:extLst>
              </p:cNvPr>
              <p:cNvSpPr>
                <a:spLocks noRot="1" noChangeAspect="1" noMove="1" noResize="1" noEditPoints="1" noAdjustHandles="1" noChangeArrowheads="1" noChangeShapeType="1" noTextEdit="1"/>
              </p:cNvSpPr>
              <p:nvPr/>
            </p:nvSpPr>
            <p:spPr>
              <a:xfrm flipH="1">
                <a:off x="3069067" y="4266567"/>
                <a:ext cx="921488" cy="1145363"/>
              </a:xfrm>
              <a:prstGeom prst="flowChartDelay">
                <a:avLst/>
              </a:prstGeom>
              <a:blipFill>
                <a:blip r:embed="rId4"/>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xmlns="" id="{C1246A57-5E1B-4119-BFE8-7AEAD84CB4AF}"/>
              </a:ext>
            </a:extLst>
          </p:cNvPr>
          <p:cNvCxnSpPr>
            <a:cxnSpLocks/>
            <a:stCxn id="19" idx="5"/>
          </p:cNvCxnSpPr>
          <p:nvPr/>
        </p:nvCxnSpPr>
        <p:spPr>
          <a:xfrm>
            <a:off x="2001781" y="3822170"/>
            <a:ext cx="1040718" cy="7435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xmlns="" id="{906E3568-E027-4F82-9DEB-E794864660A6}"/>
              </a:ext>
            </a:extLst>
          </p:cNvPr>
          <p:cNvCxnSpPr>
            <a:cxnSpLocks/>
            <a:stCxn id="34" idx="5"/>
          </p:cNvCxnSpPr>
          <p:nvPr/>
        </p:nvCxnSpPr>
        <p:spPr>
          <a:xfrm>
            <a:off x="1628627" y="4663746"/>
            <a:ext cx="1413873" cy="17550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xmlns="" id="{E741B014-7E41-48F8-AA8D-E55B78335902}"/>
                  </a:ext>
                </a:extLst>
              </p:cNvPr>
              <p:cNvSpPr/>
              <p:nvPr/>
            </p:nvSpPr>
            <p:spPr>
              <a:xfrm>
                <a:off x="1559299" y="326076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椭圆 18">
                <a:extLst>
                  <a:ext uri="{FF2B5EF4-FFF2-40B4-BE49-F238E27FC236}">
                    <a16:creationId xmlns:a16="http://schemas.microsoft.com/office/drawing/2014/main" id="{E741B014-7E41-48F8-AA8D-E55B78335902}"/>
                  </a:ext>
                </a:extLst>
              </p:cNvPr>
              <p:cNvSpPr>
                <a:spLocks noRot="1" noChangeAspect="1" noMove="1" noResize="1" noEditPoints="1" noAdjustHandles="1" noChangeArrowheads="1" noChangeShapeType="1" noTextEdit="1"/>
              </p:cNvSpPr>
              <p:nvPr/>
            </p:nvSpPr>
            <p:spPr>
              <a:xfrm>
                <a:off x="1559299" y="3260765"/>
                <a:ext cx="518400" cy="657727"/>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xmlns="" id="{0F581B86-09BF-4FB5-92C1-DD5BAF4CA307}"/>
                  </a:ext>
                </a:extLst>
              </p:cNvPr>
              <p:cNvSpPr/>
              <p:nvPr/>
            </p:nvSpPr>
            <p:spPr>
              <a:xfrm>
                <a:off x="1186144" y="410234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𝟐</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4" name="椭圆 33">
                <a:extLst>
                  <a:ext uri="{FF2B5EF4-FFF2-40B4-BE49-F238E27FC236}">
                    <a16:creationId xmlns:a16="http://schemas.microsoft.com/office/drawing/2014/main" id="{0F581B86-09BF-4FB5-92C1-DD5BAF4CA307}"/>
                  </a:ext>
                </a:extLst>
              </p:cNvPr>
              <p:cNvSpPr>
                <a:spLocks noRot="1" noChangeAspect="1" noMove="1" noResize="1" noEditPoints="1" noAdjustHandles="1" noChangeArrowheads="1" noChangeShapeType="1" noTextEdit="1"/>
              </p:cNvSpPr>
              <p:nvPr/>
            </p:nvSpPr>
            <p:spPr>
              <a:xfrm>
                <a:off x="1186144" y="4102341"/>
                <a:ext cx="518400" cy="65772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xmlns="" id="{290081B2-5202-408E-AD0A-11583988EC43}"/>
                  </a:ext>
                </a:extLst>
              </p:cNvPr>
              <p:cNvSpPr txBox="1"/>
              <p:nvPr/>
            </p:nvSpPr>
            <p:spPr>
              <a:xfrm>
                <a:off x="2374323" y="3798607"/>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290081B2-5202-408E-AD0A-11583988EC43}"/>
                  </a:ext>
                </a:extLst>
              </p:cNvPr>
              <p:cNvSpPr txBox="1">
                <a:spLocks noRot="1" noChangeAspect="1" noMove="1" noResize="1" noEditPoints="1" noAdjustHandles="1" noChangeArrowheads="1" noChangeShapeType="1" noTextEdit="1"/>
              </p:cNvSpPr>
              <p:nvPr/>
            </p:nvSpPr>
            <p:spPr>
              <a:xfrm>
                <a:off x="2374323" y="3798607"/>
                <a:ext cx="468000" cy="369332"/>
              </a:xfrm>
              <a:prstGeom prst="rect">
                <a:avLst/>
              </a:prstGeom>
              <a:blipFill>
                <a:blip r:embed="rId7"/>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xmlns="" id="{52670006-D4F1-4384-B37C-949D211F65A4}"/>
                  </a:ext>
                </a:extLst>
              </p:cNvPr>
              <p:cNvSpPr txBox="1"/>
              <p:nvPr/>
            </p:nvSpPr>
            <p:spPr>
              <a:xfrm>
                <a:off x="2001168" y="4262616"/>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52670006-D4F1-4384-B37C-949D211F65A4}"/>
                  </a:ext>
                </a:extLst>
              </p:cNvPr>
              <p:cNvSpPr txBox="1">
                <a:spLocks noRot="1" noChangeAspect="1" noMove="1" noResize="1" noEditPoints="1" noAdjustHandles="1" noChangeArrowheads="1" noChangeShapeType="1" noTextEdit="1"/>
              </p:cNvSpPr>
              <p:nvPr/>
            </p:nvSpPr>
            <p:spPr>
              <a:xfrm>
                <a:off x="2001168" y="4262616"/>
                <a:ext cx="468000" cy="369332"/>
              </a:xfrm>
              <a:prstGeom prst="rect">
                <a:avLst/>
              </a:prstGeom>
              <a:blipFill>
                <a:blip r:embed="rId8"/>
                <a:stretch>
                  <a:fillRect b="-1639"/>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xmlns="" id="{4AD26B77-6613-4D28-AAE3-C86EC9D2E06D}"/>
              </a:ext>
            </a:extLst>
          </p:cNvPr>
          <p:cNvSpPr txBox="1"/>
          <p:nvPr/>
        </p:nvSpPr>
        <p:spPr>
          <a:xfrm>
            <a:off x="1328467" y="5043479"/>
            <a:ext cx="461665" cy="492443"/>
          </a:xfrm>
          <a:prstGeom prst="rect">
            <a:avLst/>
          </a:prstGeom>
          <a:noFill/>
        </p:spPr>
        <p:txBody>
          <a:bodyPr vert="eaVert" wrap="squar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xmlns="" id="{A78B3969-90CC-4E40-A418-5D9BA72F3599}"/>
              </a:ext>
            </a:extLst>
          </p:cNvPr>
          <p:cNvCxnSpPr>
            <a:cxnSpLocks/>
            <a:stCxn id="42" idx="6"/>
          </p:cNvCxnSpPr>
          <p:nvPr/>
        </p:nvCxnSpPr>
        <p:spPr>
          <a:xfrm flipV="1">
            <a:off x="1704545" y="5036305"/>
            <a:ext cx="1337955" cy="8916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xmlns="" id="{3D764704-849B-408D-8D32-B6F2081648FA}"/>
                  </a:ext>
                </a:extLst>
              </p:cNvPr>
              <p:cNvSpPr/>
              <p:nvPr/>
            </p:nvSpPr>
            <p:spPr>
              <a:xfrm>
                <a:off x="1186144" y="5599090"/>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2" name="椭圆 41">
                <a:extLst>
                  <a:ext uri="{FF2B5EF4-FFF2-40B4-BE49-F238E27FC236}">
                    <a16:creationId xmlns:a16="http://schemas.microsoft.com/office/drawing/2014/main" id="{3D764704-849B-408D-8D32-B6F2081648FA}"/>
                  </a:ext>
                </a:extLst>
              </p:cNvPr>
              <p:cNvSpPr>
                <a:spLocks noRot="1" noChangeAspect="1" noMove="1" noResize="1" noEditPoints="1" noAdjustHandles="1" noChangeArrowheads="1" noChangeShapeType="1" noTextEdit="1"/>
              </p:cNvSpPr>
              <p:nvPr/>
            </p:nvSpPr>
            <p:spPr>
              <a:xfrm>
                <a:off x="1186144" y="5599090"/>
                <a:ext cx="518400" cy="65772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xmlns="" id="{E7AC8A25-AFAF-4F6F-B4AB-9F00C1D71ED7}"/>
                  </a:ext>
                </a:extLst>
              </p:cNvPr>
              <p:cNvSpPr txBox="1"/>
              <p:nvPr/>
            </p:nvSpPr>
            <p:spPr>
              <a:xfrm>
                <a:off x="2150192" y="5500313"/>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id="{E7AC8A25-AFAF-4F6F-B4AB-9F00C1D71ED7}"/>
                  </a:ext>
                </a:extLst>
              </p:cNvPr>
              <p:cNvSpPr txBox="1">
                <a:spLocks noRot="1" noChangeAspect="1" noMove="1" noResize="1" noEditPoints="1" noAdjustHandles="1" noChangeArrowheads="1" noChangeShapeType="1" noTextEdit="1"/>
              </p:cNvSpPr>
              <p:nvPr/>
            </p:nvSpPr>
            <p:spPr>
              <a:xfrm>
                <a:off x="2150192" y="5500313"/>
                <a:ext cx="468000" cy="369332"/>
              </a:xfrm>
              <a:prstGeom prst="rect">
                <a:avLst/>
              </a:prstGeom>
              <a:blipFill>
                <a:blip r:embed="rId10"/>
                <a:stretch>
                  <a:fillRect/>
                </a:stretch>
              </a:blipFill>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xmlns="" id="{D9221A66-9535-48E5-8591-2989D1E9A76C}"/>
              </a:ext>
            </a:extLst>
          </p:cNvPr>
          <p:cNvCxnSpPr>
            <a:cxnSpLocks/>
          </p:cNvCxnSpPr>
          <p:nvPr/>
        </p:nvCxnSpPr>
        <p:spPr>
          <a:xfrm flipV="1">
            <a:off x="6120611" y="3942607"/>
            <a:ext cx="949367" cy="5892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xmlns="" id="{616F9B65-63C9-417A-ACEF-9C8EA11B77C1}"/>
              </a:ext>
            </a:extLst>
          </p:cNvPr>
          <p:cNvSpPr/>
          <p:nvPr/>
        </p:nvSpPr>
        <p:spPr>
          <a:xfrm>
            <a:off x="7069977" y="3469743"/>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5" name="直接箭头连接符 54">
            <a:extLst>
              <a:ext uri="{FF2B5EF4-FFF2-40B4-BE49-F238E27FC236}">
                <a16:creationId xmlns:a16="http://schemas.microsoft.com/office/drawing/2014/main" xmlns="" id="{7CD1B228-3AEA-4D6F-AD81-51639A9C7044}"/>
              </a:ext>
            </a:extLst>
          </p:cNvPr>
          <p:cNvCxnSpPr>
            <a:cxnSpLocks/>
            <a:endCxn id="56" idx="2"/>
          </p:cNvCxnSpPr>
          <p:nvPr/>
        </p:nvCxnSpPr>
        <p:spPr>
          <a:xfrm flipV="1">
            <a:off x="6120610" y="4835224"/>
            <a:ext cx="1006074" cy="40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xmlns="" id="{795AFA2C-12DF-4EF3-9595-03BA6CFD114D}"/>
              </a:ext>
            </a:extLst>
          </p:cNvPr>
          <p:cNvSpPr/>
          <p:nvPr/>
        </p:nvSpPr>
        <p:spPr>
          <a:xfrm>
            <a:off x="7126684" y="450636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9" name="直接箭头连接符 58">
            <a:extLst>
              <a:ext uri="{FF2B5EF4-FFF2-40B4-BE49-F238E27FC236}">
                <a16:creationId xmlns:a16="http://schemas.microsoft.com/office/drawing/2014/main" xmlns="" id="{AA8468A3-B983-4228-96B7-516F3774DF98}"/>
              </a:ext>
            </a:extLst>
          </p:cNvPr>
          <p:cNvCxnSpPr>
            <a:cxnSpLocks/>
          </p:cNvCxnSpPr>
          <p:nvPr/>
        </p:nvCxnSpPr>
        <p:spPr>
          <a:xfrm>
            <a:off x="6081624" y="5142610"/>
            <a:ext cx="1033338" cy="4828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xmlns="" id="{7CB58689-B40C-423B-8026-4E0F7C056340}"/>
              </a:ext>
            </a:extLst>
          </p:cNvPr>
          <p:cNvSpPr/>
          <p:nvPr/>
        </p:nvSpPr>
        <p:spPr>
          <a:xfrm>
            <a:off x="7102770" y="547669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xmlns="" id="{47928EF5-1121-40F8-B3E8-73630DF05CC7}"/>
                  </a:ext>
                </a:extLst>
              </p:cNvPr>
              <p:cNvSpPr/>
              <p:nvPr/>
            </p:nvSpPr>
            <p:spPr>
              <a:xfrm>
                <a:off x="635001" y="991929"/>
                <a:ext cx="8449733" cy="1560042"/>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神经元是深度学习模型中基本单位，可以如下刻画神经元功</a:t>
                </a:r>
                <a:r>
                  <a:rPr lang="zh-CN" altLang="en-US" b="1">
                    <a:latin typeface="Times New Roman" panose="02020603050405020304" pitchFamily="18" charset="0"/>
                    <a:ea typeface="楷体" panose="02010609060101010101" pitchFamily="49" charset="-122"/>
                    <a:cs typeface="Times New Roman" panose="02020603050405020304" pitchFamily="18" charset="0"/>
                  </a:rPr>
                  <a:t>能：</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对相邻前向神经元输入信息进行加权累加：</a:t>
                </a:r>
                <a14:m>
                  <m:oMath xmlns:m="http://schemas.openxmlformats.org/officeDocument/2006/math">
                    <m:r>
                      <a:rPr lang="en-US" altLang="zh-CN" b="1" i="1" smtClean="0">
                        <a:latin typeface="Cambria Math" panose="02040503050406030204" pitchFamily="18" charset="0"/>
                      </a:rPr>
                      <m:t>𝑰𝒏</m:t>
                    </m:r>
                    <m:r>
                      <a:rPr lang="en-US" altLang="zh-CN" b="1" i="1" smtClean="0">
                        <a:latin typeface="Cambria Math" panose="02040503050406030204" pitchFamily="18" charset="0"/>
                      </a:rPr>
                      <m:t>= </m:t>
                    </m:r>
                    <m:nary>
                      <m:naryPr>
                        <m:chr m:val="∑"/>
                        <m:limLoc m:val="subSup"/>
                        <m:ctrlPr>
                          <a:rPr lang="en-US" altLang="zh-CN" b="1" i="1">
                            <a:latin typeface="Cambria Math" charset="0"/>
                          </a:rPr>
                        </m:ctrlPr>
                      </m:naryPr>
                      <m:sub>
                        <m:r>
                          <m:rPr>
                            <m:brk m:alnAt="25"/>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sSub>
                          <m:sSubPr>
                            <m:ctrlPr>
                              <a:rPr lang="en-US" altLang="zh-CN" b="1" i="1">
                                <a:latin typeface="Cambria Math" charset="0"/>
                              </a:rPr>
                            </m:ctrlPr>
                          </m:sSubPr>
                          <m:e>
                            <m:sSub>
                              <m:sSubPr>
                                <m:ctrlPr>
                                  <a:rPr lang="en-US" altLang="zh-CN" b="1" i="1">
                                    <a:latin typeface="Cambria Math"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sub>
                        </m:sSub>
                      </m:e>
                    </m:nary>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对累加结果进行非线性变换（通过激活函数）：</a:t>
                </a:r>
                <a14:m>
                  <m:oMath xmlns:m="http://schemas.openxmlformats.org/officeDocument/2006/math">
                    <m:r>
                      <a:rPr lang="en-US" altLang="zh-CN" b="1" i="1" dirty="0" smtClean="0">
                        <a:latin typeface="Cambria Math" panose="02040503050406030204" pitchFamily="18" charset="0"/>
                      </a:rPr>
                      <m:t>𝒈</m:t>
                    </m:r>
                    <m:d>
                      <m:dPr>
                        <m:ctrlPr>
                          <a:rPr lang="en-US" altLang="zh-CN" b="1" i="1" dirty="0">
                            <a:latin typeface="Cambria Math" charset="0"/>
                          </a:rPr>
                        </m:ctrlPr>
                      </m:dPr>
                      <m:e>
                        <m:r>
                          <a:rPr lang="en-US" altLang="zh-CN" b="1" i="1" dirty="0" smtClean="0">
                            <a:latin typeface="Cambria Math" panose="02040503050406030204" pitchFamily="18" charset="0"/>
                          </a:rPr>
                          <m:t>𝒙</m:t>
                        </m:r>
                      </m:e>
                    </m:d>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神经元的输出：</a:t>
                </a:r>
                <a14:m>
                  <m:oMath xmlns:m="http://schemas.openxmlformats.org/officeDocument/2006/math">
                    <m:r>
                      <a:rPr lang="en-US" altLang="zh-CN" b="1" i="1" smtClean="0">
                        <a:latin typeface="Cambria Math" panose="02040503050406030204" pitchFamily="18" charset="0"/>
                      </a:rPr>
                      <m:t>𝑶𝒖𝒕</m:t>
                    </m:r>
                    <m:r>
                      <a:rPr lang="en-US" altLang="zh-CN" b="1" i="1" smtClean="0">
                        <a:latin typeface="Cambria Math" panose="02040503050406030204" pitchFamily="18" charset="0"/>
                      </a:rPr>
                      <m:t>=</m:t>
                    </m:r>
                    <m:r>
                      <a:rPr lang="en-US" altLang="zh-CN" b="1" i="1" smtClean="0">
                        <a:latin typeface="Cambria Math" panose="02040503050406030204" pitchFamily="18" charset="0"/>
                      </a:rPr>
                      <m:t>𝒈</m:t>
                    </m:r>
                    <m:r>
                      <a:rPr lang="en-US" altLang="zh-CN" b="1" i="1" smtClean="0">
                        <a:latin typeface="Cambria Math" panose="02040503050406030204" pitchFamily="18" charset="0"/>
                      </a:rPr>
                      <m:t>(</m:t>
                    </m:r>
                    <m:r>
                      <a:rPr lang="en-US" altLang="zh-CN" b="1" i="1" smtClean="0">
                        <a:latin typeface="Cambria Math" panose="02040503050406030204" pitchFamily="18" charset="0"/>
                      </a:rPr>
                      <m:t>𝑰𝒏</m:t>
                    </m:r>
                    <m:r>
                      <a:rPr lang="en-US" altLang="zh-CN" b="1" i="1" smtClean="0">
                        <a:latin typeface="Cambria Math" panose="02040503050406030204" pitchFamily="18" charset="0"/>
                      </a:rPr>
                      <m:t>)</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5" name="矩形 64">
                <a:extLst>
                  <a:ext uri="{FF2B5EF4-FFF2-40B4-BE49-F238E27FC236}">
                    <a16:creationId xmlns:a16="http://schemas.microsoft.com/office/drawing/2014/main" id="{47928EF5-1121-40F8-B3E8-73630DF05CC7}"/>
                  </a:ext>
                </a:extLst>
              </p:cNvPr>
              <p:cNvSpPr>
                <a:spLocks noRot="1" noChangeAspect="1" noMove="1" noResize="1" noEditPoints="1" noAdjustHandles="1" noChangeArrowheads="1" noChangeShapeType="1" noTextEdit="1"/>
              </p:cNvSpPr>
              <p:nvPr/>
            </p:nvSpPr>
            <p:spPr>
              <a:xfrm>
                <a:off x="635001" y="991929"/>
                <a:ext cx="8449733" cy="1560042"/>
              </a:xfrm>
              <a:prstGeom prst="rect">
                <a:avLst/>
              </a:prstGeom>
              <a:blipFill>
                <a:blip r:embed="rId11"/>
                <a:stretch>
                  <a:fillRect l="-577" t="-4688" b="-4688"/>
                </a:stretch>
              </a:blipFill>
            </p:spPr>
            <p:txBody>
              <a:bodyPr/>
              <a:lstStyle/>
              <a:p>
                <a:r>
                  <a:rPr lang="zh-CN" altLang="en-US">
                    <a:noFill/>
                  </a:rPr>
                  <a:t> </a:t>
                </a:r>
              </a:p>
            </p:txBody>
          </p:sp>
        </mc:Fallback>
      </mc:AlternateContent>
      <p:sp>
        <p:nvSpPr>
          <p:cNvPr id="23" name="云形标注 22"/>
          <p:cNvSpPr/>
          <p:nvPr/>
        </p:nvSpPr>
        <p:spPr>
          <a:xfrm>
            <a:off x="6745996" y="1988534"/>
            <a:ext cx="2267938" cy="1291764"/>
          </a:xfrm>
          <a:prstGeom prst="cloudCallout">
            <a:avLst>
              <a:gd name="adj1" fmla="val -66827"/>
              <a:gd name="adj2" fmla="val 718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神经元越多、非线性映射越复杂</a:t>
            </a:r>
          </a:p>
        </p:txBody>
      </p:sp>
    </p:spTree>
    <p:extLst>
      <p:ext uri="{BB962C8B-B14F-4D97-AF65-F5344CB8AC3E}">
        <p14:creationId xmlns:p14="http://schemas.microsoft.com/office/powerpoint/2010/main" val="17411352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损失函数</a:t>
            </a:r>
          </a:p>
        </p:txBody>
      </p:sp>
      <p:sp>
        <p:nvSpPr>
          <p:cNvPr id="2" name="矩形 1">
            <a:extLst>
              <a:ext uri="{FF2B5EF4-FFF2-40B4-BE49-F238E27FC236}">
                <a16:creationId xmlns:a16="http://schemas.microsoft.com/office/drawing/2014/main" xmlns="" id="{01632B17-D780-4A4F-9CDC-322E4FC61B0C}"/>
              </a:ext>
            </a:extLst>
          </p:cNvPr>
          <p:cNvSpPr/>
          <p:nvPr/>
        </p:nvSpPr>
        <p:spPr>
          <a:xfrm>
            <a:off x="412784" y="1312980"/>
            <a:ext cx="8083720" cy="4091376"/>
          </a:xfrm>
          <a:prstGeom prst="rect">
            <a:avLst/>
          </a:prstGeom>
        </p:spPr>
        <p:txBody>
          <a:bodyPr wrap="square">
            <a:spAutoFit/>
          </a:bodyPr>
          <a:lstStyle/>
          <a:p>
            <a:pPr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损失函数（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Loss Function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）又称为代价函数（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Cost Function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用来计算模型预测值与真实值之间的误差。损失函数是神经网络设计中的一个重要组成部分。通过定义与任务相关的良好损失函数，在训练过程中可根据损失函数来计算神经网络的误差大小，进而优化神经网络参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spcAft>
                <a:spcPts val="600"/>
              </a:spcAft>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两种最常用损失函数：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均方误差损失函数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交叉熵损失函数</a:t>
            </a:r>
          </a:p>
          <a:p>
            <a:pPr algn="just">
              <a:lnSpc>
                <a:spcPct val="150000"/>
              </a:lnSpc>
              <a:spcAft>
                <a:spcPts val="600"/>
              </a:spcAft>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477710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xmlns="" id="{4B9DD5EE-27F4-4CA9-8960-7E2BA39D9A52}"/>
              </a:ext>
            </a:extLst>
          </p:cNvPr>
          <p:cNvSpPr txBox="1"/>
          <p:nvPr/>
        </p:nvSpPr>
        <p:spPr>
          <a:xfrm>
            <a:off x="462844" y="1328549"/>
            <a:ext cx="8274678" cy="461665"/>
          </a:xfrm>
          <a:prstGeom prst="rect">
            <a:avLst/>
          </a:prstGeom>
          <a:noFill/>
        </p:spPr>
        <p:txBody>
          <a:bodyPr wrap="square">
            <a:spAutoFit/>
          </a:bodyPr>
          <a:lstStyle/>
          <a:p>
            <a:r>
              <a:rPr lang="zh-CN" altLang="zh-CN" sz="2400" b="1" dirty="0">
                <a:solidFill>
                  <a:srgbClr val="0070C0"/>
                </a:solidFill>
                <a:effectLst/>
                <a:latin typeface="Times New Roman" panose="02020603050405020304" pitchFamily="18" charset="0"/>
                <a:ea typeface="华文楷体" panose="02010600040101010101" pitchFamily="2" charset="-122"/>
                <a:cs typeface="Times New Roman" panose="02020603050405020304" pitchFamily="18" charset="0"/>
              </a:rPr>
              <a:t>均方误差损失函数</a:t>
            </a:r>
            <a:endParaRPr lang="zh-CN" altLang="en-US" sz="2400" b="1" dirty="0">
              <a:solidFill>
                <a:srgbClr val="0070C0"/>
              </a:solidFill>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C8915C5D-2B44-44C7-B3BC-461D9DC07BCC}"/>
                  </a:ext>
                </a:extLst>
              </p:cNvPr>
              <p:cNvSpPr/>
              <p:nvPr/>
            </p:nvSpPr>
            <p:spPr>
              <a:xfrm>
                <a:off x="462844" y="2175158"/>
                <a:ext cx="8216621" cy="2327176"/>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均方误差损失函数通过计算预测值和实际值之间距离（即误差）的平方来衡量模型优劣。假设有</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个训练数据</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，每个训练数据</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的真实输出为</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，模型对</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的预测值为</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。该模型在</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个训练数据下所产生的均方误差损失可定义如下：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MSE</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den>
                      </m:f>
                      <m:nary>
                        <m:naryPr>
                          <m:chr m:val="∑"/>
                          <m:limLoc m:val="subSup"/>
                          <m:ctrlPr>
                            <a:rPr lang="zh-CN" altLang="zh-CN" i="1" kern="100">
                              <a:latin typeface="Cambria Math"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sup>
                        <m:e>
                          <m:sSup>
                            <m:sSupPr>
                              <m:ctrlPr>
                                <a:rPr lang="zh-CN" altLang="zh-CN" i="1" kern="100">
                                  <a:latin typeface="Cambria Math"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8915C5D-2B44-44C7-B3BC-461D9DC07BCC}"/>
                  </a:ext>
                </a:extLst>
              </p:cNvPr>
              <p:cNvSpPr>
                <a:spLocks noRot="1" noChangeAspect="1" noMove="1" noResize="1" noEditPoints="1" noAdjustHandles="1" noChangeArrowheads="1" noChangeShapeType="1" noTextEdit="1"/>
              </p:cNvSpPr>
              <p:nvPr/>
            </p:nvSpPr>
            <p:spPr>
              <a:xfrm>
                <a:off x="462844" y="2175158"/>
                <a:ext cx="8216621" cy="2327176"/>
              </a:xfrm>
              <a:prstGeom prst="rect">
                <a:avLst/>
              </a:prstGeom>
              <a:blipFill>
                <a:blip r:embed="rId2"/>
                <a:stretch>
                  <a:fillRect l="-668" r="-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8247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xmlns="" id="{4B9DD5EE-27F4-4CA9-8960-7E2BA39D9A52}"/>
              </a:ext>
            </a:extLst>
          </p:cNvPr>
          <p:cNvSpPr txBox="1"/>
          <p:nvPr/>
        </p:nvSpPr>
        <p:spPr>
          <a:xfrm>
            <a:off x="462844" y="132854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xmlns="" id="{E37F7324-7FEA-4EDE-9D4E-B19D949A73BA}"/>
              </a:ext>
            </a:extLst>
          </p:cNvPr>
          <p:cNvSpPr txBox="1"/>
          <p:nvPr/>
        </p:nvSpPr>
        <p:spPr>
          <a:xfrm>
            <a:off x="462843" y="2078875"/>
            <a:ext cx="8082288" cy="646331"/>
          </a:xfrm>
          <a:prstGeom prst="rect">
            <a:avLst/>
          </a:prstGeom>
          <a:noFill/>
        </p:spPr>
        <p:txBody>
          <a:bodyPr wrap="square">
            <a:spAutoFit/>
          </a:bodyPr>
          <a:lstStyle/>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交叉熵（</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cross entropy</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）是信息论中的重要概念，主要用来度量两个概率分布间的差异。假定</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是数据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的两个概率分布，通过</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来表示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的交叉熵可如下计算：</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1149E19A-5A10-46B6-AA9C-EECB78B51ABA}"/>
                  </a:ext>
                </a:extLst>
              </p:cNvPr>
              <p:cNvSpPr txBox="1"/>
              <p:nvPr/>
            </p:nvSpPr>
            <p:spPr>
              <a:xfrm>
                <a:off x="2217987" y="3013867"/>
                <a:ext cx="45720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H</m:t>
                      </m:r>
                      <m:d>
                        <m:dPr>
                          <m:ctrlPr>
                            <a:rPr lang="zh-CN" altLang="en-US" i="1">
                              <a:solidFill>
                                <a:srgbClr val="836967"/>
                              </a:solidFill>
                              <a:latin typeface="Cambria Math" charset="0"/>
                            </a:rPr>
                          </m:ctrlPr>
                        </m:dPr>
                        <m:e>
                          <m:r>
                            <a:rPr lang="zh-CN" altLang="en-US" i="1">
                              <a:latin typeface="Cambria Math" panose="02040503050406030204" pitchFamily="18" charset="0"/>
                            </a:rPr>
                            <m:t>𝑝</m:t>
                          </m:r>
                          <m:r>
                            <a:rPr lang="zh-CN" altLang="en-US" i="0">
                              <a:latin typeface="Cambria Math" panose="02040503050406030204" pitchFamily="18" charset="0"/>
                            </a:rPr>
                            <m:t>, </m:t>
                          </m:r>
                          <m:r>
                            <a:rPr lang="zh-CN" altLang="en-US" i="1">
                              <a:latin typeface="Cambria Math" panose="02040503050406030204" pitchFamily="18" charset="0"/>
                            </a:rPr>
                            <m:t>𝑞</m:t>
                          </m:r>
                        </m:e>
                      </m:d>
                      <m:r>
                        <a:rPr lang="zh-CN" altLang="en-US" i="0">
                          <a:latin typeface="Cambria Math" panose="02040503050406030204" pitchFamily="18" charset="0"/>
                        </a:rPr>
                        <m:t>=−</m:t>
                      </m:r>
                      <m:nary>
                        <m:naryPr>
                          <m:chr m:val="∑"/>
                          <m:limLoc m:val="undOvr"/>
                          <m:supHide m:val="on"/>
                          <m:ctrlPr>
                            <a:rPr lang="zh-CN" altLang="en-US" i="1">
                              <a:latin typeface="Cambria Math" charset="0"/>
                            </a:rPr>
                          </m:ctrlPr>
                        </m:naryPr>
                        <m:sub>
                          <m:r>
                            <a:rPr lang="zh-CN" altLang="en-US" i="1">
                              <a:latin typeface="Cambria Math" panose="02040503050406030204" pitchFamily="18" charset="0"/>
                            </a:rPr>
                            <m:t>𝑥</m:t>
                          </m:r>
                        </m:sub>
                        <m:sup/>
                        <m:e>
                          <m:r>
                            <a:rPr lang="zh-CN" altLang="en-US"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a:latin typeface="Cambria Math" panose="02040503050406030204" pitchFamily="18" charset="0"/>
                            </a:rPr>
                            <m:t>∗</m:t>
                          </m:r>
                          <m:r>
                            <a:rPr lang="en-US" altLang="zh-CN" i="1">
                              <a:latin typeface="Cambria Math" panose="02040503050406030204" pitchFamily="18" charset="0"/>
                            </a:rPr>
                            <m:t>𝑙𝑜𝑔𝑞</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nary>
                    </m:oMath>
                  </m:oMathPara>
                </a14:m>
                <a:endParaRPr lang="zh-CN" altLang="en-US" dirty="0"/>
              </a:p>
            </p:txBody>
          </p:sp>
        </mc:Choice>
        <mc:Fallback xmlns="">
          <p:sp>
            <p:nvSpPr>
              <p:cNvPr id="16" name="文本框 15">
                <a:extLst>
                  <a:ext uri="{FF2B5EF4-FFF2-40B4-BE49-F238E27FC236}">
                    <a16:creationId xmlns:a16="http://schemas.microsoft.com/office/drawing/2014/main" id="{1149E19A-5A10-46B6-AA9C-EECB78B51ABA}"/>
                  </a:ext>
                </a:extLst>
              </p:cNvPr>
              <p:cNvSpPr txBox="1">
                <a:spLocks noRot="1" noChangeAspect="1" noMove="1" noResize="1" noEditPoints="1" noAdjustHandles="1" noChangeArrowheads="1" noChangeShapeType="1" noTextEdit="1"/>
              </p:cNvSpPr>
              <p:nvPr/>
            </p:nvSpPr>
            <p:spPr>
              <a:xfrm>
                <a:off x="2217987" y="3013867"/>
                <a:ext cx="4572000" cy="764505"/>
              </a:xfrm>
              <a:prstGeom prst="rect">
                <a:avLst/>
              </a:prstGeom>
              <a:blipFill>
                <a:blip r:embed="rId2"/>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xmlns="" id="{E7745038-C3AF-4DD3-A7EF-8E537B8AA4C9}"/>
              </a:ext>
            </a:extLst>
          </p:cNvPr>
          <p:cNvSpPr txBox="1"/>
          <p:nvPr/>
        </p:nvSpPr>
        <p:spPr>
          <a:xfrm>
            <a:off x="513683" y="4266090"/>
            <a:ext cx="8274677" cy="870751"/>
          </a:xfrm>
          <a:prstGeom prst="rect">
            <a:avLst/>
          </a:prstGeom>
          <a:noFill/>
        </p:spPr>
        <p:txBody>
          <a:bodyPr wrap="square">
            <a:spAutoFit/>
          </a:bodyPr>
          <a:lstStyle/>
          <a:p>
            <a:pPr algn="just">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交叉熵刻画了两个概率分布之间的距离，旨在描绘通过概率分布</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来表达概率分布</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的困难程度。根据公式不难理解，交叉熵越小，两个概率分布</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越接近。</a:t>
            </a:r>
          </a:p>
        </p:txBody>
      </p:sp>
    </p:spTree>
    <p:extLst>
      <p:ext uri="{BB962C8B-B14F-4D97-AF65-F5344CB8AC3E}">
        <p14:creationId xmlns:p14="http://schemas.microsoft.com/office/powerpoint/2010/main" val="106110573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xmlns=""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FCC83200-155B-4E8D-B8C0-E0EA4FCCCF53}"/>
                  </a:ext>
                </a:extLst>
              </p:cNvPr>
              <p:cNvSpPr/>
              <p:nvPr/>
            </p:nvSpPr>
            <p:spPr>
              <a:xfrm>
                <a:off x="409056" y="1394924"/>
                <a:ext cx="8167102" cy="2323713"/>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假设数据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属于类别</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。记数据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的类别分布概率为</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，显然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代表数据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的实际类别分布概率。记</a:t>
                </a:r>
                <a14:m>
                  <m:oMath xmlns:m="http://schemas.openxmlformats.org/officeDocument/2006/math">
                    <m:acc>
                      <m:accPr>
                        <m:chr m:val="̂"/>
                        <m:ctrlPr>
                          <a:rPr lang="zh-CN" altLang="zh-CN" i="1" kern="100">
                            <a:latin typeface="Cambria Math"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代表模型预测所得类别分布概率。</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那么对于数据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而言，其实际类别分布概率</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和模型预测类别分布概率</a:t>
                </a:r>
                <a14:m>
                  <m:oMath xmlns:m="http://schemas.openxmlformats.org/officeDocument/2006/math">
                    <m:acc>
                      <m:accPr>
                        <m:chr m:val="̂"/>
                        <m:ctrlPr>
                          <a:rPr lang="zh-CN" altLang="zh-CN" i="1" kern="100">
                            <a:latin typeface="Cambria Math"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的交叉熵损失函数定义为：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cross</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entropy</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log</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kern="100">
                              <a:latin typeface="Cambria Math"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FCC83200-155B-4E8D-B8C0-E0EA4FCCCF53}"/>
                  </a:ext>
                </a:extLst>
              </p:cNvPr>
              <p:cNvSpPr>
                <a:spLocks noRot="1" noChangeAspect="1" noMove="1" noResize="1" noEditPoints="1" noAdjustHandles="1" noChangeArrowheads="1" noChangeShapeType="1" noTextEdit="1"/>
              </p:cNvSpPr>
              <p:nvPr/>
            </p:nvSpPr>
            <p:spPr>
              <a:xfrm>
                <a:off x="409056" y="1394924"/>
                <a:ext cx="8167102" cy="2323713"/>
              </a:xfrm>
              <a:prstGeom prst="rect">
                <a:avLst/>
              </a:prstGeom>
              <a:blipFill>
                <a:blip r:embed="rId2"/>
                <a:stretch>
                  <a:fillRect l="-597" r="-67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xmlns="" id="{1F2D017F-1C2B-4FB0-AE2A-AA4D607F5C94}"/>
              </a:ext>
            </a:extLst>
          </p:cNvPr>
          <p:cNvPicPr/>
          <p:nvPr/>
        </p:nvPicPr>
        <p:blipFill>
          <a:blip r:embed="rId3"/>
          <a:stretch>
            <a:fillRect/>
          </a:stretch>
        </p:blipFill>
        <p:spPr>
          <a:xfrm>
            <a:off x="2087773" y="3772859"/>
            <a:ext cx="4968453" cy="218157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EAD1D01A-DD15-4461-B258-1A00AE04760F}"/>
                  </a:ext>
                </a:extLst>
              </p:cNvPr>
              <p:cNvSpPr/>
              <p:nvPr/>
            </p:nvSpPr>
            <p:spPr>
              <a:xfrm>
                <a:off x="1638096" y="5924741"/>
                <a:ext cx="6982691" cy="465961"/>
              </a:xfrm>
              <a:prstGeom prst="rect">
                <a:avLst/>
              </a:prstGeom>
            </p:spPr>
            <p:txBody>
              <a:bodyPr wrap="square">
                <a:spAutoFit/>
              </a:bodyPr>
              <a:lstStyle/>
              <a:p>
                <a:pPr algn="ctr">
                  <a:lnSpc>
                    <a:spcPct val="150000"/>
                  </a:lnSpc>
                  <a:spcAft>
                    <a:spcPts val="600"/>
                  </a:spcAft>
                </a:pP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6.3  </a:t>
                </a: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三类分类问题中输入</a:t>
                </a:r>
                <a14:m>
                  <m:oMath xmlns:m="http://schemas.openxmlformats.org/officeDocument/2006/math">
                    <m:r>
                      <a:rPr lang="en-US" altLang="zh-CN" b="1" i="1" kern="100">
                        <a:latin typeface="Cambria Math" panose="02040503050406030204" pitchFamily="18" charset="0"/>
                        <a:ea typeface="Cambria Math" panose="02040503050406030204" pitchFamily="18" charset="0"/>
                        <a:cs typeface="Times New Roman" panose="02020603050405020304" pitchFamily="18" charset="0"/>
                      </a:rPr>
                      <m:t>𝒙</m:t>
                    </m:r>
                  </m:oMath>
                </a14:m>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的交叉熵损失示意图（</a:t>
                </a:r>
                <a14:m>
                  <m:oMath xmlns:m="http://schemas.openxmlformats.org/officeDocument/2006/math">
                    <m:r>
                      <a:rPr lang="en-US" altLang="zh-CN" b="1" i="1" kern="100">
                        <a:latin typeface="Cambria Math" panose="02040503050406030204" pitchFamily="18" charset="0"/>
                        <a:ea typeface="Cambria Math" panose="02040503050406030204" pitchFamily="18" charset="0"/>
                        <a:cs typeface="Times New Roman" panose="02020603050405020304" pitchFamily="18" charset="0"/>
                      </a:rPr>
                      <m:t>𝒙</m:t>
                    </m:r>
                  </m:oMath>
                </a14:m>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属于第一类）</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EAD1D01A-DD15-4461-B258-1A00AE04760F}"/>
                  </a:ext>
                </a:extLst>
              </p:cNvPr>
              <p:cNvSpPr>
                <a:spLocks noRot="1" noChangeAspect="1" noMove="1" noResize="1" noEditPoints="1" noAdjustHandles="1" noChangeArrowheads="1" noChangeShapeType="1" noTextEdit="1"/>
              </p:cNvSpPr>
              <p:nvPr/>
            </p:nvSpPr>
            <p:spPr>
              <a:xfrm>
                <a:off x="1638096" y="5924741"/>
                <a:ext cx="6982691" cy="465961"/>
              </a:xfrm>
              <a:prstGeom prst="rect">
                <a:avLst/>
              </a:prstGeom>
              <a:blipFill>
                <a:blip r:embed="rId4"/>
                <a:stretch>
                  <a:fillRect b="-22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97994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xmlns=""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BD42795-CDDB-4B44-BF03-F078B96CDCD6}"/>
                  </a:ext>
                </a:extLst>
              </p:cNvPr>
              <p:cNvSpPr/>
              <p:nvPr/>
            </p:nvSpPr>
            <p:spPr>
              <a:xfrm>
                <a:off x="301481" y="1676316"/>
                <a:ext cx="8274677" cy="3789948"/>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很显然，一个良好的神经网络要尽量保证对于每一个输入数据，神经网络所预测类别分布概率与实际类别分布概率之间的差距越小越好，即交叉熵越小越好。于是，可将交叉熵作为损失函数来训练神经网络。</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en-US" dirty="0">
                    <a:latin typeface="Times New Roman" panose="02020603050405020304" pitchFamily="18" charset="0"/>
                    <a:ea typeface="华文楷体" panose="02010600040101010101" pitchFamily="2" charset="-122"/>
                  </a:rPr>
                  <a:t>图</a:t>
                </a:r>
                <a:r>
                  <a:rPr lang="en-US" altLang="zh-CN" dirty="0">
                    <a:latin typeface="Times New Roman" panose="02020603050405020304" pitchFamily="18" charset="0"/>
                    <a:ea typeface="华文楷体" panose="02010600040101010101" pitchFamily="2" charset="-122"/>
                  </a:rPr>
                  <a:t>6.3</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给出了一个三个类别分类的例子。由于输入数据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属于类别</a:t>
                </a:r>
                <a:r>
                  <a:rPr lang="en-US" altLang="zh-CN" dirty="0">
                    <a:latin typeface="Times New Roman" panose="02020603050405020304" pitchFamily="18" charset="0"/>
                    <a:ea typeface="华文楷体" panose="02010600040101010101" pitchFamily="2" charset="-122"/>
                  </a:rPr>
                  <a:t>1</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，因此其实际类别概率分布值为</a:t>
                </a:r>
                <a14:m>
                  <m:oMath xmlns:m="http://schemas.openxmlformats.org/officeDocument/2006/math">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y</m:t>
                    </m:r>
                    <m:r>
                      <a:rPr lang="en-US" altLang="zh-CN">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)=(1,0,0)</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。经过神经网络的变换，得到了输入数据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相对于三个类别的预测中间值</a:t>
                </a:r>
                <a:r>
                  <a:rPr lang="zh-CN" altLang="zh-CN" dirty="0">
                    <a:ea typeface="Times New Roman" panose="02020603050405020304" pitchFamily="18" charset="0"/>
                  </a:rPr>
                  <a:t> </a:t>
                </a:r>
                <a:r>
                  <a:rPr lang="en-US" altLang="zh-CN" dirty="0">
                    <a:ea typeface="Times New Roman" panose="02020603050405020304" pitchFamily="18" charset="0"/>
                  </a:rPr>
                  <a:t>(</a:t>
                </a:r>
                <a14:m>
                  <m:oMath xmlns:m="http://schemas.openxmlformats.org/officeDocument/2006/math">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。然后，经过</a:t>
                </a:r>
                <a:r>
                  <a:rPr lang="en-US" altLang="zh-CN" dirty="0" err="1">
                    <a:latin typeface="Times New Roman" panose="02020603050405020304" pitchFamily="18" charset="0"/>
                    <a:ea typeface="华文楷体" panose="02010600040101010101" pitchFamily="2" charset="-122"/>
                  </a:rPr>
                  <a:t>Softmax</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函数映射，得到神经网络所预测的输入数据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的类别分布概率</a:t>
                </a:r>
                <a14:m>
                  <m:oMath xmlns:m="http://schemas.openxmlformats.org/officeDocument/2006/math">
                    <m:acc>
                      <m:accPr>
                        <m:chr m:val="̂"/>
                        <m:ctrlPr>
                          <a:rPr lang="zh-CN" altLang="zh-CN" i="1">
                            <a:latin typeface="Cambria Math" charset="0"/>
                            <a:ea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acc>
                    <m:r>
                      <a:rPr lang="en-US" altLang="zh-CN" i="1">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a:latin typeface="Cambria Math" charset="0"/>
                            <a:ea typeface="Cambria Math" panose="02040503050406030204" pitchFamily="18" charset="0"/>
                            <a:cs typeface="Times New Roman" panose="02020603050405020304" pitchFamily="18" charset="0"/>
                          </a:rPr>
                        </m:ctrlPr>
                      </m:accPr>
                      <m:e>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zh-CN" i="1">
                            <a:latin typeface="Cambria Math" charset="0"/>
                            <a:ea typeface="Cambria Math" panose="02040503050406030204" pitchFamily="18" charset="0"/>
                            <a:cs typeface="Times New Roman" panose="02020603050405020304" pitchFamily="18" charset="0"/>
                          </a:rPr>
                        </m:ctrlPr>
                      </m:accPr>
                      <m:e>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e>
                    </m:acc>
                    <m:r>
                      <a:rPr lang="en-US" altLang="zh-CN"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zh-CN" i="1">
                            <a:latin typeface="Cambria Math" charset="0"/>
                            <a:ea typeface="Cambria Math" panose="02040503050406030204" pitchFamily="18" charset="0"/>
                            <a:cs typeface="Times New Roman" panose="02020603050405020304" pitchFamily="18" charset="0"/>
                          </a:rPr>
                        </m:ctrlPr>
                      </m:accPr>
                      <m:e>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。根据前面的介绍，</a:t>
                </a:r>
                <a14:m>
                  <m:oMath xmlns:m="http://schemas.openxmlformats.org/officeDocument/2006/math">
                    <m:acc>
                      <m:accPr>
                        <m:chr m:val="̂"/>
                        <m:ctrlPr>
                          <a:rPr lang="zh-CN" altLang="zh-CN" i="1">
                            <a:latin typeface="Cambria Math" charset="0"/>
                            <a:ea typeface="Cambria Math" panose="02040503050406030204" pitchFamily="18" charset="0"/>
                            <a:cs typeface="Times New Roman" panose="02020603050405020304" pitchFamily="18" charset="0"/>
                          </a:rPr>
                        </m:ctrlPr>
                      </m:accPr>
                      <m:e>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acc>
                      <m:accPr>
                        <m:chr m:val="̂"/>
                        <m:ctrlPr>
                          <a:rPr lang="zh-CN" altLang="zh-CN" i="1">
                            <a:latin typeface="Cambria Math" charset="0"/>
                            <a:ea typeface="Cambria Math" panose="02040503050406030204" pitchFamily="18" charset="0"/>
                            <a:cs typeface="Times New Roman" panose="02020603050405020304" pitchFamily="18" charset="0"/>
                          </a:rPr>
                        </m:ctrlPr>
                      </m:accPr>
                      <m:e>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acc>
                      <m:accPr>
                        <m:chr m:val="̂"/>
                        <m:ctrlPr>
                          <a:rPr lang="zh-CN" altLang="zh-CN" i="1">
                            <a:latin typeface="Cambria Math" charset="0"/>
                            <a:ea typeface="Cambria Math" panose="02040503050406030204" pitchFamily="18" charset="0"/>
                            <a:cs typeface="Times New Roman" panose="02020603050405020304" pitchFamily="18" charset="0"/>
                          </a:rPr>
                        </m:ctrlPr>
                      </m:accPr>
                      <m:e>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dirty="0">
                    <a:latin typeface="Times New Roman" panose="02020603050405020304" pitchFamily="18" charset="0"/>
                    <a:ea typeface="华文楷体" panose="02010600040101010101" pitchFamily="2" charset="-122"/>
                  </a:rPr>
                  <a:t>(</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0,1</m:t>
                    </m:r>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范围之间的一个概率值。由于样本</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属于第一个类别，因此希望神经网络所预测得到的</a:t>
                </a:r>
                <a14:m>
                  <m:oMath xmlns:m="http://schemas.openxmlformats.org/officeDocument/2006/math">
                    <m:acc>
                      <m:accPr>
                        <m:chr m:val="̂"/>
                        <m:ctrlPr>
                          <a:rPr lang="zh-CN" altLang="zh-CN" i="1">
                            <a:latin typeface="Cambria Math" charset="0"/>
                            <a:ea typeface="Cambria Math" panose="02040503050406030204" pitchFamily="18" charset="0"/>
                            <a:cs typeface="Times New Roman" panose="02020603050405020304" pitchFamily="18" charset="0"/>
                          </a:rPr>
                        </m:ctrlPr>
                      </m:accPr>
                      <m:e>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1</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取值要远远大于</a:t>
                </a:r>
                <a14:m>
                  <m:oMath xmlns:m="http://schemas.openxmlformats.org/officeDocument/2006/math">
                    <m:acc>
                      <m:accPr>
                        <m:chr m:val="̂"/>
                        <m:ctrlPr>
                          <a:rPr lang="zh-CN" altLang="zh-CN" i="1">
                            <a:latin typeface="Cambria Math" charset="0"/>
                            <a:ea typeface="Cambria Math" panose="02040503050406030204" pitchFamily="18" charset="0"/>
                            <a:cs typeface="Times New Roman" panose="02020603050405020304" pitchFamily="18" charset="0"/>
                          </a:rPr>
                        </m:ctrlPr>
                      </m:accPr>
                      <m:e>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acc>
                      <m:accPr>
                        <m:chr m:val="̂"/>
                        <m:ctrlPr>
                          <a:rPr lang="zh-CN" altLang="zh-CN" i="1">
                            <a:latin typeface="Cambria Math" charset="0"/>
                            <a:ea typeface="Cambria Math" panose="02040503050406030204" pitchFamily="18" charset="0"/>
                            <a:cs typeface="Times New Roman" panose="02020603050405020304" pitchFamily="18" charset="0"/>
                          </a:rPr>
                        </m:ctrlPr>
                      </m:accPr>
                      <m:e>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的取值。</a:t>
                </a:r>
                <a:endParaRPr lang="zh-CN" altLang="en-US" dirty="0"/>
              </a:p>
            </p:txBody>
          </p:sp>
        </mc:Choice>
        <mc:Fallback xmlns="">
          <p:sp>
            <p:nvSpPr>
              <p:cNvPr id="4" name="矩形 3">
                <a:extLst>
                  <a:ext uri="{FF2B5EF4-FFF2-40B4-BE49-F238E27FC236}">
                    <a16:creationId xmlns:a16="http://schemas.microsoft.com/office/drawing/2014/main" id="{0BD42795-CDDB-4B44-BF03-F078B96CDCD6}"/>
                  </a:ext>
                </a:extLst>
              </p:cNvPr>
              <p:cNvSpPr>
                <a:spLocks noRot="1" noChangeAspect="1" noMove="1" noResize="1" noEditPoints="1" noAdjustHandles="1" noChangeArrowheads="1" noChangeShapeType="1" noTextEdit="1"/>
              </p:cNvSpPr>
              <p:nvPr/>
            </p:nvSpPr>
            <p:spPr>
              <a:xfrm>
                <a:off x="301481" y="1676316"/>
                <a:ext cx="8274677" cy="3789948"/>
              </a:xfrm>
              <a:prstGeom prst="rect">
                <a:avLst/>
              </a:prstGeom>
              <a:blipFill>
                <a:blip r:embed="rId2"/>
                <a:stretch>
                  <a:fillRect l="-589" r="-589" b="-1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5228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逻辑与</a:t>
            </a:r>
            <a:r>
              <a:rPr lang="zh-CN" altLang="en-US" sz="3600" b="1" dirty="0" smtClean="0">
                <a:latin typeface="微软雅黑" panose="020B0503020204020204" pitchFamily="34" charset="-122"/>
                <a:ea typeface="微软雅黑" panose="020B0503020204020204" pitchFamily="34" charset="-122"/>
                <a:cs typeface="微软雅黑" panose="020B0503020204020204" pitchFamily="34" charset="-122"/>
              </a:rPr>
              <a:t>推理</a:t>
            </a:r>
            <a:r>
              <a:rPr lang="zh-CN" altLang="en-US" sz="3100" dirty="0" smtClean="0">
                <a:solidFill>
                  <a:schemeClr val="tx1"/>
                </a:solidFill>
                <a:latin typeface="+mn-ea"/>
                <a:ea typeface="+mn-ea"/>
              </a:rPr>
              <a:t> </a:t>
            </a:r>
            <a:r>
              <a:rPr lang="en-US" altLang="zh-CN" sz="3100" dirty="0">
                <a:solidFill>
                  <a:schemeClr val="tx1"/>
                </a:solidFill>
              </a:rPr>
              <a:t/>
            </a:r>
            <a:br>
              <a:rPr lang="en-US" altLang="zh-CN" sz="3100" dirty="0">
                <a:solidFill>
                  <a:schemeClr val="tx1"/>
                </a:solidFill>
              </a:rPr>
            </a:br>
            <a:endParaRPr lang="zh-CN" altLang="en-US" sz="3100" dirty="0">
              <a:solidFill>
                <a:schemeClr val="tx1"/>
              </a:solidFill>
            </a:endParaRPr>
          </a:p>
        </p:txBody>
      </p:sp>
    </p:spTree>
    <p:extLst>
      <p:ext uri="{BB962C8B-B14F-4D97-AF65-F5344CB8AC3E}">
        <p14:creationId xmlns:p14="http://schemas.microsoft.com/office/powerpoint/2010/main" val="689618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8258" y="197131"/>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函数与谓词的区别</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0" y="1446970"/>
                <a:ext cx="9001496" cy="3416320"/>
              </a:xfrm>
              <a:prstGeom prst="rect">
                <a:avLst/>
              </a:prstGeom>
            </p:spPr>
            <p:txBody>
              <a:bodyPr wrap="square">
                <a:spAutoFit/>
              </a:bodyPr>
              <a:lstStyle/>
              <a:p>
                <a:pPr marL="800100" lvl="1" indent="-342900">
                  <a:lnSpc>
                    <a:spcPct val="150000"/>
                  </a:lnSpc>
                  <a:buFont typeface="Wingdings" panose="05000000000000000000" pitchFamily="2" charset="2"/>
                  <a:buChar char="l"/>
                </a:pPr>
                <a:r>
                  <a:rPr lang="zh-CN" altLang="en-US" sz="2400">
                    <a:latin typeface="Times New Roman" panose="02020603050405020304" pitchFamily="18" charset="0"/>
                    <a:ea typeface="黑体" panose="02010609060101010101" pitchFamily="49" charset="-122"/>
                    <a:cs typeface="Times New Roman" panose="02020603050405020304" pitchFamily="18" charset="0"/>
                  </a:rPr>
                  <a:t>函数中</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个体变元用个体常量（来自定义域）代入后结果仍是</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个体（值域）</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，如定义函数</a:t>
                </a:r>
                <a14:m>
                  <m:oMath xmlns:m="http://schemas.openxmlformats.org/officeDocument/2006/math">
                    <m:r>
                      <a:rPr lang="en-US" altLang="zh-CN" sz="2400" b="0" i="1" smtClean="0">
                        <a:latin typeface="Cambria Math"/>
                        <a:ea typeface="黑体" panose="02010609060101010101" pitchFamily="49" charset="-122"/>
                        <a:cs typeface="Times New Roman" panose="02020603050405020304" pitchFamily="18" charset="0"/>
                      </a:rPr>
                      <m:t>𝑓</m:t>
                    </m:r>
                    <m:d>
                      <m:dPr>
                        <m:ctrlPr>
                          <a:rPr lang="en-US" altLang="zh-CN" sz="2400" b="0" i="1" smtClean="0">
                            <a:latin typeface="Cambria Math" charset="0"/>
                            <a:ea typeface="黑体" panose="02010609060101010101" pitchFamily="49" charset="-122"/>
                            <a:cs typeface="Times New Roman" panose="02020603050405020304" pitchFamily="18" charset="0"/>
                          </a:rPr>
                        </m:ctrlPr>
                      </m:dPr>
                      <m:e>
                        <m:r>
                          <a:rPr lang="en-US" altLang="zh-CN" sz="2400" b="0" i="1" smtClean="0">
                            <a:latin typeface="Cambria Math"/>
                            <a:ea typeface="黑体" panose="02010609060101010101" pitchFamily="49" charset="-122"/>
                            <a:cs typeface="Times New Roman" panose="02020603050405020304" pitchFamily="18" charset="0"/>
                          </a:rPr>
                          <m:t>𝑥</m:t>
                        </m:r>
                      </m:e>
                    </m:d>
                    <m:r>
                      <a:rPr lang="en-US" altLang="zh-CN" sz="2400" b="0" i="1" smtClean="0">
                        <a:latin typeface="Cambria Math"/>
                        <a:ea typeface="黑体" panose="02010609060101010101" pitchFamily="49" charset="-122"/>
                        <a:cs typeface="Times New Roman" panose="02020603050405020304" pitchFamily="18" charset="0"/>
                      </a:rPr>
                      <m:t>=</m:t>
                    </m:r>
                    <m:r>
                      <a:rPr lang="en-US" altLang="zh-CN" sz="2400" b="0" i="1" smtClean="0">
                        <a:latin typeface="Cambria Math"/>
                        <a:ea typeface="黑体" panose="02010609060101010101" pitchFamily="49" charset="-122"/>
                        <a:cs typeface="Times New Roman" panose="02020603050405020304" pitchFamily="18" charset="0"/>
                      </a:rPr>
                      <m:t>𝑥</m:t>
                    </m:r>
                    <m:r>
                      <a:rPr lang="en-US" altLang="zh-CN" sz="2400" b="0" i="1" smtClean="0">
                        <a:latin typeface="Cambria Math"/>
                        <a:ea typeface="黑体" panose="02010609060101010101" pitchFamily="49" charset="-122"/>
                        <a:cs typeface="Times New Roman" panose="02020603050405020304" pitchFamily="18" charset="0"/>
                      </a:rPr>
                      <m:t>+10</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，则</a:t>
                </a:r>
                <a14:m>
                  <m:oMath xmlns:m="http://schemas.openxmlformats.org/officeDocument/2006/math">
                    <m:r>
                      <a:rPr lang="en-US" altLang="zh-CN" sz="2400" i="1">
                        <a:latin typeface="Cambria Math"/>
                        <a:ea typeface="黑体" panose="02010609060101010101" pitchFamily="49" charset="-122"/>
                        <a:cs typeface="Times New Roman" panose="02020603050405020304" pitchFamily="18" charset="0"/>
                      </a:rPr>
                      <m:t>𝑓</m:t>
                    </m:r>
                    <m:d>
                      <m:dPr>
                        <m:ctrlPr>
                          <a:rPr lang="en-US" altLang="zh-CN" sz="2400" i="1">
                            <a:latin typeface="Cambria Math" charset="0"/>
                            <a:ea typeface="黑体" panose="02010609060101010101" pitchFamily="49" charset="-122"/>
                            <a:cs typeface="Times New Roman" panose="02020603050405020304" pitchFamily="18" charset="0"/>
                          </a:rPr>
                        </m:ctrlPr>
                      </m:dPr>
                      <m:e>
                        <m:r>
                          <a:rPr lang="en-US" altLang="zh-CN" sz="2400" b="0" i="1" smtClean="0">
                            <a:latin typeface="Cambria Math"/>
                            <a:ea typeface="黑体" panose="02010609060101010101" pitchFamily="49" charset="-122"/>
                            <a:cs typeface="Times New Roman" panose="02020603050405020304" pitchFamily="18" charset="0"/>
                          </a:rPr>
                          <m:t>2</m:t>
                        </m:r>
                      </m:e>
                    </m:d>
                    <m:r>
                      <a:rPr lang="en-US" altLang="zh-CN" sz="2400" i="1">
                        <a:latin typeface="Cambria Math"/>
                        <a:ea typeface="黑体" panose="02010609060101010101" pitchFamily="49" charset="-122"/>
                        <a:cs typeface="Times New Roman" panose="02020603050405020304" pitchFamily="18" charset="0"/>
                      </a:rPr>
                      <m:t>=</m:t>
                    </m:r>
                    <m:r>
                      <a:rPr lang="en-US" altLang="zh-CN" sz="2400" b="0" i="1" smtClean="0">
                        <a:latin typeface="Cambria Math"/>
                        <a:ea typeface="黑体" panose="02010609060101010101" pitchFamily="49" charset="-122"/>
                        <a:cs typeface="Times New Roman" panose="02020603050405020304" pitchFamily="18" charset="0"/>
                      </a:rPr>
                      <m:t>12</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谓词中个体变元用个体常量带入后就变成了</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命题</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a:t>
                </a:r>
                <a14:m>
                  <m:oMath xmlns:m="http://schemas.openxmlformats.org/officeDocument/2006/math">
                    <m:r>
                      <a:rPr lang="en-US" altLang="zh-CN" sz="2400" dirty="0">
                        <a:latin typeface="Cambria Math"/>
                        <a:ea typeface="黑体" panose="02010609060101010101" pitchFamily="49" charset="-122"/>
                        <a:cs typeface="Times New Roman" panose="02020603050405020304" pitchFamily="18" charset="0"/>
                      </a:rPr>
                      <m:t>𝑐𝑎𝑟</m:t>
                    </m:r>
                    <m:d>
                      <m:dPr>
                        <m:ctrlPr>
                          <a:rPr lang="en-US" altLang="zh-CN" sz="2400" i="1" dirty="0">
                            <a:latin typeface="Cambria Math" charset="0"/>
                            <a:ea typeface="黑体" panose="02010609060101010101" pitchFamily="49" charset="-122"/>
                            <a:cs typeface="Times New Roman" panose="02020603050405020304" pitchFamily="18" charset="0"/>
                          </a:rPr>
                        </m:ctrlPr>
                      </m:dPr>
                      <m:e>
                        <m:r>
                          <a:rPr lang="en-US" altLang="zh-CN" sz="2400" dirty="0">
                            <a:latin typeface="Cambria Math"/>
                            <a:ea typeface="黑体" panose="02010609060101010101" pitchFamily="49" charset="-122"/>
                            <a:cs typeface="Times New Roman" panose="02020603050405020304" pitchFamily="18" charset="0"/>
                          </a:rPr>
                          <m:t>𝑥</m:t>
                        </m:r>
                      </m:e>
                    </m:d>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400" dirty="0">
                        <a:latin typeface="Cambria Math"/>
                        <a:ea typeface="黑体" panose="02010609060101010101" pitchFamily="49" charset="-122"/>
                        <a:cs typeface="Times New Roman" panose="02020603050405020304" pitchFamily="18" charset="0"/>
                      </a:rPr>
                      <m:t>𝑥</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是车</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这个谓词中</a:t>
                </a:r>
                <a14:m>
                  <m:oMath xmlns:m="http://schemas.openxmlformats.org/officeDocument/2006/math">
                    <m:r>
                      <a:rPr lang="en-US" altLang="zh-CN" sz="2400" dirty="0">
                        <a:latin typeface="Cambria Math"/>
                        <a:ea typeface="黑体" panose="02010609060101010101" pitchFamily="49" charset="-122"/>
                        <a:cs typeface="Times New Roman" panose="02020603050405020304" pitchFamily="18" charset="0"/>
                      </a:rPr>
                      <m:t>𝑥</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用吉普车代替，则</a:t>
                </a:r>
                <a14:m>
                  <m:oMath xmlns:m="http://schemas.openxmlformats.org/officeDocument/2006/math">
                    <m:r>
                      <a:rPr lang="en-US" altLang="zh-CN" sz="2400" dirty="0">
                        <a:latin typeface="Cambria Math"/>
                        <a:ea typeface="黑体" panose="02010609060101010101" pitchFamily="49" charset="-122"/>
                        <a:cs typeface="Times New Roman" panose="02020603050405020304" pitchFamily="18" charset="0"/>
                      </a:rPr>
                      <m:t>𝑐𝑎𝑟</m:t>
                    </m:r>
                    <m:d>
                      <m:dPr>
                        <m:ctrlPr>
                          <a:rPr lang="en-US" altLang="zh-CN" sz="2400" i="1" dirty="0">
                            <a:latin typeface="Cambria Math" charset="0"/>
                            <a:ea typeface="黑体" panose="02010609060101010101" pitchFamily="49" charset="-122"/>
                            <a:cs typeface="Times New Roman" panose="02020603050405020304" pitchFamily="18" charset="0"/>
                          </a:rPr>
                        </m:ctrlPr>
                      </m:dPr>
                      <m:e>
                        <m:r>
                          <a:rPr lang="zh-CN" altLang="en-US" sz="2400" i="1" dirty="0">
                            <a:latin typeface="Cambria Math"/>
                            <a:ea typeface="黑体" panose="02010609060101010101" pitchFamily="49" charset="-122"/>
                            <a:cs typeface="Times New Roman" panose="02020603050405020304" pitchFamily="18" charset="0"/>
                          </a:rPr>
                          <m:t>吉普车</m:t>
                        </m:r>
                      </m:e>
                    </m:d>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是命题。</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函数是从定义域到值域的映射；谓词是从定义域到</a:t>
                </a:r>
                <a14:m>
                  <m:oMath xmlns:m="http://schemas.openxmlformats.org/officeDocument/2006/math">
                    <m:r>
                      <a:rPr lang="en-US" altLang="zh-CN" sz="2400" b="0" i="1" smtClean="0">
                        <a:latin typeface="Cambria Math"/>
                        <a:ea typeface="黑体" panose="02010609060101010101" pitchFamily="49" charset="-122"/>
                        <a:cs typeface="Times New Roman" panose="02020603050405020304" pitchFamily="18" charset="0"/>
                      </a:rPr>
                      <m:t>{</m:t>
                    </m:r>
                    <m:r>
                      <a:rPr lang="en-US" altLang="zh-CN" sz="2400" b="0" i="1" smtClean="0">
                        <a:latin typeface="Cambria Math"/>
                        <a:ea typeface="黑体" panose="02010609060101010101" pitchFamily="49" charset="-122"/>
                        <a:cs typeface="Times New Roman" panose="02020603050405020304" pitchFamily="18" charset="0"/>
                      </a:rPr>
                      <m:t>𝑇𝑟𝑢𝑒</m:t>
                    </m:r>
                    <m:r>
                      <a:rPr lang="en-US" altLang="zh-CN" sz="2400" b="0" i="1" smtClean="0">
                        <a:latin typeface="Cambria Math"/>
                        <a:ea typeface="黑体" panose="02010609060101010101" pitchFamily="49" charset="-122"/>
                        <a:cs typeface="Times New Roman" panose="02020603050405020304" pitchFamily="18" charset="0"/>
                      </a:rPr>
                      <m:t>,</m:t>
                    </m:r>
                    <m:r>
                      <a:rPr lang="en-US" altLang="zh-CN" sz="2400" b="0" i="1" smtClean="0">
                        <a:latin typeface="Cambria Math"/>
                        <a:ea typeface="黑体" panose="02010609060101010101" pitchFamily="49" charset="-122"/>
                        <a:cs typeface="Times New Roman" panose="02020603050405020304" pitchFamily="18" charset="0"/>
                      </a:rPr>
                      <m:t>𝐹𝑎𝑙𝑠𝑒</m:t>
                    </m:r>
                    <m:r>
                      <a:rPr lang="en-US" altLang="zh-CN" sz="2400" b="0" i="1" smtClean="0">
                        <a:latin typeface="Cambria Math"/>
                        <a:ea typeface="黑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的映射</a:t>
                </a:r>
              </a:p>
            </p:txBody>
          </p:sp>
        </mc:Choice>
        <mc:Fallback xmlns="">
          <p:sp>
            <p:nvSpPr>
              <p:cNvPr id="2" name="矩形 1"/>
              <p:cNvSpPr>
                <a:spLocks noRot="1" noChangeAspect="1" noMove="1" noResize="1" noEditPoints="1" noAdjustHandles="1" noChangeArrowheads="1" noChangeShapeType="1" noTextEdit="1"/>
              </p:cNvSpPr>
              <p:nvPr/>
            </p:nvSpPr>
            <p:spPr>
              <a:xfrm>
                <a:off x="0" y="1446970"/>
                <a:ext cx="9001496" cy="3416320"/>
              </a:xfrm>
              <a:prstGeom prst="rect">
                <a:avLst/>
              </a:prstGeom>
              <a:blipFill>
                <a:blip r:embed="rId3"/>
                <a:stretch>
                  <a:fillRect r="-609" b="-24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909294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xmlns=""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8BE790D6-02A4-41FE-B115-9A83D1FAAF17}"/>
                  </a:ext>
                </a:extLst>
              </p:cNvPr>
              <p:cNvSpPr/>
              <p:nvPr/>
            </p:nvSpPr>
            <p:spPr>
              <a:xfrm>
                <a:off x="61123" y="1752094"/>
                <a:ext cx="3484011" cy="3740576"/>
              </a:xfrm>
              <a:prstGeom prst="rect">
                <a:avLst/>
              </a:prstGeom>
            </p:spPr>
            <p:txBody>
              <a:bodyPr wrap="square">
                <a:spAutoFit/>
              </a:bodyPr>
              <a:lstStyle/>
              <a:p>
                <a:pPr indent="266700" algn="just">
                  <a:lnSpc>
                    <a:spcPct val="150000"/>
                  </a:lnSpc>
                  <a:spcAft>
                    <a:spcPts val="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训练中可利用如下交叉熵损失函数来对模型参数进行优化：</a:t>
                </a:r>
                <a14:m>
                  <m:oMath xmlns:m="http://schemas.openxmlformats.org/officeDocument/2006/math">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cross</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entropy</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e>
                        </m:d>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3</m:t>
                                        </m:r>
                                      </m:sub>
                                    </m:sSub>
                                  </m:e>
                                </m:acc>
                              </m:e>
                            </m:d>
                          </m:e>
                        </m:func>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e>
                    </m:func>
                  </m:oMath>
                </a14:m>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在上式中，</a:t>
                </a:r>
                <a14:m>
                  <m:oMath xmlns:m="http://schemas.openxmlformats.org/officeDocument/2006/math">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均为</a:t>
                </a:r>
                <a:r>
                  <a:rPr lang="en-US" altLang="zh-CN" sz="13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13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，因此交叉熵损失函数简化为：</a:t>
                </a:r>
                <a14:m>
                  <m:oMath xmlns:m="http://schemas.openxmlformats.org/officeDocument/2006/math">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在神经网络训练中，要将输入数据实际的类别概率分布与模型预测的类别概率分布之间的误差（即损失）从输出端向输入端传递，以便来优化模型参数。下面简单介绍根据交叉熵计算得到的误差从</a:t>
                </a:r>
                <a14:m>
                  <m:oMath xmlns:m="http://schemas.openxmlformats.org/officeDocument/2006/math">
                    <m:acc>
                      <m:accPr>
                        <m:chr m:val="̂"/>
                        <m:ctrlPr>
                          <a:rPr lang="zh-CN" altLang="zh-CN" sz="1300" i="1" kern="100">
                            <a:latin typeface="Cambria Math"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传递给</a:t>
                </a:r>
                <a14:m>
                  <m:oMath xmlns:m="http://schemas.openxmlformats.org/officeDocument/2006/math">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的推导与</a:t>
                </a:r>
                <a14:m>
                  <m:oMath xmlns:m="http://schemas.openxmlformats.org/officeDocument/2006/math">
                    <m:sSub>
                      <m:sSubPr>
                        <m:ctrlPr>
                          <a:rPr lang="zh-CN" altLang="zh-CN" sz="1300" i="1" kern="100">
                            <a:latin typeface="Cambria Math"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相同）的情况。</a:t>
                </a:r>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8BE790D6-02A4-41FE-B115-9A83D1FAAF17}"/>
                  </a:ext>
                </a:extLst>
              </p:cNvPr>
              <p:cNvSpPr>
                <a:spLocks noRot="1" noChangeAspect="1" noMove="1" noResize="1" noEditPoints="1" noAdjustHandles="1" noChangeArrowheads="1" noChangeShapeType="1" noTextEdit="1"/>
              </p:cNvSpPr>
              <p:nvPr/>
            </p:nvSpPr>
            <p:spPr>
              <a:xfrm>
                <a:off x="61123" y="1752094"/>
                <a:ext cx="3484011" cy="3740576"/>
              </a:xfrm>
              <a:prstGeom prst="rect">
                <a:avLst/>
              </a:prstGeom>
              <a:blipFill>
                <a:blip r:embed="rId2"/>
                <a:stretch>
                  <a:fillRect l="-175" r="-5944" b="-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2D5DD2B5-BCC8-4BEE-B7CE-970A4B2C525E}"/>
                  </a:ext>
                </a:extLst>
              </p:cNvPr>
              <p:cNvSpPr/>
              <p:nvPr/>
            </p:nvSpPr>
            <p:spPr>
              <a:xfrm>
                <a:off x="3743173" y="874230"/>
                <a:ext cx="5400827" cy="5109540"/>
              </a:xfrm>
              <a:prstGeom prst="rect">
                <a:avLst/>
              </a:prstGeom>
            </p:spPr>
            <p:txBody>
              <a:bodyPr wrap="square">
                <a:spAutoFit/>
              </a:bodyPr>
              <a:lstStyle/>
              <a:p>
                <a:pPr indent="266700" algn="just">
                  <a:lnSpc>
                    <a:spcPct val="150000"/>
                  </a:lnSpc>
                  <a:spcAft>
                    <a:spcPts val="600"/>
                  </a:spcAft>
                </a:pP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d>
                        <m:dPr>
                          <m:ctrlPr>
                            <a:rPr lang="zh-CN" altLang="zh-CN" sz="1200" i="1" kern="100">
                              <a:latin typeface="Cambria Math" charset="0"/>
                              <a:ea typeface="Cambria Math" panose="02040503050406030204" pitchFamily="18" charset="0"/>
                              <a:cs typeface="Times New Roman" panose="02020603050405020304" pitchFamily="18" charset="0"/>
                            </a:rPr>
                          </m:ctrlPr>
                        </m:dPr>
                        <m:e>
                          <m:f>
                            <m:fPr>
                              <m:ctrlPr>
                                <a:rPr lang="zh-CN" altLang="zh-CN" sz="1200" i="1" kern="100">
                                  <a:latin typeface="Cambria Math"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e>
                          </m:nary>
                        </m:num>
                        <m:den>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（注意：在推导中应用了</a:t>
                </a:r>
                <a14:m>
                  <m:oMath xmlns:m="http://schemas.openxmlformats.org/officeDocument/2006/math">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p>
                    </m:sSup>
                    <m:r>
                      <a:rPr lang="zh-CN"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num>
                      <m:den>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等公式）</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由于交叉熵损失函数</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200"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200" i="1" kern="100">
                                <a:latin typeface="Cambria Math" charset="0"/>
                                <a:ea typeface="Cambria Math" panose="02040503050406030204" pitchFamily="18" charset="0"/>
                                <a:cs typeface="Times New Roman" panose="02020603050405020304" pitchFamily="18" charset="0"/>
                              </a:rPr>
                            </m:ctrlPr>
                          </m:dPr>
                          <m:e>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求导的结果为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相乘为</a:t>
                </a:r>
                <a14:m>
                  <m:oMath xmlns:m="http://schemas.openxmlformats.org/officeDocument/2006/math">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。这说明一旦得到模型预测输出</a:t>
                </a:r>
                <a14:m>
                  <m:oMath xmlns:m="http://schemas.openxmlformats.org/officeDocument/2006/math">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，将该输出减去</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就是交叉损失函数相对于</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的偏导结果。</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d>
                      <m:dPr>
                        <m:ctrlPr>
                          <a:rPr lang="zh-CN" altLang="zh-CN" sz="1200" i="1" kern="100">
                            <a:latin typeface="Cambria Math" charset="0"/>
                            <a:ea typeface="Cambria Math" panose="02040503050406030204" pitchFamily="18" charset="0"/>
                            <a:cs typeface="Times New Roman" panose="02020603050405020304" pitchFamily="18" charset="0"/>
                          </a:rPr>
                        </m:ctrlPr>
                      </m:dPr>
                      <m:e>
                        <m:f>
                          <m:fPr>
                            <m:ctrlPr>
                              <a:rPr lang="zh-CN" altLang="zh-CN" sz="1200" i="1" kern="100">
                                <a:latin typeface="Cambria Math"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0×</m:t>
                        </m:r>
                        <m:nary>
                          <m:naryPr>
                            <m:chr m:val="∑"/>
                            <m:limLoc m:val="subSup"/>
                            <m:supHide m:val="on"/>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p>
                            </m:sSup>
                          </m:e>
                        </m:nary>
                      </m:num>
                      <m:den>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p>
                        </m:sSup>
                      </m:num>
                      <m:den>
                        <m:nary>
                          <m:naryPr>
                            <m:chr m:val="∑"/>
                            <m:limLoc m:val="subSup"/>
                            <m:supHide m:val="on"/>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同理，交叉熵损失函数导数为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相乘结果为</a:t>
                </a:r>
                <a14:m>
                  <m:oMath xmlns:m="http://schemas.openxmlformats.org/officeDocument/2006/math">
                    <m:acc>
                      <m:accPr>
                        <m:chr m:val="̂"/>
                        <m:ctrlPr>
                          <a:rPr lang="zh-CN" altLang="zh-CN" sz="1200" i="1" kern="100">
                            <a:latin typeface="Cambria Math"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。这意味对于除第一个输出节点以外的节点进行偏导，在得到模型预测输出后，只要将其保存，就是交叉损失函数相对于其他节点的偏导结果。在</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得到偏导结果后，再通过链式法则（后续介绍）将损失误差继续往输入端传递即可。</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2D5DD2B5-BCC8-4BEE-B7CE-970A4B2C525E}"/>
                  </a:ext>
                </a:extLst>
              </p:cNvPr>
              <p:cNvSpPr>
                <a:spLocks noRot="1" noChangeAspect="1" noMove="1" noResize="1" noEditPoints="1" noAdjustHandles="1" noChangeArrowheads="1" noChangeShapeType="1" noTextEdit="1"/>
              </p:cNvSpPr>
              <p:nvPr/>
            </p:nvSpPr>
            <p:spPr>
              <a:xfrm>
                <a:off x="3743173" y="874230"/>
                <a:ext cx="5400827" cy="5109540"/>
              </a:xfrm>
              <a:prstGeom prst="rect">
                <a:avLst/>
              </a:prstGeom>
              <a:blipFill>
                <a:blip r:embed="rId3"/>
                <a:stretch>
                  <a:fillRect r="-16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67232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xmlns=""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9408240E-CDD9-4EF8-B67A-B28E60F9B33B}"/>
                  </a:ext>
                </a:extLst>
              </p:cNvPr>
              <p:cNvSpPr/>
              <p:nvPr/>
            </p:nvSpPr>
            <p:spPr>
              <a:xfrm>
                <a:off x="462844" y="1461601"/>
                <a:ext cx="7911759" cy="4524765"/>
              </a:xfrm>
              <a:prstGeom prst="rect">
                <a:avLst/>
              </a:prstGeom>
            </p:spPr>
            <p:txBody>
              <a:bodyPr wrap="square">
                <a:spAutoFit/>
              </a:bodyPr>
              <a:lstStyle/>
              <a:p>
                <a:pPr marL="285750" indent="-285750" algn="just">
                  <a:lnSpc>
                    <a:spcPct val="20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在上面的例子中，假设所预测中间值</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经过</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映射后所得结果为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0.34</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。由于已知输入数据</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属于第一类，显然这个输出不理想而需要对模型参数进行优化。如果选择交叉熵损失函数来优化模型，则</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这一层的偏导值为</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r>
                  <a:rPr lang="en-US" altLang="zh-CN" kern="100" dirty="0">
                    <a:latin typeface="等线" panose="02010600030101010101" pitchFamily="2" charset="-122"/>
                    <a:ea typeface="Times New Roman" panose="02020603050405020304" pitchFamily="18" charset="0"/>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0.34</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0.66</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可以看出，</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和交叉熵损失函数相互结合，为偏导计算带来了极大便利。偏导计算使得损失误差从输出端向输入端传递，来对模型参数进行优化。在这里，交叉熵与</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函数结合在一起，因此也叫</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损失（</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with cross-entropy loss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408240E-CDD9-4EF8-B67A-B28E60F9B33B}"/>
                  </a:ext>
                </a:extLst>
              </p:cNvPr>
              <p:cNvSpPr>
                <a:spLocks noRot="1" noChangeAspect="1" noMove="1" noResize="1" noEditPoints="1" noAdjustHandles="1" noChangeArrowheads="1" noChangeShapeType="1" noTextEdit="1"/>
              </p:cNvSpPr>
              <p:nvPr/>
            </p:nvSpPr>
            <p:spPr>
              <a:xfrm>
                <a:off x="462844" y="1461601"/>
                <a:ext cx="7911759" cy="4524765"/>
              </a:xfrm>
              <a:prstGeom prst="rect">
                <a:avLst/>
              </a:prstGeom>
              <a:blipFill>
                <a:blip r:embed="rId2"/>
                <a:stretch>
                  <a:fillRect l="-539" r="-616" b="-1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71623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感知机模型：单层感知机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xmlns="" id="{34F958AB-D01D-49A5-A511-0EB3D774FF04}"/>
              </a:ext>
            </a:extLst>
          </p:cNvPr>
          <p:cNvSpPr/>
          <p:nvPr/>
        </p:nvSpPr>
        <p:spPr>
          <a:xfrm>
            <a:off x="662978" y="1023760"/>
            <a:ext cx="7891421" cy="1153586"/>
          </a:xfrm>
          <a:prstGeom prst="rect">
            <a:avLst/>
          </a:prstGeom>
        </p:spPr>
        <p:txBody>
          <a:bodyPr wrap="square">
            <a:spAutoFit/>
          </a:bodyPr>
          <a:lstStyle/>
          <a:p>
            <a:pP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早期的感知机结构和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模型相似，由一个输入层和一个输出层构成，因此也被称为“单层感知机”。感知机的输入层负责接收实数值的输入向量，输出层则能输出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两个值。</a:t>
            </a:r>
          </a:p>
        </p:txBody>
      </p:sp>
      <p:pic>
        <p:nvPicPr>
          <p:cNvPr id="5" name="图片 4">
            <a:extLst>
              <a:ext uri="{FF2B5EF4-FFF2-40B4-BE49-F238E27FC236}">
                <a16:creationId xmlns:a16="http://schemas.microsoft.com/office/drawing/2014/main" xmlns="" id="{498FAEE4-3055-40B6-90B6-3D6C70006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376" y="2390487"/>
            <a:ext cx="6569441" cy="3257772"/>
          </a:xfrm>
          <a:prstGeom prst="rect">
            <a:avLst/>
          </a:prstGeom>
        </p:spPr>
      </p:pic>
      <p:sp>
        <p:nvSpPr>
          <p:cNvPr id="89" name="文本框 88">
            <a:extLst>
              <a:ext uri="{FF2B5EF4-FFF2-40B4-BE49-F238E27FC236}">
                <a16:creationId xmlns:a16="http://schemas.microsoft.com/office/drawing/2014/main" xmlns="" id="{158295C0-FF3A-49E6-B8A0-C9E808FB7B3C}"/>
              </a:ext>
            </a:extLst>
          </p:cNvPr>
          <p:cNvSpPr txBox="1"/>
          <p:nvPr/>
        </p:nvSpPr>
        <p:spPr>
          <a:xfrm>
            <a:off x="3645924" y="5861400"/>
            <a:ext cx="1925527"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感知机模型</a:t>
            </a:r>
          </a:p>
        </p:txBody>
      </p:sp>
    </p:spTree>
    <p:extLst>
      <p:ext uri="{BB962C8B-B14F-4D97-AF65-F5344CB8AC3E}">
        <p14:creationId xmlns:p14="http://schemas.microsoft.com/office/powerpoint/2010/main" val="80385280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感知机模型：单层感知机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xmlns="" id="{34F958AB-D01D-49A5-A511-0EB3D774FF04}"/>
              </a:ext>
            </a:extLst>
          </p:cNvPr>
          <p:cNvSpPr/>
          <p:nvPr/>
        </p:nvSpPr>
        <p:spPr>
          <a:xfrm>
            <a:off x="662978" y="1023760"/>
            <a:ext cx="7891421" cy="1522917"/>
          </a:xfrm>
          <a:prstGeom prst="rect">
            <a:avLst/>
          </a:prstGeom>
        </p:spPr>
        <p:txBody>
          <a:bodyPr wrap="square">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单层感知机可被用来区分线性可分数据。在图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6.5</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中，逻辑与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(AND)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、逻辑与非</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(NAND)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和逻辑或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(OR)</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为线性可分函数，所以可利用单层感知机来模拟这些逻辑函数。但是，由于逻辑异或（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XOR</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）是非线性可分的逻辑函数，因此单层感知机无法模拟逻辑异或函数的功能。</a:t>
            </a:r>
          </a:p>
        </p:txBody>
      </p:sp>
      <p:sp>
        <p:nvSpPr>
          <p:cNvPr id="89" name="文本框 88">
            <a:extLst>
              <a:ext uri="{FF2B5EF4-FFF2-40B4-BE49-F238E27FC236}">
                <a16:creationId xmlns:a16="http://schemas.microsoft.com/office/drawing/2014/main" xmlns="" id="{158295C0-FF3A-49E6-B8A0-C9E808FB7B3C}"/>
              </a:ext>
            </a:extLst>
          </p:cNvPr>
          <p:cNvSpPr txBox="1"/>
          <p:nvPr/>
        </p:nvSpPr>
        <p:spPr>
          <a:xfrm>
            <a:off x="1773117" y="4816281"/>
            <a:ext cx="5352747" cy="646331"/>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a:t>
            </a:r>
            <a:r>
              <a:rPr lang="en-US" altLang="zh-CN" b="1" dirty="0"/>
              <a:t>.5 </a:t>
            </a:r>
            <a:r>
              <a:rPr lang="zh-CN" altLang="zh-CN" b="1" dirty="0"/>
              <a:t>单层感知机模拟不同逻辑函数功能的示意图</a:t>
            </a:r>
            <a:endParaRPr lang="zh-CN" altLang="zh-CN" dirty="0"/>
          </a:p>
          <a:p>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xmlns="" id="{4D2E0EFD-3502-46C3-AB58-CA4A86CEF202}"/>
              </a:ext>
            </a:extLst>
          </p:cNvPr>
          <p:cNvPicPr/>
          <p:nvPr/>
        </p:nvPicPr>
        <p:blipFill>
          <a:blip r:embed="rId2"/>
          <a:stretch>
            <a:fillRect/>
          </a:stretch>
        </p:blipFill>
        <p:spPr>
          <a:xfrm>
            <a:off x="1851554" y="2951947"/>
            <a:ext cx="5274310" cy="1599565"/>
          </a:xfrm>
          <a:prstGeom prst="rect">
            <a:avLst/>
          </a:prstGeom>
        </p:spPr>
      </p:pic>
    </p:spTree>
    <p:extLst>
      <p:ext uri="{BB962C8B-B14F-4D97-AF65-F5344CB8AC3E}">
        <p14:creationId xmlns:p14="http://schemas.microsoft.com/office/powerpoint/2010/main" val="53445355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34F958AB-D01D-49A5-A511-0EB3D774FF04}"/>
              </a:ext>
            </a:extLst>
          </p:cNvPr>
          <p:cNvSpPr/>
          <p:nvPr/>
        </p:nvSpPr>
        <p:spPr>
          <a:xfrm>
            <a:off x="489373" y="886196"/>
            <a:ext cx="8307494" cy="2369880"/>
          </a:xfrm>
          <a:prstGeom prst="rect">
            <a:avLst/>
          </a:prstGeom>
        </p:spPr>
        <p:txBody>
          <a:bodyPr wrap="square">
            <a:spAutoFit/>
          </a:bodyPr>
          <a:lstStyle/>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多层感知机由输入层、输出层和至少一层的隐藏层构成。网络中各个隐藏层中神经元可接收相邻前序隐藏层中所有神经元传递而来的信息，经过加工处理后将信息输出给相邻后续隐藏层中所有神经元。</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各个神经元接受前一级的输入，并输出到下一级，模型中没有反馈</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层与层之间通过“全连接”进行链接，即两个相邻层之间的神经元完全成对连接，但层内的神经元不相互连接。</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前馈神经网络</a:t>
            </a:r>
            <a:r>
              <a:rPr lang="zh-CN" altLang="en-US"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feedforward neural network</a:t>
            </a:r>
            <a:r>
              <a:rPr lang="zh-CN" altLang="en-US"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r>
            <a:br>
              <a:rPr lang="en-US" altLang="zh-CN"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b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9" name="文本框 88">
            <a:extLst>
              <a:ext uri="{FF2B5EF4-FFF2-40B4-BE49-F238E27FC236}">
                <a16:creationId xmlns:a16="http://schemas.microsoft.com/office/drawing/2014/main" xmlns="" id="{158295C0-FF3A-49E6-B8A0-C9E808FB7B3C}"/>
              </a:ext>
            </a:extLst>
          </p:cNvPr>
          <p:cNvSpPr txBox="1"/>
          <p:nvPr/>
        </p:nvSpPr>
        <p:spPr>
          <a:xfrm>
            <a:off x="3579962" y="5881182"/>
            <a:ext cx="2390398"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多层感知机模型</a:t>
            </a:r>
          </a:p>
        </p:txBody>
      </p:sp>
      <p:pic>
        <p:nvPicPr>
          <p:cNvPr id="3" name="图片 2">
            <a:extLst>
              <a:ext uri="{FF2B5EF4-FFF2-40B4-BE49-F238E27FC236}">
                <a16:creationId xmlns:a16="http://schemas.microsoft.com/office/drawing/2014/main" xmlns="" id="{7ECE02C6-C3ED-4BC3-BE79-FD657F138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795" y="2889266"/>
            <a:ext cx="6744246" cy="2834291"/>
          </a:xfrm>
          <a:prstGeom prst="rect">
            <a:avLst/>
          </a:prstGeom>
        </p:spPr>
      </p:pic>
      <p:sp>
        <p:nvSpPr>
          <p:cNvPr id="10" name="标题 1">
            <a:extLst>
              <a:ext uri="{FF2B5EF4-FFF2-40B4-BE49-F238E27FC236}">
                <a16:creationId xmlns:a16="http://schemas.microsoft.com/office/drawing/2014/main" xmlns="" id="{7BA3609D-CBF5-4B75-A7B1-3314877735C5}"/>
              </a:ext>
            </a:extLst>
          </p:cNvPr>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感知机模型：多层感知机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842199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7774" y="199077"/>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问题：如何优化网络参数？</a:t>
            </a:r>
          </a:p>
        </p:txBody>
      </p:sp>
      <mc:AlternateContent xmlns:mc="http://schemas.openxmlformats.org/markup-compatibility/2006" xmlns:a14="http://schemas.microsoft.com/office/drawing/2010/main">
        <mc:Choice Requires="a14">
          <p:sp>
            <p:nvSpPr>
              <p:cNvPr id="287" name="圆角矩形 286"/>
              <p:cNvSpPr/>
              <p:nvPr/>
            </p:nvSpPr>
            <p:spPr bwMode="auto">
              <a:xfrm>
                <a:off x="4417975" y="1021440"/>
                <a:ext cx="4726025" cy="112888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charset="0"/>
                              <a:ea typeface="黑体" pitchFamily="49" charset="-122"/>
                            </a:rPr>
                          </m:ctrlPr>
                        </m:sSubPr>
                        <m:e>
                          <m:r>
                            <a:rPr lang="en-US" altLang="zh-CN" i="1">
                              <a:solidFill>
                                <a:srgbClr val="C00000"/>
                              </a:solidFill>
                              <a:latin typeface="Cambria Math" panose="02040503050406030204" pitchFamily="18" charset="0"/>
                              <a:ea typeface="黑体" pitchFamily="49" charset="-122"/>
                            </a:rPr>
                            <m:t>𝑤</m:t>
                          </m:r>
                        </m:e>
                        <m:sub>
                          <m:r>
                            <a:rPr lang="en-US" altLang="zh-CN" b="0" i="1" smtClean="0">
                              <a:solidFill>
                                <a:srgbClr val="C00000"/>
                              </a:solidFill>
                              <a:latin typeface="Cambria Math"/>
                              <a:ea typeface="黑体" pitchFamily="49" charset="-122"/>
                            </a:rPr>
                            <m:t>𝑖𝑗</m:t>
                          </m:r>
                        </m:sub>
                      </m:sSub>
                      <m:r>
                        <a:rPr lang="en-US" altLang="zh-CN" b="0" i="1" smtClean="0">
                          <a:solidFill>
                            <a:srgbClr val="C00000"/>
                          </a:solidFill>
                          <a:latin typeface="Cambria Math"/>
                          <a:ea typeface="黑体" pitchFamily="49" charset="-122"/>
                        </a:rPr>
                        <m:t>(1</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𝑖</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𝑛</m:t>
                      </m:r>
                      <m:r>
                        <a:rPr lang="en-US" altLang="zh-CN" b="0" i="1" smtClean="0">
                          <a:solidFill>
                            <a:srgbClr val="C00000"/>
                          </a:solidFill>
                          <a:latin typeface="Cambria Math"/>
                          <a:ea typeface="Cambria Math"/>
                        </a:rPr>
                        <m:t>,1≤</m:t>
                      </m:r>
                      <m:r>
                        <a:rPr lang="en-US" altLang="zh-CN" b="0" i="1" smtClean="0">
                          <a:solidFill>
                            <a:srgbClr val="C00000"/>
                          </a:solidFill>
                          <a:latin typeface="Cambria Math"/>
                          <a:ea typeface="Cambria Math"/>
                        </a:rPr>
                        <m:t>𝑗</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𝑚</m:t>
                      </m:r>
                      <m:r>
                        <a:rPr lang="en-US" altLang="zh-CN" b="0" i="1" smtClean="0">
                          <a:solidFill>
                            <a:srgbClr val="C00000"/>
                          </a:solidFill>
                          <a:latin typeface="Cambria Math"/>
                          <a:ea typeface="黑体" pitchFamily="49" charset="-122"/>
                        </a:rPr>
                        <m:t>)</m:t>
                      </m:r>
                    </m:oMath>
                  </m:oMathPara>
                </a14:m>
                <a:endParaRPr kumimoji="0" lang="en-US" altLang="zh-CN"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lvl="0" algn="ctr" fontAlgn="base">
                  <a:spcBef>
                    <a:spcPct val="0"/>
                  </a:spcBef>
                  <a:spcAft>
                    <a:spcPct val="0"/>
                  </a:spcAft>
                  <a:defRPr/>
                </a:pPr>
                <a14:m>
                  <m:oMath xmlns:m="http://schemas.openxmlformats.org/officeDocument/2006/math">
                    <m:r>
                      <a:rPr lang="en-US" altLang="zh-CN" i="1">
                        <a:solidFill>
                          <a:srgbClr val="C00000"/>
                        </a:solidFill>
                        <a:latin typeface="Cambria Math"/>
                        <a:ea typeface="Cambria Math"/>
                      </a:rPr>
                      <m:t>𝑛</m:t>
                    </m:r>
                  </m:oMath>
                </a14:m>
                <a:r>
                  <a:rPr kumimoji="0" lang="zh-CN" altLang="en-US"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为神经网络层数、</a:t>
                </a:r>
                <a:r>
                  <a:rPr lang="en-US" altLang="zh-CN" dirty="0">
                    <a:solidFill>
                      <a:srgbClr val="C00000"/>
                    </a:solidFill>
                    <a:ea typeface="Cambria Math"/>
                  </a:rPr>
                  <a:t> </a:t>
                </a:r>
                <a14:m>
                  <m:oMath xmlns:m="http://schemas.openxmlformats.org/officeDocument/2006/math">
                    <m:r>
                      <a:rPr lang="en-US" altLang="zh-CN" b="0" i="1" smtClean="0">
                        <a:solidFill>
                          <a:srgbClr val="C00000"/>
                        </a:solidFill>
                        <a:latin typeface="Cambria Math"/>
                        <a:ea typeface="Cambria Math"/>
                      </a:rPr>
                      <m:t>𝑚</m:t>
                    </m:r>
                  </m:oMath>
                </a14:m>
                <a:r>
                  <a:rPr kumimoji="0" lang="zh-CN" altLang="en-US"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为每层中神经元个数</a:t>
                </a:r>
                <a:endParaRPr kumimoji="0" lang="en-US" altLang="zh-CN"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mc:Choice>
        <mc:Fallback xmlns="">
          <p:sp>
            <p:nvSpPr>
              <p:cNvPr id="287" name="圆角矩形 286"/>
              <p:cNvSpPr>
                <a:spLocks noRot="1" noChangeAspect="1" noMove="1" noResize="1" noEditPoints="1" noAdjustHandles="1" noChangeArrowheads="1" noChangeShapeType="1" noTextEdit="1"/>
              </p:cNvSpPr>
              <p:nvPr/>
            </p:nvSpPr>
            <p:spPr bwMode="auto">
              <a:xfrm>
                <a:off x="4417975" y="1021440"/>
                <a:ext cx="4726025" cy="1128889"/>
              </a:xfrm>
              <a:prstGeom prst="roundRect">
                <a:avLst/>
              </a:prstGeom>
              <a:blipFill rotWithShape="1">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903" y="2370047"/>
            <a:ext cx="6225449" cy="3916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97466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1058"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546992" y="1293565"/>
                <a:ext cx="8343008"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梯度下降算法是一种使得</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损失函数</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最小化的方法。一元变量所构成函数</a:t>
                </a:r>
                <a14:m>
                  <m:oMath xmlns:m="http://schemas.openxmlformats.org/officeDocument/2006/math">
                    <m:r>
                      <a:rPr lang="en-US" altLang="zh-CN" b="1" i="1">
                        <a:latin typeface="Cambria Math" panose="02040503050406030204" pitchFamily="18" charset="0"/>
                        <a:ea typeface="黑体" pitchFamily="49" charset="-122"/>
                      </a:rPr>
                      <m:t>𝒇</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a:t>
                </a:r>
                <a14:m>
                  <m:oMath xmlns:m="http://schemas.openxmlformats.org/officeDocument/2006/math">
                    <m:r>
                      <a:rPr lang="en-US" altLang="zh-CN" b="1" i="1" smtClean="0">
                        <a:latin typeface="Cambria Math" panose="02040503050406030204" pitchFamily="18" charset="0"/>
                        <a:ea typeface="黑体" panose="02010609060101010101" pitchFamily="49" charset="-122"/>
                        <a:cs typeface="Times New Roman" panose="02020603050405020304" pitchFamily="18" charset="0"/>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处梯度为：</a:t>
                </a:r>
              </a:p>
            </p:txBody>
          </p:sp>
        </mc:Choice>
        <mc:Fallback xmlns="">
          <p:sp>
            <p:nvSpPr>
              <p:cNvPr id="5" name="矩形 4"/>
              <p:cNvSpPr>
                <a:spLocks noRot="1" noChangeAspect="1" noMove="1" noResize="1" noEditPoints="1" noAdjustHandles="1" noChangeArrowheads="1" noChangeShapeType="1" noTextEdit="1"/>
              </p:cNvSpPr>
              <p:nvPr/>
            </p:nvSpPr>
            <p:spPr>
              <a:xfrm>
                <a:off x="546992" y="1293565"/>
                <a:ext cx="8343008" cy="646331"/>
              </a:xfrm>
              <a:prstGeom prst="rect">
                <a:avLst/>
              </a:prstGeom>
              <a:blipFill>
                <a:blip r:embed="rId2"/>
                <a:stretch>
                  <a:fillRect l="-658" t="-6604"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D750ED37-49B0-4B77-957C-1D0B7ECBE108}"/>
                  </a:ext>
                </a:extLst>
              </p:cNvPr>
              <p:cNvSpPr txBox="1"/>
              <p:nvPr/>
            </p:nvSpPr>
            <p:spPr>
              <a:xfrm>
                <a:off x="1895837" y="2696914"/>
                <a:ext cx="2929263"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charset="0"/>
                              <a:ea typeface="黑体" pitchFamily="49" charset="-122"/>
                            </a:rPr>
                          </m:ctrlPr>
                        </m:fPr>
                        <m:num>
                          <m:r>
                            <a:rPr lang="en-US" altLang="zh-CN" b="0" i="1" smtClean="0">
                              <a:latin typeface="Cambria Math" panose="02040503050406030204" pitchFamily="18" charset="0"/>
                              <a:ea typeface="黑体" pitchFamily="49" charset="-122"/>
                            </a:rPr>
                            <m:t>𝑑𝑓</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num>
                        <m:den>
                          <m:r>
                            <a:rPr lang="en-US" altLang="zh-CN" b="0" i="1" smtClean="0">
                              <a:latin typeface="Cambria Math" panose="02040503050406030204" pitchFamily="18" charset="0"/>
                              <a:ea typeface="黑体" pitchFamily="49" charset="-122"/>
                            </a:rPr>
                            <m:t>𝑑𝑥</m:t>
                          </m:r>
                        </m:den>
                      </m:f>
                      <m:r>
                        <a:rPr lang="en-US" altLang="zh-CN" b="0" i="1" smtClean="0">
                          <a:latin typeface="Cambria Math" panose="02040503050406030204" pitchFamily="18" charset="0"/>
                          <a:ea typeface="黑体" pitchFamily="49" charset="-122"/>
                        </a:rPr>
                        <m:t>=</m:t>
                      </m:r>
                      <m:func>
                        <m:funcPr>
                          <m:ctrlPr>
                            <a:rPr lang="pt-BR" altLang="zh-CN" b="0" i="1" smtClean="0">
                              <a:latin typeface="Cambria Math" charset="0"/>
                              <a:ea typeface="黑体" pitchFamily="49" charset="-122"/>
                            </a:rPr>
                          </m:ctrlPr>
                        </m:funcPr>
                        <m:fName>
                          <m:limLow>
                            <m:limLowPr>
                              <m:ctrlPr>
                                <a:rPr lang="pt-BR" altLang="zh-CN" b="0" i="1" smtClean="0">
                                  <a:latin typeface="Cambria Math" charset="0"/>
                                  <a:ea typeface="黑体" pitchFamily="49" charset="-122"/>
                                </a:rPr>
                              </m:ctrlPr>
                            </m:limLowPr>
                            <m:e>
                              <m:r>
                                <m:rPr>
                                  <m:sty m:val="p"/>
                                </m:rPr>
                                <a:rPr lang="pt-BR" altLang="zh-CN" b="0" i="0" smtClean="0">
                                  <a:latin typeface="Cambria Math" panose="02040503050406030204" pitchFamily="18" charset="0"/>
                                  <a:ea typeface="黑体" pitchFamily="49" charset="-122"/>
                                </a:rPr>
                                <m:t>lim</m:t>
                              </m:r>
                            </m:e>
                            <m:lim>
                              <m:r>
                                <a:rPr lang="en-US" altLang="zh-CN" b="0" i="1" smtClean="0">
                                  <a:latin typeface="Cambria Math" panose="02040503050406030204" pitchFamily="18" charset="0"/>
                                  <a:ea typeface="黑体" pitchFamily="49" charset="-122"/>
                                </a:rPr>
                                <m:t>h</m:t>
                              </m:r>
                              <m:r>
                                <a:rPr lang="pt-BR"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m:t>
                              </m:r>
                            </m:lim>
                          </m:limLow>
                        </m:fName>
                        <m:e>
                          <m:f>
                            <m:fPr>
                              <m:ctrlPr>
                                <a:rPr lang="pt-BR" altLang="zh-CN" b="0" i="1" smtClean="0">
                                  <a:latin typeface="Cambria Math" charset="0"/>
                                  <a:ea typeface="黑体" pitchFamily="49" charset="-122"/>
                                </a:rPr>
                              </m:ctrlPr>
                            </m:fPr>
                            <m:num>
                              <m:r>
                                <a:rPr lang="en-US" altLang="zh-CN" b="0" i="1" smtClean="0">
                                  <a:latin typeface="Cambria Math" panose="02040503050406030204" pitchFamily="18" charset="0"/>
                                  <a:ea typeface="黑体" pitchFamily="49" charset="-122"/>
                                </a:rPr>
                                <m:t>𝑓</m:t>
                              </m:r>
                              <m:d>
                                <m:dPr>
                                  <m:ctrlPr>
                                    <a:rPr lang="en-US" altLang="zh-CN" b="0" i="1" smtClean="0">
                                      <a:latin typeface="Cambria Math" charset="0"/>
                                      <a:ea typeface="黑体" pitchFamily="49" charset="-122"/>
                                    </a:rPr>
                                  </m:ctrlPr>
                                </m:dPr>
                                <m:e>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h</m:t>
                                  </m:r>
                                </m:e>
                              </m:d>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𝑓</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num>
                            <m:den>
                              <m:r>
                                <a:rPr lang="en-US" altLang="zh-CN" b="0" i="1" smtClean="0">
                                  <a:latin typeface="Cambria Math" panose="02040503050406030204" pitchFamily="18" charset="0"/>
                                  <a:ea typeface="黑体" pitchFamily="49" charset="-122"/>
                                </a:rPr>
                                <m:t>h</m:t>
                              </m:r>
                            </m:den>
                          </m:f>
                        </m:e>
                      </m:func>
                    </m:oMath>
                  </m:oMathPara>
                </a14:m>
                <a:endParaRPr lang="zh-CN" altLang="en-US" dirty="0">
                  <a:ea typeface="黑体" pitchFamily="49" charset="-122"/>
                </a:endParaRPr>
              </a:p>
            </p:txBody>
          </p:sp>
        </mc:Choice>
        <mc:Fallback xmlns="">
          <p:sp>
            <p:nvSpPr>
              <p:cNvPr id="3" name="文本框 2">
                <a:extLst>
                  <a:ext uri="{FF2B5EF4-FFF2-40B4-BE49-F238E27FC236}">
                    <a16:creationId xmlns:a16="http://schemas.microsoft.com/office/drawing/2014/main" id="{D750ED37-49B0-4B77-957C-1D0B7ECBE108}"/>
                  </a:ext>
                </a:extLst>
              </p:cNvPr>
              <p:cNvSpPr txBox="1">
                <a:spLocks noRot="1" noChangeAspect="1" noMove="1" noResize="1" noEditPoints="1" noAdjustHandles="1" noChangeArrowheads="1" noChangeShapeType="1" noTextEdit="1"/>
              </p:cNvSpPr>
              <p:nvPr/>
            </p:nvSpPr>
            <p:spPr>
              <a:xfrm>
                <a:off x="1895837" y="2696914"/>
                <a:ext cx="2929263" cy="537519"/>
              </a:xfrm>
              <a:prstGeom prst="rect">
                <a:avLst/>
              </a:prstGeom>
              <a:blipFill>
                <a:blip r:embed="rId3"/>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xmlns="" id="{E3AFA446-A570-473A-B0F4-CC786C83C364}"/>
              </a:ext>
            </a:extLst>
          </p:cNvPr>
          <p:cNvSpPr/>
          <p:nvPr/>
        </p:nvSpPr>
        <p:spPr>
          <a:xfrm>
            <a:off x="829443" y="4561622"/>
            <a:ext cx="7778105" cy="923330"/>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在多元函数中，梯度是对每一变量所求导数组成的向量</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梯度的反方向是函数值下降最快的方向，因此是损失函数求解的方向</a:t>
            </a:r>
          </a:p>
        </p:txBody>
      </p:sp>
      <p:pic>
        <p:nvPicPr>
          <p:cNvPr id="7" name="图片 6">
            <a:extLst>
              <a:ext uri="{FF2B5EF4-FFF2-40B4-BE49-F238E27FC236}">
                <a16:creationId xmlns:a16="http://schemas.microsoft.com/office/drawing/2014/main" xmlns="" id="{0A777DE7-FD59-4B76-804A-9121BAA53416}"/>
              </a:ext>
            </a:extLst>
          </p:cNvPr>
          <p:cNvPicPr>
            <a:picLocks noChangeAspect="1"/>
          </p:cNvPicPr>
          <p:nvPr/>
        </p:nvPicPr>
        <p:blipFill>
          <a:blip r:embed="rId4"/>
          <a:stretch>
            <a:fillRect/>
          </a:stretch>
        </p:blipFill>
        <p:spPr>
          <a:xfrm>
            <a:off x="5646253" y="2037253"/>
            <a:ext cx="2232246" cy="1990239"/>
          </a:xfrm>
          <a:prstGeom prst="rect">
            <a:avLst/>
          </a:prstGeom>
        </p:spPr>
      </p:pic>
    </p:spTree>
    <p:extLst>
      <p:ext uri="{BB962C8B-B14F-4D97-AF65-F5344CB8AC3E}">
        <p14:creationId xmlns:p14="http://schemas.microsoft.com/office/powerpoint/2010/main" val="12920005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580" y="200709"/>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00547" y="1098795"/>
                <a:ext cx="8742905" cy="5122171"/>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假设损失函数</a:t>
                </a:r>
                <a14:m>
                  <m:oMath xmlns:m="http://schemas.openxmlformats.org/officeDocument/2006/math">
                    <m:r>
                      <a:rPr lang="en-US" altLang="zh-CN" b="1" i="1">
                        <a:latin typeface="Cambria Math"/>
                      </a:rPr>
                      <m:t>𝒇</m:t>
                    </m:r>
                    <m:d>
                      <m:dPr>
                        <m:ctrlPr>
                          <a:rPr lang="zh-CN" altLang="zh-CN" b="1" i="1">
                            <a:latin typeface="Cambria Math" charset="0"/>
                          </a:rPr>
                        </m:ctrlPr>
                      </m:dPr>
                      <m:e>
                        <m:r>
                          <a:rPr lang="en-US" altLang="zh-CN" b="1" i="1">
                            <a:latin typeface="Cambria Math"/>
                          </a:rPr>
                          <m:t>𝒙</m:t>
                        </m:r>
                      </m:e>
                    </m:d>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是连续可微的多元变量函数，其泰勒展开如下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b="1">
                        <a:latin typeface="Cambria Math"/>
                      </a:rPr>
                      <m:t>∆</m:t>
                    </m:r>
                    <m:r>
                      <a:rPr lang="en-US" altLang="zh-CN" b="1" i="1">
                        <a:latin typeface="Cambria Math"/>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是微小的增量</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b="1" i="1">
                          <a:latin typeface="Cambria Math"/>
                        </a:rPr>
                        <m:t>𝒇</m:t>
                      </m:r>
                      <m:d>
                        <m:dPr>
                          <m:ctrlPr>
                            <a:rPr lang="zh-CN" altLang="zh-CN" b="1" i="1">
                              <a:latin typeface="Cambria Math"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a:latin typeface="Cambria Math"/>
                        </a:rPr>
                        <m:t>=</m:t>
                      </m:r>
                      <m:r>
                        <a:rPr lang="en-US" altLang="zh-CN" b="1" i="1">
                          <a:latin typeface="Cambria Math"/>
                        </a:rPr>
                        <m:t>𝒇</m:t>
                      </m:r>
                      <m:d>
                        <m:dPr>
                          <m:ctrlPr>
                            <a:rPr lang="zh-CN" altLang="zh-CN" b="1" i="1">
                              <a:latin typeface="Cambria Math" charset="0"/>
                            </a:rPr>
                          </m:ctrlPr>
                        </m:dPr>
                        <m:e>
                          <m:r>
                            <a:rPr lang="en-US" altLang="zh-CN" b="1" i="1">
                              <a:latin typeface="Cambria Math"/>
                            </a:rPr>
                            <m:t>𝒙</m:t>
                          </m:r>
                        </m:e>
                      </m:d>
                      <m:r>
                        <a:rPr lang="en-US" altLang="zh-CN" b="1" i="1">
                          <a:latin typeface="Cambria Math"/>
                        </a:rPr>
                        <m:t>+</m:t>
                      </m:r>
                      <m:sSup>
                        <m:sSupPr>
                          <m:ctrlPr>
                            <a:rPr lang="zh-CN" altLang="zh-CN" b="1" i="1">
                              <a:latin typeface="Cambria Math" charset="0"/>
                            </a:rPr>
                          </m:ctrlPr>
                        </m:sSupPr>
                        <m:e>
                          <m:r>
                            <a:rPr lang="en-US" altLang="zh-CN" b="1" i="1">
                              <a:latin typeface="Cambria Math"/>
                            </a:rPr>
                            <m:t>𝒇</m:t>
                          </m:r>
                        </m:e>
                        <m:sup>
                          <m:r>
                            <a:rPr lang="en-US" altLang="zh-CN" b="1" i="1">
                              <a:latin typeface="Cambria Math"/>
                            </a:rPr>
                            <m:t>′</m:t>
                          </m:r>
                        </m:sup>
                      </m:sSup>
                      <m:d>
                        <m:dPr>
                          <m:ctrlPr>
                            <a:rPr lang="zh-CN" altLang="zh-CN" b="1" i="1">
                              <a:latin typeface="Cambria Math" charset="0"/>
                            </a:rPr>
                          </m:ctrlPr>
                        </m:dPr>
                        <m:e>
                          <m:r>
                            <a:rPr lang="en-US" altLang="zh-CN" b="1" i="1">
                              <a:latin typeface="Cambria Math"/>
                            </a:rPr>
                            <m:t>𝒙</m:t>
                          </m:r>
                        </m:e>
                      </m:d>
                      <m:r>
                        <a:rPr lang="en-US" altLang="zh-CN" b="1" i="1">
                          <a:latin typeface="Cambria Math"/>
                        </a:rPr>
                        <m:t>∆</m:t>
                      </m:r>
                      <m:r>
                        <a:rPr lang="en-US" altLang="zh-CN" b="1" i="1">
                          <a:latin typeface="Cambria Math"/>
                        </a:rPr>
                        <m:t>𝒙</m:t>
                      </m:r>
                      <m:r>
                        <a:rPr lang="en-US" altLang="zh-CN" b="1" i="1">
                          <a:latin typeface="Cambria Math"/>
                        </a:rPr>
                        <m:t>+</m:t>
                      </m:r>
                      <m:f>
                        <m:fPr>
                          <m:ctrlPr>
                            <a:rPr lang="zh-CN" altLang="zh-CN" b="1" i="1">
                              <a:latin typeface="Cambria Math" charset="0"/>
                            </a:rPr>
                          </m:ctrlPr>
                        </m:fPr>
                        <m:num>
                          <m:r>
                            <a:rPr lang="en-US" altLang="zh-CN" b="1" i="1">
                              <a:latin typeface="Cambria Math"/>
                            </a:rPr>
                            <m:t>𝟏</m:t>
                          </m:r>
                        </m:num>
                        <m:den>
                          <m:r>
                            <a:rPr lang="en-US" altLang="zh-CN" b="1" i="1">
                              <a:latin typeface="Cambria Math"/>
                            </a:rPr>
                            <m:t>𝟐</m:t>
                          </m:r>
                        </m:den>
                      </m:f>
                      <m:sSup>
                        <m:sSupPr>
                          <m:ctrlPr>
                            <a:rPr lang="zh-CN" altLang="zh-CN" b="1" i="1">
                              <a:latin typeface="Cambria Math" charset="0"/>
                            </a:rPr>
                          </m:ctrlPr>
                        </m:sSupPr>
                        <m:e>
                          <m:r>
                            <a:rPr lang="en-US" altLang="zh-CN" b="1" i="1">
                              <a:latin typeface="Cambria Math"/>
                            </a:rPr>
                            <m:t>𝒇</m:t>
                          </m:r>
                        </m:e>
                        <m:sup>
                          <m:r>
                            <a:rPr lang="en-US" altLang="zh-CN" b="1" i="1">
                              <a:latin typeface="Cambria Math"/>
                            </a:rPr>
                            <m:t>′′</m:t>
                          </m:r>
                        </m:sup>
                      </m:sSup>
                      <m:d>
                        <m:dPr>
                          <m:ctrlPr>
                            <a:rPr lang="zh-CN" altLang="zh-CN" b="1" i="1">
                              <a:latin typeface="Cambria Math" charset="0"/>
                            </a:rPr>
                          </m:ctrlPr>
                        </m:dPr>
                        <m:e>
                          <m:r>
                            <a:rPr lang="en-US" altLang="zh-CN" b="1" i="1">
                              <a:latin typeface="Cambria Math"/>
                            </a:rPr>
                            <m:t>𝒙</m:t>
                          </m:r>
                        </m:e>
                      </m:d>
                      <m:sSup>
                        <m:sSupPr>
                          <m:ctrlPr>
                            <a:rPr lang="zh-CN" altLang="zh-CN" b="1" i="1">
                              <a:latin typeface="Cambria Math" charset="0"/>
                            </a:rPr>
                          </m:ctrlPr>
                        </m:sSupPr>
                        <m:e>
                          <m:d>
                            <m:dPr>
                              <m:ctrlPr>
                                <a:rPr lang="zh-CN" altLang="zh-CN" b="1" i="1">
                                  <a:latin typeface="Cambria Math" charset="0"/>
                                </a:rPr>
                              </m:ctrlPr>
                            </m:dPr>
                            <m:e>
                              <m:r>
                                <a:rPr lang="en-US" altLang="zh-CN" b="1" i="1">
                                  <a:latin typeface="Cambria Math"/>
                                </a:rPr>
                                <m:t>∆</m:t>
                              </m:r>
                              <m:r>
                                <a:rPr lang="en-US" altLang="zh-CN" b="1" i="1">
                                  <a:latin typeface="Cambria Math"/>
                                </a:rPr>
                                <m:t>𝒙</m:t>
                              </m:r>
                            </m:e>
                          </m:d>
                        </m:e>
                        <m:sup>
                          <m:r>
                            <a:rPr lang="en-US" altLang="zh-CN" b="1" i="1">
                              <a:latin typeface="Cambria Math"/>
                            </a:rPr>
                            <m:t>𝟐</m:t>
                          </m:r>
                        </m:sup>
                      </m:sSup>
                      <m:r>
                        <a:rPr lang="en-US" altLang="zh-CN" b="1" i="1">
                          <a:latin typeface="Cambria Math"/>
                        </a:rPr>
                        <m:t>+…+</m:t>
                      </m:r>
                      <m:f>
                        <m:fPr>
                          <m:ctrlPr>
                            <a:rPr lang="zh-CN" altLang="zh-CN" b="1" i="1">
                              <a:latin typeface="Cambria Math" charset="0"/>
                            </a:rPr>
                          </m:ctrlPr>
                        </m:fPr>
                        <m:num>
                          <m:r>
                            <a:rPr lang="en-US" altLang="zh-CN" b="1" i="1">
                              <a:latin typeface="Cambria Math"/>
                            </a:rPr>
                            <m:t>𝟏</m:t>
                          </m:r>
                        </m:num>
                        <m:den>
                          <m:r>
                            <a:rPr lang="en-US" altLang="zh-CN" b="1" i="1">
                              <a:latin typeface="Cambria Math"/>
                            </a:rPr>
                            <m:t>𝒏</m:t>
                          </m:r>
                          <m:r>
                            <a:rPr lang="en-US" altLang="zh-CN" b="1" i="1">
                              <a:latin typeface="Cambria Math"/>
                            </a:rPr>
                            <m:t>!</m:t>
                          </m:r>
                        </m:den>
                      </m:f>
                      <m:sSup>
                        <m:sSupPr>
                          <m:ctrlPr>
                            <a:rPr lang="zh-CN" altLang="zh-CN" b="1" i="1">
                              <a:latin typeface="Cambria Math" charset="0"/>
                            </a:rPr>
                          </m:ctrlPr>
                        </m:sSupPr>
                        <m:e>
                          <m:r>
                            <a:rPr lang="en-US" altLang="zh-CN" b="1" i="1">
                              <a:latin typeface="Cambria Math"/>
                            </a:rPr>
                            <m:t>𝒇</m:t>
                          </m:r>
                        </m:e>
                        <m:sup>
                          <m:d>
                            <m:dPr>
                              <m:ctrlPr>
                                <a:rPr lang="zh-CN" altLang="zh-CN" b="1" i="1">
                                  <a:latin typeface="Cambria Math" charset="0"/>
                                </a:rPr>
                              </m:ctrlPr>
                            </m:dPr>
                            <m:e>
                              <m:r>
                                <a:rPr lang="en-US" altLang="zh-CN" b="1" i="1">
                                  <a:latin typeface="Cambria Math"/>
                                </a:rPr>
                                <m:t>𝒏</m:t>
                              </m:r>
                            </m:e>
                          </m:d>
                        </m:sup>
                      </m:sSup>
                      <m:r>
                        <a:rPr lang="en-US" altLang="zh-CN" b="1" i="1">
                          <a:latin typeface="Cambria Math"/>
                        </a:rPr>
                        <m:t>(</m:t>
                      </m:r>
                      <m:r>
                        <a:rPr lang="en-US" altLang="zh-CN" b="1" i="1">
                          <a:latin typeface="Cambria Math"/>
                        </a:rPr>
                        <m:t>𝒙</m:t>
                      </m:r>
                      <m:r>
                        <a:rPr lang="en-US" altLang="zh-CN" b="1" i="1">
                          <a:latin typeface="Cambria Math"/>
                        </a:rPr>
                        <m:t>) </m:t>
                      </m:r>
                      <m:sSup>
                        <m:sSupPr>
                          <m:ctrlPr>
                            <a:rPr lang="zh-CN" altLang="zh-CN" b="1" i="1">
                              <a:latin typeface="Cambria Math" charset="0"/>
                            </a:rPr>
                          </m:ctrlPr>
                        </m:sSupPr>
                        <m:e>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𝒏</m:t>
                          </m:r>
                        </m:sup>
                      </m:sSup>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b="1" i="1">
                          <a:latin typeface="Cambria Math"/>
                        </a:rPr>
                        <m:t>𝒇</m:t>
                      </m:r>
                      <m:d>
                        <m:dPr>
                          <m:ctrlPr>
                            <a:rPr lang="zh-CN" altLang="zh-CN" b="1" i="1">
                              <a:latin typeface="Cambria Math"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i="1">
                          <a:latin typeface="Cambria Math"/>
                        </a:rPr>
                        <m:t>−</m:t>
                      </m:r>
                      <m:r>
                        <a:rPr lang="en-US" altLang="zh-CN" b="1" i="1">
                          <a:latin typeface="Cambria Math"/>
                        </a:rPr>
                        <m:t>𝒇</m:t>
                      </m:r>
                      <m:d>
                        <m:dPr>
                          <m:ctrlPr>
                            <a:rPr lang="zh-CN" altLang="zh-CN" b="1" i="1">
                              <a:latin typeface="Cambria Math" charset="0"/>
                            </a:rPr>
                          </m:ctrlPr>
                        </m:dPr>
                        <m:e>
                          <m:r>
                            <a:rPr lang="en-US" altLang="zh-CN" b="1" i="1">
                              <a:latin typeface="Cambria Math"/>
                            </a:rPr>
                            <m:t>𝒙</m:t>
                          </m:r>
                        </m:e>
                      </m:d>
                      <m:r>
                        <a:rPr lang="en-US" altLang="zh-CN" b="1" i="1">
                          <a:latin typeface="Cambria Math"/>
                        </a:rPr>
                        <m:t>≈(</m:t>
                      </m:r>
                      <m:sSup>
                        <m:sSupPr>
                          <m:ctrlPr>
                            <a:rPr lang="zh-CN" altLang="zh-CN" b="1" i="1">
                              <a:latin typeface="Cambria Math" charset="0"/>
                            </a:rPr>
                          </m:ctrlPr>
                        </m:sSupPr>
                        <m:e>
                          <m:r>
                            <a:rPr lang="en-US" altLang="zh-CN" b="1" i="1">
                              <a:latin typeface="Cambria Math"/>
                            </a:rPr>
                            <m:t>𝜵</m:t>
                          </m:r>
                          <m:r>
                            <a:rPr lang="en-US" altLang="zh-CN" b="1" i="1">
                              <a:latin typeface="Cambria Math"/>
                            </a:rPr>
                            <m:t>𝒇</m:t>
                          </m:r>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𝑻</m:t>
                          </m:r>
                        </m:sup>
                      </m:sSup>
                      <m:r>
                        <a:rPr lang="en-US" altLang="zh-CN" b="1" i="1">
                          <a:latin typeface="Cambria Math"/>
                        </a:rPr>
                        <m:t>∆</m:t>
                      </m:r>
                      <m:r>
                        <a:rPr lang="en-US" altLang="zh-CN" b="1" i="1">
                          <a:latin typeface="Cambria Math"/>
                        </a:rPr>
                        <m:t>𝒙</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因为我们的目的是最小化损失函数</a:t>
                </a:r>
                <a14:m>
                  <m:oMath xmlns:m="http://schemas.openxmlformats.org/officeDocument/2006/math">
                    <m:r>
                      <a:rPr lang="en-US" altLang="zh-CN" b="1" i="1">
                        <a:latin typeface="Cambria Math"/>
                      </a:rPr>
                      <m:t>𝒇</m:t>
                    </m:r>
                    <m:d>
                      <m:dPr>
                        <m:ctrlPr>
                          <a:rPr lang="zh-CN" altLang="zh-CN" b="1" i="1">
                            <a:latin typeface="Cambria Math" charset="0"/>
                          </a:rPr>
                        </m:ctrlPr>
                      </m:dPr>
                      <m:e>
                        <m:r>
                          <a:rPr lang="en-US" altLang="zh-CN" b="1" i="1">
                            <a:latin typeface="Cambria Math"/>
                          </a:rPr>
                          <m:t>𝒙</m:t>
                        </m:r>
                      </m:e>
                    </m:d>
                    <m:r>
                      <a:rPr lang="en-US" altLang="zh-CN" b="1" i="1">
                        <a:latin typeface="Cambria Math"/>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，则</a:t>
                </a:r>
                <a14:m>
                  <m:oMath xmlns:m="http://schemas.openxmlformats.org/officeDocument/2006/math">
                    <m:r>
                      <a:rPr lang="en-US" altLang="zh-CN" b="1" i="1">
                        <a:latin typeface="Cambria Math"/>
                      </a:rPr>
                      <m:t>𝒇</m:t>
                    </m:r>
                    <m:d>
                      <m:dPr>
                        <m:ctrlPr>
                          <a:rPr lang="zh-CN" altLang="zh-CN" b="1" i="1">
                            <a:latin typeface="Cambria Math"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i="1">
                        <a:latin typeface="Cambria Math"/>
                        <a:ea typeface="Cambria Math"/>
                      </a:rPr>
                      <m:t>&lt;</m:t>
                    </m:r>
                    <m:r>
                      <a:rPr lang="en-US" altLang="zh-CN" b="1" i="1">
                        <a:latin typeface="Cambria Math"/>
                      </a:rPr>
                      <m:t>𝒇</m:t>
                    </m:r>
                    <m:d>
                      <m:dPr>
                        <m:ctrlPr>
                          <a:rPr lang="zh-CN" altLang="zh-CN" b="1" i="1">
                            <a:latin typeface="Cambria Math" charset="0"/>
                          </a:rPr>
                        </m:ctrlPr>
                      </m:dPr>
                      <m:e>
                        <m:r>
                          <a:rPr lang="en-US" altLang="zh-CN" b="1" i="1">
                            <a:latin typeface="Cambria Math"/>
                          </a:rPr>
                          <m:t>𝒙</m:t>
                        </m:r>
                      </m:e>
                    </m:d>
                    <m:r>
                      <a:rPr lang="en-US" altLang="zh-CN" b="1" i="1">
                        <a:latin typeface="Cambria Math"/>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，于是 </a:t>
                </a:r>
                <a14:m>
                  <m:oMath xmlns:m="http://schemas.openxmlformats.org/officeDocument/2006/math">
                    <m:r>
                      <a:rPr lang="en-US" altLang="zh-CN" b="1" i="1">
                        <a:latin typeface="Cambria Math"/>
                      </a:rPr>
                      <m:t>(</m:t>
                    </m:r>
                    <m:sSup>
                      <m:sSupPr>
                        <m:ctrlPr>
                          <a:rPr lang="zh-CN" altLang="zh-CN" b="1" i="1">
                            <a:latin typeface="Cambria Math" charset="0"/>
                          </a:rPr>
                        </m:ctrlPr>
                      </m:sSupPr>
                      <m:e>
                        <m:r>
                          <a:rPr lang="en-US" altLang="zh-CN" b="1" i="1">
                            <a:latin typeface="Cambria Math"/>
                          </a:rPr>
                          <m:t>𝜵</m:t>
                        </m:r>
                        <m:r>
                          <a:rPr lang="en-US" altLang="zh-CN" b="1" i="1">
                            <a:latin typeface="Cambria Math"/>
                          </a:rPr>
                          <m:t>𝒇</m:t>
                        </m:r>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𝑻</m:t>
                        </m:r>
                      </m:sup>
                    </m:sSup>
                    <m:r>
                      <a:rPr lang="en-US" altLang="zh-CN" b="1" i="1">
                        <a:latin typeface="Cambria Math"/>
                      </a:rPr>
                      <m:t>∆</m:t>
                    </m:r>
                    <m:r>
                      <a:rPr lang="en-US" altLang="zh-CN" b="1" i="1">
                        <a:latin typeface="Cambria Math"/>
                      </a:rPr>
                      <m:t>𝒙</m:t>
                    </m:r>
                    <m:r>
                      <a:rPr lang="en-US" altLang="zh-CN" b="1" i="1">
                        <a:latin typeface="Cambria Math"/>
                      </a:rPr>
                      <m:t>&lt;</m:t>
                    </m:r>
                    <m:r>
                      <a:rPr lang="en-US" altLang="zh-CN" b="1" i="1">
                        <a:latin typeface="Cambria Math"/>
                      </a:rPr>
                      <m:t>𝟎</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 </a:t>
                </a:r>
                <a14:m>
                  <m:oMath xmlns:m="http://schemas.openxmlformats.org/officeDocument/2006/math">
                    <m:r>
                      <a:rPr lang="en-US" altLang="zh-CN" b="1" i="1">
                        <a:latin typeface="Cambria Math" panose="02040503050406030204" pitchFamily="18" charset="0"/>
                      </a:rPr>
                      <m:t>(</m:t>
                    </m:r>
                    <m:sSup>
                      <m:sSupPr>
                        <m:ctrlPr>
                          <a:rPr lang="zh-CN" altLang="zh-CN" b="1" i="1">
                            <a:latin typeface="Cambria Math"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sup>
                        <m:r>
                          <a:rPr lang="en-US" altLang="zh-CN" b="1" i="1">
                            <a:latin typeface="Cambria Math" panose="02040503050406030204" pitchFamily="18" charset="0"/>
                          </a:rPr>
                          <m:t>𝑻</m:t>
                        </m:r>
                      </m:sup>
                    </m:sSup>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a:latin typeface="Cambria Math" panose="02040503050406030204" pitchFamily="18" charset="0"/>
                      </a:rPr>
                      <m:t>=</m:t>
                    </m:r>
                    <m:d>
                      <m:dPr>
                        <m:begChr m:val="‖"/>
                        <m:endChr m:val="‖"/>
                        <m:ctrlPr>
                          <a:rPr lang="zh-CN" altLang="zh-CN" b="1" i="1">
                            <a:latin typeface="Cambria Math"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d>
                      <m:dPr>
                        <m:begChr m:val="‖"/>
                        <m:endChr m:val="‖"/>
                        <m:ctrlPr>
                          <a:rPr lang="zh-CN" altLang="zh-CN" b="1" i="1">
                            <a:latin typeface="Cambria Math"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func>
                      <m:funcPr>
                        <m:ctrlPr>
                          <a:rPr lang="zh-CN" altLang="zh-CN" b="1" i="1">
                            <a:latin typeface="Cambria Math"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中，</a:t>
                </a:r>
                <a14:m>
                  <m:oMath xmlns:m="http://schemas.openxmlformats.org/officeDocument/2006/math">
                    <m:d>
                      <m:dPr>
                        <m:begChr m:val="‖"/>
                        <m:endChr m:val="‖"/>
                        <m:ctrlPr>
                          <a:rPr lang="zh-CN" altLang="zh-CN" b="1" i="1">
                            <a:latin typeface="Cambria Math"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d>
                      <m:dPr>
                        <m:begChr m:val="‖"/>
                        <m:endChr m:val="‖"/>
                        <m:ctrlPr>
                          <a:rPr lang="zh-CN" altLang="zh-CN" b="1" i="1">
                            <a:latin typeface="Cambria Math"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分别为损失函数梯度的模和下一轮迭代中</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取值增量的模，两者均为正数。为了保证损失误差减少，只要保证</a:t>
                </a:r>
                <a14:m>
                  <m:oMath xmlns:m="http://schemas.openxmlformats.org/officeDocument/2006/math">
                    <m:func>
                      <m:funcPr>
                        <m:ctrlPr>
                          <a:rPr lang="zh-CN" altLang="zh-CN" b="1" i="1">
                            <a:latin typeface="Cambria Math"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r>
                      <a:rPr lang="en-US" altLang="zh-CN" b="1" i="1">
                        <a:latin typeface="Cambria Math" panose="02040503050406030204" pitchFamily="18" charset="0"/>
                      </a:rPr>
                      <m:t>&lt;</m:t>
                    </m:r>
                    <m:r>
                      <a:rPr lang="en-US" altLang="zh-CN" b="1" i="1">
                        <a:latin typeface="Cambria Math" panose="02040503050406030204" pitchFamily="18" charset="0"/>
                      </a:rPr>
                      <m:t>𝟎</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𝛉</m:t>
                    </m:r>
                    <m:r>
                      <a:rPr lang="en-US" altLang="zh-CN" b="1">
                        <a:latin typeface="Cambria Math" panose="02040503050406030204" pitchFamily="18" charset="0"/>
                      </a:rPr>
                      <m:t>=</m:t>
                    </m:r>
                    <m:sSup>
                      <m:sSupPr>
                        <m:ctrlPr>
                          <a:rPr lang="zh-CN" altLang="zh-CN" b="1" i="1">
                            <a:latin typeface="Cambria Math" charset="0"/>
                          </a:rPr>
                        </m:ctrlPr>
                      </m:sSupPr>
                      <m:e>
                        <m:r>
                          <a:rPr lang="en-US" altLang="zh-CN" b="1" i="1">
                            <a:latin typeface="Cambria Math" panose="02040503050406030204" pitchFamily="18" charset="0"/>
                          </a:rPr>
                          <m:t>𝟏𝟖𝟎</m:t>
                        </m:r>
                      </m:e>
                      <m:sup>
                        <m:r>
                          <a:rPr lang="en-US" altLang="zh-CN" b="1" i="1">
                            <a:latin typeface="Cambria Math" panose="02040503050406030204" pitchFamily="18" charset="0"/>
                          </a:rPr>
                          <m:t>∘</m:t>
                        </m:r>
                      </m:sup>
                    </m:sSup>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lang="zh-CN" altLang="zh-CN" b="1">
                        <a:latin typeface="Cambria Math" panose="02040503050406030204" pitchFamily="18" charset="0"/>
                      </a:rPr>
                      <m:t> </m:t>
                    </m:r>
                    <m:func>
                      <m:funcPr>
                        <m:ctrlPr>
                          <a:rPr lang="zh-CN" altLang="zh-CN" b="1" i="1">
                            <a:latin typeface="Cambria Math"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𝛉</m:t>
                        </m:r>
                        <m:r>
                          <a:rPr lang="en-US" altLang="zh-CN" b="1">
                            <a:latin typeface="Cambria Math" panose="02040503050406030204" pitchFamily="18" charset="0"/>
                          </a:rPr>
                          <m:t>=</m:t>
                        </m:r>
                        <m:r>
                          <a:rPr lang="en-US" altLang="zh-CN" b="1" i="1">
                            <a:latin typeface="Cambria Math" panose="02040503050406030204" pitchFamily="18" charset="0"/>
                          </a:rPr>
                          <m:t>−</m:t>
                        </m:r>
                        <m:r>
                          <a:rPr lang="en-US" altLang="zh-CN" b="1" i="1">
                            <a:latin typeface="Cambria Math" panose="02040503050406030204" pitchFamily="18" charset="0"/>
                          </a:rPr>
                          <m:t>𝟏</m:t>
                        </m:r>
                      </m:e>
                    </m:func>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，这时损失函数减少的幅度值</a:t>
                </a:r>
                <a14:m>
                  <m:oMath xmlns:m="http://schemas.openxmlformats.org/officeDocument/2006/math">
                    <m:r>
                      <a:rPr lang="en-US" altLang="zh-CN" b="1" i="1">
                        <a:latin typeface="Cambria Math" panose="02040503050406030204" pitchFamily="18" charset="0"/>
                      </a:rPr>
                      <m:t>(</m:t>
                    </m:r>
                    <m:sSup>
                      <m:sSupPr>
                        <m:ctrlPr>
                          <a:rPr lang="zh-CN" altLang="zh-CN" b="1" i="1">
                            <a:latin typeface="Cambria Math"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sup>
                        <m:r>
                          <a:rPr lang="en-US" altLang="zh-CN" b="1" i="1">
                            <a:latin typeface="Cambria Math" panose="02040503050406030204" pitchFamily="18" charset="0"/>
                          </a:rPr>
                          <m:t>𝑻</m:t>
                        </m:r>
                      </m:sup>
                    </m:sSup>
                    <m:r>
                      <a:rPr lang="en-US" altLang="zh-CN" b="1" i="1">
                        <a:latin typeface="Cambria Math" panose="02040503050406030204" pitchFamily="18" charset="0"/>
                      </a:rPr>
                      <m:t>∆</m:t>
                    </m:r>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取到最小。</a:t>
                </a:r>
              </a:p>
            </p:txBody>
          </p:sp>
        </mc:Choice>
        <mc:Fallback xmlns="">
          <p:sp>
            <p:nvSpPr>
              <p:cNvPr id="4" name="矩形 3"/>
              <p:cNvSpPr>
                <a:spLocks noRot="1" noChangeAspect="1" noMove="1" noResize="1" noEditPoints="1" noAdjustHandles="1" noChangeArrowheads="1" noChangeShapeType="1" noTextEdit="1"/>
              </p:cNvSpPr>
              <p:nvPr/>
            </p:nvSpPr>
            <p:spPr>
              <a:xfrm>
                <a:off x="200547" y="1098795"/>
                <a:ext cx="8742905" cy="5122171"/>
              </a:xfrm>
              <a:prstGeom prst="rect">
                <a:avLst/>
              </a:prstGeom>
              <a:blipFill>
                <a:blip r:embed="rId2"/>
                <a:stretch>
                  <a:fillRect l="-488" r="-3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548398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580" y="200709"/>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04276" y="1117019"/>
                <a:ext cx="8042313" cy="3329116"/>
              </a:xfrm>
              <a:prstGeom prst="rect">
                <a:avLst/>
              </a:prstGeom>
            </p:spPr>
            <p:txBody>
              <a:bodyPr wrap="square">
                <a:spAutoFit/>
              </a:bodyPr>
              <a:lstStyle/>
              <a:p>
                <a:pPr algn="just">
                  <a:lnSpc>
                    <a:spcPct val="20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𝛉</m:t>
                    </m:r>
                    <m:r>
                      <a:rPr lang="en-US" altLang="zh-CN" b="1">
                        <a:latin typeface="Cambria Math" panose="02040503050406030204" pitchFamily="18" charset="0"/>
                      </a:rPr>
                      <m:t>=</m:t>
                    </m:r>
                    <m:sSup>
                      <m:sSupPr>
                        <m:ctrlPr>
                          <a:rPr lang="zh-CN" altLang="zh-CN" b="1" i="1">
                            <a:latin typeface="Cambria Math" charset="0"/>
                          </a:rPr>
                        </m:ctrlPr>
                      </m:sSupPr>
                      <m:e>
                        <m:r>
                          <a:rPr lang="en-US" altLang="zh-CN" b="1" i="1">
                            <a:latin typeface="Cambria Math" panose="02040503050406030204" pitchFamily="18" charset="0"/>
                          </a:rPr>
                          <m:t>𝟏𝟖𝟎</m:t>
                        </m:r>
                      </m:e>
                      <m:sup>
                        <m:r>
                          <a:rPr lang="en-US" altLang="zh-CN" b="1" i="1">
                            <a:latin typeface="Cambria Math" panose="02040503050406030204" pitchFamily="18" charset="0"/>
                          </a:rPr>
                          <m:t>∘</m:t>
                        </m:r>
                      </m:sup>
                    </m:sSup>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a:latin typeface="Cambria Math" panose="02040503050406030204" pitchFamily="18" charset="0"/>
                          </a:rPr>
                          <m:t>∆</m:t>
                        </m:r>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charset="0"/>
                          </a:rPr>
                        </m:ctrlPr>
                      </m:dPr>
                      <m:e>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之间的差值为：</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a:latin typeface="Cambria Math" panose="02040503050406030204" pitchFamily="18" charset="0"/>
                          </a:rPr>
                          <m:t>∆</m:t>
                        </m:r>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b="1" i="1">
                        <a:latin typeface="Cambria Math" panose="02040503050406030204" pitchFamily="18" charset="0"/>
                      </a:rPr>
                      <m:t>𝒇</m:t>
                    </m:r>
                    <m:d>
                      <m:dPr>
                        <m:ctrlPr>
                          <a:rPr lang="zh-CN" altLang="zh-CN" b="1" i="1">
                            <a:latin typeface="Cambria Math"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d>
                      <m:dPr>
                        <m:begChr m:val="‖"/>
                        <m:endChr m:val="‖"/>
                        <m:ctrlPr>
                          <a:rPr lang="zh-CN" altLang="zh-CN" b="1" i="1">
                            <a:latin typeface="Cambria Math"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d>
                      <m:dPr>
                        <m:begChr m:val="‖"/>
                        <m:endChr m:val="‖"/>
                        <m:ctrlPr>
                          <a:rPr lang="zh-CN" altLang="zh-CN" b="1" i="1">
                            <a:latin typeface="Cambria Math"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func>
                      <m:funcPr>
                        <m:ctrlPr>
                          <a:rPr lang="zh-CN" altLang="zh-CN" b="1" i="1">
                            <a:latin typeface="Cambria Math"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r>
                      <a:rPr lang="en-US" altLang="zh-CN" b="1">
                        <a:latin typeface="Cambria Math" panose="02040503050406030204" pitchFamily="18" charset="0"/>
                      </a:rPr>
                      <m:t>=</m:t>
                    </m:r>
                    <m:r>
                      <a:rPr lang="en-US" altLang="zh-CN" b="1" i="1">
                        <a:latin typeface="Cambria Math" panose="02040503050406030204" pitchFamily="18" charset="0"/>
                      </a:rPr>
                      <m:t>−</m:t>
                    </m:r>
                    <m:d>
                      <m:dPr>
                        <m:begChr m:val="‖"/>
                        <m:endChr m:val="‖"/>
                        <m:ctrlPr>
                          <a:rPr lang="zh-CN" altLang="zh-CN" b="1" i="1">
                            <a:latin typeface="Cambria Math"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d>
                      <m:dPr>
                        <m:begChr m:val="‖"/>
                        <m:endChr m:val="‖"/>
                        <m:ctrlPr>
                          <a:rPr lang="zh-CN" altLang="zh-CN" b="1" i="1">
                            <a:latin typeface="Cambria Math"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。这说明只要沿着损失函数梯度的反方向选取</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的增量</a:t>
                </a:r>
                <a14:m>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，就会保证损失误差下降最多、下降最快，犹如从山峰处沿着最陡峭路径可快速走到山谷。在前面的推导中忽略了损失函数的二阶导数以及其高阶导数的取值，因此在实际中引入步长</a:t>
                </a:r>
                <a14:m>
                  <m:oMath xmlns:m="http://schemas.openxmlformats.org/officeDocument/2006/math">
                    <m:r>
                      <a:rPr lang="en-US" altLang="zh-CN" b="1" i="1">
                        <a:latin typeface="Cambria Math" panose="02040503050406030204" pitchFamily="18" charset="0"/>
                      </a:rPr>
                      <m:t>𝛈</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，用</a:t>
                </a:r>
                <a14:m>
                  <m:oMath xmlns:m="http://schemas.openxmlformats.org/officeDocument/2006/math">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𝜼𝜵</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来更新</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（在具体实现时</a:t>
                </a:r>
                <a14:m>
                  <m:oMath xmlns:m="http://schemas.openxmlformats.org/officeDocument/2006/math">
                    <m:r>
                      <a:rPr lang="en-US" altLang="zh-CN" b="1" i="1">
                        <a:latin typeface="Cambria Math" panose="02040503050406030204" pitchFamily="18" charset="0"/>
                      </a:rPr>
                      <m:t>𝛈</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可取一个定值）。</a:t>
                </a:r>
              </a:p>
            </p:txBody>
          </p:sp>
        </mc:Choice>
        <mc:Fallback xmlns="">
          <p:sp>
            <p:nvSpPr>
              <p:cNvPr id="3" name="矩形 2"/>
              <p:cNvSpPr>
                <a:spLocks noRot="1" noChangeAspect="1" noMove="1" noResize="1" noEditPoints="1" noAdjustHandles="1" noChangeArrowheads="1" noChangeShapeType="1" noTextEdit="1"/>
              </p:cNvSpPr>
              <p:nvPr/>
            </p:nvSpPr>
            <p:spPr>
              <a:xfrm>
                <a:off x="504276" y="1117019"/>
                <a:ext cx="8042313" cy="3329116"/>
              </a:xfrm>
              <a:prstGeom prst="rect">
                <a:avLst/>
              </a:prstGeom>
              <a:blipFill>
                <a:blip r:embed="rId2"/>
                <a:stretch>
                  <a:fillRect l="-682" r="-607" b="-16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69B8F3EC-3E17-4166-A4A7-F2182B52C8CE}"/>
                  </a:ext>
                </a:extLst>
              </p:cNvPr>
              <p:cNvSpPr/>
              <p:nvPr/>
            </p:nvSpPr>
            <p:spPr>
              <a:xfrm>
                <a:off x="1308033" y="4667583"/>
                <a:ext cx="6876708" cy="1533112"/>
              </a:xfrm>
              <a:prstGeom prst="rect">
                <a:avLst/>
              </a:prstGeom>
              <a:solidFill>
                <a:schemeClr val="accent3">
                  <a:lumMod val="60000"/>
                  <a:lumOff val="40000"/>
                  <a:alpha val="60000"/>
                </a:schemeClr>
              </a:solidFill>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从下面的公式可以计算得到变量的增量为</a:t>
                </a:r>
                <a14:m>
                  <m:oMath xmlns:m="http://schemas.openxmlformats.org/officeDocument/2006/math">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limLow>
                        <m:limLowPr>
                          <m:ctrlPr>
                            <a:rPr lang="zh-CN" altLang="zh-CN" i="1" kern="100">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e>
                          </m:groupCh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变量更新后的取值</m:t>
                          </m:r>
                        </m:lim>
                      </m:limLow>
                      <m:limLow>
                        <m:limLowPr>
                          <m:ctrlPr>
                            <a:rPr lang="zh-CN" altLang="zh-CN" i="1" kern="100">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groupCh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变量当前取值</m:t>
                          </m:r>
                        </m:lim>
                      </m:limLow>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i="1" kern="100">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e>
                          </m:groupCh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变量的增量</m:t>
                          </m:r>
                        </m:lim>
                      </m:limLow>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69B8F3EC-3E17-4166-A4A7-F2182B52C8CE}"/>
                  </a:ext>
                </a:extLst>
              </p:cNvPr>
              <p:cNvSpPr>
                <a:spLocks noRot="1" noChangeAspect="1" noMove="1" noResize="1" noEditPoints="1" noAdjustHandles="1" noChangeArrowheads="1" noChangeShapeType="1" noTextEdit="1"/>
              </p:cNvSpPr>
              <p:nvPr/>
            </p:nvSpPr>
            <p:spPr>
              <a:xfrm>
                <a:off x="1308033" y="4667583"/>
                <a:ext cx="6876708" cy="153311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42538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471776" y="1103039"/>
            <a:ext cx="8221463" cy="128625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BP</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算法是一种将输出层误差反向传播给隐藏层进行参数更新的方法。</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将误差从后向前传递，将误差分摊给各层所有单元，从而获得各层单元所产生的误差，进而依据这个误差来让各层单元负起各自责任、修正各单元参数。</a:t>
            </a:r>
          </a:p>
        </p:txBody>
      </p:sp>
      <p:pic>
        <p:nvPicPr>
          <p:cNvPr id="35" name="图片 34">
            <a:extLst>
              <a:ext uri="{FF2B5EF4-FFF2-40B4-BE49-F238E27FC236}">
                <a16:creationId xmlns:a16="http://schemas.microsoft.com/office/drawing/2014/main" xmlns="" id="{91C1D729-5583-4125-9BDF-635BA61DC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587" y="2760114"/>
            <a:ext cx="7791718" cy="2685321"/>
          </a:xfrm>
          <a:prstGeom prst="rect">
            <a:avLst/>
          </a:prstGeom>
        </p:spPr>
      </p:pic>
      <p:sp>
        <p:nvSpPr>
          <p:cNvPr id="36" name="文本框 35">
            <a:extLst>
              <a:ext uri="{FF2B5EF4-FFF2-40B4-BE49-F238E27FC236}">
                <a16:creationId xmlns:a16="http://schemas.microsoft.com/office/drawing/2014/main" xmlns="" id="{2DD4DA0D-6A92-4669-9EDD-5231A345FF7C}"/>
              </a:ext>
            </a:extLst>
          </p:cNvPr>
          <p:cNvSpPr txBox="1"/>
          <p:nvPr/>
        </p:nvSpPr>
        <p:spPr>
          <a:xfrm>
            <a:off x="2734122" y="5570295"/>
            <a:ext cx="3785011"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1411151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8258" y="197131"/>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事实符号化</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08258" y="922895"/>
                <a:ext cx="8505236" cy="5663089"/>
              </a:xfrm>
              <a:prstGeom prst="rect">
                <a:avLst/>
              </a:prstGeom>
            </p:spPr>
            <p:txBody>
              <a:bodyPr wrap="square">
                <a:spAutoFit/>
              </a:bodyPr>
              <a:lstStyle/>
              <a:p>
                <a:r>
                  <a:rPr lang="en-US" altLang="zh-CN" dirty="0"/>
                  <a:t>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2.8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将下列客观事实符号化。</a:t>
                </a:r>
              </a:p>
              <a:p>
                <a:pPr marL="342900" lvl="0" indent="-342900">
                  <a:lnSpc>
                    <a:spcPct val="150000"/>
                  </a:lnSpc>
                  <a:buFont typeface="+mj-lt"/>
                  <a:buAutoNum type="arabicPeriod"/>
                </a:pPr>
                <a:r>
                  <a:rPr lang="en-US" altLang="zh-CN" dirty="0"/>
                  <a:t>Richard</a:t>
                </a:r>
                <a:r>
                  <a:rPr lang="zh-CN" altLang="zh-CN" dirty="0"/>
                  <a:t>是国王。</a:t>
                </a:r>
              </a:p>
              <a:p>
                <a:pPr marL="342900" lvl="0" indent="-342900">
                  <a:lnSpc>
                    <a:spcPct val="150000"/>
                  </a:lnSpc>
                  <a:buFont typeface="+mj-lt"/>
                  <a:buAutoNum type="arabicPeriod"/>
                </a:pPr>
                <a:r>
                  <a:rPr lang="en-US" altLang="zh-CN" dirty="0"/>
                  <a:t>Lucy</a:t>
                </a:r>
                <a:r>
                  <a:rPr lang="zh-CN" altLang="zh-CN" dirty="0"/>
                  <a:t>和</a:t>
                </a:r>
                <a:r>
                  <a:rPr lang="en-US" altLang="zh-CN" dirty="0"/>
                  <a:t>Lily</a:t>
                </a:r>
                <a:r>
                  <a:rPr lang="zh-CN" altLang="zh-CN" dirty="0"/>
                  <a:t>是姐妹。</a:t>
                </a:r>
              </a:p>
              <a:p>
                <a:pPr marL="342900" lvl="0" indent="-342900">
                  <a:lnSpc>
                    <a:spcPct val="150000"/>
                  </a:lnSpc>
                  <a:buFont typeface="+mj-lt"/>
                  <a:buAutoNum type="arabicPeriod"/>
                </a:pPr>
                <a:r>
                  <a:rPr lang="zh-CN" altLang="zh-CN" dirty="0"/>
                  <a:t>北京是中国的首都。</a:t>
                </a:r>
              </a:p>
              <a:p>
                <a:endParaRPr lang="en-US" altLang="zh-CN" dirty="0"/>
              </a:p>
              <a:p>
                <a:pPr>
                  <a:lnSpc>
                    <a:spcPct val="150000"/>
                  </a:lnSpc>
                </a:pPr>
                <a:r>
                  <a:rPr lang="zh-CN" altLang="zh-CN" dirty="0"/>
                  <a:t>解 </a:t>
                </a:r>
                <a:r>
                  <a:rPr lang="en-US" altLang="zh-CN" dirty="0"/>
                  <a:t>(1) </a:t>
                </a:r>
                <a14:m>
                  <m:oMath xmlns:m="http://schemas.openxmlformats.org/officeDocument/2006/math">
                    <m:r>
                      <a:rPr lang="en-US" altLang="zh-CN" i="1">
                        <a:latin typeface="Cambria Math"/>
                      </a:rPr>
                      <m:t>𝐾𝑖𝑛𝑔</m:t>
                    </m:r>
                  </m:oMath>
                </a14:m>
                <a:r>
                  <a:rPr lang="en-US" altLang="zh-CN" dirty="0"/>
                  <a:t>(Richard)</a:t>
                </a:r>
                <a:r>
                  <a:rPr lang="zh-CN" altLang="zh-CN" dirty="0"/>
                  <a:t>。其中，</a:t>
                </a:r>
                <a:r>
                  <a:rPr lang="en-US" altLang="zh-CN" dirty="0"/>
                  <a:t>Richard</a:t>
                </a:r>
                <a:r>
                  <a:rPr lang="zh-CN" altLang="zh-CN" dirty="0"/>
                  <a:t>是一个个体常量，</a:t>
                </a:r>
                <a14:m>
                  <m:oMath xmlns:m="http://schemas.openxmlformats.org/officeDocument/2006/math">
                    <m:r>
                      <a:rPr lang="en-US" altLang="zh-CN" i="1">
                        <a:latin typeface="Cambria Math"/>
                      </a:rPr>
                      <m:t>𝐾𝑖𝑛𝑔</m:t>
                    </m:r>
                  </m:oMath>
                </a14:m>
                <a:r>
                  <a:rPr lang="zh-CN" altLang="zh-CN" dirty="0"/>
                  <a:t>是一个描述</a:t>
                </a:r>
                <a:r>
                  <a:rPr lang="en-US" altLang="zh-CN" dirty="0"/>
                  <a:t>“</a:t>
                </a:r>
                <a:r>
                  <a:rPr lang="zh-CN" altLang="zh-CN" dirty="0"/>
                  <a:t>国王</a:t>
                </a:r>
                <a:r>
                  <a:rPr lang="en-US" altLang="zh-CN" dirty="0"/>
                  <a:t>”</a:t>
                </a:r>
                <a:r>
                  <a:rPr lang="zh-CN" altLang="zh-CN" dirty="0"/>
                  <a:t>这个一元关系的谓词。</a:t>
                </a:r>
              </a:p>
              <a:p>
                <a:pPr>
                  <a:lnSpc>
                    <a:spcPct val="150000"/>
                  </a:lnSpc>
                </a:pPr>
                <a:r>
                  <a:rPr lang="en-US" altLang="zh-CN" dirty="0"/>
                  <a:t>(2) </a:t>
                </a:r>
                <a14:m>
                  <m:oMath xmlns:m="http://schemas.openxmlformats.org/officeDocument/2006/math">
                    <m:r>
                      <a:rPr lang="en-US" altLang="zh-CN" i="1">
                        <a:latin typeface="Cambria Math"/>
                      </a:rPr>
                      <m:t>𝑆𝑖𝑠𝑡𝑒𝑟</m:t>
                    </m:r>
                  </m:oMath>
                </a14:m>
                <a:r>
                  <a:rPr lang="en-US" altLang="zh-CN" dirty="0"/>
                  <a:t>(Lucy, Lily)</a:t>
                </a:r>
                <a:r>
                  <a:rPr lang="zh-CN" altLang="zh-CN" dirty="0"/>
                  <a:t>。其中，</a:t>
                </a:r>
                <a:r>
                  <a:rPr lang="en-US" altLang="zh-CN" dirty="0"/>
                  <a:t>Lucy</a:t>
                </a:r>
                <a:r>
                  <a:rPr lang="zh-CN" altLang="zh-CN" dirty="0"/>
                  <a:t>和</a:t>
                </a:r>
                <a:r>
                  <a:rPr lang="en-US" altLang="zh-CN" dirty="0"/>
                  <a:t>Lily</a:t>
                </a:r>
                <a:r>
                  <a:rPr lang="zh-CN" altLang="zh-CN" dirty="0"/>
                  <a:t>是两个个体常量，</a:t>
                </a:r>
                <a14:m>
                  <m:oMath xmlns:m="http://schemas.openxmlformats.org/officeDocument/2006/math">
                    <m:r>
                      <a:rPr lang="en-US" altLang="zh-CN" i="1">
                        <a:latin typeface="Cambria Math"/>
                      </a:rPr>
                      <m:t>𝑆𝑖𝑠𝑡𝑒𝑟</m:t>
                    </m:r>
                  </m:oMath>
                </a14:m>
                <a:r>
                  <a:rPr lang="zh-CN" altLang="zh-CN" dirty="0"/>
                  <a:t>是一个描述</a:t>
                </a:r>
                <a:r>
                  <a:rPr lang="en-US" altLang="zh-CN" dirty="0"/>
                  <a:t>“</a:t>
                </a:r>
                <a:r>
                  <a:rPr lang="zh-CN" altLang="zh-CN" dirty="0"/>
                  <a:t>姐妹</a:t>
                </a:r>
                <a:r>
                  <a:rPr lang="en-US" altLang="zh-CN" dirty="0"/>
                  <a:t>”</a:t>
                </a:r>
                <a:r>
                  <a:rPr lang="zh-CN" altLang="zh-CN" dirty="0"/>
                  <a:t>这个二元关系的谓词。</a:t>
                </a:r>
              </a:p>
              <a:p>
                <a:pPr>
                  <a:lnSpc>
                    <a:spcPct val="150000"/>
                  </a:lnSpc>
                </a:pPr>
                <a:r>
                  <a:rPr lang="en-US" altLang="zh-CN" dirty="0"/>
                  <a:t>(3) </a:t>
                </a:r>
                <a14:m>
                  <m:oMath xmlns:m="http://schemas.openxmlformats.org/officeDocument/2006/math">
                    <m:r>
                      <a:rPr lang="en-US" altLang="zh-CN" i="1">
                        <a:latin typeface="Cambria Math"/>
                      </a:rPr>
                      <m:t>𝐶𝑎𝑝𝑖𝑡𝑎𝑙</m:t>
                    </m:r>
                  </m:oMath>
                </a14:m>
                <a:r>
                  <a:rPr lang="en-US" altLang="zh-CN" dirty="0"/>
                  <a:t>(</a:t>
                </a:r>
                <a:r>
                  <a:rPr lang="zh-CN" altLang="zh-CN" dirty="0"/>
                  <a:t>北京</a:t>
                </a:r>
                <a:r>
                  <a:rPr lang="en-US" altLang="zh-CN" dirty="0"/>
                  <a:t>, </a:t>
                </a:r>
                <a:r>
                  <a:rPr lang="zh-CN" altLang="zh-CN" dirty="0"/>
                  <a:t>中国</a:t>
                </a:r>
                <a:r>
                  <a:rPr lang="en-US" altLang="zh-CN" dirty="0"/>
                  <a:t>)</a:t>
                </a:r>
                <a:r>
                  <a:rPr lang="zh-CN" altLang="zh-CN" dirty="0"/>
                  <a:t>。其中，北京和中国是两个个体常量，</a:t>
                </a:r>
                <a14:m>
                  <m:oMath xmlns:m="http://schemas.openxmlformats.org/officeDocument/2006/math">
                    <m:r>
                      <a:rPr lang="en-US" altLang="zh-CN" i="1">
                        <a:latin typeface="Cambria Math"/>
                      </a:rPr>
                      <m:t>𝐶𝑎𝑝𝑖𝑡𝑎𝑙</m:t>
                    </m:r>
                  </m:oMath>
                </a14:m>
                <a:r>
                  <a:rPr lang="zh-CN" altLang="zh-CN" dirty="0"/>
                  <a:t>是一个描述</a:t>
                </a:r>
                <a:r>
                  <a:rPr lang="en-US" altLang="zh-CN" dirty="0"/>
                  <a:t>“</a:t>
                </a:r>
                <a:r>
                  <a:rPr lang="zh-CN" altLang="zh-CN" dirty="0"/>
                  <a:t>首都</a:t>
                </a:r>
                <a:r>
                  <a:rPr lang="en-US" altLang="zh-CN" dirty="0"/>
                  <a:t>”</a:t>
                </a:r>
                <a:r>
                  <a:rPr lang="zh-CN" altLang="zh-CN" dirty="0"/>
                  <a:t>这个二元关系的谓词。</a:t>
                </a:r>
                <a:endParaRPr lang="en-US" altLang="zh-CN" dirty="0"/>
              </a:p>
              <a:p>
                <a:pPr>
                  <a:lnSpc>
                    <a:spcPct val="150000"/>
                  </a:lnSpc>
                </a:pPr>
                <a:r>
                  <a:rPr lang="zh-CN" altLang="zh-CN" dirty="0"/>
                  <a:t>虽然，使用个体和谓词的组合可以描述简单的客观事实。但是在某些复杂的情况下，需要对某一对象集合的共同属性进行描述。而对每个对象的属性特征进行一一列举太过冗余，量词的引入可以有效地解决这一问题。</a:t>
                </a:r>
              </a:p>
            </p:txBody>
          </p:sp>
        </mc:Choice>
        <mc:Fallback xmlns="">
          <p:sp>
            <p:nvSpPr>
              <p:cNvPr id="3" name="矩形 2"/>
              <p:cNvSpPr>
                <a:spLocks noRot="1" noChangeAspect="1" noMove="1" noResize="1" noEditPoints="1" noAdjustHandles="1" noChangeArrowheads="1" noChangeShapeType="1" noTextEdit="1"/>
              </p:cNvSpPr>
              <p:nvPr/>
            </p:nvSpPr>
            <p:spPr>
              <a:xfrm>
                <a:off x="308258" y="922895"/>
                <a:ext cx="8505236" cy="5663089"/>
              </a:xfrm>
              <a:prstGeom prst="rect">
                <a:avLst/>
              </a:prstGeom>
              <a:blipFill rotWithShape="1">
                <a:blip r:embed="rId3"/>
                <a:stretch>
                  <a:fillRect l="-645" t="-753" r="-2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616309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44874" y="4637171"/>
                <a:ext cx="8480485" cy="1637436"/>
              </a:xfrm>
              <a:prstGeom prst="rect">
                <a:avLst/>
              </a:prstGeom>
            </p:spPr>
            <p:txBody>
              <a:bodyPr wrap="square">
                <a:spAutoFit/>
              </a:bodyPr>
              <a:lstStyle/>
              <a:p>
                <a:pPr algn="just"/>
                <a:r>
                  <a:rPr lang="zh-CN" altLang="zh-CN" b="1" dirty="0">
                    <a:latin typeface="Times New Roman" panose="02020603050405020304" pitchFamily="18" charset="0"/>
                    <a:ea typeface="楷体" panose="02010609060101010101" pitchFamily="49" charset="-122"/>
                    <a:cs typeface="Times New Roman" panose="02020603050405020304" pitchFamily="18" charset="0"/>
                  </a:rPr>
                  <a:t>为了使损失函数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取值减少（从而保证模型预测结果与实际结果之间的差距越来越小），需要求取损失函数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相对于</a:t>
                </a:r>
                <a14:m>
                  <m:oMath xmlns:m="http://schemas.openxmlformats.org/officeDocument/2006/math">
                    <m:sSub>
                      <m:sSubPr>
                        <m:ctrlPr>
                          <a:rPr lang="zh-CN" altLang="zh-CN" b="1" i="1">
                            <a:latin typeface="Cambria Math"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的偏导，然后按照损失函数梯度的反方向选取一个微小的增量，来调整</a:t>
                </a:r>
                <a14:m>
                  <m:oMath xmlns:m="http://schemas.openxmlformats.org/officeDocument/2006/math">
                    <m:sSub>
                      <m:sSubPr>
                        <m:ctrlPr>
                          <a:rPr lang="zh-CN" altLang="zh-CN" b="1" i="1">
                            <a:latin typeface="Cambria Math"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的取值，就能够保证损失函数取值减少。即将</a:t>
                </a:r>
                <a14:m>
                  <m:oMath xmlns:m="http://schemas.openxmlformats.org/officeDocument/2006/math">
                    <m:sSub>
                      <m:sSubPr>
                        <m:ctrlPr>
                          <a:rPr lang="zh-CN" altLang="zh-CN" b="1" i="1">
                            <a:latin typeface="Cambria Math"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变为</a:t>
                </a:r>
                <a14:m>
                  <m:oMath xmlns:m="http://schemas.openxmlformats.org/officeDocument/2006/math">
                    <m:sSub>
                      <m:sSubPr>
                        <m:ctrlPr>
                          <a:rPr lang="zh-CN" altLang="zh-CN" b="1" i="1">
                            <a:latin typeface="Cambria Math"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rPr>
                      <m:t>𝛈</m:t>
                    </m:r>
                    <m:f>
                      <m:fPr>
                        <m:ctrlPr>
                          <a:rPr lang="zh-CN" altLang="zh-CN" b="1" i="1">
                            <a:latin typeface="Cambria Math" charset="0"/>
                          </a:rPr>
                        </m:ctrlPr>
                      </m:fPr>
                      <m:num>
                        <m:r>
                          <a:rPr lang="en-US" altLang="zh-CN" b="1" i="1">
                            <a:latin typeface="Cambria Math" panose="02040503050406030204" pitchFamily="18" charset="0"/>
                          </a:rPr>
                          <m:t>𝒅</m:t>
                        </m:r>
                        <m:r>
                          <a:rPr lang="en-US" altLang="zh-CN" b="1" i="1">
                            <a:latin typeface="Cambria Math" panose="02040503050406030204" pitchFamily="18" charset="0"/>
                          </a:rPr>
                          <m:t>𝓛</m:t>
                        </m:r>
                      </m:num>
                      <m:den>
                        <m:r>
                          <a:rPr lang="en-US" altLang="zh-CN" b="1" i="1">
                            <a:latin typeface="Cambria Math" panose="02040503050406030204" pitchFamily="18" charset="0"/>
                          </a:rPr>
                          <m:t>𝒅</m:t>
                        </m:r>
                        <m:sSub>
                          <m:sSubPr>
                            <m:ctrlPr>
                              <a:rPr lang="zh-CN" altLang="zh-CN" b="1" i="1">
                                <a:latin typeface="Cambria Math"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den>
                    </m:f>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后，能使得损失误差减少。这里</a:t>
                </a:r>
                <a14:m>
                  <m:oMath xmlns:m="http://schemas.openxmlformats.org/officeDocument/2006/math">
                    <m:f>
                      <m:fPr>
                        <m:ctrlPr>
                          <a:rPr lang="zh-CN" altLang="zh-CN" b="1" i="1">
                            <a:latin typeface="Cambria Math" charset="0"/>
                          </a:rPr>
                        </m:ctrlPr>
                      </m:fPr>
                      <m:num>
                        <m:r>
                          <a:rPr lang="en-US" altLang="zh-CN" b="1" i="1">
                            <a:latin typeface="Cambria Math" panose="02040503050406030204" pitchFamily="18" charset="0"/>
                          </a:rPr>
                          <m:t>𝒅</m:t>
                        </m:r>
                        <m:r>
                          <a:rPr lang="en-US" altLang="zh-CN" b="1" i="1">
                            <a:latin typeface="Cambria Math" panose="02040503050406030204" pitchFamily="18" charset="0"/>
                          </a:rPr>
                          <m:t>𝓛</m:t>
                        </m:r>
                      </m:num>
                      <m:den>
                        <m:r>
                          <a:rPr lang="en-US" altLang="zh-CN" b="1" i="1">
                            <a:latin typeface="Cambria Math" panose="02040503050406030204" pitchFamily="18" charset="0"/>
                          </a:rPr>
                          <m:t>𝒅</m:t>
                        </m:r>
                        <m:sSub>
                          <m:sSubPr>
                            <m:ctrlPr>
                              <a:rPr lang="zh-CN" altLang="zh-CN" b="1" i="1">
                                <a:latin typeface="Cambria Math"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den>
                    </m:f>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为损失函数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b="1" i="1">
                            <a:latin typeface="Cambria Math"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的偏导。于是，需要求取损失函数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对变量参数</a:t>
                </a:r>
                <a14:m>
                  <m:oMath xmlns:m="http://schemas.openxmlformats.org/officeDocument/2006/math">
                    <m:sSub>
                      <m:sSubPr>
                        <m:ctrlPr>
                          <a:rPr lang="zh-CN" altLang="zh-CN" b="1" i="1">
                            <a:latin typeface="Cambria Math"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a:t>
                </a:r>
              </a:p>
            </p:txBody>
          </p:sp>
        </mc:Choice>
        <mc:Fallback xmlns="">
          <p:sp>
            <p:nvSpPr>
              <p:cNvPr id="3" name="矩形 2"/>
              <p:cNvSpPr>
                <a:spLocks noRot="1" noChangeAspect="1" noMove="1" noResize="1" noEditPoints="1" noAdjustHandles="1" noChangeArrowheads="1" noChangeShapeType="1" noTextEdit="1"/>
              </p:cNvSpPr>
              <p:nvPr/>
            </p:nvSpPr>
            <p:spPr>
              <a:xfrm>
                <a:off x="244874" y="4637171"/>
                <a:ext cx="8480485" cy="1637436"/>
              </a:xfrm>
              <a:prstGeom prst="rect">
                <a:avLst/>
              </a:prstGeom>
              <a:blipFill>
                <a:blip r:embed="rId2"/>
                <a:stretch>
                  <a:fillRect l="-575" t="-2985" r="-647" b="-4478"/>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xmlns="" id="{CBDB1793-6001-46C7-962E-D9656400B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26" y="1119664"/>
            <a:ext cx="7791718" cy="2685321"/>
          </a:xfrm>
          <a:prstGeom prst="rect">
            <a:avLst/>
          </a:prstGeom>
        </p:spPr>
      </p:pic>
      <p:sp>
        <p:nvSpPr>
          <p:cNvPr id="36" name="文本框 35">
            <a:extLst>
              <a:ext uri="{FF2B5EF4-FFF2-40B4-BE49-F238E27FC236}">
                <a16:creationId xmlns:a16="http://schemas.microsoft.com/office/drawing/2014/main" xmlns="" id="{600D3088-FFAA-45DA-9BF4-DBE060EF3792}"/>
              </a:ext>
            </a:extLst>
          </p:cNvPr>
          <p:cNvSpPr txBox="1"/>
          <p:nvPr/>
        </p:nvSpPr>
        <p:spPr>
          <a:xfrm>
            <a:off x="2312426" y="3892564"/>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4107369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35207" y="4435980"/>
                <a:ext cx="8634721" cy="1854354"/>
              </a:xfrm>
              <a:prstGeom prst="rect">
                <a:avLst/>
              </a:prstGeom>
            </p:spPr>
            <p:txBody>
              <a:bodyPr wrap="square">
                <a:spAutoFit/>
              </a:bodyPr>
              <a:lstStyle/>
              <a:p>
                <a:pPr marL="285750" indent="-285750">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由于</a:t>
                </a:r>
                <a14:m>
                  <m:oMath xmlns:m="http://schemas.openxmlformats.org/officeDocument/2006/math">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与加权累加函数</a:t>
                </a:r>
                <a14:m>
                  <m:oMath xmlns:m="http://schemas.openxmlformats.org/officeDocument/2006/math">
                    <m:r>
                      <a:rPr lang="en-US" altLang="zh-CN" sz="1600" b="1" i="1">
                        <a:latin typeface="Cambria Math" panose="02040503050406030204" pitchFamily="18" charset="0"/>
                      </a:rPr>
                      <m:t>𝓧</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函数均有关，因此</a:t>
                </a:r>
                <a14:m>
                  <m:oMath xmlns:m="http://schemas.openxmlformats.org/officeDocument/2006/math">
                    <m:f>
                      <m:fPr>
                        <m:ctrlPr>
                          <a:rPr lang="zh-CN" altLang="zh-CN" sz="1600" b="1" i="1">
                            <a:latin typeface="Cambria Math"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r>
                      <a:rPr lang="en-US" altLang="zh-CN" sz="1600" b="1" i="1">
                        <a:latin typeface="Cambria Math" panose="02040503050406030204" pitchFamily="18" charset="0"/>
                      </a:rPr>
                      <m:t>=</m:t>
                    </m:r>
                    <m:f>
                      <m:fPr>
                        <m:ctrlPr>
                          <a:rPr lang="zh-CN" altLang="zh-CN" sz="1600" b="1" i="1">
                            <a:latin typeface="Cambria Math"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𝓞</m:t>
                        </m:r>
                      </m:den>
                    </m:f>
                    <m:f>
                      <m:fPr>
                        <m:ctrlPr>
                          <a:rPr lang="zh-CN" altLang="zh-CN" sz="1600" b="1" i="1">
                            <a:latin typeface="Cambria Math"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𝓞</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𝓧</m:t>
                        </m:r>
                      </m:den>
                    </m:f>
                    <m:f>
                      <m:fPr>
                        <m:ctrlPr>
                          <a:rPr lang="zh-CN" altLang="zh-CN" sz="1600" b="1" i="1">
                            <a:latin typeface="Cambria Math"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𝓧</m:t>
                        </m:r>
                      </m:num>
                      <m:den>
                        <m:r>
                          <a:rPr lang="en-US" altLang="zh-CN" sz="1600" b="1" i="1">
                            <a:latin typeface="Cambria Math" panose="02040503050406030204" pitchFamily="18" charset="0"/>
                          </a:rPr>
                          <m:t>𝒅</m:t>
                        </m:r>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。在这个链式求导中：</a:t>
                </a:r>
                <a14:m>
                  <m:oMath xmlns:m="http://schemas.openxmlformats.org/officeDocument/2006/math">
                    <m:f>
                      <m:fPr>
                        <m:ctrlPr>
                          <a:rPr lang="zh-CN" altLang="zh-CN" sz="1600" b="1" i="1">
                            <a:latin typeface="Cambria Math"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𝓞</m:t>
                        </m:r>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与损失函数的定义有关；</a:t>
                </a:r>
                <a14:m>
                  <m:oMath xmlns:m="http://schemas.openxmlformats.org/officeDocument/2006/math">
                    <m:f>
                      <m:fPr>
                        <m:ctrlPr>
                          <a:rPr lang="zh-CN" altLang="zh-CN" sz="1600" b="1" i="1">
                            <a:latin typeface="Cambria Math"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𝓞</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𝓧</m:t>
                        </m:r>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是对</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函数求导，结果为</a:t>
                </a:r>
                <a14:m>
                  <m:oMath xmlns:m="http://schemas.openxmlformats.org/officeDocument/2006/math">
                    <m:f>
                      <m:fPr>
                        <m:ctrlPr>
                          <a:rPr lang="zh-CN" altLang="zh-CN" sz="1600" b="1" i="1">
                            <a:latin typeface="Cambria Math" charset="0"/>
                          </a:rPr>
                        </m:ctrlPr>
                      </m:fPr>
                      <m:num>
                        <m:r>
                          <a:rPr lang="en-US" altLang="zh-CN" sz="1600" b="1" i="1">
                            <a:latin typeface="Cambria Math" panose="02040503050406030204" pitchFamily="18" charset="0"/>
                          </a:rPr>
                          <m:t>𝟏</m:t>
                        </m:r>
                      </m:num>
                      <m:den>
                        <m:r>
                          <a:rPr lang="en-US" altLang="zh-CN" sz="1600" b="1" i="1">
                            <a:latin typeface="Cambria Math" panose="02040503050406030204" pitchFamily="18" charset="0"/>
                          </a:rPr>
                          <m:t>𝟏</m:t>
                        </m:r>
                        <m:r>
                          <a:rPr lang="en-US" altLang="zh-CN" sz="1600" b="1" i="1">
                            <a:latin typeface="Cambria Math" panose="02040503050406030204" pitchFamily="18" charset="0"/>
                          </a:rPr>
                          <m:t>+</m:t>
                        </m:r>
                        <m:sSup>
                          <m:sSupPr>
                            <m:ctrlPr>
                              <a:rPr lang="zh-CN" altLang="zh-CN" sz="1600" b="1" i="1">
                                <a:latin typeface="Cambria Math" charset="0"/>
                              </a:rPr>
                            </m:ctrlPr>
                          </m:sSupPr>
                          <m:e>
                            <m:r>
                              <a:rPr lang="en-US" altLang="zh-CN" sz="1600" b="1" i="1">
                                <a:latin typeface="Cambria Math" panose="02040503050406030204" pitchFamily="18" charset="0"/>
                              </a:rPr>
                              <m:t>𝒆</m:t>
                            </m:r>
                          </m:e>
                          <m:sup>
                            <m:r>
                              <a:rPr lang="en-US" altLang="zh-CN" sz="1600" b="1" i="1">
                                <a:latin typeface="Cambria Math" panose="02040503050406030204" pitchFamily="18" charset="0"/>
                              </a:rPr>
                              <m:t>−</m:t>
                            </m:r>
                            <m:r>
                              <a:rPr lang="en-US" altLang="zh-CN" sz="1600" b="1" i="1">
                                <a:latin typeface="Cambria Math" panose="02040503050406030204" pitchFamily="18" charset="0"/>
                              </a:rPr>
                              <m:t>𝓧</m:t>
                            </m:r>
                          </m:sup>
                        </m:sSup>
                      </m:den>
                    </m:f>
                    <m:r>
                      <a:rPr lang="en-US" altLang="zh-CN" sz="1600" b="1" i="1">
                        <a:latin typeface="Cambria Math" panose="02040503050406030204" pitchFamily="18" charset="0"/>
                      </a:rPr>
                      <m:t>×(</m:t>
                    </m:r>
                    <m:r>
                      <a:rPr lang="en-US" altLang="zh-CN" sz="1600" b="1" i="1">
                        <a:latin typeface="Cambria Math" panose="02040503050406030204" pitchFamily="18" charset="0"/>
                      </a:rPr>
                      <m:t>𝟏</m:t>
                    </m:r>
                    <m:r>
                      <a:rPr lang="en-US" altLang="zh-CN" sz="1600" b="1" i="1">
                        <a:latin typeface="Cambria Math" panose="02040503050406030204" pitchFamily="18" charset="0"/>
                      </a:rPr>
                      <m:t>−</m:t>
                    </m:r>
                    <m:f>
                      <m:fPr>
                        <m:ctrlPr>
                          <a:rPr lang="zh-CN" altLang="zh-CN" sz="1600" b="1" i="1">
                            <a:latin typeface="Cambria Math" charset="0"/>
                          </a:rPr>
                        </m:ctrlPr>
                      </m:fPr>
                      <m:num>
                        <m:r>
                          <a:rPr lang="en-US" altLang="zh-CN" sz="1600" b="1" i="1">
                            <a:latin typeface="Cambria Math" panose="02040503050406030204" pitchFamily="18" charset="0"/>
                          </a:rPr>
                          <m:t>𝟏</m:t>
                        </m:r>
                      </m:num>
                      <m:den>
                        <m:r>
                          <a:rPr lang="en-US" altLang="zh-CN" sz="1600" b="1" i="1">
                            <a:latin typeface="Cambria Math" panose="02040503050406030204" pitchFamily="18" charset="0"/>
                          </a:rPr>
                          <m:t>𝟏</m:t>
                        </m:r>
                        <m:r>
                          <a:rPr lang="en-US" altLang="zh-CN" sz="1600" b="1" i="1">
                            <a:latin typeface="Cambria Math" panose="02040503050406030204" pitchFamily="18" charset="0"/>
                          </a:rPr>
                          <m:t>+</m:t>
                        </m:r>
                        <m:sSup>
                          <m:sSupPr>
                            <m:ctrlPr>
                              <a:rPr lang="zh-CN" altLang="zh-CN" sz="1600" b="1" i="1">
                                <a:latin typeface="Cambria Math" charset="0"/>
                              </a:rPr>
                            </m:ctrlPr>
                          </m:sSupPr>
                          <m:e>
                            <m:r>
                              <a:rPr lang="en-US" altLang="zh-CN" sz="1600" b="1" i="1">
                                <a:latin typeface="Cambria Math" panose="02040503050406030204" pitchFamily="18" charset="0"/>
                              </a:rPr>
                              <m:t>𝒆</m:t>
                            </m:r>
                          </m:e>
                          <m:sup>
                            <m:r>
                              <a:rPr lang="en-US" altLang="zh-CN" sz="1600" b="1" i="1">
                                <a:latin typeface="Cambria Math" panose="02040503050406030204" pitchFamily="18" charset="0"/>
                              </a:rPr>
                              <m:t>−</m:t>
                            </m:r>
                            <m:r>
                              <a:rPr lang="en-US" altLang="zh-CN" sz="1600" b="1" i="1">
                                <a:latin typeface="Cambria Math" panose="02040503050406030204" pitchFamily="18" charset="0"/>
                              </a:rPr>
                              <m:t>𝓧</m:t>
                            </m:r>
                          </m:sup>
                        </m:sSup>
                      </m:den>
                    </m:f>
                    <m:r>
                      <a:rPr lang="en-US" altLang="zh-CN" sz="1600" b="1">
                        <a:latin typeface="Cambria Math" panose="02040503050406030204" pitchFamily="18" charset="0"/>
                      </a:rPr>
                      <m:t>)</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f>
                      <m:fPr>
                        <m:ctrlPr>
                          <a:rPr lang="zh-CN" altLang="zh-CN" sz="1600" b="1" i="1">
                            <a:latin typeface="Cambria Math"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𝓧</m:t>
                        </m:r>
                      </m:num>
                      <m:den>
                        <m:r>
                          <a:rPr lang="en-US" altLang="zh-CN" sz="1600" b="1" i="1">
                            <a:latin typeface="Cambria Math" panose="02040503050406030204" pitchFamily="18" charset="0"/>
                          </a:rPr>
                          <m:t>𝒅</m:t>
                        </m:r>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是加权累加函数</a:t>
                </a:r>
                <a14:m>
                  <m:oMath xmlns:m="http://schemas.openxmlformats.org/officeDocument/2006/math">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r>
                      <a:rPr lang="en-US" altLang="zh-CN" sz="1600" b="1" i="1">
                        <a:latin typeface="Cambria Math" panose="02040503050406030204" pitchFamily="18" charset="0"/>
                      </a:rPr>
                      <m:t>×</m:t>
                    </m:r>
                    <m:sSub>
                      <m:sSubPr>
                        <m:ctrlPr>
                          <a:rPr lang="zh-CN" altLang="zh-CN" sz="1600" b="1" i="1">
                            <a:latin typeface="Cambria Math"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𝟏</m:t>
                        </m:r>
                      </m:sub>
                    </m:sSub>
                    <m:r>
                      <a:rPr lang="en-US" altLang="zh-CN" sz="1600" b="1" i="1">
                        <a:latin typeface="Cambria Math" panose="02040503050406030204" pitchFamily="18" charset="0"/>
                      </a:rPr>
                      <m:t>+</m:t>
                    </m:r>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𝟐</m:t>
                        </m:r>
                      </m:sub>
                    </m:sSub>
                    <m:r>
                      <a:rPr lang="en-US" altLang="zh-CN" sz="1600" b="1" i="1">
                        <a:latin typeface="Cambria Math" panose="02040503050406030204" pitchFamily="18" charset="0"/>
                      </a:rPr>
                      <m:t>×</m:t>
                    </m:r>
                    <m:sSub>
                      <m:sSubPr>
                        <m:ctrlPr>
                          <a:rPr lang="zh-CN" altLang="zh-CN" sz="1600" b="1" i="1">
                            <a:latin typeface="Cambria Math"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𝟐</m:t>
                        </m:r>
                      </m:sub>
                    </m:sSub>
                    <m:r>
                      <a:rPr lang="en-US" altLang="zh-CN" sz="1600" b="1" i="1">
                        <a:latin typeface="Cambria Math" panose="02040503050406030204" pitchFamily="18" charset="0"/>
                      </a:rPr>
                      <m:t>+</m:t>
                    </m:r>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𝟑</m:t>
                        </m:r>
                      </m:sub>
                    </m:sSub>
                    <m:r>
                      <a:rPr lang="en-US" altLang="zh-CN" sz="1600" b="1" i="1">
                        <a:latin typeface="Cambria Math" panose="02040503050406030204" pitchFamily="18" charset="0"/>
                      </a:rPr>
                      <m:t>×</m:t>
                    </m:r>
                    <m:sSub>
                      <m:sSubPr>
                        <m:ctrlPr>
                          <a:rPr lang="zh-CN" altLang="zh-CN" sz="1600" b="1" i="1">
                            <a:latin typeface="Cambria Math"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𝟑</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求导，结果为</a:t>
                </a:r>
                <a14:m>
                  <m:oMath xmlns:m="http://schemas.openxmlformats.org/officeDocument/2006/math">
                    <m:sSub>
                      <m:sSubPr>
                        <m:ctrlPr>
                          <a:rPr lang="zh-CN" altLang="zh-CN" sz="1600" b="1" i="1">
                            <a:latin typeface="Cambria Math"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链式求导实现了损失函数对某个自变量求偏导，好比将损失误差从输出端向输入端逐层传播，通过这个传播过程来更新该自变量取值。梯度下降法告诉我们，只要沿着损失函数梯度的反方向来更新参数，就可使得损失函数下降最快。</a:t>
                </a:r>
              </a:p>
            </p:txBody>
          </p:sp>
        </mc:Choice>
        <mc:Fallback xmlns="">
          <p:sp>
            <p:nvSpPr>
              <p:cNvPr id="4" name="矩形 3"/>
              <p:cNvSpPr>
                <a:spLocks noRot="1" noChangeAspect="1" noMove="1" noResize="1" noEditPoints="1" noAdjustHandles="1" noChangeArrowheads="1" noChangeShapeType="1" noTextEdit="1"/>
              </p:cNvSpPr>
              <p:nvPr/>
            </p:nvSpPr>
            <p:spPr>
              <a:xfrm>
                <a:off x="335207" y="4435980"/>
                <a:ext cx="8634721" cy="1854354"/>
              </a:xfrm>
              <a:prstGeom prst="rect">
                <a:avLst/>
              </a:prstGeom>
              <a:blipFill>
                <a:blip r:embed="rId2"/>
                <a:stretch>
                  <a:fillRect l="-282" r="-2684" b="-2961"/>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xmlns="" id="{9306963A-566B-4738-BD36-800BD7442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25" y="1036341"/>
            <a:ext cx="7791718" cy="2685321"/>
          </a:xfrm>
          <a:prstGeom prst="rect">
            <a:avLst/>
          </a:prstGeom>
        </p:spPr>
      </p:pic>
      <p:sp>
        <p:nvSpPr>
          <p:cNvPr id="36" name="文本框 35">
            <a:extLst>
              <a:ext uri="{FF2B5EF4-FFF2-40B4-BE49-F238E27FC236}">
                <a16:creationId xmlns:a16="http://schemas.microsoft.com/office/drawing/2014/main" xmlns="" id="{85ACD81A-3BDA-42A6-AA04-B2BCC65E4F92}"/>
              </a:ext>
            </a:extLst>
          </p:cNvPr>
          <p:cNvSpPr txBox="1"/>
          <p:nvPr/>
        </p:nvSpPr>
        <p:spPr>
          <a:xfrm>
            <a:off x="2269588" y="3877726"/>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124314105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23714" y="4209968"/>
                <a:ext cx="8470698" cy="226465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参数</a:t>
                </a:r>
                <a14:m>
                  <m:oMath xmlns:m="http://schemas.openxmlformats.org/officeDocument/2006/math">
                    <m:sSub>
                      <m:sSubPr>
                        <m:ctrlPr>
                          <a:rPr lang="zh-CN" altLang="zh-CN" sz="1600" b="1" i="1">
                            <a:latin typeface="Cambria Math"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在下一轮迭代中的取值被调整为：</a:t>
                </a:r>
                <a14:m>
                  <m:oMath xmlns:m="http://schemas.openxmlformats.org/officeDocument/2006/math">
                    <m:sSubSup>
                      <m:sSubSupPr>
                        <m:ctrlPr>
                          <a:rPr lang="zh-CN" altLang="zh-CN" sz="1600" b="1" i="1">
                            <a:latin typeface="Cambria Math" charset="0"/>
                            <a:ea typeface="楷体" panose="02010609060101010101" pitchFamily="49" charset="-122"/>
                            <a:cs typeface="Times New Roman" panose="02020603050405020304" pitchFamily="18" charset="0"/>
                          </a:rPr>
                        </m:ctrlPr>
                      </m:sSub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600" b="1">
                            <a:latin typeface="Cambria Math" panose="02040503050406030204" pitchFamily="18" charset="0"/>
                            <a:ea typeface="楷体" panose="02010609060101010101" pitchFamily="49" charset="-122"/>
                            <a:cs typeface="Times New Roman" panose="02020603050405020304" pitchFamily="18" charset="0"/>
                          </a:rPr>
                          <m:t>𝑛𝑒𝑤</m:t>
                        </m:r>
                      </m:sup>
                    </m:sSub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600" b="1" i="1">
                                <a:latin typeface="Cambria Math"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den>
                    </m:f>
                    <m:f>
                      <m:fPr>
                        <m:ctrlPr>
                          <a:rPr lang="zh-CN" altLang="zh-CN" sz="1600" b="1" i="1">
                            <a:latin typeface="Cambria Math"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den>
                    </m:f>
                    <m:f>
                      <m:fPr>
                        <m:ctrlPr>
                          <a:rPr lang="zh-CN" altLang="zh-CN" sz="1600" b="1" i="1">
                            <a:latin typeface="Cambria Math"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600" b="1" i="1">
                                <a:latin typeface="Cambria Math"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Sup>
                          <m:sSupPr>
                            <m:ctrlPr>
                              <a:rPr lang="zh-CN" altLang="zh-CN" sz="1600" b="1" i="1">
                                <a:latin typeface="Cambria Math" charset="0"/>
                                <a:ea typeface="楷体" panose="02010609060101010101" pitchFamily="49" charset="-122"/>
                                <a:cs typeface="Times New Roman" panose="02020603050405020304" pitchFamily="18" charset="0"/>
                              </a:rPr>
                            </m:ctrlPr>
                          </m:s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𝑒</m:t>
                            </m:r>
                          </m:e>
                          <m: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sup>
                        </m:sSup>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f>
                      <m:fPr>
                        <m:ctrlPr>
                          <a:rPr lang="zh-CN" altLang="zh-CN" sz="1600" b="1" i="1">
                            <a:latin typeface="Cambria Math"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Sup>
                          <m:sSupPr>
                            <m:ctrlPr>
                              <a:rPr lang="zh-CN" altLang="zh-CN" sz="1600" b="1" i="1">
                                <a:latin typeface="Cambria Math" charset="0"/>
                                <a:ea typeface="楷体" panose="02010609060101010101" pitchFamily="49" charset="-122"/>
                                <a:cs typeface="Times New Roman" panose="02020603050405020304" pitchFamily="18" charset="0"/>
                              </a:rPr>
                            </m:ctrlPr>
                          </m:s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𝑒</m:t>
                            </m:r>
                          </m:e>
                          <m: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sup>
                        </m:sSup>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𝑜𝑢𝑡</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按照同样的方法，可调整</a:t>
                </a:r>
                <a14:m>
                  <m:oMath xmlns:m="http://schemas.openxmlformats.org/officeDocument/2006/math">
                    <m:sSub>
                      <m:sSubPr>
                        <m:ctrlPr>
                          <a:rPr lang="zh-CN" altLang="zh-CN" sz="1600" b="1" i="1">
                            <a:latin typeface="Cambria Math"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600" b="1" i="1">
                            <a:latin typeface="Cambria Math"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3</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以及其它图中未显示参数的取值。经过这样的调整，在模型参数新的取值作用下，损失函数</a:t>
                </a:r>
                <a14:m>
                  <m:oMath xmlns:m="http://schemas.openxmlformats.org/officeDocument/2006/math">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d>
                      <m:dPr>
                        <m:ctrlPr>
                          <a:rPr lang="zh-CN" altLang="zh-CN" sz="1600" b="1" i="1">
                            <a:latin typeface="Cambria Math" charset="0"/>
                            <a:ea typeface="楷体" panose="02010609060101010101" pitchFamily="49" charset="-122"/>
                            <a:cs typeface="Times New Roman" panose="02020603050405020304" pitchFamily="18" charset="0"/>
                          </a:rPr>
                        </m:ctrlPr>
                      </m:dPr>
                      <m:e>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θ</m:t>
                        </m:r>
                      </m:e>
                    </m:d>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会以最快下降方式逐渐减少，直至减少到最小值（即全局最小值）。</a:t>
                </a:r>
              </a:p>
            </p:txBody>
          </p:sp>
        </mc:Choice>
        <mc:Fallback xmlns="">
          <p:sp>
            <p:nvSpPr>
              <p:cNvPr id="3" name="矩形 2"/>
              <p:cNvSpPr>
                <a:spLocks noRot="1" noChangeAspect="1" noMove="1" noResize="1" noEditPoints="1" noAdjustHandles="1" noChangeArrowheads="1" noChangeShapeType="1" noTextEdit="1"/>
              </p:cNvSpPr>
              <p:nvPr/>
            </p:nvSpPr>
            <p:spPr>
              <a:xfrm>
                <a:off x="423714" y="4209968"/>
                <a:ext cx="8470698" cy="2264659"/>
              </a:xfrm>
              <a:prstGeom prst="rect">
                <a:avLst/>
              </a:prstGeom>
              <a:blipFill>
                <a:blip r:embed="rId2"/>
                <a:stretch>
                  <a:fillRect l="-288" r="-216" b="-2426"/>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xmlns="" id="{72C56753-DCF5-4E92-A266-F79EE87B6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376" y="1148424"/>
            <a:ext cx="7020466" cy="2419518"/>
          </a:xfrm>
          <a:prstGeom prst="rect">
            <a:avLst/>
          </a:prstGeom>
        </p:spPr>
      </p:pic>
      <p:sp>
        <p:nvSpPr>
          <p:cNvPr id="36" name="文本框 35">
            <a:extLst>
              <a:ext uri="{FF2B5EF4-FFF2-40B4-BE49-F238E27FC236}">
                <a16:creationId xmlns:a16="http://schemas.microsoft.com/office/drawing/2014/main" xmlns="" id="{C124544A-7743-4A3C-B77E-4B1A026858D1}"/>
              </a:ext>
            </a:extLst>
          </p:cNvPr>
          <p:cNvSpPr txBox="1"/>
          <p:nvPr/>
        </p:nvSpPr>
        <p:spPr>
          <a:xfrm>
            <a:off x="2696838" y="3684281"/>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60325930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968187" y="4080346"/>
            <a:ext cx="7652599" cy="2117246"/>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通过一个三类分类的具体例子来介绍神经网络中参数更新过程。给定一个包含输入层、一层隐藏层和输出层的多层感知机，其中隐藏层由两个神经元构成。</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网络使用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函数作为神经元的激活函数，使用均方损失函数来计算网络输出值与实际值之间的误差。</a:t>
            </a:r>
          </a:p>
        </p:txBody>
      </p:sp>
      <p:sp>
        <p:nvSpPr>
          <p:cNvPr id="7" name="文本框 6">
            <a:extLst>
              <a:ext uri="{FF2B5EF4-FFF2-40B4-BE49-F238E27FC236}">
                <a16:creationId xmlns:a16="http://schemas.microsoft.com/office/drawing/2014/main" xmlns="" id="{DCBDAAB5-1695-4EBC-A9C6-5AB856C2A20D}"/>
              </a:ext>
            </a:extLst>
          </p:cNvPr>
          <p:cNvSpPr txBox="1"/>
          <p:nvPr/>
        </p:nvSpPr>
        <p:spPr>
          <a:xfrm>
            <a:off x="3092255" y="3570007"/>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6" name="图片 5">
            <a:extLst>
              <a:ext uri="{FF2B5EF4-FFF2-40B4-BE49-F238E27FC236}">
                <a16:creationId xmlns:a16="http://schemas.microsoft.com/office/drawing/2014/main" xmlns="" id="{0A0FEFCC-5EE9-4EBC-A071-A18A85C9531F}"/>
              </a:ext>
            </a:extLst>
          </p:cNvPr>
          <p:cNvPicPr>
            <a:picLocks noChangeAspect="1"/>
          </p:cNvPicPr>
          <p:nvPr/>
        </p:nvPicPr>
        <p:blipFill>
          <a:blip r:embed="rId2"/>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70877442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075073" y="4431538"/>
                <a:ext cx="7351123" cy="1701748"/>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每个神经元完成如下两项任务：</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）对相邻前序层所传递信息进行线性加权累加；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）对加权累加结果进行非线性变换。假设样本数据输入为</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，其标注信息为</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。在三类分类问题中，对于输入数据</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b="1" i="1">
                            <a:latin typeface="Cambria Math"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中只有一个取值为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、其余两个取值为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0</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3" name="矩形 2"/>
              <p:cNvSpPr>
                <a:spLocks noRot="1" noChangeAspect="1" noMove="1" noResize="1" noEditPoints="1" noAdjustHandles="1" noChangeArrowheads="1" noChangeShapeType="1" noTextEdit="1"/>
              </p:cNvSpPr>
              <p:nvPr/>
            </p:nvSpPr>
            <p:spPr>
              <a:xfrm>
                <a:off x="1075073" y="4431538"/>
                <a:ext cx="7351123" cy="1701748"/>
              </a:xfrm>
              <a:prstGeom prst="rect">
                <a:avLst/>
              </a:prstGeom>
              <a:blipFill>
                <a:blip r:embed="rId2"/>
                <a:stretch>
                  <a:fillRect l="-663" r="-746" b="-501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xmlns="" id="{B6F0C7C7-F0BC-4620-BD1F-E76F9BEC3AA8}"/>
              </a:ext>
            </a:extLst>
          </p:cNvPr>
          <p:cNvSpPr txBox="1"/>
          <p:nvPr/>
        </p:nvSpPr>
        <p:spPr>
          <a:xfrm>
            <a:off x="3046064" y="3637475"/>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7" name="图片 6">
            <a:extLst>
              <a:ext uri="{FF2B5EF4-FFF2-40B4-BE49-F238E27FC236}">
                <a16:creationId xmlns:a16="http://schemas.microsoft.com/office/drawing/2014/main" xmlns="" id="{2A4689D2-A635-45AE-ABEF-F348520FFAF5}"/>
              </a:ext>
            </a:extLst>
          </p:cNvPr>
          <p:cNvPicPr>
            <a:picLocks noChangeAspect="1"/>
          </p:cNvPicPr>
          <p:nvPr/>
        </p:nvPicPr>
        <p:blipFill>
          <a:blip r:embed="rId3"/>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2798870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xmlns="" id="{500556CA-A8B9-4CF0-98BB-88BD33064F43}"/>
              </a:ext>
            </a:extLst>
          </p:cNvPr>
          <p:cNvSpPr txBox="1"/>
          <p:nvPr/>
        </p:nvSpPr>
        <p:spPr>
          <a:xfrm>
            <a:off x="2705582" y="3276223"/>
            <a:ext cx="3842719"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8" name="图片 7">
            <a:extLst>
              <a:ext uri="{FF2B5EF4-FFF2-40B4-BE49-F238E27FC236}">
                <a16:creationId xmlns:a16="http://schemas.microsoft.com/office/drawing/2014/main" xmlns="" id="{F1131407-07B8-4026-828B-D4F7A09560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7300" y="3688372"/>
            <a:ext cx="5528488" cy="2277548"/>
          </a:xfrm>
          <a:prstGeom prst="rect">
            <a:avLst/>
          </a:prstGeom>
        </p:spPr>
      </p:pic>
      <p:sp>
        <p:nvSpPr>
          <p:cNvPr id="9" name="文本框 8">
            <a:extLst>
              <a:ext uri="{FF2B5EF4-FFF2-40B4-BE49-F238E27FC236}">
                <a16:creationId xmlns:a16="http://schemas.microsoft.com/office/drawing/2014/main" xmlns="" id="{049E7423-E30E-409C-AD81-B058988C684F}"/>
              </a:ext>
            </a:extLst>
          </p:cNvPr>
          <p:cNvSpPr txBox="1"/>
          <p:nvPr/>
        </p:nvSpPr>
        <p:spPr>
          <a:xfrm>
            <a:off x="2480649" y="6083823"/>
            <a:ext cx="4363695"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中神经网络各单元计算结果</a:t>
            </a:r>
          </a:p>
        </p:txBody>
      </p:sp>
      <p:pic>
        <p:nvPicPr>
          <p:cNvPr id="10" name="图片 9">
            <a:extLst>
              <a:ext uri="{FF2B5EF4-FFF2-40B4-BE49-F238E27FC236}">
                <a16:creationId xmlns:a16="http://schemas.microsoft.com/office/drawing/2014/main" xmlns="" id="{854C35F3-F044-4418-B970-D26EC87FCD4D}"/>
              </a:ext>
            </a:extLst>
          </p:cNvPr>
          <p:cNvPicPr>
            <a:picLocks noChangeAspect="1"/>
          </p:cNvPicPr>
          <p:nvPr/>
        </p:nvPicPr>
        <p:blipFill>
          <a:blip r:embed="rId3"/>
          <a:stretch>
            <a:fillRect/>
          </a:stretch>
        </p:blipFill>
        <p:spPr>
          <a:xfrm>
            <a:off x="1869569" y="933867"/>
            <a:ext cx="6023949" cy="2255908"/>
          </a:xfrm>
          <a:prstGeom prst="rect">
            <a:avLst/>
          </a:prstGeom>
        </p:spPr>
      </p:pic>
    </p:spTree>
    <p:extLst>
      <p:ext uri="{BB962C8B-B14F-4D97-AF65-F5344CB8AC3E}">
        <p14:creationId xmlns:p14="http://schemas.microsoft.com/office/powerpoint/2010/main" val="10721430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727112" y="4252208"/>
                <a:ext cx="8108415" cy="1956561"/>
              </a:xfrm>
              <a:prstGeom prst="rect">
                <a:avLst/>
              </a:prstGeom>
            </p:spPr>
            <p:txBody>
              <a:bodyPr wrap="square">
                <a:spAutoFit/>
              </a:bodyPr>
              <a:lstStyle/>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一旦神经网络在当前参数下给出了预测结果</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 (</m:t>
                    </m:r>
                    <m:acc>
                      <m:accPr>
                        <m:chr m:val="̂"/>
                        <m:ctrlPr>
                          <a:rPr lang="zh-CN" altLang="zh-CN" sz="1400" b="1" i="1">
                            <a:latin typeface="Cambria Math" charset="0"/>
                            <a:ea typeface="楷体" panose="02010609060101010101" pitchFamily="49" charset="-122"/>
                            <a:cs typeface="Times New Roman" panose="02020603050405020304" pitchFamily="18" charset="0"/>
                          </a:rPr>
                        </m:ctrlPr>
                      </m:accPr>
                      <m:e>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acc>
                      <m:accPr>
                        <m:chr m:val="̂"/>
                        <m:ctrlPr>
                          <a:rPr lang="zh-CN" altLang="zh-CN" sz="1400" b="1" i="1">
                            <a:latin typeface="Cambria Math" charset="0"/>
                            <a:ea typeface="楷体" panose="02010609060101010101" pitchFamily="49" charset="-122"/>
                            <a:cs typeface="Times New Roman" panose="02020603050405020304" pitchFamily="18" charset="0"/>
                          </a:rPr>
                        </m:ctrlPr>
                      </m:accPr>
                      <m:e>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acc>
                      <m:accPr>
                        <m:chr m:val="̂"/>
                        <m:ctrlPr>
                          <a:rPr lang="zh-CN" altLang="zh-CN" sz="1400" b="1" i="1">
                            <a:latin typeface="Cambria Math" charset="0"/>
                            <a:ea typeface="楷体" panose="02010609060101010101" pitchFamily="49" charset="-122"/>
                            <a:cs typeface="Times New Roman" panose="02020603050405020304" pitchFamily="18" charset="0"/>
                          </a:rPr>
                        </m:ctrlPr>
                      </m:accPr>
                      <m:e>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后，通过均方误差损失函数来计算模型预测值与真实值</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之间误差，记为</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𝑙𝑜𝑠𝑠</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400" b="1" i="1">
                            <a:latin typeface="Cambria Math" charset="0"/>
                            <a:ea typeface="楷体" panose="02010609060101010101" pitchFamily="49" charset="-122"/>
                            <a:cs typeface="Times New Roman" panose="02020603050405020304" pitchFamily="18" charset="0"/>
                          </a:rPr>
                        </m:ctrlPr>
                      </m:fPr>
                      <m:num>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den>
                    </m:f>
                    <m:nary>
                      <m:naryPr>
                        <m:chr m:val="∑"/>
                        <m:limLoc m:val="subSup"/>
                        <m:ctrlPr>
                          <a:rPr lang="zh-CN" altLang="zh-CN" sz="1400" b="1" i="1">
                            <a:latin typeface="Cambria Math" charset="0"/>
                            <a:ea typeface="楷体" panose="02010609060101010101" pitchFamily="49" charset="-122"/>
                            <a:cs typeface="Times New Roman" panose="02020603050405020304" pitchFamily="18" charset="0"/>
                          </a:rPr>
                        </m:ctrlPr>
                      </m:naryPr>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p>
                      <m:e>
                        <m:sSup>
                          <m:sSupPr>
                            <m:ctrlPr>
                              <a:rPr lang="zh-CN" altLang="zh-CN" sz="1400" b="1" i="1">
                                <a:latin typeface="Cambria Math" charset="0"/>
                                <a:ea typeface="楷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charset="0"/>
                                    <a:ea typeface="楷体" panose="02010609060101010101" pitchFamily="49" charset="-122"/>
                                    <a:cs typeface="Times New Roman" panose="02020603050405020304" pitchFamily="18" charset="0"/>
                                  </a:rPr>
                                </m:ctrlPr>
                              </m:sSubPr>
                              <m:e>
                                <m:acc>
                                  <m:accPr>
                                    <m:chr m:val="̂"/>
                                    <m:ctrlPr>
                                      <a:rPr lang="zh-CN" altLang="zh-CN" sz="1400" b="1" i="1">
                                        <a:latin typeface="Cambria Math" charset="0"/>
                                        <a:ea typeface="楷体" panose="02010609060101010101" pitchFamily="49" charset="-122"/>
                                        <a:cs typeface="Times New Roman" panose="02020603050405020304" pitchFamily="18" charset="0"/>
                                      </a:rPr>
                                    </m:ctrlPr>
                                  </m:acc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acc>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p>
                        </m:sSup>
                      </m:e>
                    </m:nary>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p>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接下来通过梯度下降和误差反向传播方法，沿着损失函数梯度的反方向来更改参数变量取值，使得损失函数快速下降到其最小值。由于损失函数对</a:t>
                </a:r>
                <a14:m>
                  <m:oMath xmlns:m="http://schemas.openxmlformats.org/officeDocument/2006/math">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12</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的偏导计算相似，在此以</a:t>
                </a:r>
                <a14:m>
                  <m:oMath xmlns:m="http://schemas.openxmlformats.org/officeDocument/2006/math">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为例来介绍如何更新</a:t>
                </a:r>
                <a14:m>
                  <m:oMath xmlns:m="http://schemas.openxmlformats.org/officeDocument/2006/math">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这一参数取值。记损失函数为</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ℒ</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ℒ</m:t>
                    </m:r>
                    <m:d>
                      <m:dPr>
                        <m:ctrlPr>
                          <a:rPr lang="zh-CN" altLang="zh-CN" sz="1400" b="1" i="1">
                            <a:latin typeface="Cambria Math" charset="0"/>
                            <a:ea typeface="楷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d>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400" b="1" i="1">
                            <a:latin typeface="Cambria Math" charset="0"/>
                            <a:ea typeface="楷体" panose="02010609060101010101" pitchFamily="49" charset="-122"/>
                            <a:cs typeface="Times New Roman" panose="02020603050405020304" pitchFamily="18" charset="0"/>
                          </a:rPr>
                        </m:ctrlPr>
                      </m:fPr>
                      <m:num>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den>
                    </m:f>
                    <m:nary>
                      <m:naryPr>
                        <m:chr m:val="∑"/>
                        <m:limLoc m:val="subSup"/>
                        <m:ctrlPr>
                          <a:rPr lang="zh-CN" altLang="zh-CN" sz="1400" b="1" i="1">
                            <a:latin typeface="Cambria Math" charset="0"/>
                            <a:ea typeface="楷体" panose="02010609060101010101" pitchFamily="49" charset="-122"/>
                            <a:cs typeface="Times New Roman" panose="02020603050405020304" pitchFamily="18" charset="0"/>
                          </a:rPr>
                        </m:ctrlPr>
                      </m:naryPr>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p>
                      <m:e>
                        <m:sSup>
                          <m:sSupPr>
                            <m:ctrlPr>
                              <a:rPr lang="zh-CN" altLang="zh-CN" sz="1400" b="1" i="1">
                                <a:latin typeface="Cambria Math" charset="0"/>
                                <a:ea typeface="楷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charset="0"/>
                                    <a:ea typeface="楷体" panose="02010609060101010101" pitchFamily="49" charset="-122"/>
                                    <a:cs typeface="Times New Roman" panose="02020603050405020304" pitchFamily="18" charset="0"/>
                                  </a:rPr>
                                </m:ctrlPr>
                              </m:sSubPr>
                              <m:e>
                                <m:acc>
                                  <m:accPr>
                                    <m:chr m:val="̂"/>
                                    <m:ctrlPr>
                                      <a:rPr lang="zh-CN" altLang="zh-CN" sz="1400" b="1" i="1">
                                        <a:latin typeface="Cambria Math" charset="0"/>
                                        <a:ea typeface="楷体" panose="02010609060101010101" pitchFamily="49" charset="-122"/>
                                        <a:cs typeface="Times New Roman" panose="02020603050405020304" pitchFamily="18" charset="0"/>
                                      </a:rPr>
                                    </m:ctrlPr>
                                  </m:acc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acc>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p>
                        </m:sSup>
                      </m:e>
                    </m:nary>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727112" y="4252208"/>
                <a:ext cx="8108415" cy="1956561"/>
              </a:xfrm>
              <a:prstGeom prst="rect">
                <a:avLst/>
              </a:prstGeom>
              <a:blipFill>
                <a:blip r:embed="rId2"/>
                <a:stretch>
                  <a:fillRect l="-226" r="-226" b="-2250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xmlns="" id="{91EDC365-8B27-4FA4-AB60-3020BFFFECDB}"/>
              </a:ext>
            </a:extLst>
          </p:cNvPr>
          <p:cNvSpPr txBox="1"/>
          <p:nvPr/>
        </p:nvSpPr>
        <p:spPr>
          <a:xfrm>
            <a:off x="2888813" y="3570007"/>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4" name="图片 3">
            <a:extLst>
              <a:ext uri="{FF2B5EF4-FFF2-40B4-BE49-F238E27FC236}">
                <a16:creationId xmlns:a16="http://schemas.microsoft.com/office/drawing/2014/main" xmlns="" id="{1B85EE64-42F9-4E47-ADE5-962E71CCCAFE}"/>
              </a:ext>
            </a:extLst>
          </p:cNvPr>
          <p:cNvPicPr>
            <a:picLocks noChangeAspect="1"/>
          </p:cNvPicPr>
          <p:nvPr/>
        </p:nvPicPr>
        <p:blipFill>
          <a:blip r:embed="rId3"/>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212106487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4421516" y="1509173"/>
                <a:ext cx="4572000" cy="4008341"/>
              </a:xfrm>
              <a:prstGeom prst="rect">
                <a:avLst/>
              </a:prstGeom>
            </p:spPr>
            <p:txBody>
              <a:bodyPr>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损失函数</a:t>
                </a:r>
                <a14:m>
                  <m:oMath xmlns:m="http://schemas.openxmlformats.org/officeDocument/2006/math">
                    <m:r>
                      <a:rPr lang="en-US" altLang="zh-CN" sz="1600" b="1" i="1">
                        <a:latin typeface="Cambria Math" panose="02040503050406030204" pitchFamily="18" charset="0"/>
                      </a:rPr>
                      <m:t>𝓛</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对参数</a:t>
                </a:r>
                <a14:m>
                  <m:oMath xmlns:m="http://schemas.openxmlformats.org/officeDocument/2006/math">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的偏导可如下计算：</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1600" b="1" i="1">
                              <a:latin typeface="Cambria Math" charset="0"/>
                            </a:rPr>
                          </m:ctrlPr>
                        </m:sSubPr>
                        <m:e>
                          <m:r>
                            <a:rPr lang="en-US" altLang="zh-CN" sz="1600" b="1" i="1">
                              <a:latin typeface="Cambria Math" panose="02040503050406030204" pitchFamily="18" charset="0"/>
                            </a:rPr>
                            <m:t>𝜹</m:t>
                          </m:r>
                        </m:e>
                        <m:sub>
                          <m:r>
                            <a:rPr lang="en-US" altLang="zh-CN" sz="1600" b="1" i="1">
                              <a:latin typeface="Cambria Math" panose="02040503050406030204" pitchFamily="18" charset="0"/>
                            </a:rPr>
                            <m:t>𝟕</m:t>
                          </m:r>
                        </m:sub>
                      </m:sSub>
                      <m:r>
                        <a:rPr lang="en-US" altLang="zh-CN" sz="1600" b="1" i="1">
                          <a:latin typeface="Cambria Math" panose="02040503050406030204" pitchFamily="18" charset="0"/>
                        </a:rPr>
                        <m:t>= </m:t>
                      </m:r>
                      <m:f>
                        <m:fPr>
                          <m:ctrlPr>
                            <a:rPr lang="zh-CN" altLang="zh-CN" sz="1600" b="1" i="1">
                              <a:latin typeface="Cambria Math"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r>
                        <a:rPr lang="en-US" altLang="zh-CN" sz="1600" b="1" i="1">
                          <a:latin typeface="Cambria Math" panose="02040503050406030204" pitchFamily="18" charset="0"/>
                        </a:rPr>
                        <m:t>= </m:t>
                      </m:r>
                      <m:f>
                        <m:fPr>
                          <m:ctrlPr>
                            <a:rPr lang="zh-CN" altLang="zh-CN" sz="1600" b="1" i="1">
                              <a:latin typeface="Cambria Math"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acc>
                            <m:accPr>
                              <m:chr m:val="̂"/>
                              <m:ctrlPr>
                                <a:rPr lang="zh-CN" altLang="zh-CN" sz="1600" b="1" i="1">
                                  <a:latin typeface="Cambria Math" charset="0"/>
                                </a:rPr>
                              </m:ctrlPr>
                            </m:accPr>
                            <m:e>
                              <m:sSub>
                                <m:sSubPr>
                                  <m:ctrlPr>
                                    <a:rPr lang="zh-CN" altLang="zh-CN" sz="1600" b="1" i="1">
                                      <a:latin typeface="Cambria Math"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den>
                      </m:f>
                      <m:r>
                        <a:rPr lang="en-US" altLang="zh-CN" sz="1600" b="1" i="1">
                          <a:latin typeface="Cambria Math" panose="02040503050406030204" pitchFamily="18" charset="0"/>
                        </a:rPr>
                        <m:t> ∗ </m:t>
                      </m:r>
                      <m:f>
                        <m:fPr>
                          <m:ctrlPr>
                            <a:rPr lang="zh-CN" altLang="zh-CN" sz="1600" b="1" i="1">
                              <a:latin typeface="Cambria Math" charset="0"/>
                            </a:rPr>
                          </m:ctrlPr>
                        </m:fPr>
                        <m:num>
                          <m:r>
                            <a:rPr lang="en-US" altLang="zh-CN" sz="1600" b="1" i="1">
                              <a:latin typeface="Cambria Math" panose="02040503050406030204" pitchFamily="18" charset="0"/>
                            </a:rPr>
                            <m:t>𝝏</m:t>
                          </m:r>
                          <m:acc>
                            <m:accPr>
                              <m:chr m:val="̂"/>
                              <m:ctrlPr>
                                <a:rPr lang="zh-CN" altLang="zh-CN" sz="1600" b="1" i="1">
                                  <a:latin typeface="Cambria Math" charset="0"/>
                                </a:rPr>
                              </m:ctrlPr>
                            </m:accPr>
                            <m:e>
                              <m:sSub>
                                <m:sSubPr>
                                  <m:ctrlPr>
                                    <a:rPr lang="zh-CN" altLang="zh-CN" sz="1600" b="1" i="1">
                                      <a:latin typeface="Cambria Math"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num>
                        <m:den>
                          <m:sSub>
                            <m:sSubPr>
                              <m:ctrlPr>
                                <a:rPr lang="zh-CN" altLang="zh-CN" sz="1600" b="1" i="1">
                                  <a:latin typeface="Cambria Math"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den>
                      </m:f>
                      <m:r>
                        <a:rPr lang="en-US" altLang="zh-CN" sz="1600" b="1" i="1">
                          <a:latin typeface="Cambria Math" panose="02040503050406030204" pitchFamily="18" charset="0"/>
                        </a:rPr>
                        <m:t> ∗ </m:t>
                      </m:r>
                      <m:f>
                        <m:fPr>
                          <m:ctrlPr>
                            <a:rPr lang="zh-CN" altLang="zh-CN" sz="1600" b="1" i="1">
                              <a:latin typeface="Cambria Math" charset="0"/>
                            </a:rPr>
                          </m:ctrlPr>
                        </m:fPr>
                        <m:num>
                          <m:sSub>
                            <m:sSubPr>
                              <m:ctrlPr>
                                <a:rPr lang="zh-CN" altLang="zh-CN" sz="1600" b="1" i="1">
                                  <a:latin typeface="Cambria Math"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num>
                        <m:den>
                          <m:sSub>
                            <m:sSubPr>
                              <m:ctrlPr>
                                <a:rPr lang="zh-CN" altLang="zh-CN" sz="1600" b="1" i="1">
                                  <a:latin typeface="Cambria Math"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上述公式中每一项结果如下：</a:t>
                </a: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acc>
                            <m:accPr>
                              <m:chr m:val="̂"/>
                              <m:ctrlPr>
                                <a:rPr lang="zh-CN" altLang="zh-CN" sz="1600" b="1" i="1">
                                  <a:latin typeface="Cambria Math" charset="0"/>
                                </a:rPr>
                              </m:ctrlPr>
                            </m:accPr>
                            <m:e>
                              <m:sSub>
                                <m:sSubPr>
                                  <m:ctrlPr>
                                    <a:rPr lang="zh-CN" altLang="zh-CN" sz="1600" b="1" i="1">
                                      <a:latin typeface="Cambria Math"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den>
                      </m:f>
                      <m:r>
                        <a:rPr lang="en-US" altLang="zh-CN" sz="1600" b="1" i="1">
                          <a:latin typeface="Cambria Math" panose="02040503050406030204" pitchFamily="18" charset="0"/>
                        </a:rPr>
                        <m:t>=</m:t>
                      </m:r>
                      <m:sSup>
                        <m:sSupPr>
                          <m:ctrlPr>
                            <a:rPr lang="pt-BR" altLang="zh-CN" sz="1600" b="1" i="1" smtClean="0">
                              <a:latin typeface="Cambria Math" charset="0"/>
                            </a:rPr>
                          </m:ctrlPr>
                        </m:sSupPr>
                        <m:e>
                          <m:d>
                            <m:dPr>
                              <m:ctrlPr>
                                <a:rPr lang="pt-BR" altLang="zh-CN" sz="1600" b="1" i="1" smtClean="0">
                                  <a:latin typeface="Cambria Math" charset="0"/>
                                </a:rPr>
                              </m:ctrlPr>
                            </m:dPr>
                            <m:e>
                              <m:r>
                                <a:rPr lang="pt-BR" altLang="zh-CN" sz="1600" b="1" i="1" smtClean="0">
                                  <a:latin typeface="Cambria Math" panose="02040503050406030204" pitchFamily="18" charset="0"/>
                                </a:rPr>
                                <m:t>𝒙</m:t>
                              </m:r>
                              <m:r>
                                <a:rPr lang="pt-BR" altLang="zh-CN" sz="1600" b="1" i="1" smtClean="0">
                                  <a:latin typeface="Cambria Math" panose="02040503050406030204" pitchFamily="18" charset="0"/>
                                </a:rPr>
                                <m:t>+</m:t>
                              </m:r>
                              <m:r>
                                <a:rPr lang="pt-BR" altLang="zh-CN" sz="1600" b="1" i="1" smtClean="0">
                                  <a:latin typeface="Cambria Math" panose="02040503050406030204" pitchFamily="18" charset="0"/>
                                </a:rPr>
                                <m:t>𝒂</m:t>
                              </m:r>
                            </m:e>
                          </m:d>
                        </m:e>
                        <m:sup>
                          <m:r>
                            <a:rPr lang="pt-BR" altLang="zh-CN" sz="1600" b="1" i="1" smtClean="0">
                              <a:latin typeface="Cambria Math" panose="02040503050406030204" pitchFamily="18" charset="0"/>
                            </a:rPr>
                            <m:t>𝒏</m:t>
                          </m:r>
                        </m:sup>
                      </m:sSup>
                      <m:r>
                        <a:rPr lang="pt-BR" altLang="zh-CN" sz="1600" b="1" i="1" smtClean="0">
                          <a:latin typeface="Cambria Math" panose="02040503050406030204" pitchFamily="18" charset="0"/>
                        </a:rPr>
                        <m:t>=</m:t>
                      </m:r>
                      <m:f>
                        <m:fPr>
                          <m:ctrlPr>
                            <a:rPr lang="pt-BR" altLang="zh-CN" sz="1600" b="1" i="1" smtClean="0">
                              <a:latin typeface="Cambria Math" charset="0"/>
                            </a:rPr>
                          </m:ctrlPr>
                        </m:fPr>
                        <m:num>
                          <m:r>
                            <a:rPr lang="en-US" altLang="zh-CN" sz="1600" b="1" i="1" smtClean="0">
                              <a:latin typeface="Cambria Math" panose="02040503050406030204" pitchFamily="18" charset="0"/>
                            </a:rPr>
                            <m:t>𝟐</m:t>
                          </m:r>
                        </m:num>
                        <m:den>
                          <m:r>
                            <a:rPr lang="en-US" altLang="zh-CN" sz="1600" b="1" i="1" smtClean="0">
                              <a:latin typeface="Cambria Math" panose="02040503050406030204" pitchFamily="18" charset="0"/>
                            </a:rPr>
                            <m:t>𝟑</m:t>
                          </m:r>
                        </m:den>
                      </m:f>
                      <m:r>
                        <a:rPr lang="zh-CN" altLang="en-US" sz="1600" b="1" i="1">
                          <a:latin typeface="Cambria Math" panose="02040503050406030204" pitchFamily="18" charset="0"/>
                        </a:rPr>
                        <m:t>（</m:t>
                      </m:r>
                      <m:acc>
                        <m:accPr>
                          <m:chr m:val="̂"/>
                          <m:ctrlPr>
                            <a:rPr lang="zh-CN" altLang="zh-CN" sz="1600" b="1" i="1">
                              <a:latin typeface="Cambria Math" charset="0"/>
                            </a:rPr>
                          </m:ctrlPr>
                        </m:accPr>
                        <m:e>
                          <m:sSub>
                            <m:sSubPr>
                              <m:ctrlPr>
                                <a:rPr lang="zh-CN" altLang="zh-CN" sz="1600" b="1" i="1">
                                  <a:latin typeface="Cambria Math"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 − </m:t>
                      </m:r>
                      <m:sSub>
                        <m:sSubPr>
                          <m:ctrlPr>
                            <a:rPr lang="zh-CN" altLang="zh-CN" sz="1600" b="1" i="1">
                              <a:latin typeface="Cambria Math"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r>
                        <a:rPr lang="zh-CN" altLang="en-US" sz="1600" b="1" i="1">
                          <a:latin typeface="Cambria Math" panose="02040503050406030204" pitchFamily="18" charset="0"/>
                        </a:rPr>
                        <m:t>）</m:t>
                      </m:r>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charset="0"/>
                            </a:rPr>
                          </m:ctrlPr>
                        </m:fPr>
                        <m:num>
                          <m:r>
                            <a:rPr lang="en-US" altLang="zh-CN" sz="1600" b="1" i="1">
                              <a:latin typeface="Cambria Math" panose="02040503050406030204" pitchFamily="18" charset="0"/>
                            </a:rPr>
                            <m:t>𝝏</m:t>
                          </m:r>
                          <m:acc>
                            <m:accPr>
                              <m:chr m:val="̂"/>
                              <m:ctrlPr>
                                <a:rPr lang="zh-CN" altLang="zh-CN" sz="1600" b="1" i="1">
                                  <a:latin typeface="Cambria Math" charset="0"/>
                                </a:rPr>
                              </m:ctrlPr>
                            </m:accPr>
                            <m:e>
                              <m:sSub>
                                <m:sSubPr>
                                  <m:ctrlPr>
                                    <a:rPr lang="zh-CN" altLang="zh-CN" sz="1600" b="1" i="1">
                                      <a:latin typeface="Cambria Math"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num>
                        <m:den>
                          <m:sSub>
                            <m:sSubPr>
                              <m:ctrlPr>
                                <a:rPr lang="zh-CN" altLang="zh-CN" sz="1600" b="1" i="1">
                                  <a:latin typeface="Cambria Math"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den>
                      </m:f>
                      <m:r>
                        <a:rPr lang="en-US" altLang="zh-CN" sz="1600" b="1" i="1">
                          <a:latin typeface="Cambria Math" panose="02040503050406030204" pitchFamily="18" charset="0"/>
                        </a:rPr>
                        <m:t>=</m:t>
                      </m:r>
                      <m:acc>
                        <m:accPr>
                          <m:chr m:val="̂"/>
                          <m:ctrlPr>
                            <a:rPr lang="zh-CN" altLang="zh-CN" sz="1600" b="1" i="1">
                              <a:latin typeface="Cambria Math" charset="0"/>
                            </a:rPr>
                          </m:ctrlPr>
                        </m:accPr>
                        <m:e>
                          <m:sSub>
                            <m:sSubPr>
                              <m:ctrlPr>
                                <a:rPr lang="zh-CN" altLang="zh-CN" sz="1600" b="1" i="1">
                                  <a:latin typeface="Cambria Math"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 ∗(</m:t>
                      </m:r>
                      <m:r>
                        <a:rPr lang="en-US" altLang="zh-CN" sz="1600" b="1" i="1">
                          <a:latin typeface="Cambria Math" panose="02040503050406030204" pitchFamily="18" charset="0"/>
                        </a:rPr>
                        <m:t>𝟏</m:t>
                      </m:r>
                      <m:r>
                        <a:rPr lang="en-US" altLang="zh-CN" sz="1600" b="1" i="1">
                          <a:latin typeface="Cambria Math" panose="02040503050406030204" pitchFamily="18" charset="0"/>
                        </a:rPr>
                        <m:t> −</m:t>
                      </m:r>
                      <m:acc>
                        <m:accPr>
                          <m:chr m:val="̂"/>
                          <m:ctrlPr>
                            <a:rPr lang="zh-CN" altLang="zh-CN" sz="1600" b="1" i="1">
                              <a:latin typeface="Cambria Math" charset="0"/>
                            </a:rPr>
                          </m:ctrlPr>
                        </m:accPr>
                        <m:e>
                          <m:sSub>
                            <m:sSubPr>
                              <m:ctrlPr>
                                <a:rPr lang="zh-CN" altLang="zh-CN" sz="1600" b="1" i="1">
                                  <a:latin typeface="Cambria Math"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m:t>
                      </m:r>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charset="0"/>
                            </a:rPr>
                          </m:ctrlPr>
                        </m:fPr>
                        <m:num>
                          <m:sSub>
                            <m:sSubPr>
                              <m:ctrlPr>
                                <a:rPr lang="zh-CN" altLang="zh-CN" sz="1600" b="1" i="1">
                                  <a:latin typeface="Cambria Math"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num>
                        <m:den>
                          <m:sSub>
                            <m:sSubPr>
                              <m:ctrlPr>
                                <a:rPr lang="zh-CN" altLang="zh-CN" sz="1600" b="1" i="1">
                                  <a:latin typeface="Cambria Math"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r>
                        <a:rPr lang="en-US" altLang="zh-CN" sz="1600" b="1" i="1">
                          <a:latin typeface="Cambria Math" panose="02040503050406030204" pitchFamily="18" charset="0"/>
                        </a:rPr>
                        <m:t>= </m:t>
                      </m:r>
                      <m:sSub>
                        <m:sSubPr>
                          <m:ctrlPr>
                            <a:rPr lang="zh-CN" altLang="zh-CN" sz="1600" b="1" i="1">
                              <a:latin typeface="Cambria Math" charset="0"/>
                            </a:rPr>
                          </m:ctrlPr>
                        </m:sSubPr>
                        <m:e>
                          <m:r>
                            <a:rPr lang="en-US" altLang="zh-CN" sz="1600" b="1" i="1">
                              <a:latin typeface="Cambria Math" panose="02040503050406030204" pitchFamily="18" charset="0"/>
                            </a:rPr>
                            <m:t>𝑶𝒖𝒕</m:t>
                          </m:r>
                        </m:e>
                        <m:sub>
                          <m:sSub>
                            <m:sSubPr>
                              <m:ctrlPr>
                                <a:rPr lang="zh-CN" altLang="zh-CN" sz="1600" b="1" i="1">
                                  <a:latin typeface="Cambria Math" charset="0"/>
                                </a:rPr>
                              </m:ctrlPr>
                            </m:sSubPr>
                            <m:e>
                              <m:r>
                                <a:rPr lang="en-US" altLang="zh-CN" sz="1600" b="1" i="1">
                                  <a:latin typeface="Cambria Math" panose="02040503050406030204" pitchFamily="18" charset="0"/>
                                </a:rPr>
                                <m:t>𝒉</m:t>
                              </m:r>
                            </m:e>
                            <m:sub>
                              <m:r>
                                <a:rPr lang="en-US" altLang="zh-CN" sz="1600" b="1" i="1">
                                  <a:latin typeface="Cambria Math" panose="02040503050406030204" pitchFamily="18" charset="0"/>
                                </a:rPr>
                                <m:t>𝟏</m:t>
                              </m:r>
                            </m:sub>
                          </m:sSub>
                        </m:sub>
                      </m:sSub>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421516" y="1509173"/>
                <a:ext cx="4572000" cy="4008341"/>
              </a:xfrm>
              <a:prstGeom prst="rect">
                <a:avLst/>
              </a:prstGeom>
              <a:blipFill>
                <a:blip r:embed="rId2"/>
                <a:stretch>
                  <a:fillRect l="-6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xmlns="" id="{85287F2C-B25B-4843-BD3A-63A6565DFA53}"/>
              </a:ext>
            </a:extLst>
          </p:cNvPr>
          <p:cNvSpPr txBox="1"/>
          <p:nvPr/>
        </p:nvSpPr>
        <p:spPr>
          <a:xfrm>
            <a:off x="404776" y="4546667"/>
            <a:ext cx="4972670" cy="338554"/>
          </a:xfrm>
          <a:prstGeom prst="rect">
            <a:avLst/>
          </a:prstGeom>
          <a:noFill/>
        </p:spPr>
        <p:txBody>
          <a:bodyPr wrap="square" rtlCol="0">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6" name="图片 5">
            <a:extLst>
              <a:ext uri="{FF2B5EF4-FFF2-40B4-BE49-F238E27FC236}">
                <a16:creationId xmlns:a16="http://schemas.microsoft.com/office/drawing/2014/main" xmlns="" id="{032CB1AE-0594-435A-9B26-87B9C2FED927}"/>
              </a:ext>
            </a:extLst>
          </p:cNvPr>
          <p:cNvPicPr>
            <a:picLocks noChangeAspect="1"/>
          </p:cNvPicPr>
          <p:nvPr/>
        </p:nvPicPr>
        <p:blipFill>
          <a:blip r:embed="rId3"/>
          <a:stretch>
            <a:fillRect/>
          </a:stretch>
        </p:blipFill>
        <p:spPr>
          <a:xfrm>
            <a:off x="229823" y="2617035"/>
            <a:ext cx="3911872" cy="1792615"/>
          </a:xfrm>
          <a:prstGeom prst="rect">
            <a:avLst/>
          </a:prstGeom>
        </p:spPr>
      </p:pic>
    </p:spTree>
    <p:extLst>
      <p:ext uri="{BB962C8B-B14F-4D97-AF65-F5344CB8AC3E}">
        <p14:creationId xmlns:p14="http://schemas.microsoft.com/office/powerpoint/2010/main" val="50888115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112355" y="1023238"/>
                <a:ext cx="5139221" cy="4157292"/>
              </a:xfrm>
              <a:prstGeom prst="rect">
                <a:avLst/>
              </a:prstGeom>
            </p:spPr>
            <p:txBody>
              <a:bodyPr wrap="square">
                <a:spAutoFit/>
              </a:bodyPr>
              <a:lstStyle/>
              <a:p>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下面以</a:t>
                </a:r>
                <a14:m>
                  <m:oMath xmlns:m="http://schemas.openxmlformats.org/officeDocument/2006/math">
                    <m:sSub>
                      <m:sSubPr>
                        <m:ctrlPr>
                          <a:rPr lang="zh-CN" altLang="zh-CN" sz="1400" b="1" i="1">
                            <a:latin typeface="Cambria Math"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为例介绍损失函数</a:t>
                </a:r>
                <a14:m>
                  <m:oMath xmlns:m="http://schemas.openxmlformats.org/officeDocument/2006/math">
                    <m:r>
                      <a:rPr lang="en-US" altLang="zh-CN" sz="1400" b="1" i="1">
                        <a:latin typeface="Cambria Math" panose="02040503050406030204" pitchFamily="18" charset="0"/>
                      </a:rPr>
                      <m:t>𝓛</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sz="1400" b="1" i="1">
                            <a:latin typeface="Cambria Math"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的偏导</a:t>
                </a:r>
                <a14:m>
                  <m:oMath xmlns:m="http://schemas.openxmlformats.org/officeDocument/2006/math">
                    <m:sSub>
                      <m:sSubPr>
                        <m:ctrlPr>
                          <a:rPr lang="zh-CN" altLang="zh-CN" sz="1400" b="1" i="1">
                            <a:latin typeface="Cambria Math"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
                        <m:sSubPr>
                          <m:ctrlPr>
                            <a:rPr lang="zh-CN" altLang="zh-CN" sz="1400" b="1" i="1">
                              <a:latin typeface="Cambria Math"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𝟏</m:t>
                          </m:r>
                        </m:sub>
                      </m:sSub>
                      <m:r>
                        <m:rPr>
                          <m:aln/>
                        </m:rP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sSub>
                            <m:sSubPr>
                              <m:ctrlPr>
                                <a:rPr lang="zh-CN" altLang="zh-CN" sz="1400" b="1" i="1">
                                  <a:latin typeface="Cambria Math"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 </m:t>
                      </m:r>
                      <m:f>
                        <m:fPr>
                          <m:ctrlPr>
                            <a:rPr lang="zh-CN" altLang="zh-CN" sz="1400" b="1" i="1">
                              <a:latin typeface="Cambria Math"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sSub>
                            <m:sSubPr>
                              <m:ctrlPr>
                                <a:rPr lang="zh-CN" altLang="zh-CN" sz="1400" b="1" i="1">
                                  <a:latin typeface="Cambria Math" charset="0"/>
                                </a:rPr>
                              </m:ctrlPr>
                            </m:sSubPr>
                            <m:e>
                              <m:r>
                                <a:rPr lang="en-US" altLang="zh-CN" sz="1400" b="1" i="1">
                                  <a:latin typeface="Cambria Math" panose="02040503050406030204" pitchFamily="18" charset="0"/>
                                </a:rPr>
                                <m:t>𝑶𝒖𝒕</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sSub>
                            <m:sSubPr>
                              <m:ctrlPr>
                                <a:rPr lang="zh-CN" altLang="zh-CN" sz="1400" b="1" i="1">
                                  <a:latin typeface="Cambria Math" charset="0"/>
                                </a:rPr>
                              </m:ctrlPr>
                            </m:sSubPr>
                            <m:e>
                              <m:r>
                                <a:rPr lang="en-US" altLang="zh-CN" sz="1400" b="1" i="1">
                                  <a:latin typeface="Cambria Math" panose="02040503050406030204" pitchFamily="18" charset="0"/>
                                </a:rPr>
                                <m:t>𝑶𝒖𝒕</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m:t>
                      </m:r>
                      <m:d>
                        <m:dPr>
                          <m:ctrlPr>
                            <a:rPr lang="zh-CN" altLang="zh-CN" sz="1400" b="1" i="1">
                              <a:latin typeface="Cambria Math" charset="0"/>
                            </a:rPr>
                          </m:ctrlPr>
                        </m:dPr>
                        <m:e>
                          <m:f>
                            <m:fPr>
                              <m:ctrlPr>
                                <a:rPr lang="zh-CN" altLang="zh-CN" sz="1400" b="1" i="1">
                                  <a:latin typeface="Cambria Math"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acc>
                                <m:accPr>
                                  <m:chr m:val="̂"/>
                                  <m:ctrlPr>
                                    <a:rPr lang="zh-CN" altLang="zh-CN" sz="1400" b="1" i="1">
                                      <a:latin typeface="Cambria Math" charset="0"/>
                                    </a:rPr>
                                  </m:ctrlPr>
                                </m:accPr>
                                <m:e>
                                  <m:sSub>
                                    <m:sSubPr>
                                      <m:ctrlPr>
                                        <a:rPr lang="zh-CN" altLang="zh-CN" sz="1400" b="1" i="1">
                                          <a:latin typeface="Cambria Math"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e>
                      </m:d>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sSub>
                            <m:sSubPr>
                              <m:ctrlPr>
                                <a:rPr lang="zh-CN" altLang="zh-CN" sz="1400" b="1" i="1">
                                  <a:latin typeface="Cambria Math" charset="0"/>
                                </a:rPr>
                              </m:ctrlPr>
                            </m:sSubPr>
                            <m:e>
                              <m:r>
                                <a:rPr lang="en-US" altLang="zh-CN" sz="1400" b="1" i="1">
                                  <a:latin typeface="Cambria Math" panose="02040503050406030204" pitchFamily="18" charset="0"/>
                                </a:rPr>
                                <m:t>𝑶𝒖𝒕</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m:rPr>
                          <m:aln/>
                        </m:rPr>
                        <a:rPr lang="en-US" altLang="zh-CN" sz="1400" b="1" i="1">
                          <a:latin typeface="Cambria Math" panose="02040503050406030204" pitchFamily="18" charset="0"/>
                        </a:rPr>
                        <m:t>=</m:t>
                      </m:r>
                      <m:r>
                        <a:rPr lang="en-US" altLang="zh-CN" sz="1400" b="1" i="1">
                          <a:latin typeface="Cambria Math" panose="02040503050406030204" pitchFamily="18" charset="0"/>
                        </a:rPr>
                        <m:t>(</m:t>
                      </m:r>
                      <m:sSub>
                        <m:sSubPr>
                          <m:ctrlPr>
                            <a:rPr lang="zh-CN" altLang="zh-CN" sz="1400" b="1" i="1">
                              <a:latin typeface="Cambria Math"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𝟕</m:t>
                          </m:r>
                        </m:sub>
                      </m:sSub>
                      <m:r>
                        <a:rPr lang="en-US" altLang="zh-CN" sz="1400" b="1" i="1">
                          <a:latin typeface="Cambria Math" panose="02040503050406030204" pitchFamily="18" charset="0"/>
                        </a:rPr>
                        <m:t>+</m:t>
                      </m:r>
                      <m:sSub>
                        <m:sSubPr>
                          <m:ctrlPr>
                            <a:rPr lang="zh-CN" altLang="zh-CN" sz="1400" b="1" i="1">
                              <a:latin typeface="Cambria Math"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𝟖</m:t>
                          </m:r>
                        </m:sub>
                      </m:sSub>
                      <m:r>
                        <a:rPr lang="en-US" altLang="zh-CN" sz="1400" b="1" i="1">
                          <a:latin typeface="Cambria Math" panose="02040503050406030204" pitchFamily="18" charset="0"/>
                        </a:rPr>
                        <m:t>+</m:t>
                      </m:r>
                      <m:sSub>
                        <m:sSubPr>
                          <m:ctrlPr>
                            <a:rPr lang="zh-CN" altLang="zh-CN" sz="1400" b="1" i="1">
                              <a:latin typeface="Cambria Math"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𝟗</m:t>
                          </m:r>
                        </m:sub>
                      </m:sSub>
                      <m:r>
                        <a:rPr lang="en-US" altLang="zh-CN" sz="1400" b="1" i="1">
                          <a:latin typeface="Cambria Math" panose="02040503050406030204" pitchFamily="18" charset="0"/>
                        </a:rPr>
                        <m:t>)∗</m:t>
                      </m:r>
                      <m:f>
                        <m:fPr>
                          <m:ctrlPr>
                            <a:rPr lang="zh-CN" altLang="zh-CN" sz="1400" b="1" i="1">
                              <a:latin typeface="Cambria Math" charset="0"/>
                            </a:rPr>
                          </m:ctrlPr>
                        </m:fPr>
                        <m:num>
                          <m:r>
                            <a:rPr lang="en-US" altLang="zh-CN" sz="1400" b="1" i="1">
                              <a:latin typeface="Cambria Math" panose="02040503050406030204" pitchFamily="18" charset="0"/>
                            </a:rPr>
                            <m:t>𝝏</m:t>
                          </m:r>
                          <m:sSub>
                            <m:sSubPr>
                              <m:ctrlPr>
                                <a:rPr lang="zh-CN" altLang="zh-CN" sz="1400" b="1" i="1">
                                  <a:latin typeface="Cambria Math" charset="0"/>
                                </a:rPr>
                              </m:ctrlPr>
                            </m:sSubPr>
                            <m:e>
                              <m:r>
                                <a:rPr lang="en-US" altLang="zh-CN" sz="1400" b="1" i="1">
                                  <a:latin typeface="Cambria Math" panose="02040503050406030204" pitchFamily="18" charset="0"/>
                                </a:rPr>
                                <m:t>𝑶𝒖𝒕</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charset="0"/>
                            </a:rPr>
                          </m:ctrlPr>
                        </m:fPr>
                        <m:num>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Para>
                </a14:m>
                <a:endParaRPr lang="zh-CN" altLang="zh-CN" sz="1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112355" y="1023238"/>
                <a:ext cx="5139221" cy="4157292"/>
              </a:xfrm>
              <a:prstGeom prst="rect">
                <a:avLst/>
              </a:prstGeom>
              <a:blipFill>
                <a:blip r:embed="rId2"/>
                <a:stretch>
                  <a:fillRect l="-12337" t="-440" r="-8066" b="-22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43428" y="5247928"/>
                <a:ext cx="8257143" cy="1477328"/>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在计算得到所有参数相对于损失函数</a:t>
                </a:r>
                <a14:m>
                  <m:oMath xmlns:m="http://schemas.openxmlformats.org/officeDocument/2006/math">
                    <m:r>
                      <a:rPr lang="en-US" altLang="zh-CN" sz="1600" b="1" i="1">
                        <a:latin typeface="Cambria Math" panose="02040503050406030204" pitchFamily="18" charset="0"/>
                      </a:rPr>
                      <m:t>𝓛</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的偏导结果后，利用梯度下降算法，通过</a:t>
                </a:r>
                <a14:m>
                  <m:oMath xmlns:m="http://schemas.openxmlformats.org/officeDocument/2006/math">
                    <m:sSubSup>
                      <m:sSubSupPr>
                        <m:ctrlPr>
                          <a:rPr lang="zh-CN" altLang="zh-CN" sz="1600" b="1" i="1">
                            <a:latin typeface="Cambria Math" charset="0"/>
                          </a:rPr>
                        </m:ctrlPr>
                      </m:sSubSup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up>
                        <m:r>
                          <a:rPr lang="en-US" altLang="zh-CN" sz="1600" b="1" i="1">
                            <a:latin typeface="Cambria Math" panose="02040503050406030204" pitchFamily="18" charset="0"/>
                          </a:rPr>
                          <m:t>𝒏𝒆𝒘</m:t>
                        </m:r>
                      </m:sup>
                    </m:sSubSup>
                    <m:r>
                      <a:rPr lang="en-US" altLang="zh-CN" sz="1600" b="1" i="1">
                        <a:latin typeface="Cambria Math" panose="02040503050406030204" pitchFamily="18" charset="0"/>
                      </a:rPr>
                      <m:t>= </m:t>
                    </m:r>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r>
                      <a:rPr lang="en-US" altLang="zh-CN" sz="1600" b="1" i="1">
                        <a:latin typeface="Cambria Math" panose="02040503050406030204" pitchFamily="18" charset="0"/>
                      </a:rPr>
                      <m:t> − </m:t>
                    </m:r>
                    <m:r>
                      <a:rPr lang="en-US" altLang="zh-CN" sz="1600" b="1" i="1">
                        <a:latin typeface="Cambria Math" panose="02040503050406030204" pitchFamily="18" charset="0"/>
                      </a:rPr>
                      <m:t>𝜼</m:t>
                    </m:r>
                    <m:r>
                      <a:rPr lang="en-US" altLang="zh-CN" sz="1600" b="1" i="1">
                        <a:latin typeface="Cambria Math" panose="02040503050406030204" pitchFamily="18" charset="0"/>
                      </a:rPr>
                      <m:t> ∗ </m:t>
                    </m:r>
                    <m:sSub>
                      <m:sSubPr>
                        <m:ctrlPr>
                          <a:rPr lang="zh-CN" altLang="zh-CN" sz="1600" b="1" i="1">
                            <a:latin typeface="Cambria Math" charset="0"/>
                          </a:rPr>
                        </m:ctrlPr>
                      </m:sSubPr>
                      <m:e>
                        <m:r>
                          <a:rPr lang="en-US" altLang="zh-CN" sz="1600" b="1" i="1">
                            <a:latin typeface="Cambria Math" panose="02040503050406030204" pitchFamily="18" charset="0"/>
                          </a:rPr>
                          <m:t>𝜹</m:t>
                        </m:r>
                      </m:e>
                      <m:sub>
                        <m:r>
                          <a:rPr lang="en-US" altLang="zh-CN" sz="1600" b="1" i="1">
                            <a:latin typeface="Cambria Math" panose="02040503050406030204" pitchFamily="18" charset="0"/>
                          </a:rPr>
                          <m:t>𝒊</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来更新参数取值。然后不断迭代，直至模型参数收敛，此时损失函数减少到其最小值。</a:t>
                </a:r>
              </a:p>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43428" y="5247928"/>
                <a:ext cx="8257143" cy="1477328"/>
              </a:xfrm>
              <a:prstGeom prst="rect">
                <a:avLst/>
              </a:prstGeom>
              <a:blipFill>
                <a:blip r:embed="rId3"/>
                <a:stretch>
                  <a:fillRect l="-443" r="-36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xmlns="" id="{9826D6C1-BE24-4AFE-808C-6C28C35B5125}"/>
              </a:ext>
            </a:extLst>
          </p:cNvPr>
          <p:cNvSpPr txBox="1"/>
          <p:nvPr/>
        </p:nvSpPr>
        <p:spPr>
          <a:xfrm>
            <a:off x="333804" y="4340880"/>
            <a:ext cx="4399560" cy="307777"/>
          </a:xfrm>
          <a:prstGeom prst="rect">
            <a:avLst/>
          </a:prstGeom>
          <a:noFill/>
        </p:spPr>
        <p:txBody>
          <a:bodyPr wrap="square" rtlCol="0">
            <a:spAutoFit/>
          </a:bodyPr>
          <a:lstStyle/>
          <a:p>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9" name="图片 8">
            <a:extLst>
              <a:ext uri="{FF2B5EF4-FFF2-40B4-BE49-F238E27FC236}">
                <a16:creationId xmlns:a16="http://schemas.microsoft.com/office/drawing/2014/main" xmlns="" id="{2D556074-F42A-44B0-9DC7-0AA6804BEB86}"/>
              </a:ext>
            </a:extLst>
          </p:cNvPr>
          <p:cNvPicPr>
            <a:picLocks noChangeAspect="1"/>
          </p:cNvPicPr>
          <p:nvPr/>
        </p:nvPicPr>
        <p:blipFill>
          <a:blip r:embed="rId4"/>
          <a:stretch>
            <a:fillRect/>
          </a:stretch>
        </p:blipFill>
        <p:spPr>
          <a:xfrm>
            <a:off x="108992" y="2740677"/>
            <a:ext cx="3563277" cy="1479076"/>
          </a:xfrm>
          <a:prstGeom prst="rect">
            <a:avLst/>
          </a:prstGeom>
        </p:spPr>
      </p:pic>
    </p:spTree>
    <p:extLst>
      <p:ext uri="{BB962C8B-B14F-4D97-AF65-F5344CB8AC3E}">
        <p14:creationId xmlns:p14="http://schemas.microsoft.com/office/powerpoint/2010/main" val="1485656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255" y="2524806"/>
            <a:ext cx="5994400" cy="227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5"/>
          <p:cNvSpPr/>
          <p:nvPr/>
        </p:nvSpPr>
        <p:spPr bwMode="auto">
          <a:xfrm>
            <a:off x="1979854"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第一层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关键点</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圆角矩形 6"/>
          <p:cNvSpPr/>
          <p:nvPr/>
        </p:nvSpPr>
        <p:spPr bwMode="auto">
          <a:xfrm>
            <a:off x="3063587"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第二层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边界点</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圆角矩形 7"/>
          <p:cNvSpPr/>
          <p:nvPr/>
        </p:nvSpPr>
        <p:spPr bwMode="auto">
          <a:xfrm>
            <a:off x="4189653"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第三层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组件</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圆角矩形 8"/>
          <p:cNvSpPr/>
          <p:nvPr/>
        </p:nvSpPr>
        <p:spPr bwMode="auto">
          <a:xfrm>
            <a:off x="5247987" y="4894767"/>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第四层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椭圆 9"/>
          <p:cNvSpPr/>
          <p:nvPr/>
        </p:nvSpPr>
        <p:spPr bwMode="auto">
          <a:xfrm>
            <a:off x="6882053" y="3284147"/>
            <a:ext cx="956734" cy="684715"/>
          </a:xfrm>
          <a:prstGeom prst="ellipse">
            <a:avLst/>
          </a:prstGeom>
          <a:solidFill>
            <a:srgbClr val="C0000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dog</a:t>
            </a:r>
          </a:p>
        </p:txBody>
      </p:sp>
      <p:sp>
        <p:nvSpPr>
          <p:cNvPr id="11" name="椭圆 10"/>
          <p:cNvSpPr/>
          <p:nvPr/>
        </p:nvSpPr>
        <p:spPr bwMode="auto">
          <a:xfrm>
            <a:off x="921523" y="4210052"/>
            <a:ext cx="973665" cy="684715"/>
          </a:xfrm>
          <a:prstGeom prst="ellipse">
            <a:avLst/>
          </a:prstGeom>
          <a:solidFill>
            <a:srgbClr val="00B05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像素点</a:t>
            </a:r>
            <a:endParaRPr lang="en-US" altLang="zh-CN"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构成</a:t>
            </a:r>
            <a:endParaRPr lang="en-US" altLang="zh-CN"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椭圆形标注 3"/>
          <p:cNvSpPr/>
          <p:nvPr/>
        </p:nvSpPr>
        <p:spPr>
          <a:xfrm>
            <a:off x="5002453" y="1417788"/>
            <a:ext cx="1617134" cy="846667"/>
          </a:xfrm>
          <a:prstGeom prst="wedgeEllipseCallout">
            <a:avLst>
              <a:gd name="adj1" fmla="val -70048"/>
              <a:gd name="adj2" fmla="val 1505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调节参数</a:t>
            </a:r>
          </a:p>
        </p:txBody>
      </p:sp>
      <p:sp>
        <p:nvSpPr>
          <p:cNvPr id="2" name="左大括号 1"/>
          <p:cNvSpPr/>
          <p:nvPr/>
        </p:nvSpPr>
        <p:spPr>
          <a:xfrm>
            <a:off x="6653453" y="1328427"/>
            <a:ext cx="457200" cy="10253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7183190" y="1102724"/>
            <a:ext cx="1005403"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梯度下降</a:t>
            </a:r>
          </a:p>
        </p:txBody>
      </p:sp>
      <p:sp>
        <p:nvSpPr>
          <p:cNvPr id="13" name="矩形 12"/>
          <p:cNvSpPr/>
          <p:nvPr/>
        </p:nvSpPr>
        <p:spPr>
          <a:xfrm>
            <a:off x="7115446" y="2053596"/>
            <a:ext cx="1415772"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误差后向传播</a:t>
            </a:r>
          </a:p>
        </p:txBody>
      </p:sp>
      <p:sp>
        <p:nvSpPr>
          <p:cNvPr id="12" name="下弧形箭头 11"/>
          <p:cNvSpPr/>
          <p:nvPr/>
        </p:nvSpPr>
        <p:spPr>
          <a:xfrm>
            <a:off x="2386254" y="5651122"/>
            <a:ext cx="3268133" cy="386121"/>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p:cNvSpPr/>
          <p:nvPr/>
        </p:nvSpPr>
        <p:spPr>
          <a:xfrm>
            <a:off x="2806293" y="6214944"/>
            <a:ext cx="2441694"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调节网络结构（炼金术）</a:t>
            </a:r>
          </a:p>
        </p:txBody>
      </p:sp>
      <p:sp>
        <p:nvSpPr>
          <p:cNvPr id="17" name="标题 1"/>
          <p:cNvSpPr>
            <a:spLocks noGrp="1"/>
          </p:cNvSpPr>
          <p:nvPr>
            <p:ph type="title"/>
          </p:nvPr>
        </p:nvSpPr>
        <p:spPr>
          <a:xfrm>
            <a:off x="407875" y="153605"/>
            <a:ext cx="8376356" cy="657727"/>
          </a:xfrm>
        </p:spPr>
        <p:txBody>
          <a:bodyPr/>
          <a:lstStyle/>
          <a:p>
            <a:r>
              <a:rPr lang="zh-CN" altLang="en-US" sz="2000" dirty="0">
                <a:cs typeface="Times New Roman" panose="02020603050405020304" pitchFamily="18" charset="0"/>
              </a:rPr>
              <a:t>机器学习的能力在于拟合和优化</a:t>
            </a:r>
          </a:p>
        </p:txBody>
      </p:sp>
      <mc:AlternateContent xmlns:mc="http://schemas.openxmlformats.org/markup-compatibility/2006" xmlns:a14="http://schemas.microsoft.com/office/drawing/2010/main">
        <mc:Choice Requires="a14">
          <p:sp>
            <p:nvSpPr>
              <p:cNvPr id="15" name="矩形 14"/>
              <p:cNvSpPr/>
              <p:nvPr/>
            </p:nvSpPr>
            <p:spPr>
              <a:xfrm>
                <a:off x="4429819" y="2965359"/>
                <a:ext cx="498790"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latin typeface="Cambria Math" charset="0"/>
                            </a:rPr>
                          </m:ctrlPr>
                        </m:sSubPr>
                        <m:e>
                          <m:r>
                            <a:rPr lang="en-US" altLang="zh-CN" b="1" i="1">
                              <a:latin typeface="Cambria Math"/>
                            </a:rPr>
                            <m:t>𝒘</m:t>
                          </m:r>
                        </m:e>
                        <m:sub>
                          <m:r>
                            <a:rPr lang="en-US" altLang="zh-CN" b="1" i="1" smtClean="0">
                              <a:latin typeface="Cambria Math"/>
                            </a:rPr>
                            <m:t>𝒋</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4429819" y="2965359"/>
                <a:ext cx="498790" cy="395621"/>
              </a:xfrm>
              <a:prstGeom prst="rect">
                <a:avLst/>
              </a:prstGeom>
              <a:blipFill>
                <a:blip r:embed="rId4"/>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558241" y="1376335"/>
                <a:ext cx="3383297" cy="697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b="1" i="1" smtClean="0">
                              <a:latin typeface="Cambria Math" charset="0"/>
                            </a:rPr>
                          </m:ctrlPr>
                        </m:sSubSupPr>
                        <m:e>
                          <m:r>
                            <a:rPr lang="zh-TW" altLang="en-US" b="1" i="1">
                              <a:latin typeface="Cambria Math"/>
                            </a:rPr>
                            <m:t>𝒘</m:t>
                          </m:r>
                        </m:e>
                        <m:sub>
                          <m:r>
                            <a:rPr lang="zh-TW" altLang="en-US" b="1" i="1">
                              <a:latin typeface="Cambria Math"/>
                            </a:rPr>
                            <m:t>𝒋</m:t>
                          </m:r>
                        </m:sub>
                        <m:sup>
                          <m:r>
                            <a:rPr lang="zh-TW" altLang="en-US" b="1" i="1">
                              <a:latin typeface="Cambria Math"/>
                            </a:rPr>
                            <m:t>𝒏𝒆𝒘</m:t>
                          </m:r>
                        </m:sup>
                      </m:sSubSup>
                      <m:r>
                        <a:rPr lang="zh-TW" altLang="zh-CN" b="1" i="1">
                          <a:latin typeface="Cambria Math"/>
                        </a:rPr>
                        <m:t>=</m:t>
                      </m:r>
                      <m:sSubSup>
                        <m:sSubSupPr>
                          <m:ctrlPr>
                            <a:rPr lang="zh-CN" altLang="zh-CN" b="1" i="1">
                              <a:latin typeface="Cambria Math" charset="0"/>
                            </a:rPr>
                          </m:ctrlPr>
                        </m:sSubSupPr>
                        <m:e>
                          <m:r>
                            <a:rPr lang="zh-TW" altLang="en-US" b="1" i="1">
                              <a:latin typeface="Cambria Math"/>
                            </a:rPr>
                            <m:t>𝒘</m:t>
                          </m:r>
                        </m:e>
                        <m:sub>
                          <m:r>
                            <a:rPr lang="zh-TW" altLang="en-US" b="1" i="1">
                              <a:latin typeface="Cambria Math"/>
                            </a:rPr>
                            <m:t>𝒋</m:t>
                          </m:r>
                        </m:sub>
                        <m:sup>
                          <m:r>
                            <a:rPr lang="zh-TW" altLang="en-US" b="1" i="1">
                              <a:latin typeface="Cambria Math"/>
                            </a:rPr>
                            <m:t>𝒐𝒍𝒅</m:t>
                          </m:r>
                        </m:sup>
                      </m:sSubSup>
                      <m:r>
                        <a:rPr lang="zh-TW" altLang="en-US" b="1" i="1">
                          <a:latin typeface="Cambria Math"/>
                        </a:rPr>
                        <m:t>−</m:t>
                      </m:r>
                      <m:r>
                        <a:rPr lang="zh-TW" altLang="en-US" b="1" i="1">
                          <a:latin typeface="Cambria Math"/>
                        </a:rPr>
                        <m:t>𝜼</m:t>
                      </m:r>
                      <m:r>
                        <a:rPr lang="zh-TW" altLang="zh-CN" b="1" i="1">
                          <a:latin typeface="Cambria Math"/>
                        </a:rPr>
                        <m:t>×</m:t>
                      </m:r>
                      <m:f>
                        <m:fPr>
                          <m:ctrlPr>
                            <a:rPr lang="zh-CN" altLang="zh-CN" b="1" i="1">
                              <a:latin typeface="Cambria Math" charset="0"/>
                            </a:rPr>
                          </m:ctrlPr>
                        </m:fPr>
                        <m:num>
                          <m:r>
                            <a:rPr lang="zh-TW" altLang="en-US" b="1" i="1">
                              <a:latin typeface="Cambria Math"/>
                            </a:rPr>
                            <m:t>𝝏</m:t>
                          </m:r>
                          <m:sSub>
                            <m:sSubPr>
                              <m:ctrlPr>
                                <a:rPr lang="en-US" altLang="zh-TW" b="1" i="1" smtClean="0">
                                  <a:latin typeface="Cambria Math" charset="0"/>
                                </a:rPr>
                              </m:ctrlPr>
                            </m:sSubPr>
                            <m:e>
                              <m:r>
                                <a:rPr lang="en-US" altLang="zh-TW" b="1" i="1" smtClean="0">
                                  <a:latin typeface="Cambria Math"/>
                                </a:rPr>
                                <m:t>𝑴𝒐𝒅𝒆𝒍</m:t>
                              </m:r>
                            </m:e>
                            <m:sub>
                              <m:r>
                                <a:rPr lang="en-US" altLang="zh-TW" b="1" i="1" smtClean="0">
                                  <a:latin typeface="Cambria Math"/>
                                </a:rPr>
                                <m:t>𝒍𝒐𝒔𝒔</m:t>
                              </m:r>
                            </m:sub>
                          </m:sSub>
                        </m:num>
                        <m:den>
                          <m:r>
                            <a:rPr lang="zh-TW" altLang="en-US" b="1" i="1">
                              <a:latin typeface="Cambria Math"/>
                            </a:rPr>
                            <m:t>𝝏</m:t>
                          </m:r>
                          <m:sSub>
                            <m:sSubPr>
                              <m:ctrlPr>
                                <a:rPr lang="zh-CN" altLang="zh-CN" b="1" i="1">
                                  <a:latin typeface="Cambria Math" charset="0"/>
                                </a:rPr>
                              </m:ctrlPr>
                            </m:sSubPr>
                            <m:e>
                              <m:r>
                                <a:rPr lang="zh-TW" altLang="en-US" b="1" i="1">
                                  <a:latin typeface="Cambria Math"/>
                                </a:rPr>
                                <m:t>𝒘</m:t>
                              </m:r>
                            </m:e>
                            <m:sub>
                              <m:r>
                                <a:rPr lang="zh-TW" altLang="en-US" b="1" i="1">
                                  <a:latin typeface="Cambria Math"/>
                                </a:rPr>
                                <m:t>𝒋</m:t>
                              </m:r>
                            </m:sub>
                          </m:sSub>
                        </m:den>
                      </m:f>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1558241" y="1376335"/>
                <a:ext cx="3383297" cy="69717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9994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13755" y="1068245"/>
                <a:ext cx="8657112" cy="4247317"/>
              </a:xfrm>
              <a:prstGeom prst="rect">
                <a:avLst/>
              </a:prstGeom>
            </p:spPr>
            <p:txBody>
              <a:bodyPr wrap="square">
                <a:spAutoFit/>
              </a:bodyPr>
              <a:lstStyle/>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2.9  </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全称量词</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(universal quantifier, </a:t>
                </a:r>
                <a14:m>
                  <m:oMath xmlns:m="http://schemas.openxmlformats.org/officeDocument/2006/math">
                    <m:r>
                      <a:rPr lang="en-US" altLang="zh-CN" sz="2000" i="1" smtClean="0">
                        <a:solidFill>
                          <a:srgbClr val="C00000"/>
                        </a:solidFill>
                        <a:latin typeface="Cambria Math"/>
                        <a:ea typeface="Cambria Math"/>
                        <a:cs typeface="Times New Roman" panose="02020603050405020304" pitchFamily="18" charset="0"/>
                      </a:rPr>
                      <m:t>∀</m:t>
                    </m:r>
                  </m:oMath>
                </a14:m>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p>
              <a:p>
                <a:pPr marL="742950" lvl="1" indent="-285750" algn="just">
                  <a:lnSpc>
                    <a:spcPct val="150000"/>
                  </a:lnSpc>
                  <a:buClr>
                    <a:schemeClr val="accent2"/>
                  </a:buClr>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全称量词用符号</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表示，表示一切的、凡是的、所有的、每一个等。</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r>
                      <a:rPr lang="en-US" altLang="zh-CN" sz="2000" b="0" i="1" smtClean="0">
                        <a:solidFill>
                          <a:srgbClr val="C00000"/>
                        </a:solidFill>
                        <a:latin typeface="Cambria Math"/>
                        <a:ea typeface="Cambria Math"/>
                        <a:cs typeface="Times New Roman" panose="02020603050405020304" pitchFamily="18" charset="0"/>
                      </a:rPr>
                      <m:t>𝑥</m:t>
                    </m:r>
                  </m:oMath>
                </a14:m>
                <a:r>
                  <a:rPr lang="zh-CN" altLang="en-US" sz="2000" dirty="0">
                    <a:latin typeface="黑体" panose="02010609060101010101" pitchFamily="49" charset="-122"/>
                    <a:ea typeface="黑体" panose="02010609060101010101" pitchFamily="49" charset="-122"/>
                  </a:rPr>
                  <a:t>表示定义域中的所有个体，</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𝑥𝑃</m:t>
                    </m:r>
                    <m:r>
                      <a:rPr lang="en-US" altLang="zh-CN" sz="2000" b="0" i="1" smtClean="0">
                        <a:solidFill>
                          <a:srgbClr val="C00000"/>
                        </a:solidFill>
                        <a:latin typeface="Cambria Math"/>
                        <a:ea typeface="Cambria Math"/>
                        <a:cs typeface="Times New Roman" panose="02020603050405020304" pitchFamily="18" charset="0"/>
                      </a:rPr>
                      <m:t>(</m:t>
                    </m:r>
                    <m:r>
                      <a:rPr lang="en-US" altLang="zh-CN" sz="2000" b="0" i="1" smtClean="0">
                        <a:solidFill>
                          <a:srgbClr val="C00000"/>
                        </a:solidFill>
                        <a:latin typeface="Cambria Math"/>
                        <a:ea typeface="Cambria Math"/>
                        <a:cs typeface="Times New Roman" panose="02020603050405020304" pitchFamily="18" charset="0"/>
                      </a:rPr>
                      <m:t>𝑥</m:t>
                    </m:r>
                    <m:r>
                      <a:rPr lang="en-US" altLang="zh-CN" sz="2000" b="0" i="1" smtClean="0">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表示定义域中的所有个体具有性质</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oMath>
                </a14:m>
                <a:endParaRPr lang="en-US" altLang="zh-CN" sz="2000" dirty="0">
                  <a:latin typeface="黑体" panose="02010609060101010101" pitchFamily="49" charset="-122"/>
                  <a:ea typeface="黑体" panose="02010609060101010101" pitchFamily="49" charset="-122"/>
                </a:endParaRPr>
              </a:p>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2.10 </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存在量词</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(existential quantifier, </a:t>
                </a:r>
                <a14:m>
                  <m:oMath xmlns:m="http://schemas.openxmlformats.org/officeDocument/2006/math">
                    <m:r>
                      <a:rPr lang="en-US" altLang="zh-CN" sz="2000" i="1" smtClean="0">
                        <a:solidFill>
                          <a:srgbClr val="C00000"/>
                        </a:solidFill>
                        <a:latin typeface="Cambria Math"/>
                        <a:ea typeface="Cambria Math"/>
                        <a:cs typeface="Times New Roman" panose="02020603050405020304" pitchFamily="18" charset="0"/>
                      </a:rPr>
                      <m:t>∃</m:t>
                    </m:r>
                  </m:oMath>
                </a14:m>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p>
              <a:p>
                <a:pPr marL="742950" lvl="1" indent="-285750" algn="just">
                  <a:lnSpc>
                    <a:spcPct val="150000"/>
                  </a:lnSpc>
                  <a:buClr>
                    <a:schemeClr val="accent2"/>
                  </a:buClr>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存在量词用符号</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表示，表示存在、有一个、某些等。</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smtClean="0">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m:t>
                    </m:r>
                  </m:oMath>
                </a14:m>
                <a:r>
                  <a:rPr lang="zh-CN" altLang="en-US" sz="2000" dirty="0">
                    <a:latin typeface="黑体" panose="02010609060101010101" pitchFamily="49" charset="-122"/>
                    <a:ea typeface="黑体" panose="02010609060101010101" pitchFamily="49" charset="-122"/>
                  </a:rPr>
                  <a:t>表示定义域中存在一个或若干个个体，</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𝑥𝑃</m:t>
                    </m:r>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m:t>
                    </m:r>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表示定义域中存在一个个体或若干个体具有性质</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oMath>
                </a14:m>
                <a:endParaRPr lang="en-US" altLang="zh-CN" sz="2000" dirty="0">
                  <a:latin typeface="黑体" panose="02010609060101010101" pitchFamily="49" charset="-122"/>
                  <a:ea typeface="黑体" panose="02010609060101010101" pitchFamily="49" charset="-122"/>
                </a:endParaRPr>
              </a:p>
              <a:p>
                <a:pPr marL="285750" indent="-285750" algn="just">
                  <a:lnSpc>
                    <a:spcPct val="150000"/>
                  </a:lnSpc>
                  <a:buClr>
                    <a:schemeClr val="accent2"/>
                  </a:buClr>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全称量词和存在量词统称为量词。</a:t>
                </a:r>
                <a:endParaRPr lang="en-US" altLang="zh-CN" sz="2000" dirty="0">
                  <a:latin typeface="黑体" panose="02010609060101010101" pitchFamily="49" charset="-122"/>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213755" y="1068245"/>
                <a:ext cx="8657112" cy="4247317"/>
              </a:xfrm>
              <a:prstGeom prst="rect">
                <a:avLst/>
              </a:prstGeom>
              <a:blipFill rotWithShape="1">
                <a:blip r:embed="rId2"/>
                <a:stretch>
                  <a:fillRect l="-563" r="-775"/>
                </a:stretch>
              </a:blipFill>
            </p:spPr>
            <p:txBody>
              <a:bodyPr/>
              <a:lstStyle/>
              <a:p>
                <a:r>
                  <a:rPr lang="zh-CN" altLang="en-US">
                    <a:noFill/>
                  </a:rPr>
                  <a:t> </a:t>
                </a:r>
              </a:p>
            </p:txBody>
          </p:sp>
        </mc:Fallback>
      </mc:AlternateContent>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量词</a:t>
            </a:r>
          </a:p>
        </p:txBody>
      </p:sp>
    </p:spTree>
    <p:extLst>
      <p:ext uri="{BB962C8B-B14F-4D97-AF65-F5344CB8AC3E}">
        <p14:creationId xmlns:p14="http://schemas.microsoft.com/office/powerpoint/2010/main" val="321209337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xmlns=""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xmlns=""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xmlns=""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xmlns=""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20547273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91935" y="143993"/>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a:t>
            </a:r>
            <a:r>
              <a:rPr lang="en-US" altLang="zh-CN" sz="1800" dirty="0">
                <a:latin typeface="Times New Roman" panose="02020603050405020304" pitchFamily="18" charset="0"/>
                <a:cs typeface="Times New Roman" panose="02020603050405020304" pitchFamily="18" charset="0"/>
              </a:rPr>
              <a:t>(convolution neural network, CNN)</a:t>
            </a:r>
            <a:endParaRPr lang="zh-CN" altLang="en-US" sz="1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18201963-5A50-4075-88B7-6268780847CF}"/>
                  </a:ext>
                </a:extLst>
              </p:cNvPr>
              <p:cNvSpPr/>
              <p:nvPr/>
            </p:nvSpPr>
            <p:spPr>
              <a:xfrm>
                <a:off x="200483" y="975094"/>
                <a:ext cx="8743033" cy="5060231"/>
              </a:xfrm>
              <a:prstGeom prst="rect">
                <a:avLst/>
              </a:prstGeom>
            </p:spPr>
            <p:txBody>
              <a:bodyPr wrap="square">
                <a:spAutoFit/>
              </a:bodyPr>
              <a:lstStyle/>
              <a:p>
                <a:pPr marL="342900" indent="-342900">
                  <a:lnSpc>
                    <a:spcPct val="150000"/>
                  </a:lnSpc>
                  <a:spcAft>
                    <a:spcPts val="600"/>
                  </a:spcAft>
                  <a:buFont typeface="Wingdings" panose="05000000000000000000" pitchFamily="2" charset="2"/>
                  <a:buChar char="l"/>
                </a:pPr>
                <a:r>
                  <a:rPr lang="zh-CN" altLang="zh-CN" sz="1500" kern="100" dirty="0">
                    <a:ea typeface="华文楷体" panose="02010600040101010101" pitchFamily="2" charset="-122"/>
                    <a:cs typeface="Times New Roman" panose="02020603050405020304" pitchFamily="18" charset="0"/>
                  </a:rPr>
                  <a:t>在前馈神经网络中，输入层的输入数据直接与第一个隐藏层中所有神经元相互连接。如果输入数据是一幅图像，需要把灰度图像（二维矩阵）或彩色图像（三维矩阵）转换为向量形式。则给定一幅分辨率</a:t>
                </a:r>
                <a:r>
                  <a:rPr lang="en-US" altLang="zh-CN" sz="1500" kern="100" dirty="0">
                    <a:ea typeface="华文楷体" panose="02010600040101010101" pitchFamily="2" charset="-122"/>
                    <a:cs typeface="Times New Roman" panose="02020603050405020304" pitchFamily="18" charset="0"/>
                  </a:rPr>
                  <a:t>1000*1000</a:t>
                </a:r>
                <a:r>
                  <a:rPr lang="zh-CN" altLang="zh-CN" sz="1500" kern="100" dirty="0">
                    <a:ea typeface="华文楷体" panose="02010600040101010101" pitchFamily="2" charset="-122"/>
                    <a:cs typeface="Times New Roman" panose="02020603050405020304" pitchFamily="18" charset="0"/>
                  </a:rPr>
                  <a:t>的灰度图像，输入数据为一个</a:t>
                </a:r>
                <a:r>
                  <a:rPr lang="en-US" altLang="zh-CN" sz="1500" kern="100" dirty="0">
                    <a:ea typeface="华文楷体" panose="02010600040101010101" pitchFamily="2" charset="-122"/>
                    <a:cs typeface="Times New Roman" panose="02020603050405020304" pitchFamily="18" charset="0"/>
                  </a:rPr>
                  <a:t>1,000,000</a:t>
                </a:r>
                <a:r>
                  <a:rPr lang="zh-CN" altLang="zh-CN" sz="1500" kern="100" dirty="0">
                    <a:ea typeface="华文楷体" panose="02010600040101010101" pitchFamily="2" charset="-122"/>
                    <a:cs typeface="Times New Roman" panose="02020603050405020304" pitchFamily="18" charset="0"/>
                  </a:rPr>
                  <a:t>维的向量，如果输入数据与第一个隐藏层中所有神经元均相连，且第一个隐藏层维度和输入维度一致，则输入层到第一个隐藏层之间待训练参数数目为</a:t>
                </a:r>
                <a14:m>
                  <m:oMath xmlns:m="http://schemas.openxmlformats.org/officeDocument/2006/math">
                    <m:sSup>
                      <m:sSupPr>
                        <m:ctrlPr>
                          <a:rPr lang="zh-CN" altLang="zh-CN" sz="1500" i="1" kern="100">
                            <a:latin typeface="Cambria Math" charset="0"/>
                            <a:ea typeface="Cambria Math" panose="02040503050406030204" pitchFamily="18" charset="0"/>
                            <a:cs typeface="Times New Roman" panose="02020603050405020304" pitchFamily="18" charset="0"/>
                          </a:rPr>
                        </m:ctrlPr>
                      </m:sSupPr>
                      <m:e>
                        <m:r>
                          <a:rPr lang="en-US" altLang="zh-CN" sz="1500" kern="100">
                            <a:latin typeface="Cambria Math" panose="02040503050406030204" pitchFamily="18" charset="0"/>
                            <a:ea typeface="华文楷体" panose="02010600040101010101" pitchFamily="2" charset="-122"/>
                            <a:cs typeface="Times New Roman" panose="02020603050405020304" pitchFamily="18" charset="0"/>
                          </a:rPr>
                          <m:t>10</m:t>
                        </m:r>
                      </m:e>
                      <m:sup>
                        <m:r>
                          <a:rPr lang="en-US" altLang="zh-CN" sz="1500" kern="100">
                            <a:latin typeface="Cambria Math" panose="02040503050406030204" pitchFamily="18" charset="0"/>
                            <a:ea typeface="华文楷体" panose="02010600040101010101" pitchFamily="2" charset="-122"/>
                            <a:cs typeface="Times New Roman" panose="02020603050405020304" pitchFamily="18" charset="0"/>
                          </a:rPr>
                          <m:t>12</m:t>
                        </m:r>
                      </m:sup>
                    </m:sSup>
                  </m:oMath>
                </a14:m>
                <a:r>
                  <a:rPr lang="zh-CN" altLang="zh-CN" sz="1500" kern="100" dirty="0">
                    <a:ea typeface="华文楷体" panose="02010600040101010101" pitchFamily="2" charset="-122"/>
                    <a:cs typeface="Times New Roman" panose="02020603050405020304" pitchFamily="18" charset="0"/>
                  </a:rPr>
                  <a:t>个，模型参数数量如此巨大不仅会占用大量计算机内存，同时也使神经网络模型变得难以训练收敛。因此，对于图像这样的数据，不能直接将所构成的像素点向量与前馈神经网络神经元相连。</a:t>
                </a:r>
                <a:endParaRPr lang="zh-CN" altLang="zh-CN" sz="1500" kern="100" dirty="0">
                  <a:effectLst/>
                  <a:ea typeface="华文楷体" panose="02010600040101010101" pitchFamily="2" charset="-122"/>
                  <a:cs typeface="Times New Roman" panose="02020603050405020304" pitchFamily="18" charset="0"/>
                </a:endParaRPr>
              </a:p>
              <a:p>
                <a:pPr marL="342900" indent="-342900" algn="just">
                  <a:lnSpc>
                    <a:spcPct val="150000"/>
                  </a:lnSpc>
                  <a:spcAft>
                    <a:spcPts val="600"/>
                  </a:spcAft>
                  <a:buFont typeface="Wingdings" panose="05000000000000000000" pitchFamily="2" charset="2"/>
                  <a:buChar char="l"/>
                </a:pPr>
                <a:r>
                  <a:rPr lang="en-US" altLang="zh-CN" sz="1500" kern="100" dirty="0">
                    <a:ea typeface="华文楷体" panose="02010600040101010101" pitchFamily="2" charset="-122"/>
                    <a:cs typeface="Times New Roman" panose="02020603050405020304" pitchFamily="18" charset="0"/>
                  </a:rPr>
                  <a:t>1959</a:t>
                </a:r>
                <a:r>
                  <a:rPr lang="zh-CN" altLang="zh-CN" sz="1500" kern="100" dirty="0">
                    <a:ea typeface="华文楷体" panose="02010600040101010101" pitchFamily="2" charset="-122"/>
                    <a:cs typeface="Times New Roman" panose="02020603050405020304" pitchFamily="18" charset="0"/>
                  </a:rPr>
                  <a:t>年，</a:t>
                </a:r>
                <a:r>
                  <a:rPr lang="en-US" altLang="zh-CN" sz="1500" kern="100" dirty="0">
                    <a:ea typeface="华文楷体" panose="02010600040101010101" pitchFamily="2" charset="-122"/>
                    <a:cs typeface="Times New Roman" panose="02020603050405020304" pitchFamily="18" charset="0"/>
                  </a:rPr>
                  <a:t>David Hubel</a:t>
                </a:r>
                <a:r>
                  <a:rPr lang="zh-CN" altLang="zh-CN" sz="1500" kern="100" dirty="0">
                    <a:ea typeface="华文楷体" panose="02010600040101010101" pitchFamily="2" charset="-122"/>
                    <a:cs typeface="Times New Roman" panose="02020603050405020304" pitchFamily="18" charset="0"/>
                  </a:rPr>
                  <a:t>和</a:t>
                </a:r>
                <a:r>
                  <a:rPr lang="en-US" altLang="zh-CN" sz="1500" kern="100" dirty="0" err="1">
                    <a:ea typeface="华文楷体" panose="02010600040101010101" pitchFamily="2" charset="-122"/>
                    <a:cs typeface="Times New Roman" panose="02020603050405020304" pitchFamily="18" charset="0"/>
                  </a:rPr>
                  <a:t>Torsten</a:t>
                </a:r>
                <a:r>
                  <a:rPr lang="en-US" altLang="zh-CN" sz="1500" kern="100" dirty="0">
                    <a:ea typeface="华文楷体" panose="02010600040101010101" pitchFamily="2" charset="-122"/>
                    <a:cs typeface="Times New Roman" panose="02020603050405020304" pitchFamily="18" charset="0"/>
                  </a:rPr>
                  <a:t> Wiesel</a:t>
                </a:r>
                <a:r>
                  <a:rPr lang="zh-CN" altLang="zh-CN" sz="1500" kern="100" dirty="0">
                    <a:ea typeface="华文楷体" panose="02010600040101010101" pitchFamily="2" charset="-122"/>
                    <a:cs typeface="Times New Roman" panose="02020603050405020304" pitchFamily="18" charset="0"/>
                  </a:rPr>
                  <a:t>发现了人脑</a:t>
                </a:r>
                <a:r>
                  <a:rPr lang="en-US" altLang="zh-CN" sz="1500" kern="100" dirty="0">
                    <a:ea typeface="华文楷体" panose="02010600040101010101" pitchFamily="2" charset="-122"/>
                    <a:cs typeface="Times New Roman" panose="02020603050405020304" pitchFamily="18" charset="0"/>
                  </a:rPr>
                  <a:t>“</a:t>
                </a:r>
                <a:r>
                  <a:rPr lang="zh-CN" altLang="zh-CN" sz="1500" kern="100" dirty="0">
                    <a:ea typeface="华文楷体" panose="02010600040101010101" pitchFamily="2" charset="-122"/>
                    <a:cs typeface="Times New Roman" panose="02020603050405020304" pitchFamily="18" charset="0"/>
                  </a:rPr>
                  <a:t>视觉系统的信息处理</a:t>
                </a:r>
                <a:r>
                  <a:rPr lang="en-US" altLang="zh-CN" sz="1500" kern="100" dirty="0">
                    <a:ea typeface="华文楷体" panose="02010600040101010101" pitchFamily="2" charset="-122"/>
                    <a:cs typeface="Times New Roman" panose="02020603050405020304" pitchFamily="18" charset="0"/>
                  </a:rPr>
                  <a:t>”</a:t>
                </a:r>
                <a:r>
                  <a:rPr lang="zh-CN" altLang="zh-CN" sz="1500" kern="100" dirty="0">
                    <a:ea typeface="华文楷体" panose="02010600040101010101" pitchFamily="2" charset="-122"/>
                    <a:cs typeface="Times New Roman" panose="02020603050405020304" pitchFamily="18" charset="0"/>
                  </a:rPr>
                  <a:t>这一机制，即可视皮层对外界信息是分级感受的。受这一发现启发，</a:t>
                </a:r>
                <a:r>
                  <a:rPr lang="en-US" altLang="zh-CN" sz="1500" kern="100" dirty="0">
                    <a:ea typeface="华文楷体" panose="02010600040101010101" pitchFamily="2" charset="-122"/>
                    <a:cs typeface="Times New Roman" panose="02020603050405020304" pitchFamily="18" charset="0"/>
                  </a:rPr>
                  <a:t>1980</a:t>
                </a:r>
                <a:r>
                  <a:rPr lang="zh-CN" altLang="zh-CN" sz="1500" kern="100" dirty="0">
                    <a:ea typeface="华文楷体" panose="02010600040101010101" pitchFamily="2" charset="-122"/>
                    <a:cs typeface="Times New Roman" panose="02020603050405020304" pitchFamily="18" charset="0"/>
                  </a:rPr>
                  <a:t>年</a:t>
                </a:r>
                <a:r>
                  <a:rPr lang="en-US" altLang="zh-CN" sz="1500" kern="100" dirty="0" err="1">
                    <a:ea typeface="华文楷体" panose="02010600040101010101" pitchFamily="2" charset="-122"/>
                    <a:cs typeface="Times New Roman" panose="02020603050405020304" pitchFamily="18" charset="0"/>
                  </a:rPr>
                  <a:t>Kunihiko</a:t>
                </a:r>
                <a:r>
                  <a:rPr lang="en-US" altLang="zh-CN" sz="1500" kern="100" dirty="0">
                    <a:ea typeface="华文楷体" panose="02010600040101010101" pitchFamily="2" charset="-122"/>
                    <a:cs typeface="Times New Roman" panose="02020603050405020304" pitchFamily="18" charset="0"/>
                  </a:rPr>
                  <a:t> </a:t>
                </a:r>
                <a:r>
                  <a:rPr lang="en-US" altLang="zh-CN" sz="1500" kern="100" dirty="0" err="1">
                    <a:ea typeface="华文楷体" panose="02010600040101010101" pitchFamily="2" charset="-122"/>
                    <a:cs typeface="Times New Roman" panose="02020603050405020304" pitchFamily="18" charset="0"/>
                  </a:rPr>
                  <a:t>Fukishima</a:t>
                </a:r>
                <a:r>
                  <a:rPr lang="zh-CN" altLang="zh-CN" sz="1500" kern="100" dirty="0">
                    <a:ea typeface="华文楷体" panose="02010600040101010101" pitchFamily="2" charset="-122"/>
                    <a:cs typeface="Times New Roman" panose="02020603050405020304" pitchFamily="18" charset="0"/>
                  </a:rPr>
                  <a:t>将神经科学所发现的结构进行了计算机模拟，提出通过级联方式（</a:t>
                </a:r>
                <a:r>
                  <a:rPr lang="en-US" altLang="zh-CN" sz="1500" kern="100" dirty="0">
                    <a:ea typeface="华文楷体" panose="02010600040101010101" pitchFamily="2" charset="-122"/>
                    <a:cs typeface="Times New Roman" panose="02020603050405020304" pitchFamily="18" charset="0"/>
                  </a:rPr>
                  <a:t>cascade</a:t>
                </a:r>
                <a:r>
                  <a:rPr lang="zh-CN" altLang="zh-CN" sz="1500" kern="100" dirty="0">
                    <a:ea typeface="华文楷体" panose="02010600040101010101" pitchFamily="2" charset="-122"/>
                    <a:cs typeface="Times New Roman" panose="02020603050405020304" pitchFamily="18" charset="0"/>
                  </a:rPr>
                  <a:t>，即逐层滤波）来实现一种满足平移不变性的网络</a:t>
                </a:r>
                <a:r>
                  <a:rPr lang="en-US" altLang="zh-CN" sz="1500" kern="100" dirty="0" err="1">
                    <a:ea typeface="华文楷体" panose="02010600040101010101" pitchFamily="2" charset="-122"/>
                    <a:cs typeface="Times New Roman" panose="02020603050405020304" pitchFamily="18" charset="0"/>
                  </a:rPr>
                  <a:t>Neocognitron</a:t>
                </a:r>
                <a:r>
                  <a:rPr lang="zh-CN" altLang="zh-CN" sz="1500" kern="100" dirty="0">
                    <a:ea typeface="华文楷体" panose="02010600040101010101" pitchFamily="2" charset="-122"/>
                    <a:cs typeface="Times New Roman" panose="02020603050405020304" pitchFamily="18" charset="0"/>
                  </a:rPr>
                  <a:t>，这就是卷积神经网络的前身。</a:t>
                </a:r>
                <a:r>
                  <a:rPr lang="en-US" altLang="zh-CN" sz="1500" kern="100" dirty="0">
                    <a:ea typeface="华文楷体" panose="02010600040101010101" pitchFamily="2" charset="-122"/>
                    <a:cs typeface="Times New Roman" panose="02020603050405020304" pitchFamily="18" charset="0"/>
                  </a:rPr>
                  <a:t>20</a:t>
                </a:r>
                <a:r>
                  <a:rPr lang="zh-CN" altLang="zh-CN" sz="1500" kern="100" dirty="0">
                    <a:ea typeface="华文楷体" panose="02010600040101010101" pitchFamily="2" charset="-122"/>
                    <a:cs typeface="Times New Roman" panose="02020603050405020304" pitchFamily="18" charset="0"/>
                  </a:rPr>
                  <a:t>世纪</a:t>
                </a:r>
                <a:r>
                  <a:rPr lang="en-US" altLang="zh-CN" sz="1500" kern="100" dirty="0">
                    <a:ea typeface="华文楷体" panose="02010600040101010101" pitchFamily="2" charset="-122"/>
                    <a:cs typeface="Times New Roman" panose="02020603050405020304" pitchFamily="18" charset="0"/>
                  </a:rPr>
                  <a:t>90</a:t>
                </a:r>
                <a:r>
                  <a:rPr lang="zh-CN" altLang="zh-CN" sz="1500" kern="100" dirty="0">
                    <a:ea typeface="华文楷体" panose="02010600040101010101" pitchFamily="2" charset="-122"/>
                    <a:cs typeface="Times New Roman" panose="02020603050405020304" pitchFamily="18" charset="0"/>
                  </a:rPr>
                  <a:t>年代，</a:t>
                </a:r>
                <a:r>
                  <a:rPr lang="en-US" altLang="zh-CN" sz="1500" kern="100" dirty="0" err="1">
                    <a:ea typeface="华文楷体" panose="02010600040101010101" pitchFamily="2" charset="-122"/>
                    <a:cs typeface="Times New Roman" panose="02020603050405020304" pitchFamily="18" charset="0"/>
                  </a:rPr>
                  <a:t>LeCun</a:t>
                </a:r>
                <a:r>
                  <a:rPr lang="zh-CN" altLang="zh-CN" sz="1500" kern="100" dirty="0">
                    <a:ea typeface="华文楷体" panose="02010600040101010101" pitchFamily="2" charset="-122"/>
                    <a:cs typeface="Times New Roman" panose="02020603050405020304" pitchFamily="18" charset="0"/>
                  </a:rPr>
                  <a:t>等人，设计了一种被称为</a:t>
                </a:r>
                <a:r>
                  <a:rPr lang="en-US" altLang="zh-CN" sz="1500" kern="100" dirty="0">
                    <a:ea typeface="华文楷体" panose="02010600040101010101" pitchFamily="2" charset="-122"/>
                    <a:cs typeface="Times New Roman" panose="02020603050405020304" pitchFamily="18" charset="0"/>
                  </a:rPr>
                  <a:t>LeNet-5</a:t>
                </a:r>
                <a:r>
                  <a:rPr lang="zh-CN" altLang="zh-CN" sz="1500" kern="100" dirty="0">
                    <a:ea typeface="华文楷体" panose="02010600040101010101" pitchFamily="2" charset="-122"/>
                    <a:cs typeface="Times New Roman" panose="02020603050405020304" pitchFamily="18" charset="0"/>
                  </a:rPr>
                  <a:t>的卷积神经网络用于手写体识别，初步确立了卷积神经网络的基本结构。</a:t>
                </a:r>
                <a:endParaRPr lang="en-US" altLang="zh-CN" sz="1500" kern="100" dirty="0">
                  <a:ea typeface="华文楷体" panose="02010600040101010101" pitchFamily="2" charset="-122"/>
                  <a:cs typeface="Times New Roman" panose="02020603050405020304" pitchFamily="18" charset="0"/>
                </a:endParaRPr>
              </a:p>
              <a:p>
                <a:pPr marL="342900" indent="-342900" algn="just">
                  <a:lnSpc>
                    <a:spcPct val="150000"/>
                  </a:lnSpc>
                  <a:spcAft>
                    <a:spcPts val="600"/>
                  </a:spcAft>
                  <a:buFont typeface="Wingdings" panose="05000000000000000000" pitchFamily="2" charset="2"/>
                  <a:buChar char="l"/>
                </a:pPr>
                <a:r>
                  <a:rPr lang="zh-CN" altLang="zh-CN" sz="1500" dirty="0">
                    <a:ea typeface="华文楷体" panose="02010600040101010101" pitchFamily="2" charset="-122"/>
                  </a:rPr>
                  <a:t>如今，虽然针对不同应用场景的卷积神经网络结构已变得愈发复杂、性能也变得更加强健，但是究其本质，这些复杂网络结构仍是以卷积操作与池化操作为核心构建而成。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18201963-5A50-4075-88B7-6268780847CF}"/>
                  </a:ext>
                </a:extLst>
              </p:cNvPr>
              <p:cNvSpPr>
                <a:spLocks noRot="1" noChangeAspect="1" noMove="1" noResize="1" noEditPoints="1" noAdjustHandles="1" noChangeArrowheads="1" noChangeShapeType="1" noTextEdit="1"/>
              </p:cNvSpPr>
              <p:nvPr/>
            </p:nvSpPr>
            <p:spPr>
              <a:xfrm>
                <a:off x="200483" y="975094"/>
                <a:ext cx="8743033" cy="5060231"/>
              </a:xfrm>
              <a:prstGeom prst="rect">
                <a:avLst/>
              </a:prstGeom>
              <a:blipFill>
                <a:blip r:embed="rId2"/>
                <a:stretch>
                  <a:fillRect l="-209" r="-279" b="-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44827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91935" y="143993"/>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a:t>
            </a:r>
            <a:r>
              <a:rPr lang="en-US" altLang="zh-CN" sz="1800" dirty="0">
                <a:latin typeface="Times New Roman" panose="02020603050405020304" pitchFamily="18" charset="0"/>
                <a:cs typeface="Times New Roman" panose="02020603050405020304" pitchFamily="18" charset="0"/>
              </a:rPr>
              <a:t>(convolution neural network, CNN)</a:t>
            </a:r>
            <a:endParaRPr lang="zh-CN" altLang="en-US" sz="1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7D6DE5E1-F482-4095-8337-2A06AC875A7F}"/>
                  </a:ext>
                </a:extLst>
              </p:cNvPr>
              <p:cNvSpPr/>
              <p:nvPr/>
            </p:nvSpPr>
            <p:spPr>
              <a:xfrm>
                <a:off x="459644" y="1025126"/>
                <a:ext cx="8156253" cy="5126275"/>
              </a:xfrm>
              <a:prstGeom prst="rect">
                <a:avLst/>
              </a:prstGeom>
            </p:spPr>
            <p:txBody>
              <a:bodyPr wrap="square">
                <a:spAutoFit/>
              </a:bodyPr>
              <a:lstStyle/>
              <a:p>
                <a:pPr marL="285750" indent="-285750">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图像中像素点具有很强的空间依赖性，卷积（</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convolution</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）就是针对像素点的空间依赖性来对图像进行处理的一种技术。</a:t>
                </a:r>
                <a:endParaRPr lang="en-US" altLang="zh-CN" sz="1400"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在图像卷积计算中，需要定义一个卷积核（</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kernel</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）。卷积核是一个二维矩阵，矩阵中数值为对图像中与卷积核同样大小的子块像素点进行卷积计算时所采用的权重。</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200000"/>
                  </a:lnSpc>
                  <a:spcAft>
                    <a:spcPts val="600"/>
                  </a:spcAft>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卷积核中的权重系数</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oMath>
                </a14:m>
                <a:r>
                  <a:rPr lang="zh-CN" altLang="zh-CN" dirty="0">
                    <a:latin typeface="华文楷体" panose="02010600040101010101" pitchFamily="2" charset="-122"/>
                    <a:ea typeface="华文楷体" panose="02010600040101010101" pitchFamily="2" charset="-122"/>
                  </a:rPr>
                  <a:t>是通过数据驱动机制学习得到，其用来捕获图像中某像素点及其邻域像素点所构成的特有空间模式。一旦从数据中学习得到权重系数，这些权重系数就刻画了图像中像素点构成的空间分布不同模式。</a:t>
                </a:r>
              </a:p>
              <a:p>
                <a:pPr>
                  <a:lnSpc>
                    <a:spcPct val="200000"/>
                  </a:lnSpc>
                  <a:spcAft>
                    <a:spcPts val="600"/>
                  </a:spcAft>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7D6DE5E1-F482-4095-8337-2A06AC875A7F}"/>
                  </a:ext>
                </a:extLst>
              </p:cNvPr>
              <p:cNvSpPr>
                <a:spLocks noRot="1" noChangeAspect="1" noMove="1" noResize="1" noEditPoints="1" noAdjustHandles="1" noChangeArrowheads="1" noChangeShapeType="1" noTextEdit="1"/>
              </p:cNvSpPr>
              <p:nvPr/>
            </p:nvSpPr>
            <p:spPr>
              <a:xfrm>
                <a:off x="459644" y="1025126"/>
                <a:ext cx="8156253" cy="5126275"/>
              </a:xfrm>
              <a:prstGeom prst="rect">
                <a:avLst/>
              </a:prstGeom>
              <a:blipFill>
                <a:blip r:embed="rId2"/>
                <a:stretch>
                  <a:fillRect l="-448" r="-2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322788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583895" y="4285562"/>
                <a:ext cx="8262650" cy="2261581"/>
              </a:xfrm>
              <a:prstGeom prst="rect">
                <a:avLst/>
              </a:prstGeom>
            </p:spPr>
            <p:txBody>
              <a:bodyPr wrap="square">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给定一个权重分别为</a:t>
                </a:r>
                <a14:m>
                  <m:oMath xmlns:m="http://schemas.openxmlformats.org/officeDocument/2006/math">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r>
                      <a:rPr lang="en-US" altLang="zh-CN" sz="1600" b="1" i="1">
                        <a:latin typeface="Cambria Math" panose="02040503050406030204" pitchFamily="18" charset="0"/>
                      </a:rPr>
                      <m:t>(</m:t>
                    </m:r>
                    <m:r>
                      <a:rPr lang="en-US" altLang="zh-CN" sz="1600" b="1" i="1">
                        <a:latin typeface="Cambria Math" panose="02040503050406030204" pitchFamily="18" charset="0"/>
                      </a:rPr>
                      <m:t>𝟏</m:t>
                    </m:r>
                    <m:r>
                      <a:rPr lang="en-US" altLang="zh-CN" sz="1600" b="1" i="1">
                        <a:latin typeface="Cambria Math" panose="02040503050406030204" pitchFamily="18" charset="0"/>
                      </a:rPr>
                      <m:t>≤</m:t>
                    </m:r>
                    <m:r>
                      <a:rPr lang="en-US" altLang="zh-CN" sz="1600" b="1" i="1">
                        <a:latin typeface="Cambria Math" panose="02040503050406030204" pitchFamily="18" charset="0"/>
                      </a:rPr>
                      <m:t>𝒊</m:t>
                    </m:r>
                    <m:r>
                      <a:rPr lang="en-US" altLang="zh-CN" sz="1600" b="1" i="1">
                        <a:latin typeface="Cambria Math" panose="02040503050406030204" pitchFamily="18" charset="0"/>
                      </a:rPr>
                      <m:t>≤</m:t>
                    </m:r>
                    <m:r>
                      <a:rPr lang="en-US" altLang="zh-CN" sz="1600" b="1" i="1">
                        <a:latin typeface="Cambria Math" panose="02040503050406030204" pitchFamily="18" charset="0"/>
                      </a:rPr>
                      <m:t>𝟗</m:t>
                    </m:r>
                    <m:r>
                      <a:rPr lang="en-US" altLang="zh-CN" sz="1600" b="1" i="1">
                        <a:latin typeface="Cambria Math" panose="02040503050406030204" pitchFamily="18" charset="0"/>
                      </a:rPr>
                      <m:t>)</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、大小为</a:t>
                </a:r>
                <a14:m>
                  <m:oMath xmlns:m="http://schemas.openxmlformats.org/officeDocument/2006/math">
                    <m:r>
                      <a:rPr lang="en-US" altLang="zh-CN" sz="1600" b="1" i="1">
                        <a:latin typeface="Cambria Math" panose="02040503050406030204" pitchFamily="18" charset="0"/>
                      </a:rPr>
                      <m:t>𝟑</m:t>
                    </m:r>
                    <m:r>
                      <a:rPr lang="en-US" altLang="zh-CN" sz="1600" b="1">
                        <a:latin typeface="Cambria Math" panose="02040503050406030204" pitchFamily="18" charset="0"/>
                      </a:rPr>
                      <m:t>×</m:t>
                    </m:r>
                    <m:r>
                      <a:rPr lang="en-US" altLang="zh-CN" sz="1600" b="1" i="1">
                        <a:latin typeface="Cambria Math" panose="02040503050406030204" pitchFamily="18" charset="0"/>
                      </a:rPr>
                      <m:t>𝟑</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的卷积核以及一个</a:t>
                </a:r>
                <a14:m>
                  <m:oMath xmlns:m="http://schemas.openxmlformats.org/officeDocument/2006/math">
                    <m:r>
                      <a:rPr lang="en-US" altLang="zh-CN" sz="1600" b="1" i="1">
                        <a:latin typeface="Cambria Math" panose="02040503050406030204" pitchFamily="18" charset="0"/>
                      </a:rPr>
                      <m:t>𝟓</m:t>
                    </m:r>
                    <m:r>
                      <a:rPr lang="en-US" altLang="zh-CN" sz="1600" b="1">
                        <a:latin typeface="Cambria Math" panose="02040503050406030204" pitchFamily="18" charset="0"/>
                      </a:rPr>
                      <m:t>×</m:t>
                    </m:r>
                    <m:r>
                      <a:rPr lang="en-US" altLang="zh-CN" sz="1600" b="1" i="1">
                        <a:latin typeface="Cambria Math" panose="02040503050406030204" pitchFamily="18" charset="0"/>
                      </a:rPr>
                      <m:t>𝟓</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大小灰度图像。该卷积核对图像的卷积操作就是分别以图像中</a:t>
                </a:r>
                <a14:m>
                  <m:oMath xmlns:m="http://schemas.openxmlformats.org/officeDocument/2006/math">
                    <m:r>
                      <a:rPr lang="en-US" altLang="zh-CN" sz="1600" b="1" i="1">
                        <a:latin typeface="Cambria Math" panose="02040503050406030204" pitchFamily="18" charset="0"/>
                      </a:rPr>
                      <m:t>𝒈</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𝒉</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𝒊</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𝒍</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𝒎</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𝒏</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𝒒</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𝒓</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a:latin typeface="Cambria Math" panose="02040503050406030204" pitchFamily="18" charset="0"/>
                      </a:rPr>
                      <m:t>𝒔</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所在像素点位置为中心，形成一个</a:t>
                </a:r>
                <a14:m>
                  <m:oMath xmlns:m="http://schemas.openxmlformats.org/officeDocument/2006/math">
                    <m:r>
                      <a:rPr lang="en-US" altLang="zh-CN" sz="1600" b="1" i="1">
                        <a:latin typeface="Cambria Math" panose="02040503050406030204" pitchFamily="18" charset="0"/>
                      </a:rPr>
                      <m:t>𝟑</m:t>
                    </m:r>
                    <m:r>
                      <a:rPr lang="en-US" altLang="zh-CN" sz="1600" b="1">
                        <a:latin typeface="Cambria Math" panose="02040503050406030204" pitchFamily="18" charset="0"/>
                      </a:rPr>
                      <m:t>×</m:t>
                    </m:r>
                    <m:r>
                      <a:rPr lang="en-US" altLang="zh-CN" sz="1600" b="1" i="1">
                        <a:latin typeface="Cambria Math" panose="02040503050406030204" pitchFamily="18" charset="0"/>
                      </a:rPr>
                      <m:t>𝟑</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大小的图像子块区域，然后用卷积核所定义权重</a:t>
                </a:r>
                <a14:m>
                  <m:oMath xmlns:m="http://schemas.openxmlformats.org/officeDocument/2006/math">
                    <m:sSub>
                      <m:sSubPr>
                        <m:ctrlPr>
                          <a:rPr lang="zh-CN" altLang="zh-CN" sz="1600" b="1" i="1">
                            <a:latin typeface="Cambria Math"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图像子块区域内每个像素点进行加权累加，所得结果即为图像子块区域中心像素点被卷积后（即滤波后）的结果。滤波也可视为在给定卷积核权重前提下，记住了邻域像素点之间的若干特定空间模式、忽略了某些空间模式。</a:t>
                </a:r>
              </a:p>
            </p:txBody>
          </p:sp>
        </mc:Choice>
        <mc:Fallback xmlns="">
          <p:sp>
            <p:nvSpPr>
              <p:cNvPr id="4" name="矩形 3"/>
              <p:cNvSpPr>
                <a:spLocks noRot="1" noChangeAspect="1" noMove="1" noResize="1" noEditPoints="1" noAdjustHandles="1" noChangeArrowheads="1" noChangeShapeType="1" noTextEdit="1"/>
              </p:cNvSpPr>
              <p:nvPr/>
            </p:nvSpPr>
            <p:spPr>
              <a:xfrm>
                <a:off x="583895" y="4285562"/>
                <a:ext cx="8262650" cy="2261581"/>
              </a:xfrm>
              <a:prstGeom prst="rect">
                <a:avLst/>
              </a:prstGeom>
              <a:blipFill>
                <a:blip r:embed="rId2"/>
                <a:stretch>
                  <a:fillRect l="-443" r="-369" b="-2156"/>
                </a:stretch>
              </a:blipFill>
            </p:spPr>
            <p:txBody>
              <a:bodyPr/>
              <a:lstStyle/>
              <a:p>
                <a:r>
                  <a:rPr lang="zh-CN" altLang="en-US">
                    <a:noFill/>
                  </a:rPr>
                  <a:t> </a:t>
                </a:r>
              </a:p>
            </p:txBody>
          </p:sp>
        </mc:Fallback>
      </mc:AlternateContent>
      <p:sp>
        <p:nvSpPr>
          <p:cNvPr id="19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xmlns="" id="{35CA4D09-CCB5-414C-87A2-6D5A68009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307" y="1083553"/>
            <a:ext cx="7277386" cy="2644708"/>
          </a:xfrm>
          <a:prstGeom prst="rect">
            <a:avLst/>
          </a:prstGeom>
        </p:spPr>
      </p:pic>
      <p:sp>
        <p:nvSpPr>
          <p:cNvPr id="7" name="文本框 6">
            <a:extLst>
              <a:ext uri="{FF2B5EF4-FFF2-40B4-BE49-F238E27FC236}">
                <a16:creationId xmlns:a16="http://schemas.microsoft.com/office/drawing/2014/main" xmlns="" id="{30B24EAE-46C8-4A9D-AF17-BA4115ADB860}"/>
              </a:ext>
            </a:extLst>
          </p:cNvPr>
          <p:cNvSpPr txBox="1"/>
          <p:nvPr/>
        </p:nvSpPr>
        <p:spPr>
          <a:xfrm>
            <a:off x="1964544" y="3862851"/>
            <a:ext cx="497267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6.9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图像卷积例子</a:t>
            </a:r>
          </a:p>
        </p:txBody>
      </p:sp>
    </p:spTree>
    <p:extLst>
      <p:ext uri="{BB962C8B-B14F-4D97-AF65-F5344CB8AC3E}">
        <p14:creationId xmlns:p14="http://schemas.microsoft.com/office/powerpoint/2010/main" val="18274413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6264" y="5455059"/>
            <a:ext cx="7574480" cy="870751"/>
          </a:xfrm>
          <a:prstGeom prst="rect">
            <a:avLst/>
          </a:prstGeom>
        </p:spPr>
        <p:txBody>
          <a:bodyPr wrap="square">
            <a:spAutoFit/>
          </a:bodyPr>
          <a:lstStyle/>
          <a:p>
            <a:pPr algn="ctr">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如果卷积核中心位置的权重系数越小且与其它卷积权重系数差别越小，则卷积所得到图像滤波结果越模糊，这被称为图像平滑操作</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xmlns="" id="{D2004611-5729-4579-BC4C-1C648DED3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095" y="1044681"/>
            <a:ext cx="5427239" cy="3693395"/>
          </a:xfrm>
          <a:prstGeom prst="rect">
            <a:avLst/>
          </a:prstGeom>
        </p:spPr>
      </p:pic>
      <p:sp>
        <p:nvSpPr>
          <p:cNvPr id="7" name="文本框 6">
            <a:extLst>
              <a:ext uri="{FF2B5EF4-FFF2-40B4-BE49-F238E27FC236}">
                <a16:creationId xmlns:a16="http://schemas.microsoft.com/office/drawing/2014/main" xmlns="" id="{038BABA5-3297-4F46-824F-E079B7588569}"/>
              </a:ext>
            </a:extLst>
          </p:cNvPr>
          <p:cNvSpPr txBox="1"/>
          <p:nvPr/>
        </p:nvSpPr>
        <p:spPr>
          <a:xfrm>
            <a:off x="1850679" y="4853960"/>
            <a:ext cx="6191639"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6.10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同一幅图像被两个不同卷积核计算结果</a:t>
            </a:r>
          </a:p>
        </p:txBody>
      </p:sp>
    </p:spTree>
    <p:extLst>
      <p:ext uri="{BB962C8B-B14F-4D97-AF65-F5344CB8AC3E}">
        <p14:creationId xmlns:p14="http://schemas.microsoft.com/office/powerpoint/2010/main" val="4958349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8225C6C4-335B-4B25-8A34-5C49D547A495}"/>
              </a:ext>
            </a:extLst>
          </p:cNvPr>
          <p:cNvSpPr/>
          <p:nvPr/>
        </p:nvSpPr>
        <p:spPr>
          <a:xfrm>
            <a:off x="800986" y="1213230"/>
            <a:ext cx="6974958" cy="870751"/>
          </a:xfrm>
          <a:prstGeom prst="rect">
            <a:avLst/>
          </a:prstGeom>
        </p:spPr>
        <p:txBody>
          <a:bodyPr wrap="square">
            <a:spAutoFit/>
          </a:bodyPr>
          <a:lstStyle/>
          <a:p>
            <a:pPr algn="just">
              <a:lnSpc>
                <a:spcPct val="150000"/>
              </a:lnSpc>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大小的图像，通过</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大小卷积矩阵以</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的步长进行卷积操作，可得到</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大小的卷积结果</a:t>
            </a:r>
          </a:p>
        </p:txBody>
      </p:sp>
      <p:sp>
        <p:nvSpPr>
          <p:cNvPr id="16" name="矩形 15">
            <a:extLst>
              <a:ext uri="{FF2B5EF4-FFF2-40B4-BE49-F238E27FC236}">
                <a16:creationId xmlns:a16="http://schemas.microsoft.com/office/drawing/2014/main" xmlns="" id="{DEBF77B2-FF7F-4B7D-9F38-FC01BC19C31B}"/>
              </a:ext>
            </a:extLst>
          </p:cNvPr>
          <p:cNvSpPr/>
          <p:nvPr/>
        </p:nvSpPr>
        <p:spPr>
          <a:xfrm>
            <a:off x="1539678"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7" name="矩形 16">
            <a:extLst>
              <a:ext uri="{FF2B5EF4-FFF2-40B4-BE49-F238E27FC236}">
                <a16:creationId xmlns:a16="http://schemas.microsoft.com/office/drawing/2014/main" xmlns="" id="{09CE57FA-B071-4C6F-BF97-1F7D2CD0EDA7}"/>
              </a:ext>
            </a:extLst>
          </p:cNvPr>
          <p:cNvSpPr/>
          <p:nvPr/>
        </p:nvSpPr>
        <p:spPr>
          <a:xfrm>
            <a:off x="1772015"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8" name="矩形 17">
            <a:extLst>
              <a:ext uri="{FF2B5EF4-FFF2-40B4-BE49-F238E27FC236}">
                <a16:creationId xmlns:a16="http://schemas.microsoft.com/office/drawing/2014/main" xmlns="" id="{CEF30544-8CE9-4AAD-B26C-F27F0FA1329A}"/>
              </a:ext>
            </a:extLst>
          </p:cNvPr>
          <p:cNvSpPr/>
          <p:nvPr/>
        </p:nvSpPr>
        <p:spPr>
          <a:xfrm>
            <a:off x="2004352"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9" name="矩形 18">
            <a:extLst>
              <a:ext uri="{FF2B5EF4-FFF2-40B4-BE49-F238E27FC236}">
                <a16:creationId xmlns:a16="http://schemas.microsoft.com/office/drawing/2014/main" xmlns="" id="{1EA534CD-624C-47A6-9155-D221AF395AF3}"/>
              </a:ext>
            </a:extLst>
          </p:cNvPr>
          <p:cNvSpPr/>
          <p:nvPr/>
        </p:nvSpPr>
        <p:spPr>
          <a:xfrm>
            <a:off x="2236689"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0" name="矩形 19">
            <a:extLst>
              <a:ext uri="{FF2B5EF4-FFF2-40B4-BE49-F238E27FC236}">
                <a16:creationId xmlns:a16="http://schemas.microsoft.com/office/drawing/2014/main" xmlns="" id="{0D9A11A0-A922-46D9-B0EE-6BC84A56459F}"/>
              </a:ext>
            </a:extLst>
          </p:cNvPr>
          <p:cNvSpPr/>
          <p:nvPr/>
        </p:nvSpPr>
        <p:spPr>
          <a:xfrm>
            <a:off x="2469027"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1" name="矩形 20">
            <a:extLst>
              <a:ext uri="{FF2B5EF4-FFF2-40B4-BE49-F238E27FC236}">
                <a16:creationId xmlns:a16="http://schemas.microsoft.com/office/drawing/2014/main" xmlns="" id="{D3A74CDB-0381-4135-823C-C1B3B2F4E4E4}"/>
              </a:ext>
            </a:extLst>
          </p:cNvPr>
          <p:cNvSpPr/>
          <p:nvPr/>
        </p:nvSpPr>
        <p:spPr>
          <a:xfrm>
            <a:off x="2701364"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2" name="矩形 21">
            <a:extLst>
              <a:ext uri="{FF2B5EF4-FFF2-40B4-BE49-F238E27FC236}">
                <a16:creationId xmlns:a16="http://schemas.microsoft.com/office/drawing/2014/main" xmlns="" id="{312C50EB-1580-437D-8DBB-1697619F73B4}"/>
              </a:ext>
            </a:extLst>
          </p:cNvPr>
          <p:cNvSpPr/>
          <p:nvPr/>
        </p:nvSpPr>
        <p:spPr>
          <a:xfrm>
            <a:off x="2933701"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3" name="矩形 22">
            <a:extLst>
              <a:ext uri="{FF2B5EF4-FFF2-40B4-BE49-F238E27FC236}">
                <a16:creationId xmlns:a16="http://schemas.microsoft.com/office/drawing/2014/main" xmlns="" id="{3EAFE849-5586-4547-AB7B-E065736F3E98}"/>
              </a:ext>
            </a:extLst>
          </p:cNvPr>
          <p:cNvSpPr/>
          <p:nvPr/>
        </p:nvSpPr>
        <p:spPr>
          <a:xfrm>
            <a:off x="1539678"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4" name="矩形 23">
            <a:extLst>
              <a:ext uri="{FF2B5EF4-FFF2-40B4-BE49-F238E27FC236}">
                <a16:creationId xmlns:a16="http://schemas.microsoft.com/office/drawing/2014/main" xmlns="" id="{DD5CF97E-2EEE-41F6-A3B3-65F8882A1D23}"/>
              </a:ext>
            </a:extLst>
          </p:cNvPr>
          <p:cNvSpPr/>
          <p:nvPr/>
        </p:nvSpPr>
        <p:spPr>
          <a:xfrm>
            <a:off x="1772015"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5" name="矩形 24">
            <a:extLst>
              <a:ext uri="{FF2B5EF4-FFF2-40B4-BE49-F238E27FC236}">
                <a16:creationId xmlns:a16="http://schemas.microsoft.com/office/drawing/2014/main" xmlns="" id="{998B0CDE-AD79-465B-9CC0-0E923986BFB2}"/>
              </a:ext>
            </a:extLst>
          </p:cNvPr>
          <p:cNvSpPr/>
          <p:nvPr/>
        </p:nvSpPr>
        <p:spPr>
          <a:xfrm>
            <a:off x="2004352"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6" name="矩形 25">
            <a:extLst>
              <a:ext uri="{FF2B5EF4-FFF2-40B4-BE49-F238E27FC236}">
                <a16:creationId xmlns:a16="http://schemas.microsoft.com/office/drawing/2014/main" xmlns="" id="{8670C31A-DBAC-4AD5-9957-8C9E3B3B91A2}"/>
              </a:ext>
            </a:extLst>
          </p:cNvPr>
          <p:cNvSpPr/>
          <p:nvPr/>
        </p:nvSpPr>
        <p:spPr>
          <a:xfrm>
            <a:off x="2236689"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7" name="矩形 26">
            <a:extLst>
              <a:ext uri="{FF2B5EF4-FFF2-40B4-BE49-F238E27FC236}">
                <a16:creationId xmlns:a16="http://schemas.microsoft.com/office/drawing/2014/main" xmlns="" id="{F25C63C8-F67E-4C28-91D5-1173ABB4B2E1}"/>
              </a:ext>
            </a:extLst>
          </p:cNvPr>
          <p:cNvSpPr/>
          <p:nvPr/>
        </p:nvSpPr>
        <p:spPr>
          <a:xfrm>
            <a:off x="2469027"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8" name="矩形 27">
            <a:extLst>
              <a:ext uri="{FF2B5EF4-FFF2-40B4-BE49-F238E27FC236}">
                <a16:creationId xmlns:a16="http://schemas.microsoft.com/office/drawing/2014/main" xmlns="" id="{25B7AABE-C565-4284-BCDA-E8C47E1E135D}"/>
              </a:ext>
            </a:extLst>
          </p:cNvPr>
          <p:cNvSpPr/>
          <p:nvPr/>
        </p:nvSpPr>
        <p:spPr>
          <a:xfrm>
            <a:off x="2701364"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9" name="矩形 28">
            <a:extLst>
              <a:ext uri="{FF2B5EF4-FFF2-40B4-BE49-F238E27FC236}">
                <a16:creationId xmlns:a16="http://schemas.microsoft.com/office/drawing/2014/main" xmlns="" id="{5C9A4D74-69AB-4BC5-BFCF-901AFBD1A624}"/>
              </a:ext>
            </a:extLst>
          </p:cNvPr>
          <p:cNvSpPr/>
          <p:nvPr/>
        </p:nvSpPr>
        <p:spPr>
          <a:xfrm>
            <a:off x="2933701"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0" name="矩形 29">
            <a:extLst>
              <a:ext uri="{FF2B5EF4-FFF2-40B4-BE49-F238E27FC236}">
                <a16:creationId xmlns:a16="http://schemas.microsoft.com/office/drawing/2014/main" xmlns="" id="{F0817D58-4293-432C-9D46-72E2AB1AA8D1}"/>
              </a:ext>
            </a:extLst>
          </p:cNvPr>
          <p:cNvSpPr/>
          <p:nvPr/>
        </p:nvSpPr>
        <p:spPr>
          <a:xfrm>
            <a:off x="1539678"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1" name="矩形 30">
            <a:extLst>
              <a:ext uri="{FF2B5EF4-FFF2-40B4-BE49-F238E27FC236}">
                <a16:creationId xmlns:a16="http://schemas.microsoft.com/office/drawing/2014/main" xmlns="" id="{8CB92DCF-CD49-454A-8907-530233114B70}"/>
              </a:ext>
            </a:extLst>
          </p:cNvPr>
          <p:cNvSpPr/>
          <p:nvPr/>
        </p:nvSpPr>
        <p:spPr>
          <a:xfrm>
            <a:off x="1772015"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2" name="矩形 31">
            <a:extLst>
              <a:ext uri="{FF2B5EF4-FFF2-40B4-BE49-F238E27FC236}">
                <a16:creationId xmlns:a16="http://schemas.microsoft.com/office/drawing/2014/main" xmlns="" id="{24920DB1-AC7F-4C62-8D20-681927B8540C}"/>
              </a:ext>
            </a:extLst>
          </p:cNvPr>
          <p:cNvSpPr/>
          <p:nvPr/>
        </p:nvSpPr>
        <p:spPr>
          <a:xfrm>
            <a:off x="2004352"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3" name="矩形 32">
            <a:extLst>
              <a:ext uri="{FF2B5EF4-FFF2-40B4-BE49-F238E27FC236}">
                <a16:creationId xmlns:a16="http://schemas.microsoft.com/office/drawing/2014/main" xmlns="" id="{451FFB04-EE8D-4B74-A699-0800BA7B9ACA}"/>
              </a:ext>
            </a:extLst>
          </p:cNvPr>
          <p:cNvSpPr/>
          <p:nvPr/>
        </p:nvSpPr>
        <p:spPr>
          <a:xfrm>
            <a:off x="2236689"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4" name="矩形 33">
            <a:extLst>
              <a:ext uri="{FF2B5EF4-FFF2-40B4-BE49-F238E27FC236}">
                <a16:creationId xmlns:a16="http://schemas.microsoft.com/office/drawing/2014/main" xmlns="" id="{A8E86ABF-B638-45D8-81DC-74028B661A69}"/>
              </a:ext>
            </a:extLst>
          </p:cNvPr>
          <p:cNvSpPr/>
          <p:nvPr/>
        </p:nvSpPr>
        <p:spPr>
          <a:xfrm>
            <a:off x="2469027"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5" name="矩形 34">
            <a:extLst>
              <a:ext uri="{FF2B5EF4-FFF2-40B4-BE49-F238E27FC236}">
                <a16:creationId xmlns:a16="http://schemas.microsoft.com/office/drawing/2014/main" xmlns="" id="{853D568B-7E36-4493-926A-150B829F3AE8}"/>
              </a:ext>
            </a:extLst>
          </p:cNvPr>
          <p:cNvSpPr/>
          <p:nvPr/>
        </p:nvSpPr>
        <p:spPr>
          <a:xfrm>
            <a:off x="2701364"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6" name="矩形 35">
            <a:extLst>
              <a:ext uri="{FF2B5EF4-FFF2-40B4-BE49-F238E27FC236}">
                <a16:creationId xmlns:a16="http://schemas.microsoft.com/office/drawing/2014/main" xmlns="" id="{CBBB6C04-FE87-49EB-AC40-3F5599FF36B2}"/>
              </a:ext>
            </a:extLst>
          </p:cNvPr>
          <p:cNvSpPr/>
          <p:nvPr/>
        </p:nvSpPr>
        <p:spPr>
          <a:xfrm>
            <a:off x="2933701"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7" name="矩形 36">
            <a:extLst>
              <a:ext uri="{FF2B5EF4-FFF2-40B4-BE49-F238E27FC236}">
                <a16:creationId xmlns:a16="http://schemas.microsoft.com/office/drawing/2014/main" xmlns="" id="{7060DA4E-6079-4D59-A146-34BFD7795604}"/>
              </a:ext>
            </a:extLst>
          </p:cNvPr>
          <p:cNvSpPr/>
          <p:nvPr/>
        </p:nvSpPr>
        <p:spPr>
          <a:xfrm>
            <a:off x="1539678"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8" name="矩形 37">
            <a:extLst>
              <a:ext uri="{FF2B5EF4-FFF2-40B4-BE49-F238E27FC236}">
                <a16:creationId xmlns:a16="http://schemas.microsoft.com/office/drawing/2014/main" xmlns="" id="{41EF0C77-DB6E-4963-8C0A-7542C44B48B2}"/>
              </a:ext>
            </a:extLst>
          </p:cNvPr>
          <p:cNvSpPr/>
          <p:nvPr/>
        </p:nvSpPr>
        <p:spPr>
          <a:xfrm>
            <a:off x="1772015"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9" name="矩形 38">
            <a:extLst>
              <a:ext uri="{FF2B5EF4-FFF2-40B4-BE49-F238E27FC236}">
                <a16:creationId xmlns:a16="http://schemas.microsoft.com/office/drawing/2014/main" xmlns="" id="{4C9D31D4-DCAC-4F53-94B3-059BFD80A416}"/>
              </a:ext>
            </a:extLst>
          </p:cNvPr>
          <p:cNvSpPr/>
          <p:nvPr/>
        </p:nvSpPr>
        <p:spPr>
          <a:xfrm>
            <a:off x="2004352"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0" name="矩形 39">
            <a:extLst>
              <a:ext uri="{FF2B5EF4-FFF2-40B4-BE49-F238E27FC236}">
                <a16:creationId xmlns:a16="http://schemas.microsoft.com/office/drawing/2014/main" xmlns="" id="{76078379-77A0-404C-B0FB-9D4608D28FE5}"/>
              </a:ext>
            </a:extLst>
          </p:cNvPr>
          <p:cNvSpPr/>
          <p:nvPr/>
        </p:nvSpPr>
        <p:spPr>
          <a:xfrm>
            <a:off x="2236689"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1" name="矩形 40">
            <a:extLst>
              <a:ext uri="{FF2B5EF4-FFF2-40B4-BE49-F238E27FC236}">
                <a16:creationId xmlns:a16="http://schemas.microsoft.com/office/drawing/2014/main" xmlns="" id="{FAEBDAD1-AD52-4DD0-9F32-02152F6B1BF3}"/>
              </a:ext>
            </a:extLst>
          </p:cNvPr>
          <p:cNvSpPr/>
          <p:nvPr/>
        </p:nvSpPr>
        <p:spPr>
          <a:xfrm>
            <a:off x="2469027"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2" name="矩形 41">
            <a:extLst>
              <a:ext uri="{FF2B5EF4-FFF2-40B4-BE49-F238E27FC236}">
                <a16:creationId xmlns:a16="http://schemas.microsoft.com/office/drawing/2014/main" xmlns="" id="{D8E7A808-DF41-4831-AD0E-32B56A896C0E}"/>
              </a:ext>
            </a:extLst>
          </p:cNvPr>
          <p:cNvSpPr/>
          <p:nvPr/>
        </p:nvSpPr>
        <p:spPr>
          <a:xfrm>
            <a:off x="2701364"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3" name="矩形 42">
            <a:extLst>
              <a:ext uri="{FF2B5EF4-FFF2-40B4-BE49-F238E27FC236}">
                <a16:creationId xmlns:a16="http://schemas.microsoft.com/office/drawing/2014/main" xmlns="" id="{38B5C0FA-7CA8-4075-95C6-8CACBB9E4F28}"/>
              </a:ext>
            </a:extLst>
          </p:cNvPr>
          <p:cNvSpPr/>
          <p:nvPr/>
        </p:nvSpPr>
        <p:spPr>
          <a:xfrm>
            <a:off x="2933701"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4" name="矩形 43">
            <a:extLst>
              <a:ext uri="{FF2B5EF4-FFF2-40B4-BE49-F238E27FC236}">
                <a16:creationId xmlns:a16="http://schemas.microsoft.com/office/drawing/2014/main" xmlns="" id="{B4220171-41A2-48B5-8E19-5C5D19EEAFD6}"/>
              </a:ext>
            </a:extLst>
          </p:cNvPr>
          <p:cNvSpPr/>
          <p:nvPr/>
        </p:nvSpPr>
        <p:spPr>
          <a:xfrm>
            <a:off x="1539678"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5" name="矩形 44">
            <a:extLst>
              <a:ext uri="{FF2B5EF4-FFF2-40B4-BE49-F238E27FC236}">
                <a16:creationId xmlns:a16="http://schemas.microsoft.com/office/drawing/2014/main" xmlns="" id="{4BBC7048-6D32-4877-BD4D-A468021F46A7}"/>
              </a:ext>
            </a:extLst>
          </p:cNvPr>
          <p:cNvSpPr/>
          <p:nvPr/>
        </p:nvSpPr>
        <p:spPr>
          <a:xfrm>
            <a:off x="1772015"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6" name="矩形 45">
            <a:extLst>
              <a:ext uri="{FF2B5EF4-FFF2-40B4-BE49-F238E27FC236}">
                <a16:creationId xmlns:a16="http://schemas.microsoft.com/office/drawing/2014/main" xmlns="" id="{66708952-295B-4CAE-80B5-AB2D1871683E}"/>
              </a:ext>
            </a:extLst>
          </p:cNvPr>
          <p:cNvSpPr/>
          <p:nvPr/>
        </p:nvSpPr>
        <p:spPr>
          <a:xfrm>
            <a:off x="2004352"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7" name="矩形 46">
            <a:extLst>
              <a:ext uri="{FF2B5EF4-FFF2-40B4-BE49-F238E27FC236}">
                <a16:creationId xmlns:a16="http://schemas.microsoft.com/office/drawing/2014/main" xmlns="" id="{0C28D860-7EB6-4BE0-82AE-F50EBE8A7318}"/>
              </a:ext>
            </a:extLst>
          </p:cNvPr>
          <p:cNvSpPr/>
          <p:nvPr/>
        </p:nvSpPr>
        <p:spPr>
          <a:xfrm>
            <a:off x="2236689"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8" name="矩形 47">
            <a:extLst>
              <a:ext uri="{FF2B5EF4-FFF2-40B4-BE49-F238E27FC236}">
                <a16:creationId xmlns:a16="http://schemas.microsoft.com/office/drawing/2014/main" xmlns="" id="{AAE483A2-7BCB-4336-89D6-1ED681E3E743}"/>
              </a:ext>
            </a:extLst>
          </p:cNvPr>
          <p:cNvSpPr/>
          <p:nvPr/>
        </p:nvSpPr>
        <p:spPr>
          <a:xfrm>
            <a:off x="2469027"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9" name="矩形 48">
            <a:extLst>
              <a:ext uri="{FF2B5EF4-FFF2-40B4-BE49-F238E27FC236}">
                <a16:creationId xmlns:a16="http://schemas.microsoft.com/office/drawing/2014/main" xmlns="" id="{543C4D82-AAD4-43B5-96C5-1A9DD9D92F11}"/>
              </a:ext>
            </a:extLst>
          </p:cNvPr>
          <p:cNvSpPr/>
          <p:nvPr/>
        </p:nvSpPr>
        <p:spPr>
          <a:xfrm>
            <a:off x="2701364"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0" name="矩形 49">
            <a:extLst>
              <a:ext uri="{FF2B5EF4-FFF2-40B4-BE49-F238E27FC236}">
                <a16:creationId xmlns:a16="http://schemas.microsoft.com/office/drawing/2014/main" xmlns="" id="{00D565C5-BAD3-4772-B6EA-68F38D1AC0FF}"/>
              </a:ext>
            </a:extLst>
          </p:cNvPr>
          <p:cNvSpPr/>
          <p:nvPr/>
        </p:nvSpPr>
        <p:spPr>
          <a:xfrm>
            <a:off x="2933701"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1" name="矩形 50">
            <a:extLst>
              <a:ext uri="{FF2B5EF4-FFF2-40B4-BE49-F238E27FC236}">
                <a16:creationId xmlns:a16="http://schemas.microsoft.com/office/drawing/2014/main" xmlns="" id="{C47D5CF0-656F-4420-A5C7-0206672E46D6}"/>
              </a:ext>
            </a:extLst>
          </p:cNvPr>
          <p:cNvSpPr/>
          <p:nvPr/>
        </p:nvSpPr>
        <p:spPr>
          <a:xfrm>
            <a:off x="1539678"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2" name="矩形 51">
            <a:extLst>
              <a:ext uri="{FF2B5EF4-FFF2-40B4-BE49-F238E27FC236}">
                <a16:creationId xmlns:a16="http://schemas.microsoft.com/office/drawing/2014/main" xmlns="" id="{DB8AC0B1-3AB1-4FC7-B1CC-7365424E22C0}"/>
              </a:ext>
            </a:extLst>
          </p:cNvPr>
          <p:cNvSpPr/>
          <p:nvPr/>
        </p:nvSpPr>
        <p:spPr>
          <a:xfrm>
            <a:off x="1772015"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3" name="矩形 52">
            <a:extLst>
              <a:ext uri="{FF2B5EF4-FFF2-40B4-BE49-F238E27FC236}">
                <a16:creationId xmlns:a16="http://schemas.microsoft.com/office/drawing/2014/main" xmlns="" id="{CA8CF050-9005-46C9-89E3-3F4B26F0EFBF}"/>
              </a:ext>
            </a:extLst>
          </p:cNvPr>
          <p:cNvSpPr/>
          <p:nvPr/>
        </p:nvSpPr>
        <p:spPr>
          <a:xfrm>
            <a:off x="2004352"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4" name="矩形 53">
            <a:extLst>
              <a:ext uri="{FF2B5EF4-FFF2-40B4-BE49-F238E27FC236}">
                <a16:creationId xmlns:a16="http://schemas.microsoft.com/office/drawing/2014/main" xmlns="" id="{FF33E277-C950-4C59-B4EF-A191F72F9D6D}"/>
              </a:ext>
            </a:extLst>
          </p:cNvPr>
          <p:cNvSpPr/>
          <p:nvPr/>
        </p:nvSpPr>
        <p:spPr>
          <a:xfrm>
            <a:off x="2236689"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5" name="矩形 54">
            <a:extLst>
              <a:ext uri="{FF2B5EF4-FFF2-40B4-BE49-F238E27FC236}">
                <a16:creationId xmlns:a16="http://schemas.microsoft.com/office/drawing/2014/main" xmlns="" id="{0DA4B2B1-B21E-4D22-B849-75BB8F3DD4F0}"/>
              </a:ext>
            </a:extLst>
          </p:cNvPr>
          <p:cNvSpPr/>
          <p:nvPr/>
        </p:nvSpPr>
        <p:spPr>
          <a:xfrm>
            <a:off x="2469027"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6" name="矩形 55">
            <a:extLst>
              <a:ext uri="{FF2B5EF4-FFF2-40B4-BE49-F238E27FC236}">
                <a16:creationId xmlns:a16="http://schemas.microsoft.com/office/drawing/2014/main" xmlns="" id="{01E95024-D8FA-4F2A-B8CE-4381C11B6374}"/>
              </a:ext>
            </a:extLst>
          </p:cNvPr>
          <p:cNvSpPr/>
          <p:nvPr/>
        </p:nvSpPr>
        <p:spPr>
          <a:xfrm>
            <a:off x="2701364"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7" name="矩形 56">
            <a:extLst>
              <a:ext uri="{FF2B5EF4-FFF2-40B4-BE49-F238E27FC236}">
                <a16:creationId xmlns:a16="http://schemas.microsoft.com/office/drawing/2014/main" xmlns="" id="{7BE1EA3F-8764-48F2-BB1B-DE930D4C6314}"/>
              </a:ext>
            </a:extLst>
          </p:cNvPr>
          <p:cNvSpPr/>
          <p:nvPr/>
        </p:nvSpPr>
        <p:spPr>
          <a:xfrm>
            <a:off x="2933701"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8" name="矩形 57">
            <a:extLst>
              <a:ext uri="{FF2B5EF4-FFF2-40B4-BE49-F238E27FC236}">
                <a16:creationId xmlns:a16="http://schemas.microsoft.com/office/drawing/2014/main" xmlns="" id="{763ABAE1-15C7-404D-A65F-A475F544D442}"/>
              </a:ext>
            </a:extLst>
          </p:cNvPr>
          <p:cNvSpPr/>
          <p:nvPr/>
        </p:nvSpPr>
        <p:spPr>
          <a:xfrm>
            <a:off x="1539678"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9" name="矩形 58">
            <a:extLst>
              <a:ext uri="{FF2B5EF4-FFF2-40B4-BE49-F238E27FC236}">
                <a16:creationId xmlns:a16="http://schemas.microsoft.com/office/drawing/2014/main" xmlns="" id="{AFC4D94F-99CB-4920-958A-FC1A562CB6B3}"/>
              </a:ext>
            </a:extLst>
          </p:cNvPr>
          <p:cNvSpPr/>
          <p:nvPr/>
        </p:nvSpPr>
        <p:spPr>
          <a:xfrm>
            <a:off x="1772015"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0" name="矩形 59">
            <a:extLst>
              <a:ext uri="{FF2B5EF4-FFF2-40B4-BE49-F238E27FC236}">
                <a16:creationId xmlns:a16="http://schemas.microsoft.com/office/drawing/2014/main" xmlns="" id="{DA3C5CFD-F882-41BF-BB34-FEC82CC2CE41}"/>
              </a:ext>
            </a:extLst>
          </p:cNvPr>
          <p:cNvSpPr/>
          <p:nvPr/>
        </p:nvSpPr>
        <p:spPr>
          <a:xfrm>
            <a:off x="2004352"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1" name="矩形 60">
            <a:extLst>
              <a:ext uri="{FF2B5EF4-FFF2-40B4-BE49-F238E27FC236}">
                <a16:creationId xmlns:a16="http://schemas.microsoft.com/office/drawing/2014/main" xmlns="" id="{538EE1F5-B4D7-43BF-B179-766401BC5A45}"/>
              </a:ext>
            </a:extLst>
          </p:cNvPr>
          <p:cNvSpPr/>
          <p:nvPr/>
        </p:nvSpPr>
        <p:spPr>
          <a:xfrm>
            <a:off x="2236689"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2" name="矩形 61">
            <a:extLst>
              <a:ext uri="{FF2B5EF4-FFF2-40B4-BE49-F238E27FC236}">
                <a16:creationId xmlns:a16="http://schemas.microsoft.com/office/drawing/2014/main" xmlns="" id="{3ECCFF6C-6B14-4F57-ABDF-56E50CF5FA50}"/>
              </a:ext>
            </a:extLst>
          </p:cNvPr>
          <p:cNvSpPr/>
          <p:nvPr/>
        </p:nvSpPr>
        <p:spPr>
          <a:xfrm>
            <a:off x="2469027"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3" name="矩形 62">
            <a:extLst>
              <a:ext uri="{FF2B5EF4-FFF2-40B4-BE49-F238E27FC236}">
                <a16:creationId xmlns:a16="http://schemas.microsoft.com/office/drawing/2014/main" xmlns="" id="{9D64368E-E7F7-4F5C-9DEE-7BB0AD6CC16E}"/>
              </a:ext>
            </a:extLst>
          </p:cNvPr>
          <p:cNvSpPr/>
          <p:nvPr/>
        </p:nvSpPr>
        <p:spPr>
          <a:xfrm>
            <a:off x="2701364"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4" name="矩形 63">
            <a:extLst>
              <a:ext uri="{FF2B5EF4-FFF2-40B4-BE49-F238E27FC236}">
                <a16:creationId xmlns:a16="http://schemas.microsoft.com/office/drawing/2014/main" xmlns="" id="{0E3455DE-2A7B-422C-B58E-4D171E525470}"/>
              </a:ext>
            </a:extLst>
          </p:cNvPr>
          <p:cNvSpPr/>
          <p:nvPr/>
        </p:nvSpPr>
        <p:spPr>
          <a:xfrm>
            <a:off x="2933701"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6" name="矩形 65">
            <a:extLst>
              <a:ext uri="{FF2B5EF4-FFF2-40B4-BE49-F238E27FC236}">
                <a16:creationId xmlns:a16="http://schemas.microsoft.com/office/drawing/2014/main" xmlns="" id="{DC69CE4C-25E6-4675-A6D8-889F0D6C2A7C}"/>
              </a:ext>
            </a:extLst>
          </p:cNvPr>
          <p:cNvSpPr/>
          <p:nvPr/>
        </p:nvSpPr>
        <p:spPr>
          <a:xfrm>
            <a:off x="5814352" y="2741665"/>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7" name="矩形 66">
            <a:extLst>
              <a:ext uri="{FF2B5EF4-FFF2-40B4-BE49-F238E27FC236}">
                <a16:creationId xmlns:a16="http://schemas.microsoft.com/office/drawing/2014/main" xmlns="" id="{673FD1F0-28D3-40A6-A213-D7B4004810F2}"/>
              </a:ext>
            </a:extLst>
          </p:cNvPr>
          <p:cNvSpPr/>
          <p:nvPr/>
        </p:nvSpPr>
        <p:spPr>
          <a:xfrm>
            <a:off x="6046689"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8" name="矩形 67">
            <a:extLst>
              <a:ext uri="{FF2B5EF4-FFF2-40B4-BE49-F238E27FC236}">
                <a16:creationId xmlns:a16="http://schemas.microsoft.com/office/drawing/2014/main" xmlns="" id="{47B5D5D4-F618-49A1-908F-668D9EF05CE5}"/>
              </a:ext>
            </a:extLst>
          </p:cNvPr>
          <p:cNvSpPr/>
          <p:nvPr/>
        </p:nvSpPr>
        <p:spPr>
          <a:xfrm>
            <a:off x="6279027"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9" name="矩形 68">
            <a:extLst>
              <a:ext uri="{FF2B5EF4-FFF2-40B4-BE49-F238E27FC236}">
                <a16:creationId xmlns:a16="http://schemas.microsoft.com/office/drawing/2014/main" xmlns="" id="{292A1B49-E652-4189-84BB-3DD69EC579A9}"/>
              </a:ext>
            </a:extLst>
          </p:cNvPr>
          <p:cNvSpPr/>
          <p:nvPr/>
        </p:nvSpPr>
        <p:spPr>
          <a:xfrm>
            <a:off x="6511364"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0" name="矩形 69">
            <a:extLst>
              <a:ext uri="{FF2B5EF4-FFF2-40B4-BE49-F238E27FC236}">
                <a16:creationId xmlns:a16="http://schemas.microsoft.com/office/drawing/2014/main" xmlns="" id="{72C52273-0FCD-4A64-A18A-8E9F0BF56F8F}"/>
              </a:ext>
            </a:extLst>
          </p:cNvPr>
          <p:cNvSpPr/>
          <p:nvPr/>
        </p:nvSpPr>
        <p:spPr>
          <a:xfrm>
            <a:off x="6743701"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1" name="矩形 70">
            <a:extLst>
              <a:ext uri="{FF2B5EF4-FFF2-40B4-BE49-F238E27FC236}">
                <a16:creationId xmlns:a16="http://schemas.microsoft.com/office/drawing/2014/main" xmlns="" id="{AA72A252-053F-448C-B6EA-47B9AF875411}"/>
              </a:ext>
            </a:extLst>
          </p:cNvPr>
          <p:cNvSpPr/>
          <p:nvPr/>
        </p:nvSpPr>
        <p:spPr>
          <a:xfrm>
            <a:off x="5814352"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2" name="矩形 71">
            <a:extLst>
              <a:ext uri="{FF2B5EF4-FFF2-40B4-BE49-F238E27FC236}">
                <a16:creationId xmlns:a16="http://schemas.microsoft.com/office/drawing/2014/main" xmlns="" id="{F8519F32-1F4F-4920-B8A8-7280F712A46C}"/>
              </a:ext>
            </a:extLst>
          </p:cNvPr>
          <p:cNvSpPr/>
          <p:nvPr/>
        </p:nvSpPr>
        <p:spPr>
          <a:xfrm>
            <a:off x="6046689"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3" name="矩形 72">
            <a:extLst>
              <a:ext uri="{FF2B5EF4-FFF2-40B4-BE49-F238E27FC236}">
                <a16:creationId xmlns:a16="http://schemas.microsoft.com/office/drawing/2014/main" xmlns="" id="{2352910C-363B-4F13-8B85-F3B7DCDAA933}"/>
              </a:ext>
            </a:extLst>
          </p:cNvPr>
          <p:cNvSpPr/>
          <p:nvPr/>
        </p:nvSpPr>
        <p:spPr>
          <a:xfrm>
            <a:off x="6279027"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4" name="矩形 73">
            <a:extLst>
              <a:ext uri="{FF2B5EF4-FFF2-40B4-BE49-F238E27FC236}">
                <a16:creationId xmlns:a16="http://schemas.microsoft.com/office/drawing/2014/main" xmlns="" id="{B92C0A70-2DFE-4BB6-8174-C480D4343F42}"/>
              </a:ext>
            </a:extLst>
          </p:cNvPr>
          <p:cNvSpPr/>
          <p:nvPr/>
        </p:nvSpPr>
        <p:spPr>
          <a:xfrm>
            <a:off x="6511364"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5" name="矩形 74">
            <a:extLst>
              <a:ext uri="{FF2B5EF4-FFF2-40B4-BE49-F238E27FC236}">
                <a16:creationId xmlns:a16="http://schemas.microsoft.com/office/drawing/2014/main" xmlns="" id="{431F4E9D-43C1-4DCD-91D9-756C98933C3B}"/>
              </a:ext>
            </a:extLst>
          </p:cNvPr>
          <p:cNvSpPr/>
          <p:nvPr/>
        </p:nvSpPr>
        <p:spPr>
          <a:xfrm>
            <a:off x="6743701"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6" name="矩形 75">
            <a:extLst>
              <a:ext uri="{FF2B5EF4-FFF2-40B4-BE49-F238E27FC236}">
                <a16:creationId xmlns:a16="http://schemas.microsoft.com/office/drawing/2014/main" xmlns="" id="{625C86D6-37CA-4FF5-919D-ABAEAACAAF63}"/>
              </a:ext>
            </a:extLst>
          </p:cNvPr>
          <p:cNvSpPr/>
          <p:nvPr/>
        </p:nvSpPr>
        <p:spPr>
          <a:xfrm>
            <a:off x="5814352"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7" name="矩形 76">
            <a:extLst>
              <a:ext uri="{FF2B5EF4-FFF2-40B4-BE49-F238E27FC236}">
                <a16:creationId xmlns:a16="http://schemas.microsoft.com/office/drawing/2014/main" xmlns="" id="{EEC98E78-7EDB-44AF-9E86-CF9CBCF87F31}"/>
              </a:ext>
            </a:extLst>
          </p:cNvPr>
          <p:cNvSpPr/>
          <p:nvPr/>
        </p:nvSpPr>
        <p:spPr>
          <a:xfrm>
            <a:off x="6046689"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8" name="矩形 77">
            <a:extLst>
              <a:ext uri="{FF2B5EF4-FFF2-40B4-BE49-F238E27FC236}">
                <a16:creationId xmlns:a16="http://schemas.microsoft.com/office/drawing/2014/main" xmlns="" id="{66C3C58E-19D5-48C6-9503-E5EC34AE86AE}"/>
              </a:ext>
            </a:extLst>
          </p:cNvPr>
          <p:cNvSpPr/>
          <p:nvPr/>
        </p:nvSpPr>
        <p:spPr>
          <a:xfrm>
            <a:off x="6279027"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9" name="矩形 78">
            <a:extLst>
              <a:ext uri="{FF2B5EF4-FFF2-40B4-BE49-F238E27FC236}">
                <a16:creationId xmlns:a16="http://schemas.microsoft.com/office/drawing/2014/main" xmlns="" id="{4F04A8FC-EABE-4D3E-914B-9590053509B1}"/>
              </a:ext>
            </a:extLst>
          </p:cNvPr>
          <p:cNvSpPr/>
          <p:nvPr/>
        </p:nvSpPr>
        <p:spPr>
          <a:xfrm>
            <a:off x="6511364"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0" name="矩形 79">
            <a:extLst>
              <a:ext uri="{FF2B5EF4-FFF2-40B4-BE49-F238E27FC236}">
                <a16:creationId xmlns:a16="http://schemas.microsoft.com/office/drawing/2014/main" xmlns="" id="{6CDDFF6B-98CB-457A-994D-BCD5889D7C28}"/>
              </a:ext>
            </a:extLst>
          </p:cNvPr>
          <p:cNvSpPr/>
          <p:nvPr/>
        </p:nvSpPr>
        <p:spPr>
          <a:xfrm>
            <a:off x="6743701"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1" name="矩形 80">
            <a:extLst>
              <a:ext uri="{FF2B5EF4-FFF2-40B4-BE49-F238E27FC236}">
                <a16:creationId xmlns:a16="http://schemas.microsoft.com/office/drawing/2014/main" xmlns="" id="{AD3C8330-2077-4FEC-98BC-71A0B603E4C2}"/>
              </a:ext>
            </a:extLst>
          </p:cNvPr>
          <p:cNvSpPr/>
          <p:nvPr/>
        </p:nvSpPr>
        <p:spPr>
          <a:xfrm>
            <a:off x="5814352"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2" name="矩形 81">
            <a:extLst>
              <a:ext uri="{FF2B5EF4-FFF2-40B4-BE49-F238E27FC236}">
                <a16:creationId xmlns:a16="http://schemas.microsoft.com/office/drawing/2014/main" xmlns="" id="{B33A9707-7296-44DC-8169-ECBFCFEB3715}"/>
              </a:ext>
            </a:extLst>
          </p:cNvPr>
          <p:cNvSpPr/>
          <p:nvPr/>
        </p:nvSpPr>
        <p:spPr>
          <a:xfrm>
            <a:off x="6046689"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3" name="矩形 82">
            <a:extLst>
              <a:ext uri="{FF2B5EF4-FFF2-40B4-BE49-F238E27FC236}">
                <a16:creationId xmlns:a16="http://schemas.microsoft.com/office/drawing/2014/main" xmlns="" id="{A4C26BFB-CAE4-4C66-9481-4E16905F0AE4}"/>
              </a:ext>
            </a:extLst>
          </p:cNvPr>
          <p:cNvSpPr/>
          <p:nvPr/>
        </p:nvSpPr>
        <p:spPr>
          <a:xfrm>
            <a:off x="6279027"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4" name="矩形 83">
            <a:extLst>
              <a:ext uri="{FF2B5EF4-FFF2-40B4-BE49-F238E27FC236}">
                <a16:creationId xmlns:a16="http://schemas.microsoft.com/office/drawing/2014/main" xmlns="" id="{1AF9BFDC-FA6D-4D09-98A1-F8AEB8137B19}"/>
              </a:ext>
            </a:extLst>
          </p:cNvPr>
          <p:cNvSpPr/>
          <p:nvPr/>
        </p:nvSpPr>
        <p:spPr>
          <a:xfrm>
            <a:off x="6511364"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5" name="矩形 84">
            <a:extLst>
              <a:ext uri="{FF2B5EF4-FFF2-40B4-BE49-F238E27FC236}">
                <a16:creationId xmlns:a16="http://schemas.microsoft.com/office/drawing/2014/main" xmlns="" id="{7CF109BB-9846-4400-93AC-6C680F0A4357}"/>
              </a:ext>
            </a:extLst>
          </p:cNvPr>
          <p:cNvSpPr/>
          <p:nvPr/>
        </p:nvSpPr>
        <p:spPr>
          <a:xfrm>
            <a:off x="6743701"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6" name="矩形 85">
            <a:extLst>
              <a:ext uri="{FF2B5EF4-FFF2-40B4-BE49-F238E27FC236}">
                <a16:creationId xmlns:a16="http://schemas.microsoft.com/office/drawing/2014/main" xmlns="" id="{FDEBD7ED-137B-492D-B8A6-17F09EAD49FC}"/>
              </a:ext>
            </a:extLst>
          </p:cNvPr>
          <p:cNvSpPr/>
          <p:nvPr/>
        </p:nvSpPr>
        <p:spPr>
          <a:xfrm>
            <a:off x="5814352"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7" name="矩形 86">
            <a:extLst>
              <a:ext uri="{FF2B5EF4-FFF2-40B4-BE49-F238E27FC236}">
                <a16:creationId xmlns:a16="http://schemas.microsoft.com/office/drawing/2014/main" xmlns="" id="{C52DA802-1CDD-4F94-A7FE-0508BFCB55BD}"/>
              </a:ext>
            </a:extLst>
          </p:cNvPr>
          <p:cNvSpPr/>
          <p:nvPr/>
        </p:nvSpPr>
        <p:spPr>
          <a:xfrm>
            <a:off x="6046689"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8" name="矩形 87">
            <a:extLst>
              <a:ext uri="{FF2B5EF4-FFF2-40B4-BE49-F238E27FC236}">
                <a16:creationId xmlns:a16="http://schemas.microsoft.com/office/drawing/2014/main" xmlns="" id="{FAC69698-BB95-40E5-87C6-9A5018D87BA0}"/>
              </a:ext>
            </a:extLst>
          </p:cNvPr>
          <p:cNvSpPr/>
          <p:nvPr/>
        </p:nvSpPr>
        <p:spPr>
          <a:xfrm>
            <a:off x="6279027"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9" name="矩形 88">
            <a:extLst>
              <a:ext uri="{FF2B5EF4-FFF2-40B4-BE49-F238E27FC236}">
                <a16:creationId xmlns:a16="http://schemas.microsoft.com/office/drawing/2014/main" xmlns="" id="{9630C8A0-A574-411D-8AB0-8BED8D9FF014}"/>
              </a:ext>
            </a:extLst>
          </p:cNvPr>
          <p:cNvSpPr/>
          <p:nvPr/>
        </p:nvSpPr>
        <p:spPr>
          <a:xfrm>
            <a:off x="6511364"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0" name="矩形 89">
            <a:extLst>
              <a:ext uri="{FF2B5EF4-FFF2-40B4-BE49-F238E27FC236}">
                <a16:creationId xmlns:a16="http://schemas.microsoft.com/office/drawing/2014/main" xmlns="" id="{AC5699D4-DABB-49AB-84D9-84AC2306E4B5}"/>
              </a:ext>
            </a:extLst>
          </p:cNvPr>
          <p:cNvSpPr/>
          <p:nvPr/>
        </p:nvSpPr>
        <p:spPr>
          <a:xfrm>
            <a:off x="6743701"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1" name="箭头: 右 90">
            <a:extLst>
              <a:ext uri="{FF2B5EF4-FFF2-40B4-BE49-F238E27FC236}">
                <a16:creationId xmlns:a16="http://schemas.microsoft.com/office/drawing/2014/main" xmlns="" id="{2F0D32A6-598B-43C9-9AA3-9A4628C0CB7E}"/>
              </a:ext>
            </a:extLst>
          </p:cNvPr>
          <p:cNvSpPr/>
          <p:nvPr/>
        </p:nvSpPr>
        <p:spPr>
          <a:xfrm>
            <a:off x="4182987" y="3305215"/>
            <a:ext cx="934352"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2"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3693076" y="4381897"/>
            <a:ext cx="4112548" cy="1843922"/>
            <a:chOff x="3126108" y="2976148"/>
            <a:chExt cx="4838773" cy="2100359"/>
          </a:xfrm>
        </p:grpSpPr>
        <mc:AlternateContent xmlns:mc="http://schemas.openxmlformats.org/markup-compatibility/2006" xmlns:a14="http://schemas.microsoft.com/office/drawing/2010/main">
          <mc:Choice Requires="a14">
            <p:sp>
              <p:nvSpPr>
                <p:cNvPr id="93" name="流程图: 延期 92">
                  <a:extLst>
                    <a:ext uri="{FF2B5EF4-FFF2-40B4-BE49-F238E27FC236}">
                      <a16:creationId xmlns:a16="http://schemas.microsoft.com/office/drawing/2014/main" xmlns="" id="{A58974FC-8CE3-46D4-8816-CF7819BB8AF1}"/>
                    </a:ext>
                  </a:extLst>
                </p:cNvPr>
                <p:cNvSpPr/>
                <p:nvPr/>
              </p:nvSpPr>
              <p:spPr>
                <a:xfrm>
                  <a:off x="7043393" y="3730500"/>
                  <a:ext cx="921488" cy="859022"/>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输出</a:t>
                  </a:r>
                  <a:endParaRPr lang="en-US" altLang="zh-CN" sz="1400" dirty="0">
                    <a:ea typeface="黑体" pitchFamily="49" charset="-122"/>
                  </a:endParaRPr>
                </a:p>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𝑂𝑢𝑡</m:t>
                        </m:r>
                      </m:oMath>
                    </m:oMathPara>
                  </a14:m>
                  <a:endParaRPr lang="zh-CN" altLang="en-US" dirty="0">
                    <a:ea typeface="黑体" pitchFamily="49" charset="-122"/>
                  </a:endParaRPr>
                </a:p>
              </p:txBody>
            </p:sp>
          </mc:Choice>
          <mc:Fallback xmlns="">
            <p:sp>
              <p:nvSpPr>
                <p:cNvPr id="93" name="流程图: 延期 92">
                  <a:extLst>
                    <a:ext uri="{FF2B5EF4-FFF2-40B4-BE49-F238E27FC236}">
                      <a16:creationId xmlns:a16="http://schemas.microsoft.com/office/drawing/2014/main" xmlns:a14="http://schemas.microsoft.com/office/drawing/2010/main" xmlns="" id="{A58974FC-8CE3-46D4-8816-CF7819BB8AF1}"/>
                    </a:ext>
                  </a:extLst>
                </p:cNvPr>
                <p:cNvSpPr>
                  <a:spLocks noRot="1" noChangeAspect="1" noMove="1" noResize="1" noEditPoints="1" noAdjustHandles="1" noChangeArrowheads="1" noChangeShapeType="1" noTextEdit="1"/>
                </p:cNvSpPr>
                <p:nvPr/>
              </p:nvSpPr>
              <p:spPr>
                <a:xfrm>
                  <a:off x="7043393" y="3730500"/>
                  <a:ext cx="921488" cy="859022"/>
                </a:xfrm>
                <a:prstGeom prst="flowChartDelay">
                  <a:avLst/>
                </a:prstGeom>
                <a:blipFill rotWithShape="1">
                  <a:blip r:embed="rId2"/>
                  <a:stretch>
                    <a:fillRect t="-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xmlns="" id="{A32ED554-DE56-4DD8-B5FB-38E5EE543DA4}"/>
                    </a:ext>
                  </a:extLst>
                </p:cNvPr>
                <p:cNvSpPr/>
                <p:nvPr/>
              </p:nvSpPr>
              <p:spPr>
                <a:xfrm>
                  <a:off x="5930519" y="3730500"/>
                  <a:ext cx="1112874" cy="859022"/>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激活函数</a:t>
                  </a:r>
                  <a:endParaRPr lang="en-US" altLang="zh-CN" sz="1400" dirty="0">
                    <a:ea typeface="黑体" pitchFamily="49" charset="-122"/>
                  </a:endParaRPr>
                </a:p>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𝑔</m:t>
                        </m:r>
                      </m:oMath>
                    </m:oMathPara>
                  </a14:m>
                  <a:endParaRPr lang="zh-CN" altLang="en-US" dirty="0">
                    <a:ea typeface="黑体" pitchFamily="49" charset="-122"/>
                  </a:endParaRPr>
                </a:p>
              </p:txBody>
            </p:sp>
          </mc:Choice>
          <mc:Fallback xmlns="">
            <p:sp>
              <p:nvSpPr>
                <p:cNvPr id="94" name="矩形 93">
                  <a:extLst>
                    <a:ext uri="{FF2B5EF4-FFF2-40B4-BE49-F238E27FC236}">
                      <a16:creationId xmlns:a16="http://schemas.microsoft.com/office/drawing/2014/main" xmlns:a14="http://schemas.microsoft.com/office/drawing/2010/main" xmlns="" id="{A32ED554-DE56-4DD8-B5FB-38E5EE543DA4}"/>
                    </a:ext>
                  </a:extLst>
                </p:cNvPr>
                <p:cNvSpPr>
                  <a:spLocks noRot="1" noChangeAspect="1" noMove="1" noResize="1" noEditPoints="1" noAdjustHandles="1" noChangeArrowheads="1" noChangeShapeType="1" noTextEdit="1"/>
                </p:cNvSpPr>
                <p:nvPr/>
              </p:nvSpPr>
              <p:spPr>
                <a:xfrm>
                  <a:off x="5930519" y="3730500"/>
                  <a:ext cx="1112874" cy="859022"/>
                </a:xfrm>
                <a:prstGeom prst="rect">
                  <a:avLst/>
                </a:prstGeom>
                <a:blipFill rotWithShape="1">
                  <a:blip r:embed="rId3"/>
                  <a:stretch>
                    <a:fillRect t="-3125"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流程图: 延期 94">
                  <a:extLst>
                    <a:ext uri="{FF2B5EF4-FFF2-40B4-BE49-F238E27FC236}">
                      <a16:creationId xmlns:a16="http://schemas.microsoft.com/office/drawing/2014/main" xmlns="" id="{A5B870AB-0237-45FE-86E0-ECB209EE1F71}"/>
                    </a:ext>
                  </a:extLst>
                </p:cNvPr>
                <p:cNvSpPr/>
                <p:nvPr/>
              </p:nvSpPr>
              <p:spPr>
                <a:xfrm flipH="1">
                  <a:off x="5009031" y="3730500"/>
                  <a:ext cx="921488" cy="859022"/>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输入</a:t>
                  </a:r>
                  <a14:m>
                    <m:oMath xmlns:m="http://schemas.openxmlformats.org/officeDocument/2006/math">
                      <m:r>
                        <a:rPr lang="en-US" altLang="zh-CN" i="1">
                          <a:latin typeface="Cambria Math" panose="02040503050406030204" pitchFamily="18" charset="0"/>
                          <a:ea typeface="黑体" panose="02010609060101010101" pitchFamily="49" charset="-122"/>
                        </a:rPr>
                        <m:t>𝐼𝑛</m:t>
                      </m:r>
                    </m:oMath>
                  </a14:m>
                  <a:endParaRPr lang="zh-CN" altLang="en-US" dirty="0">
                    <a:ea typeface="黑体" pitchFamily="49" charset="-122"/>
                  </a:endParaRPr>
                </a:p>
              </p:txBody>
            </p:sp>
          </mc:Choice>
          <mc:Fallback xmlns="">
            <p:sp>
              <p:nvSpPr>
                <p:cNvPr id="95" name="流程图: 延期 94">
                  <a:extLst>
                    <a:ext uri="{FF2B5EF4-FFF2-40B4-BE49-F238E27FC236}">
                      <a16:creationId xmlns:a16="http://schemas.microsoft.com/office/drawing/2014/main" xmlns:a14="http://schemas.microsoft.com/office/drawing/2010/main" xmlns="" id="{A5B870AB-0237-45FE-86E0-ECB209EE1F71}"/>
                    </a:ext>
                  </a:extLst>
                </p:cNvPr>
                <p:cNvSpPr>
                  <a:spLocks noRot="1" noChangeAspect="1" noMove="1" noResize="1" noEditPoints="1" noAdjustHandles="1" noChangeArrowheads="1" noChangeShapeType="1" noTextEdit="1"/>
                </p:cNvSpPr>
                <p:nvPr/>
              </p:nvSpPr>
              <p:spPr>
                <a:xfrm flipH="1">
                  <a:off x="5009031" y="3730500"/>
                  <a:ext cx="921488" cy="859022"/>
                </a:xfrm>
                <a:prstGeom prst="flowChartDelay">
                  <a:avLst/>
                </a:prstGeom>
                <a:blipFill rotWithShape="1">
                  <a:blip r:embed="rId4"/>
                  <a:stretch>
                    <a:fillRect t="-1042"/>
                  </a:stretch>
                </a:blipFill>
              </p:spPr>
              <p:txBody>
                <a:bodyPr/>
                <a:lstStyle/>
                <a:p>
                  <a:r>
                    <a:rPr lang="zh-CN" altLang="en-US">
                      <a:noFill/>
                    </a:rPr>
                    <a:t> </a:t>
                  </a:r>
                </a:p>
              </p:txBody>
            </p:sp>
          </mc:Fallback>
        </mc:AlternateContent>
        <p:cxnSp>
          <p:nvCxnSpPr>
            <p:cNvPr id="96" name="直接箭头连接符 95">
              <a:extLst>
                <a:ext uri="{FF2B5EF4-FFF2-40B4-BE49-F238E27FC236}">
                  <a16:creationId xmlns:a16="http://schemas.microsoft.com/office/drawing/2014/main" xmlns="" id="{C1246A57-5E1B-4119-BFE8-7AEAD84CB4AF}"/>
                </a:ext>
              </a:extLst>
            </p:cNvPr>
            <p:cNvCxnSpPr>
              <a:cxnSpLocks/>
              <a:stCxn id="98" idx="5"/>
            </p:cNvCxnSpPr>
            <p:nvPr/>
          </p:nvCxnSpPr>
          <p:spPr>
            <a:xfrm>
              <a:off x="3941745" y="3397202"/>
              <a:ext cx="1040718" cy="5576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xmlns="" id="{906E3568-E027-4F82-9DEB-E794864660A6}"/>
                </a:ext>
              </a:extLst>
            </p:cNvPr>
            <p:cNvCxnSpPr>
              <a:cxnSpLocks/>
              <a:stCxn id="99" idx="5"/>
            </p:cNvCxnSpPr>
            <p:nvPr/>
          </p:nvCxnSpPr>
          <p:spPr>
            <a:xfrm>
              <a:off x="3568590" y="4028384"/>
              <a:ext cx="1413873" cy="13162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椭圆 97">
                  <a:extLst>
                    <a:ext uri="{FF2B5EF4-FFF2-40B4-BE49-F238E27FC236}">
                      <a16:creationId xmlns:a16="http://schemas.microsoft.com/office/drawing/2014/main" xmlns="" id="{E741B014-7E41-48F8-AA8D-E55B78335902}"/>
                    </a:ext>
                  </a:extLst>
                </p:cNvPr>
                <p:cNvSpPr/>
                <p:nvPr/>
              </p:nvSpPr>
              <p:spPr>
                <a:xfrm>
                  <a:off x="3499263" y="2976148"/>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i="1">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98" name="椭圆 97">
                  <a:extLst>
                    <a:ext uri="{FF2B5EF4-FFF2-40B4-BE49-F238E27FC236}">
                      <a16:creationId xmlns:a16="http://schemas.microsoft.com/office/drawing/2014/main" xmlns:a14="http://schemas.microsoft.com/office/drawing/2010/main" xmlns="" id="{E741B014-7E41-48F8-AA8D-E55B78335902}"/>
                    </a:ext>
                  </a:extLst>
                </p:cNvPr>
                <p:cNvSpPr>
                  <a:spLocks noRot="1" noChangeAspect="1" noMove="1" noResize="1" noEditPoints="1" noAdjustHandles="1" noChangeArrowheads="1" noChangeShapeType="1" noTextEdit="1"/>
                </p:cNvSpPr>
                <p:nvPr/>
              </p:nvSpPr>
              <p:spPr>
                <a:xfrm>
                  <a:off x="3499263" y="2976148"/>
                  <a:ext cx="518400" cy="493295"/>
                </a:xfrm>
                <a:prstGeom prst="ellipse">
                  <a:avLst/>
                </a:prstGeom>
                <a:blipFill rotWithShape="1">
                  <a:blip r:embed="rId5"/>
                  <a:stretch>
                    <a:fillRect b="-35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椭圆 98">
                  <a:extLst>
                    <a:ext uri="{FF2B5EF4-FFF2-40B4-BE49-F238E27FC236}">
                      <a16:creationId xmlns:a16="http://schemas.microsoft.com/office/drawing/2014/main" xmlns="" id="{0F581B86-09BF-4FB5-92C1-DD5BAF4CA307}"/>
                    </a:ext>
                  </a:extLst>
                </p:cNvPr>
                <p:cNvSpPr/>
                <p:nvPr/>
              </p:nvSpPr>
              <p:spPr>
                <a:xfrm>
                  <a:off x="3126108" y="3607330"/>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i="1">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99" name="椭圆 98">
                  <a:extLst>
                    <a:ext uri="{FF2B5EF4-FFF2-40B4-BE49-F238E27FC236}">
                      <a16:creationId xmlns:a16="http://schemas.microsoft.com/office/drawing/2014/main" xmlns:a14="http://schemas.microsoft.com/office/drawing/2010/main" xmlns="" id="{0F581B86-09BF-4FB5-92C1-DD5BAF4CA307}"/>
                    </a:ext>
                  </a:extLst>
                </p:cNvPr>
                <p:cNvSpPr>
                  <a:spLocks noRot="1" noChangeAspect="1" noMove="1" noResize="1" noEditPoints="1" noAdjustHandles="1" noChangeArrowheads="1" noChangeShapeType="1" noTextEdit="1"/>
                </p:cNvSpPr>
                <p:nvPr/>
              </p:nvSpPr>
              <p:spPr>
                <a:xfrm>
                  <a:off x="3126108" y="3607330"/>
                  <a:ext cx="518400" cy="493295"/>
                </a:xfrm>
                <a:prstGeom prst="ellipse">
                  <a:avLst/>
                </a:prstGeom>
                <a:blipFill rotWithShape="1">
                  <a:blip r:embed="rId6"/>
                  <a:stretch>
                    <a:fillRect b="-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35">
                  <a:extLst>
                    <a:ext uri="{FF2B5EF4-FFF2-40B4-BE49-F238E27FC236}">
                      <a16:creationId xmlns:a16="http://schemas.microsoft.com/office/drawing/2014/main" xmlns="" id="{290081B2-5202-408E-AD0A-11583988EC43}"/>
                    </a:ext>
                  </a:extLst>
                </p:cNvPr>
                <p:cNvSpPr txBox="1"/>
                <p:nvPr/>
              </p:nvSpPr>
              <p:spPr>
                <a:xfrm>
                  <a:off x="4314287" y="3225217"/>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i="1">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00" name="文本框 35">
                  <a:extLst>
                    <a:ext uri="{FF2B5EF4-FFF2-40B4-BE49-F238E27FC236}">
                      <a16:creationId xmlns:a16="http://schemas.microsoft.com/office/drawing/2014/main" xmlns:a14="http://schemas.microsoft.com/office/drawing/2010/main" xmlns="" id="{290081B2-5202-408E-AD0A-11583988EC43}"/>
                    </a:ext>
                  </a:extLst>
                </p:cNvPr>
                <p:cNvSpPr txBox="1">
                  <a:spLocks noRot="1" noChangeAspect="1" noMove="1" noResize="1" noEditPoints="1" noAdjustHandles="1" noChangeArrowheads="1" noChangeShapeType="1" noTextEdit="1"/>
                </p:cNvSpPr>
                <p:nvPr/>
              </p:nvSpPr>
              <p:spPr>
                <a:xfrm>
                  <a:off x="4314287" y="3225217"/>
                  <a:ext cx="467999" cy="369333"/>
                </a:xfrm>
                <a:prstGeom prst="rect">
                  <a:avLst/>
                </a:prstGeom>
                <a:blipFill rotWithShape="1">
                  <a:blip r:embed="rId7"/>
                  <a:stretch>
                    <a:fillRect r="-1515"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38">
                  <a:extLst>
                    <a:ext uri="{FF2B5EF4-FFF2-40B4-BE49-F238E27FC236}">
                      <a16:creationId xmlns:a16="http://schemas.microsoft.com/office/drawing/2014/main" xmlns="" id="{52670006-D4F1-4384-B37C-949D211F65A4}"/>
                    </a:ext>
                  </a:extLst>
                </p:cNvPr>
                <p:cNvSpPr txBox="1"/>
                <p:nvPr/>
              </p:nvSpPr>
              <p:spPr>
                <a:xfrm>
                  <a:off x="3941133" y="3650380"/>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i="1">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01" name="文本框 38">
                  <a:extLst>
                    <a:ext uri="{FF2B5EF4-FFF2-40B4-BE49-F238E27FC236}">
                      <a16:creationId xmlns:a16="http://schemas.microsoft.com/office/drawing/2014/main" xmlns:a14="http://schemas.microsoft.com/office/drawing/2010/main" xmlns="" id="{52670006-D4F1-4384-B37C-949D211F65A4}"/>
                    </a:ext>
                  </a:extLst>
                </p:cNvPr>
                <p:cNvSpPr txBox="1">
                  <a:spLocks noRot="1" noChangeAspect="1" noMove="1" noResize="1" noEditPoints="1" noAdjustHandles="1" noChangeArrowheads="1" noChangeShapeType="1" noTextEdit="1"/>
                </p:cNvSpPr>
                <p:nvPr/>
              </p:nvSpPr>
              <p:spPr>
                <a:xfrm>
                  <a:off x="3941133" y="3650381"/>
                  <a:ext cx="467999" cy="369333"/>
                </a:xfrm>
                <a:prstGeom prst="rect">
                  <a:avLst/>
                </a:prstGeom>
                <a:blipFill rotWithShape="1">
                  <a:blip r:embed="rId8"/>
                  <a:stretch>
                    <a:fillRect r="-3030" b="-50000"/>
                  </a:stretch>
                </a:blipFill>
              </p:spPr>
              <p:txBody>
                <a:bodyPr/>
                <a:lstStyle/>
                <a:p>
                  <a:r>
                    <a:rPr lang="zh-CN" altLang="en-US">
                      <a:noFill/>
                    </a:rPr>
                    <a:t> </a:t>
                  </a:r>
                </a:p>
              </p:txBody>
            </p:sp>
          </mc:Fallback>
        </mc:AlternateContent>
        <p:sp>
          <p:nvSpPr>
            <p:cNvPr id="102" name="文本框 36">
              <a:extLst>
                <a:ext uri="{FF2B5EF4-FFF2-40B4-BE49-F238E27FC236}">
                  <a16:creationId xmlns:a16="http://schemas.microsoft.com/office/drawing/2014/main" xmlns="" id="{4AD26B77-6613-4D28-AAE3-C86EC9D2E06D}"/>
                </a:ext>
              </a:extLst>
            </p:cNvPr>
            <p:cNvSpPr txBox="1"/>
            <p:nvPr/>
          </p:nvSpPr>
          <p:spPr>
            <a:xfrm>
              <a:off x="3186906" y="4313183"/>
              <a:ext cx="543189" cy="369331"/>
            </a:xfrm>
            <a:prstGeom prst="rect">
              <a:avLst/>
            </a:prstGeom>
            <a:noFill/>
          </p:spPr>
          <p:txBody>
            <a:bodyPr vert="eaVert" wrap="square" rtlCol="0">
              <a:spAutoFit/>
            </a:bodyPr>
            <a:lstStyle/>
            <a:p>
              <a:r>
                <a:rPr lang="en-US" altLang="zh-CN" dirty="0">
                  <a:ea typeface="黑体" pitchFamily="49" charset="-122"/>
                </a:rPr>
                <a:t>…</a:t>
              </a:r>
              <a:endParaRPr lang="zh-CN" altLang="en-US" dirty="0">
                <a:ea typeface="黑体" pitchFamily="49" charset="-122"/>
              </a:endParaRPr>
            </a:p>
          </p:txBody>
        </p:sp>
        <p:cxnSp>
          <p:nvCxnSpPr>
            <p:cNvPr id="103" name="直接箭头连接符 102">
              <a:extLst>
                <a:ext uri="{FF2B5EF4-FFF2-40B4-BE49-F238E27FC236}">
                  <a16:creationId xmlns:a16="http://schemas.microsoft.com/office/drawing/2014/main" xmlns="" id="{A78B3969-90CC-4E40-A418-5D9BA72F3599}"/>
                </a:ext>
              </a:extLst>
            </p:cNvPr>
            <p:cNvCxnSpPr>
              <a:cxnSpLocks/>
            </p:cNvCxnSpPr>
            <p:nvPr/>
          </p:nvCxnSpPr>
          <p:spPr>
            <a:xfrm flipV="1">
              <a:off x="3644508" y="4307803"/>
              <a:ext cx="1337955" cy="6687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文本框 42">
                  <a:extLst>
                    <a:ext uri="{FF2B5EF4-FFF2-40B4-BE49-F238E27FC236}">
                      <a16:creationId xmlns:a16="http://schemas.microsoft.com/office/drawing/2014/main" xmlns="" id="{E7AC8A25-AFAF-4F6F-B4AB-9F00C1D71ED7}"/>
                    </a:ext>
                  </a:extLst>
                </p:cNvPr>
                <p:cNvSpPr txBox="1"/>
                <p:nvPr/>
              </p:nvSpPr>
              <p:spPr>
                <a:xfrm>
                  <a:off x="4090156" y="4655811"/>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b="0" i="1" smtClean="0">
                                <a:latin typeface="Cambria Math" panose="02040503050406030204" pitchFamily="18" charset="0"/>
                                <a:ea typeface="黑体" pitchFamily="49" charset="-122"/>
                              </a:rPr>
                              <m:t>𝑛</m:t>
                            </m:r>
                          </m:sub>
                        </m:sSub>
                      </m:oMath>
                    </m:oMathPara>
                  </a14:m>
                  <a:endParaRPr lang="zh-CN" altLang="en-US" dirty="0">
                    <a:ea typeface="黑体" pitchFamily="49" charset="-122"/>
                  </a:endParaRPr>
                </a:p>
              </p:txBody>
            </p:sp>
          </mc:Choice>
          <mc:Fallback xmlns="">
            <p:sp>
              <p:nvSpPr>
                <p:cNvPr id="104" name="文本框 42">
                  <a:extLst>
                    <a:ext uri="{FF2B5EF4-FFF2-40B4-BE49-F238E27FC236}">
                      <a16:creationId xmlns:a16="http://schemas.microsoft.com/office/drawing/2014/main" xmlns:a14="http://schemas.microsoft.com/office/drawing/2010/main" xmlns="" id="{E7AC8A25-AFAF-4F6F-B4AB-9F00C1D71ED7}"/>
                    </a:ext>
                  </a:extLst>
                </p:cNvPr>
                <p:cNvSpPr txBox="1">
                  <a:spLocks noRot="1" noChangeAspect="1" noMove="1" noResize="1" noEditPoints="1" noAdjustHandles="1" noChangeArrowheads="1" noChangeShapeType="1" noTextEdit="1"/>
                </p:cNvSpPr>
                <p:nvPr/>
              </p:nvSpPr>
              <p:spPr>
                <a:xfrm>
                  <a:off x="4090156" y="4655810"/>
                  <a:ext cx="468000" cy="369332"/>
                </a:xfrm>
                <a:prstGeom prst="rect">
                  <a:avLst/>
                </a:prstGeom>
                <a:blipFill rotWithShape="1">
                  <a:blip r:embed="rId9"/>
                  <a:stretch>
                    <a:fillRect r="-3077" b="-48718"/>
                  </a:stretch>
                </a:blipFill>
              </p:spPr>
              <p:txBody>
                <a:bodyPr/>
                <a:lstStyle/>
                <a:p>
                  <a:r>
                    <a:rPr lang="zh-CN" altLang="en-US">
                      <a:noFill/>
                    </a:rPr>
                    <a:t> </a:t>
                  </a:r>
                </a:p>
              </p:txBody>
            </p:sp>
          </mc:Fallback>
        </mc:AlternateContent>
      </p:grpSp>
      <p:graphicFrame>
        <p:nvGraphicFramePr>
          <p:cNvPr id="4" name="表格 3"/>
          <p:cNvGraphicFramePr>
            <a:graphicFrameLocks noGrp="1"/>
          </p:cNvGraphicFramePr>
          <p:nvPr>
            <p:extLst/>
          </p:nvPr>
        </p:nvGraphicFramePr>
        <p:xfrm>
          <a:off x="359569" y="4803355"/>
          <a:ext cx="837968" cy="1076576"/>
        </p:xfrm>
        <a:graphic>
          <a:graphicData uri="http://schemas.openxmlformats.org/drawingml/2006/table">
            <a:tbl>
              <a:tblPr firstRow="1" bandRow="1">
                <a:tableStyleId>{5C22544A-7EE6-4342-B048-85BDC9FD1C3A}</a:tableStyleId>
              </a:tblPr>
              <a:tblGrid>
                <a:gridCol w="266797">
                  <a:extLst>
                    <a:ext uri="{9D8B030D-6E8A-4147-A177-3AD203B41FA5}">
                      <a16:colId xmlns:a16="http://schemas.microsoft.com/office/drawing/2014/main" xmlns="" val="20000"/>
                    </a:ext>
                  </a:extLst>
                </a:gridCol>
                <a:gridCol w="243256">
                  <a:extLst>
                    <a:ext uri="{9D8B030D-6E8A-4147-A177-3AD203B41FA5}">
                      <a16:colId xmlns:a16="http://schemas.microsoft.com/office/drawing/2014/main" xmlns="" val="20001"/>
                    </a:ext>
                  </a:extLst>
                </a:gridCol>
                <a:gridCol w="327915">
                  <a:extLst>
                    <a:ext uri="{9D8B030D-6E8A-4147-A177-3AD203B41FA5}">
                      <a16:colId xmlns:a16="http://schemas.microsoft.com/office/drawing/2014/main" xmlns="" val="20002"/>
                    </a:ext>
                  </a:extLst>
                </a:gridCol>
              </a:tblGrid>
              <a:tr h="362814">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rgbClr val="FFFF00"/>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accent6">
                        <a:lumMod val="40000"/>
                        <a:lumOff val="60000"/>
                      </a:schemeClr>
                    </a:solidFill>
                  </a:tcPr>
                </a:tc>
                <a:tc>
                  <a:txBody>
                    <a:bodyPr/>
                    <a:lstStyle/>
                    <a:p>
                      <a:endParaRPr lang="zh-CN" altLang="en-US" sz="150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xmlns="" val="10000"/>
                  </a:ext>
                </a:extLst>
              </a:tr>
              <a:tr h="356881">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accent2">
                        <a:lumMod val="40000"/>
                        <a:lumOff val="60000"/>
                      </a:schemeClr>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rgbClr val="FF0000"/>
                    </a:solidFill>
                  </a:tcPr>
                </a:tc>
                <a:extLst>
                  <a:ext uri="{0D108BD9-81ED-4DB2-BD59-A6C34878D82A}">
                    <a16:rowId xmlns:a16="http://schemas.microsoft.com/office/drawing/2014/main" xmlns="" val="10001"/>
                  </a:ext>
                </a:extLst>
              </a:tr>
              <a:tr h="356881">
                <a:tc>
                  <a:txBody>
                    <a:bodyPr/>
                    <a:lstStyle/>
                    <a:p>
                      <a:endParaRPr lang="zh-CN" altLang="en-US" sz="150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tx1">
                        <a:lumMod val="65000"/>
                        <a:lumOff val="35000"/>
                      </a:schemeClr>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tx1">
                        <a:lumMod val="50000"/>
                        <a:lumOff val="50000"/>
                      </a:schemeClr>
                    </a:solidFill>
                  </a:tcPr>
                </a:tc>
                <a:extLst>
                  <a:ext uri="{0D108BD9-81ED-4DB2-BD59-A6C34878D82A}">
                    <a16:rowId xmlns:a16="http://schemas.microsoft.com/office/drawing/2014/main" xmlns="" val="10002"/>
                  </a:ext>
                </a:extLst>
              </a:tr>
            </a:tbl>
          </a:graphicData>
        </a:graphic>
      </p:graphicFrame>
      <p:sp>
        <p:nvSpPr>
          <p:cNvPr id="5" name="矩形 4"/>
          <p:cNvSpPr/>
          <p:nvPr/>
        </p:nvSpPr>
        <p:spPr>
          <a:xfrm>
            <a:off x="1236407" y="5152550"/>
            <a:ext cx="1765954" cy="954107"/>
          </a:xfrm>
          <a:prstGeom prst="rect">
            <a:avLst/>
          </a:prstGeom>
        </p:spPr>
        <p:txBody>
          <a:bodyPr wrap="square">
            <a:spAutoFit/>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3*3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的卷积核</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（参数通过数据驱动方式被学习得到且被共享）</a:t>
            </a:r>
          </a:p>
        </p:txBody>
      </p:sp>
      <p:cxnSp>
        <p:nvCxnSpPr>
          <p:cNvPr id="7" name="直接箭头连接符 6"/>
          <p:cNvCxnSpPr>
            <a:stCxn id="4" idx="0"/>
          </p:cNvCxnSpPr>
          <p:nvPr/>
        </p:nvCxnSpPr>
        <p:spPr>
          <a:xfrm flipV="1">
            <a:off x="778553" y="2836679"/>
            <a:ext cx="1109630" cy="19666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椭圆 104">
                <a:extLst>
                  <a:ext uri="{FF2B5EF4-FFF2-40B4-BE49-F238E27FC236}">
                    <a16:creationId xmlns:a16="http://schemas.microsoft.com/office/drawing/2014/main" xmlns="" id="{0F581B86-09BF-4FB5-92C1-DD5BAF4CA307}"/>
                  </a:ext>
                </a:extLst>
              </p:cNvPr>
              <p:cNvSpPr/>
              <p:nvPr/>
            </p:nvSpPr>
            <p:spPr>
              <a:xfrm>
                <a:off x="3630326" y="5844511"/>
                <a:ext cx="440596" cy="43306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b="0" i="1" smtClean="0">
                              <a:latin typeface="Cambria Math"/>
                              <a:ea typeface="黑体" pitchFamily="49" charset="-122"/>
                            </a:rPr>
                            <m:t>𝑛</m:t>
                          </m:r>
                        </m:sub>
                      </m:sSub>
                    </m:oMath>
                  </m:oMathPara>
                </a14:m>
                <a:endParaRPr lang="zh-CN" altLang="en-US" dirty="0">
                  <a:ea typeface="黑体" pitchFamily="49" charset="-122"/>
                </a:endParaRPr>
              </a:p>
            </p:txBody>
          </p:sp>
        </mc:Choice>
        <mc:Fallback xmlns="">
          <p:sp>
            <p:nvSpPr>
              <p:cNvPr id="105" name="椭圆 104">
                <a:extLst>
                  <a:ext uri="{FF2B5EF4-FFF2-40B4-BE49-F238E27FC236}">
                    <a16:creationId xmlns="" xmlns:a16="http://schemas.microsoft.com/office/drawing/2014/main" xmlns:a14="http://schemas.microsoft.com/office/drawing/2010/main" id="{0F581B86-09BF-4FB5-92C1-DD5BAF4CA307}"/>
                  </a:ext>
                </a:extLst>
              </p:cNvPr>
              <p:cNvSpPr>
                <a:spLocks noRot="1" noChangeAspect="1" noMove="1" noResize="1" noEditPoints="1" noAdjustHandles="1" noChangeArrowheads="1" noChangeShapeType="1" noTextEdit="1"/>
              </p:cNvSpPr>
              <p:nvPr/>
            </p:nvSpPr>
            <p:spPr>
              <a:xfrm>
                <a:off x="3630326" y="4383383"/>
                <a:ext cx="440596" cy="324801"/>
              </a:xfrm>
              <a:prstGeom prst="ellipse">
                <a:avLst/>
              </a:prstGeom>
              <a:blipFill rotWithShape="1">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116857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3808" y="4257790"/>
            <a:ext cx="7596130" cy="2313647"/>
          </a:xfrm>
          <a:prstGeom prst="rect">
            <a:avLst/>
          </a:prstGeom>
        </p:spPr>
        <p:txBody>
          <a:bodyPr wrap="square">
            <a:spAutoFit/>
          </a:bodyPr>
          <a:lstStyle/>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神经科学家发现，人的视觉神经细胞对不同的视觉模式具有特征选择性（</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Feature Selectivity</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即不同视觉神经细胞对边界、运动和颜色等不同信息具有强弱不同的选择性。因此，不同卷积核可被用来刻画视觉神经细胞对外界信息感受时的不同选择性。同时也可以看到，卷积所得结果中，每个输出点的取值仅依赖于其在输入图像中该点及其邻域区域点的取值，与这个区域之外的其他点取值均无关，该区域被称为感受野（</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receptive field</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），正所谓</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管中窥豹、见微知著</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。在卷积神经网络中，感受野是卷积神经网络每一层输出的特征图（</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feature map</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）上的像素点在输入图像上映射的区域大小。也就是说，感受野是特征图上一个点对应输入图像上的区域。</a:t>
            </a:r>
          </a:p>
        </p:txBody>
      </p:sp>
      <p:sp>
        <p:nvSpPr>
          <p:cNvPr id="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xmlns="" id="{3DDBEC71-7054-4139-B9E5-5D43024A4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1155" y="1004856"/>
            <a:ext cx="3214229" cy="2753957"/>
          </a:xfrm>
          <a:prstGeom prst="rect">
            <a:avLst/>
          </a:prstGeom>
        </p:spPr>
      </p:pic>
      <p:sp>
        <p:nvSpPr>
          <p:cNvPr id="7" name="文本框 6">
            <a:extLst>
              <a:ext uri="{FF2B5EF4-FFF2-40B4-BE49-F238E27FC236}">
                <a16:creationId xmlns:a16="http://schemas.microsoft.com/office/drawing/2014/main" xmlns="" id="{92F99855-4C79-491A-B1A1-033F86602916}"/>
              </a:ext>
            </a:extLst>
          </p:cNvPr>
          <p:cNvSpPr txBox="1"/>
          <p:nvPr/>
        </p:nvSpPr>
        <p:spPr>
          <a:xfrm>
            <a:off x="2210208" y="3859587"/>
            <a:ext cx="5496179"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6.12  3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个卷积核对图像进行卷积示意图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9657690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卷积神经网络：池化操作</a:t>
            </a:r>
            <a:endParaRPr lang="zh-CN" altLang="en-US" sz="2000" b="1" dirty="0">
              <a:latin typeface="Times New Roman" panose="02020603050405020304" pitchFamily="18" charset="0"/>
              <a:cs typeface="Times New Roman" panose="02020603050405020304" pitchFamily="18" charset="0"/>
            </a:endParaRPr>
          </a:p>
        </p:txBody>
      </p:sp>
      <p:pic>
        <p:nvPicPr>
          <p:cNvPr id="8" name="Picture 6"/>
          <p:cNvPicPr/>
          <p:nvPr/>
        </p:nvPicPr>
        <p:blipFill>
          <a:blip r:embed="rId2"/>
          <a:stretch>
            <a:fillRect/>
          </a:stretch>
        </p:blipFill>
        <p:spPr>
          <a:xfrm>
            <a:off x="2458983" y="1283573"/>
            <a:ext cx="3971290" cy="1981200"/>
          </a:xfrm>
          <a:prstGeom prst="rect">
            <a:avLst/>
          </a:prstGeom>
        </p:spPr>
      </p:pic>
      <p:sp>
        <p:nvSpPr>
          <p:cNvPr id="4" name="矩形 3"/>
          <p:cNvSpPr/>
          <p:nvPr/>
        </p:nvSpPr>
        <p:spPr>
          <a:xfrm>
            <a:off x="694063" y="3704123"/>
            <a:ext cx="7755874" cy="2169825"/>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由于图像中存在较多冗余，在图像处理中，可用某一区域子块的统计信息（如最大值或均值等）来刻画该区域中所有像素点呈现的空间分布模式，以替代区域子块中所有像素点取值，这就是卷积神经网络中池化</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(pooling)</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操作。池化操作对卷积结果特征图进行约减，实现了下采样，同时保留了特征图中主要信息。</a:t>
            </a:r>
          </a:p>
        </p:txBody>
      </p:sp>
    </p:spTree>
    <p:extLst>
      <p:ext uri="{BB962C8B-B14F-4D97-AF65-F5344CB8AC3E}">
        <p14:creationId xmlns:p14="http://schemas.microsoft.com/office/powerpoint/2010/main" val="6550205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卷积神经网络：池化操作</a:t>
            </a:r>
            <a:endParaRPr lang="zh-CN" altLang="en-US" sz="2000" b="1" dirty="0">
              <a:latin typeface="Times New Roman" panose="02020603050405020304" pitchFamily="18" charset="0"/>
              <a:cs typeface="Times New Roman" panose="02020603050405020304" pitchFamily="18" charset="0"/>
            </a:endParaRPr>
          </a:p>
        </p:txBody>
      </p:sp>
      <p:sp>
        <p:nvSpPr>
          <p:cNvPr id="2" name="矩形 1"/>
          <p:cNvSpPr/>
          <p:nvPr/>
        </p:nvSpPr>
        <p:spPr>
          <a:xfrm>
            <a:off x="683045" y="4711143"/>
            <a:ext cx="7866043" cy="1754326"/>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对于输入的海量标注数据，通过多次迭代训练，卷积神经网络在若干次卷积操作、接着对卷积所得结果进行激活函数操作和池化操作下，最后通过全连接层来学习得到输入数据的特征表达，即分布式向量表达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(distributed vector representation)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xmlns="" id="{CE34DC09-9E41-405D-BF9F-5B960961F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43" y="1078140"/>
            <a:ext cx="7765961" cy="3099803"/>
          </a:xfrm>
          <a:prstGeom prst="rect">
            <a:avLst/>
          </a:prstGeom>
        </p:spPr>
      </p:pic>
      <p:sp>
        <p:nvSpPr>
          <p:cNvPr id="8" name="文本框 7">
            <a:extLst>
              <a:ext uri="{FF2B5EF4-FFF2-40B4-BE49-F238E27FC236}">
                <a16:creationId xmlns:a16="http://schemas.microsoft.com/office/drawing/2014/main" xmlns="" id="{1F04B8F1-7025-4843-A1F0-904D20D7B07A}"/>
              </a:ext>
            </a:extLst>
          </p:cNvPr>
          <p:cNvSpPr txBox="1"/>
          <p:nvPr/>
        </p:nvSpPr>
        <p:spPr>
          <a:xfrm>
            <a:off x="2037531" y="4259877"/>
            <a:ext cx="5325412"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6.15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基于卷积神经网络的图像分类示意图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2922613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神经网络正则化</a:t>
            </a:r>
            <a:endParaRPr lang="zh-CN" altLang="en-US" sz="20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xmlns="" id="{155CB6B6-84FC-4A1F-9C38-CFB5489A5744}"/>
              </a:ext>
            </a:extLst>
          </p:cNvPr>
          <p:cNvSpPr txBox="1"/>
          <p:nvPr/>
        </p:nvSpPr>
        <p:spPr>
          <a:xfrm>
            <a:off x="418711" y="1129174"/>
            <a:ext cx="4572000" cy="3046988"/>
          </a:xfrm>
          <a:prstGeom prst="rect">
            <a:avLst/>
          </a:prstGeom>
          <a:noFill/>
        </p:spPr>
        <p:txBody>
          <a:bodyPr wrap="square">
            <a:spAutoFit/>
          </a:bodyPr>
          <a:lstStyle/>
          <a:p>
            <a:r>
              <a:rPr lang="zh-CN" altLang="zh-CN" dirty="0"/>
              <a:t>为了缓解神经网络在训练过程中出现的过拟合问题，需要采取一些正则化技术来提升神经网络的泛化能力</a:t>
            </a:r>
            <a:r>
              <a:rPr lang="en-US" altLang="zh-CN" dirty="0"/>
              <a:t>(generalization)</a:t>
            </a:r>
            <a:r>
              <a:rPr lang="zh-CN" altLang="en-US" sz="2400"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400"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200000"/>
              </a:lnSpc>
              <a:buFont typeface="Arial" panose="020B0604020202020204" pitchFamily="34" charset="0"/>
              <a:buChar char="•"/>
            </a:pPr>
            <a:r>
              <a:rPr lang="en-US" altLang="zh-CN"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rPr>
              <a:t>Dropout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200000"/>
              </a:lnSpc>
              <a:buFont typeface="Arial" panose="020B0604020202020204" pitchFamily="34" charset="0"/>
              <a:buChar char="•"/>
            </a:pPr>
            <a:r>
              <a:rPr lang="en-US" altLang="zh-CN"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Batch-Normalization</a:t>
            </a:r>
          </a:p>
          <a:p>
            <a:pPr marL="342900" indent="-342900">
              <a:lnSpc>
                <a:spcPct val="200000"/>
              </a:lnSpc>
              <a:buFont typeface="Arial" panose="020B0604020202020204" pitchFamily="34" charset="0"/>
              <a:buChar char="•"/>
            </a:pPr>
            <a:r>
              <a:rPr lang="en-US" altLang="zh-CN"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L1-Norm &amp; L2-Norm</a:t>
            </a:r>
          </a:p>
          <a:p>
            <a:endParaRPr lang="zh-CN" altLang="en-US" sz="2400"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xmlns="" id="{EF42F6EF-0B7E-4EAB-ABBD-ECFB076593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830" y="1227872"/>
            <a:ext cx="2541144" cy="2547154"/>
          </a:xfrm>
          <a:prstGeom prst="rect">
            <a:avLst/>
          </a:prstGeom>
        </p:spPr>
      </p:pic>
      <p:sp>
        <p:nvSpPr>
          <p:cNvPr id="9" name="文本框 8">
            <a:extLst>
              <a:ext uri="{FF2B5EF4-FFF2-40B4-BE49-F238E27FC236}">
                <a16:creationId xmlns:a16="http://schemas.microsoft.com/office/drawing/2014/main" xmlns="" id="{7D285C7C-FF56-4198-928D-E7A89CC71993}"/>
              </a:ext>
            </a:extLst>
          </p:cNvPr>
          <p:cNvSpPr txBox="1"/>
          <p:nvPr/>
        </p:nvSpPr>
        <p:spPr>
          <a:xfrm>
            <a:off x="4875170" y="3931501"/>
            <a:ext cx="4219931" cy="369332"/>
          </a:xfrm>
          <a:prstGeom prst="rect">
            <a:avLst/>
          </a:prstGeom>
          <a:noFill/>
        </p:spPr>
        <p:txBody>
          <a:bodyPr wrap="square" rtlCol="0">
            <a:spAutoFit/>
          </a:bodyPr>
          <a:lstStyle/>
          <a:p>
            <a:pPr algn="just"/>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使用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Dropout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的神经网络模型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xmlns="" id="{EA46376C-19E9-4321-AF23-5B27C45EB2D6}"/>
                  </a:ext>
                </a:extLst>
              </p:cNvPr>
              <p:cNvSpPr txBox="1"/>
              <p:nvPr/>
            </p:nvSpPr>
            <p:spPr>
              <a:xfrm>
                <a:off x="534612" y="4525650"/>
                <a:ext cx="8442776" cy="1806520"/>
              </a:xfrm>
              <a:prstGeom prst="rect">
                <a:avLst/>
              </a:prstGeom>
              <a:noFill/>
            </p:spPr>
            <p:txBody>
              <a:bodyPr wrap="square">
                <a:spAutoFit/>
              </a:bodyPr>
              <a:lstStyle/>
              <a:p>
                <a:pPr algn="just">
                  <a:lnSpc>
                    <a:spcPct val="150000"/>
                  </a:lnSpc>
                  <a:spcAft>
                    <a:spcPts val="600"/>
                  </a:spcAft>
                </a:pPr>
                <a14:m>
                  <m:oMath xmlns:m="http://schemas.openxmlformats.org/officeDocument/2006/math">
                    <m:sSub>
                      <m:sSubPr>
                        <m:ctrlPr>
                          <a:rPr lang="zh-CN" altLang="zh-CN" sz="1800" b="1" i="1" kern="100" smtClean="0">
                            <a:effectLst/>
                            <a:latin typeface="Cambria Math"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：数学表示为</a:t>
                </a:r>
                <a14:m>
                  <m:oMath xmlns:m="http://schemas.openxmlformats.org/officeDocument/2006/math">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d>
                          <m:dPr>
                            <m:begChr m:val="‖"/>
                            <m:endChr m:val="‖"/>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𝑊</m:t>
                            </m:r>
                          </m:e>
                        </m:d>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800" i="1" kern="100">
                            <a:effectLst/>
                            <a:latin typeface="Cambria Math"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ℕ</m:t>
                        </m:r>
                      </m:sup>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，指模型参数</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𝑾</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中各个元素的绝对值之和。</a:t>
                </a:r>
                <a14:m>
                  <m:oMath xmlns:m="http://schemas.openxmlformats.org/officeDocument/2006/math">
                    <m:sSub>
                      <m:sSubPr>
                        <m:ctrlPr>
                          <a:rPr lang="zh-CN" altLang="zh-CN" sz="1800" b="1" i="1" kern="100">
                            <a:effectLst/>
                            <a:latin typeface="Cambria Math"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也被称为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稀疏规则算子</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Lasso regularization</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600"/>
                  </a:spcAft>
                </a:pPr>
                <a14:m>
                  <m:oMath xmlns:m="http://schemas.openxmlformats.org/officeDocument/2006/math">
                    <m:sSub>
                      <m:sSubPr>
                        <m:ctrlPr>
                          <a:rPr lang="zh-CN" altLang="zh-CN" sz="1800" b="1" i="1" kern="100">
                            <a:effectLst/>
                            <a:latin typeface="Cambria Math"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𝟐</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：数学表示为</a:t>
                </a:r>
                <a14:m>
                  <m:oMath xmlns:m="http://schemas.openxmlformats.org/officeDocument/2006/math">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d>
                          <m:dPr>
                            <m:begChr m:val="‖"/>
                            <m:endChr m:val="‖"/>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𝑊</m:t>
                            </m:r>
                          </m:e>
                        </m:d>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800" i="1" kern="100">
                            <a:effectLst/>
                            <a:latin typeface="Cambria Math" charset="0"/>
                            <a:ea typeface="Cambria Math" panose="02040503050406030204" pitchFamily="18" charset="0"/>
                            <a:cs typeface="Times New Roman" panose="02020603050405020304" pitchFamily="18" charset="0"/>
                          </a:rPr>
                        </m:ctrlPr>
                      </m:radPr>
                      <m:deg/>
                      <m:e>
                        <m:nary>
                          <m:naryPr>
                            <m:chr m:val="∑"/>
                            <m:limLoc m:val="subSup"/>
                            <m:ctrlPr>
                              <a:rPr lang="zh-CN" altLang="zh-CN" sz="1800" i="1" kern="100">
                                <a:effectLst/>
                                <a:latin typeface="Cambria Math"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ℕ</m:t>
                            </m:r>
                          </m:sup>
                          <m:e>
                            <m:sSubSup>
                              <m:sSubSupPr>
                                <m:ctrlPr>
                                  <a:rPr lang="zh-CN" altLang="zh-CN" sz="1800" i="1" kern="100">
                                    <a:effectLst/>
                                    <a:latin typeface="Cambria Math"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bSup>
                          </m:e>
                        </m:nary>
                      </m:e>
                    </m:rad>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，指模型参数</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𝑾</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中各个元素平方和的开方。</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EA46376C-19E9-4321-AF23-5B27C45EB2D6}"/>
                  </a:ext>
                </a:extLst>
              </p:cNvPr>
              <p:cNvSpPr txBox="1">
                <a:spLocks noRot="1" noChangeAspect="1" noMove="1" noResize="1" noEditPoints="1" noAdjustHandles="1" noChangeArrowheads="1" noChangeShapeType="1" noTextEdit="1"/>
              </p:cNvSpPr>
              <p:nvPr/>
            </p:nvSpPr>
            <p:spPr>
              <a:xfrm>
                <a:off x="534612" y="4525650"/>
                <a:ext cx="8442776" cy="1806520"/>
              </a:xfrm>
              <a:prstGeom prst="rect">
                <a:avLst/>
              </a:prstGeom>
              <a:blipFill>
                <a:blip r:embed="rId3"/>
                <a:stretch>
                  <a:fillRect t="-18182" r="-5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2569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089" y="186114"/>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量词</a:t>
            </a:r>
          </a:p>
        </p:txBody>
      </p:sp>
      <mc:AlternateContent xmlns:mc="http://schemas.openxmlformats.org/markup-compatibility/2006" xmlns:a14="http://schemas.microsoft.com/office/drawing/2010/main">
        <mc:Choice Requires="a14">
          <p:sp>
            <p:nvSpPr>
              <p:cNvPr id="5" name="矩形 4"/>
              <p:cNvSpPr/>
              <p:nvPr/>
            </p:nvSpPr>
            <p:spPr>
              <a:xfrm>
                <a:off x="11875" y="1066671"/>
                <a:ext cx="8977746" cy="4247317"/>
              </a:xfrm>
              <a:prstGeom prst="rect">
                <a:avLst/>
              </a:prstGeom>
            </p:spPr>
            <p:txBody>
              <a:bodyPr wrap="square">
                <a:spAutoFit/>
              </a:bodyPr>
              <a:lstStyle/>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全称量词</a:t>
                </a: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谓词</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m:t>
                    </m:r>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𝑥</m:t>
                    </m:r>
                  </m:oMath>
                </a14:m>
                <a:r>
                  <a:rPr lang="zh-CN" altLang="en-US" sz="2000" dirty="0">
                    <a:latin typeface="黑体" panose="02010609060101010101" pitchFamily="49" charset="-122"/>
                    <a:ea typeface="黑体" panose="02010609060101010101" pitchFamily="49" charset="-122"/>
                  </a:rPr>
                  <a:t>能够制造工具</a:t>
                </a:r>
                <a14:m>
                  <m:oMath xmlns:m="http://schemas.openxmlformats.org/officeDocument/2006/math">
                    <m:r>
                      <a:rPr lang="zh-CN" altLang="en-US" sz="2000" b="0" i="0" smtClean="0">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𝑥𝑃</m:t>
                    </m:r>
                    <m:r>
                      <a:rPr lang="en-US" altLang="zh-CN" sz="2000" b="0" i="1" smtClean="0">
                        <a:solidFill>
                          <a:srgbClr val="C00000"/>
                        </a:solidFill>
                        <a:latin typeface="Cambria Math"/>
                        <a:ea typeface="Cambria Math"/>
                        <a:cs typeface="Times New Roman" panose="02020603050405020304" pitchFamily="18" charset="0"/>
                      </a:rPr>
                      <m:t>(</m:t>
                    </m:r>
                    <m:r>
                      <a:rPr lang="en-US" altLang="zh-CN" sz="2000" b="0" i="1" smtClean="0">
                        <a:solidFill>
                          <a:srgbClr val="C00000"/>
                        </a:solidFill>
                        <a:latin typeface="Cambria Math"/>
                        <a:ea typeface="Cambria Math"/>
                        <a:cs typeface="Times New Roman" panose="02020603050405020304" pitchFamily="18" charset="0"/>
                      </a:rPr>
                      <m:t>𝑥</m:t>
                    </m:r>
                    <m:r>
                      <a:rPr lang="en-US" altLang="zh-CN" sz="2000" b="0" i="1" smtClean="0">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表示定义域中的所有个体能够制造工具。</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r>
                      <a:rPr lang="en-US" altLang="zh-CN" sz="2000" i="1">
                        <a:solidFill>
                          <a:srgbClr val="C00000"/>
                        </a:solidFill>
                        <a:latin typeface="Cambria Math"/>
                        <a:ea typeface="Cambria Math"/>
                        <a:cs typeface="Times New Roman" panose="02020603050405020304" pitchFamily="18" charset="0"/>
                      </a:rPr>
                      <m:t>(小王)</m:t>
                    </m:r>
                  </m:oMath>
                </a14:m>
                <a:r>
                  <a:rPr lang="zh-CN" altLang="en-US" sz="2000" dirty="0">
                    <a:latin typeface="黑体" panose="02010609060101010101" pitchFamily="49" charset="-122"/>
                    <a:ea typeface="黑体" panose="02010609060101010101" pitchFamily="49" charset="-122"/>
                  </a:rPr>
                  <a:t>表示小王能够制造工具。</a:t>
                </a:r>
                <a:endParaRPr lang="en-US" altLang="zh-CN" sz="2000" dirty="0">
                  <a:latin typeface="黑体" panose="02010609060101010101" pitchFamily="49" charset="-122"/>
                  <a:ea typeface="黑体" panose="02010609060101010101" pitchFamily="49" charset="-122"/>
                </a:endParaRPr>
              </a:p>
              <a:p>
                <a:pPr marL="742950" lvl="1" indent="-285750" algn="just">
                  <a:lnSpc>
                    <a:spcPct val="150000"/>
                  </a:lnSpc>
                  <a:buClr>
                    <a:schemeClr val="accent2"/>
                  </a:buClr>
                  <a:buFont typeface="Wingdings" panose="05000000000000000000" pitchFamily="2" charset="2"/>
                  <a:buChar char="l"/>
                </a:pPr>
                <a:endParaRPr lang="en-US" altLang="zh-CN" sz="2000" dirty="0">
                  <a:latin typeface="黑体" panose="02010609060101010101" pitchFamily="49" charset="-122"/>
                  <a:ea typeface="黑体" panose="02010609060101010101" pitchFamily="49" charset="-122"/>
                </a:endParaRPr>
              </a:p>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存在量词</a:t>
                </a: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谓词</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m:t>
                    </m:r>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𝑥</m:t>
                    </m:r>
                  </m:oMath>
                </a14:m>
                <a:r>
                  <a:rPr lang="zh-CN" altLang="en-US" sz="2000" dirty="0">
                    <a:latin typeface="黑体" panose="02010609060101010101" pitchFamily="49" charset="-122"/>
                    <a:ea typeface="黑体" panose="02010609060101010101" pitchFamily="49" charset="-122"/>
                  </a:rPr>
                  <a:t>能够制造工具。</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𝑥𝑃</m:t>
                    </m:r>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m:t>
                    </m:r>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表示定义域中的存在某个</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某些个体能够制造工具。</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r>
                      <a:rPr lang="en-US" altLang="zh-CN" sz="2000" i="1">
                        <a:solidFill>
                          <a:srgbClr val="C00000"/>
                        </a:solidFill>
                        <a:latin typeface="Cambria Math"/>
                        <a:ea typeface="Cambria Math"/>
                        <a:cs typeface="Times New Roman" panose="02020603050405020304" pitchFamily="18" charset="0"/>
                      </a:rPr>
                      <m:t>(小王)</m:t>
                    </m:r>
                  </m:oMath>
                </a14:m>
                <a:r>
                  <a:rPr lang="zh-CN" altLang="en-US" sz="2000" dirty="0">
                    <a:latin typeface="黑体" panose="02010609060101010101" pitchFamily="49" charset="-122"/>
                    <a:ea typeface="黑体" panose="02010609060101010101" pitchFamily="49" charset="-122"/>
                  </a:rPr>
                  <a:t>表示小王能够制造工具（该命题或者为真、或者为假）。</a:t>
                </a:r>
                <a:endParaRPr lang="en-US" altLang="zh-CN" sz="2000" dirty="0">
                  <a:latin typeface="黑体" panose="02010609060101010101" pitchFamily="49" charset="-122"/>
                  <a:ea typeface="黑体" panose="02010609060101010101" pitchFamily="49" charset="-122"/>
                </a:endParaRPr>
              </a:p>
              <a:p>
                <a:pPr lvl="1" algn="just">
                  <a:lnSpc>
                    <a:spcPct val="150000"/>
                  </a:lnSpc>
                  <a:buClr>
                    <a:schemeClr val="accent2"/>
                  </a:buClr>
                </a:pPr>
                <a:endParaRPr lang="en-US" altLang="zh-CN" sz="2000" dirty="0">
                  <a:latin typeface="黑体" panose="02010609060101010101" pitchFamily="49" charset="-122"/>
                  <a:ea typeface="黑体" panose="02010609060101010101"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1875" y="800003"/>
                <a:ext cx="8977746" cy="4247317"/>
              </a:xfrm>
              <a:prstGeom prst="rect">
                <a:avLst/>
              </a:prstGeom>
              <a:blipFill rotWithShape="1">
                <a:blip r:embed="rId2"/>
                <a:stretch>
                  <a:fillRect l="-611" r="-6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972257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xmlns=""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xmlns=""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xmlns=""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xmlns=""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03664016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xmlns="" id="{E34F6091-3BDA-4ED0-A52E-C143B5ADC296}"/>
              </a:ext>
            </a:extLst>
          </p:cNvPr>
          <p:cNvSpPr/>
          <p:nvPr/>
        </p:nvSpPr>
        <p:spPr>
          <a:xfrm>
            <a:off x="430306" y="1284701"/>
            <a:ext cx="8097574" cy="3037626"/>
          </a:xfrm>
          <a:prstGeom prst="rect">
            <a:avLst/>
          </a:prstGeom>
        </p:spPr>
        <p:txBody>
          <a:bodyPr wrap="square">
            <a:spAutoFit/>
          </a:bodyPr>
          <a:lstStyle/>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循环神经网络（</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Recurrent Neural Network, RNN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）是一类处理序列数据（如文本句子、视频帧等）时所采用的网络结构。先前所介绍的前馈神经网络或卷积神经网络所需要处理的输入数据一次性给定，难以处理存在前后依赖关系的数据。</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循环神经网络的本质是希望模拟人所具有的记忆能力，在学习过程中记住部分已经出现的信息，并利用所记住的信息影响后续结点输出。循环神经网络在自然语言处理，例如语音识别、情感分析、机器翻译等领域有重要应用。</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685860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xmlns=""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113499"/>
            <a:ext cx="4347067" cy="2631096"/>
          </a:xfrm>
          <a:prstGeom prst="rect">
            <a:avLst/>
          </a:prstGeom>
        </p:spPr>
      </p:pic>
      <p:sp>
        <p:nvSpPr>
          <p:cNvPr id="69" name="文本框 68">
            <a:extLst>
              <a:ext uri="{FF2B5EF4-FFF2-40B4-BE49-F238E27FC236}">
                <a16:creationId xmlns:a16="http://schemas.microsoft.com/office/drawing/2014/main" xmlns="" id="{837FA99B-04A8-43DF-9AEB-2C6D0E5DB531}"/>
              </a:ext>
            </a:extLst>
          </p:cNvPr>
          <p:cNvSpPr txBox="1"/>
          <p:nvPr/>
        </p:nvSpPr>
        <p:spPr>
          <a:xfrm>
            <a:off x="480485" y="3777715"/>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F042D851-5D59-45C1-8D29-6123D543E033}"/>
                  </a:ext>
                </a:extLst>
              </p:cNvPr>
              <p:cNvSpPr/>
              <p:nvPr/>
            </p:nvSpPr>
            <p:spPr>
              <a:xfrm>
                <a:off x="5137110" y="1159272"/>
                <a:ext cx="3846617" cy="2585323"/>
              </a:xfrm>
              <a:prstGeom prst="rect">
                <a:avLst/>
              </a:prstGeom>
            </p:spPr>
            <p:txBody>
              <a:bodyPr wrap="square">
                <a:spAutoFit/>
              </a:bodyPr>
              <a:lstStyle/>
              <a:p>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由</a:t>
                </a:r>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循环</a:t>
                </a:r>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两字可知，循环神经网络在处理数据过程中构成了一个循环体。对于一个序列数据，在每一时刻</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，循环神经网络单元会读取当前输入数据</a:t>
                </a:r>
                <a14:m>
                  <m:oMath xmlns:m="http://schemas.openxmlformats.org/officeDocument/2006/math">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和前一时刻输入数据</a:t>
                </a:r>
                <a14:m>
                  <m:oMath xmlns:m="http://schemas.openxmlformats.org/officeDocument/2006/math">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所对应的隐式编码结果</a:t>
                </a:r>
                <a14:m>
                  <m:oMath xmlns:m="http://schemas.openxmlformats.org/officeDocument/2006/math">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，一起生成</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时刻的隐式编码结果</a:t>
                </a:r>
                <a14:m>
                  <m:oMath xmlns:m="http://schemas.openxmlformats.org/officeDocument/2006/math">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。接着将</a:t>
                </a:r>
                <a14:m>
                  <m:oMath xmlns:m="http://schemas.openxmlformats.org/officeDocument/2006/math">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后传，去参与生成</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时刻输入数据</a:t>
                </a:r>
                <a14:m>
                  <m:oMath xmlns:m="http://schemas.openxmlformats.org/officeDocument/2006/math">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的隐式编码</a:t>
                </a:r>
                <a14:m>
                  <m:oMath xmlns:m="http://schemas.openxmlformats.org/officeDocument/2006/math">
                    <m:sSub>
                      <m:sSubPr>
                        <m:ctrlPr>
                          <a:rPr lang="zh-CN" altLang="zh-CN" i="1">
                            <a:latin typeface="Cambria Math"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Choice>
        <mc:Fallback xmlns="">
          <p:sp>
            <p:nvSpPr>
              <p:cNvPr id="2" name="矩形 1">
                <a:extLst>
                  <a:ext uri="{FF2B5EF4-FFF2-40B4-BE49-F238E27FC236}">
                    <a16:creationId xmlns:a16="http://schemas.microsoft.com/office/drawing/2014/main" id="{F042D851-5D59-45C1-8D29-6123D543E033}"/>
                  </a:ext>
                </a:extLst>
              </p:cNvPr>
              <p:cNvSpPr>
                <a:spLocks noRot="1" noChangeAspect="1" noMove="1" noResize="1" noEditPoints="1" noAdjustHandles="1" noChangeArrowheads="1" noChangeShapeType="1" noTextEdit="1"/>
              </p:cNvSpPr>
              <p:nvPr/>
            </p:nvSpPr>
            <p:spPr>
              <a:xfrm>
                <a:off x="5137110" y="1159272"/>
                <a:ext cx="3846617" cy="2585323"/>
              </a:xfrm>
              <a:prstGeom prst="rect">
                <a:avLst/>
              </a:prstGeom>
              <a:blipFill>
                <a:blip r:embed="rId4"/>
                <a:stretch>
                  <a:fillRect l="-1426" t="-1415" r="-7132" b="-3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0BB9DF48-2545-41D6-BFED-BB7CB7B951C5}"/>
                  </a:ext>
                </a:extLst>
              </p:cNvPr>
              <p:cNvSpPr/>
              <p:nvPr/>
            </p:nvSpPr>
            <p:spPr>
              <a:xfrm>
                <a:off x="246936" y="4395610"/>
                <a:ext cx="8549885" cy="2129686"/>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时刻</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所得到的隐式编码</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是由上一时刻隐式编码</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和当前输入</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共同参与生成的，这可认为隐式编码</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已经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记忆</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了</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刻之前的时序信息，或者说前序时刻信息影响了后续时刻信息的处理。与前馈神经网络和卷积神经网络在处理时需要将所有数据一次性输入不同，这体现了循环神经网络可刻画序列数据存在时序依赖这一重要特点。</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0BB9DF48-2545-41D6-BFED-BB7CB7B951C5}"/>
                  </a:ext>
                </a:extLst>
              </p:cNvPr>
              <p:cNvSpPr>
                <a:spLocks noRot="1" noChangeAspect="1" noMove="1" noResize="1" noEditPoints="1" noAdjustHandles="1" noChangeArrowheads="1" noChangeShapeType="1" noTextEdit="1"/>
              </p:cNvSpPr>
              <p:nvPr/>
            </p:nvSpPr>
            <p:spPr>
              <a:xfrm>
                <a:off x="246936" y="4395610"/>
                <a:ext cx="8549885" cy="2129686"/>
              </a:xfrm>
              <a:prstGeom prst="rect">
                <a:avLst/>
              </a:prstGeom>
              <a:blipFill>
                <a:blip r:embed="rId5"/>
                <a:stretch>
                  <a:fillRect l="-642" r="-571" b="-40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28588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xmlns=""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113499"/>
            <a:ext cx="4347067" cy="2631096"/>
          </a:xfrm>
          <a:prstGeom prst="rect">
            <a:avLst/>
          </a:prstGeom>
        </p:spPr>
      </p:pic>
      <p:sp>
        <p:nvSpPr>
          <p:cNvPr id="69" name="文本框 68">
            <a:extLst>
              <a:ext uri="{FF2B5EF4-FFF2-40B4-BE49-F238E27FC236}">
                <a16:creationId xmlns:a16="http://schemas.microsoft.com/office/drawing/2014/main" xmlns="" id="{837FA99B-04A8-43DF-9AEB-2C6D0E5DB531}"/>
              </a:ext>
            </a:extLst>
          </p:cNvPr>
          <p:cNvSpPr txBox="1"/>
          <p:nvPr/>
        </p:nvSpPr>
        <p:spPr>
          <a:xfrm>
            <a:off x="480485" y="3777715"/>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8598314E-873D-436D-BA56-B807A77D1BD8}"/>
                  </a:ext>
                </a:extLst>
              </p:cNvPr>
              <p:cNvSpPr/>
              <p:nvPr/>
            </p:nvSpPr>
            <p:spPr>
              <a:xfrm>
                <a:off x="5106156" y="1261328"/>
                <a:ext cx="3705335" cy="2400657"/>
              </a:xfrm>
              <a:prstGeom prst="rect">
                <a:avLst/>
              </a:prstGeom>
            </p:spPr>
            <p:txBody>
              <a:bodyPr wrap="square">
                <a:spAutoFit/>
              </a:bodyPr>
              <a:lstStyle/>
              <a:p>
                <a:pPr indent="266700">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在时刻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，一旦得到当前输入数据</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，循环神经网络会结合前一时刻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400" i="1" kern="100">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得到的隐式编码</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，如下产生当前时刻隐式编码</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600"/>
                  </a:spcAft>
                </a:pPr>
                <a14:m>
                  <m:oMathPara xmlns:m="http://schemas.openxmlformats.org/officeDocument/2006/math">
                    <m:oMathParaPr>
                      <m:jc m:val="centerGroup"/>
                    </m:oMathParaPr>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spcAft>
                    <a:spcPts val="600"/>
                  </a:spcAft>
                </a:pP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是激活函数，一般可为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或者</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Tanh</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激活函数，使模型能够忘掉无关的信息，同时更新记忆内容。</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U</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W</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为模型参数。从这里可看出，当前时刻的隐式编码输出</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不仅仅与当前输入数据</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相关，与网络已有的</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记忆</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也有着密不可分的联系。</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8598314E-873D-436D-BA56-B807A77D1BD8}"/>
                  </a:ext>
                </a:extLst>
              </p:cNvPr>
              <p:cNvSpPr>
                <a:spLocks noRot="1" noChangeAspect="1" noMove="1" noResize="1" noEditPoints="1" noAdjustHandles="1" noChangeArrowheads="1" noChangeShapeType="1" noTextEdit="1"/>
              </p:cNvSpPr>
              <p:nvPr/>
            </p:nvSpPr>
            <p:spPr>
              <a:xfrm>
                <a:off x="5106156" y="1261328"/>
                <a:ext cx="3705335" cy="2400657"/>
              </a:xfrm>
              <a:prstGeom prst="rect">
                <a:avLst/>
              </a:prstGeom>
              <a:blipFill>
                <a:blip r:embed="rId4"/>
                <a:stretch>
                  <a:fillRect l="-494" t="-508" b="-15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E7B866B5-1022-4154-AF6F-C563A21820AA}"/>
                  </a:ext>
                </a:extLst>
              </p:cNvPr>
              <p:cNvSpPr/>
              <p:nvPr/>
            </p:nvSpPr>
            <p:spPr>
              <a:xfrm>
                <a:off x="232268" y="4306746"/>
                <a:ext cx="8679464" cy="2156103"/>
              </a:xfrm>
              <a:prstGeom prst="rect">
                <a:avLst/>
              </a:prstGeom>
            </p:spPr>
            <p:txBody>
              <a:bodyPr wrap="square">
                <a:spAutoFit/>
              </a:bodyPr>
              <a:lstStyle/>
              <a:p>
                <a:pPr indent="266700">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为了更加直观展示在循环神经网络中前序时刻信息被</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记住</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来影响当前时刻信息编码，这里对上述公式进行如下变化：</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d>
                        </m:e>
                      </m:d>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altLang="zh-CN" sz="1200"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e>
                          </m:d>
                        </m:e>
                      </m:d>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从上式可见，当前时刻编码中，的确均包含了历史信息，这也说明了循环神经网络能够记忆的原因，使得一些需要记忆历史过往信息的任务能够被循环神经网络有效处理。</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E7B866B5-1022-4154-AF6F-C563A21820AA}"/>
                  </a:ext>
                </a:extLst>
              </p:cNvPr>
              <p:cNvSpPr>
                <a:spLocks noRot="1" noChangeAspect="1" noMove="1" noResize="1" noEditPoints="1" noAdjustHandles="1" noChangeArrowheads="1" noChangeShapeType="1" noTextEdit="1"/>
              </p:cNvSpPr>
              <p:nvPr/>
            </p:nvSpPr>
            <p:spPr>
              <a:xfrm>
                <a:off x="232268" y="4306746"/>
                <a:ext cx="8679464" cy="2156103"/>
              </a:xfrm>
              <a:prstGeom prst="rect">
                <a:avLst/>
              </a:prstGeom>
              <a:blipFill>
                <a:blip r:embed="rId5"/>
                <a:stretch>
                  <a:fillRect r="-70" b="-11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23799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xmlns=""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289335"/>
            <a:ext cx="4347067" cy="2631096"/>
          </a:xfrm>
          <a:prstGeom prst="rect">
            <a:avLst/>
          </a:prstGeom>
        </p:spPr>
      </p:pic>
      <p:sp>
        <p:nvSpPr>
          <p:cNvPr id="69" name="文本框 68">
            <a:extLst>
              <a:ext uri="{FF2B5EF4-FFF2-40B4-BE49-F238E27FC236}">
                <a16:creationId xmlns:a16="http://schemas.microsoft.com/office/drawing/2014/main" xmlns="" id="{837FA99B-04A8-43DF-9AEB-2C6D0E5DB531}"/>
              </a:ext>
            </a:extLst>
          </p:cNvPr>
          <p:cNvSpPr txBox="1"/>
          <p:nvPr/>
        </p:nvSpPr>
        <p:spPr>
          <a:xfrm>
            <a:off x="5053665" y="1127555"/>
            <a:ext cx="3846617" cy="3046988"/>
          </a:xfrm>
          <a:prstGeom prst="rect">
            <a:avLst/>
          </a:prstGeom>
          <a:noFill/>
        </p:spPr>
        <p:txBody>
          <a:bodyPr wrap="square" rtlCol="0">
            <a:spAutoFit/>
          </a:bodyPr>
          <a:lstStyle/>
          <a:p>
            <a:pPr marL="285750" indent="-285750">
              <a:buFont typeface="Wingdings" panose="05000000000000000000" pitchFamily="2" charset="2"/>
              <a:buChar char="l"/>
            </a:pPr>
            <a:r>
              <a:rPr lang="zh-CN" altLang="zh-CN" sz="1600" dirty="0"/>
              <a:t>按照时间将循环神经网络展开后，可以得到一个和前馈神经网络相似的网络结构。</a:t>
            </a:r>
            <a:endParaRPr lang="en-US" altLang="zh-CN" sz="1600" dirty="0"/>
          </a:p>
          <a:p>
            <a:pPr marL="285750" indent="-285750">
              <a:buFont typeface="Wingdings" panose="05000000000000000000" pitchFamily="2" charset="2"/>
              <a:buChar char="l"/>
            </a:pPr>
            <a:r>
              <a:rPr lang="zh-CN" altLang="zh-CN" sz="1600" dirty="0"/>
              <a:t>这个网络结构可利用反向传播算法和梯度下降算法来训练模型参数，这种训练方法称为</a:t>
            </a:r>
            <a:r>
              <a:rPr lang="en-US" altLang="zh-CN" sz="1600" dirty="0"/>
              <a:t>“</a:t>
            </a:r>
            <a:r>
              <a:rPr lang="zh-CN" altLang="zh-CN" sz="1600" dirty="0"/>
              <a:t>沿时间反向传播算法（</a:t>
            </a:r>
            <a:r>
              <a:rPr lang="en-US" altLang="zh-CN" sz="1600" dirty="0"/>
              <a:t>backpropagation through time</a:t>
            </a:r>
            <a:r>
              <a:rPr lang="zh-CN" altLang="zh-CN" sz="1600" dirty="0"/>
              <a:t>，</a:t>
            </a:r>
            <a:r>
              <a:rPr lang="en-US" altLang="zh-CN" sz="1600" dirty="0"/>
              <a:t>BPTT</a:t>
            </a:r>
            <a:r>
              <a:rPr lang="zh-CN" altLang="zh-CN" sz="1600" dirty="0"/>
              <a:t>）</a:t>
            </a:r>
            <a:r>
              <a:rPr lang="en-US" altLang="zh-CN" sz="1600" dirty="0"/>
              <a:t>”</a:t>
            </a:r>
            <a:r>
              <a:rPr lang="zh-CN" altLang="zh-CN" sz="1600" dirty="0"/>
              <a:t>。</a:t>
            </a:r>
            <a:endParaRPr lang="en-US" altLang="zh-CN" sz="1600" dirty="0"/>
          </a:p>
          <a:p>
            <a:pPr marL="285750" indent="-285750">
              <a:buFont typeface="Wingdings" panose="05000000000000000000" pitchFamily="2" charset="2"/>
              <a:buChar char="l"/>
            </a:pPr>
            <a:r>
              <a:rPr lang="zh-CN" altLang="zh-CN" sz="1600" dirty="0"/>
              <a:t>由于循环神经网络每个时刻都有一个输出，所以在计算循环神经网络的损失时，通常需要将所有时刻（或者部分时刻）上的损失进行累加。</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E7B866B5-1022-4154-AF6F-C563A21820AA}"/>
                  </a:ext>
                </a:extLst>
              </p:cNvPr>
              <p:cNvSpPr/>
              <p:nvPr/>
            </p:nvSpPr>
            <p:spPr>
              <a:xfrm>
                <a:off x="0" y="4684193"/>
                <a:ext cx="8679464" cy="1617815"/>
              </a:xfrm>
              <a:prstGeom prst="rect">
                <a:avLst/>
              </a:prstGeom>
            </p:spPr>
            <p:txBody>
              <a:bodyPr wrap="square">
                <a:spAutoFit/>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sub>
                              </m:sSub>
                            </m:e>
                          </m:d>
                        </m:e>
                      </m:d>
                    </m:oMath>
                  </m:oMathPara>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e>
                          </m:d>
                        </m:e>
                      </m:d>
                    </m:oMath>
                  </m:oMathPara>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E7B866B5-1022-4154-AF6F-C563A21820AA}"/>
                  </a:ext>
                </a:extLst>
              </p:cNvPr>
              <p:cNvSpPr>
                <a:spLocks noRot="1" noChangeAspect="1" noMove="1" noResize="1" noEditPoints="1" noAdjustHandles="1" noChangeArrowheads="1" noChangeShapeType="1" noTextEdit="1"/>
              </p:cNvSpPr>
              <p:nvPr/>
            </p:nvSpPr>
            <p:spPr>
              <a:xfrm>
                <a:off x="0" y="4684193"/>
                <a:ext cx="8679464" cy="1617815"/>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xmlns="" id="{95A58698-714E-4A36-848C-ACE7C50D5F2C}"/>
              </a:ext>
            </a:extLst>
          </p:cNvPr>
          <p:cNvSpPr txBox="1"/>
          <p:nvPr/>
        </p:nvSpPr>
        <p:spPr>
          <a:xfrm>
            <a:off x="588062" y="3882156"/>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989336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xmlns="" id="{E091231B-D324-493A-8EA4-169F35C8A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225" y="1362913"/>
            <a:ext cx="6878902" cy="2816550"/>
          </a:xfrm>
          <a:prstGeom prst="rect">
            <a:avLst/>
          </a:prstGeom>
        </p:spPr>
      </p:pic>
      <p:sp>
        <p:nvSpPr>
          <p:cNvPr id="63" name="文本框 62">
            <a:extLst>
              <a:ext uri="{FF2B5EF4-FFF2-40B4-BE49-F238E27FC236}">
                <a16:creationId xmlns:a16="http://schemas.microsoft.com/office/drawing/2014/main" xmlns="" id="{BDAB0D07-1949-4823-A560-A47033BB2037}"/>
              </a:ext>
            </a:extLst>
          </p:cNvPr>
          <p:cNvSpPr txBox="1"/>
          <p:nvPr/>
        </p:nvSpPr>
        <p:spPr>
          <a:xfrm>
            <a:off x="2015715" y="4297122"/>
            <a:ext cx="5833665"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循环神经网络中的应用示例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xmlns="" id="{8BD26EAC-B1C0-4187-9909-3DDEB9A049ED}"/>
              </a:ext>
            </a:extLst>
          </p:cNvPr>
          <p:cNvSpPr/>
          <p:nvPr/>
        </p:nvSpPr>
        <p:spPr>
          <a:xfrm>
            <a:off x="985303" y="4919031"/>
            <a:ext cx="7268746" cy="1298689"/>
          </a:xfrm>
          <a:prstGeom prst="rect">
            <a:avLst/>
          </a:prstGeom>
        </p:spPr>
        <p:txBody>
          <a:bodyPr wrap="square">
            <a:spAutoFit/>
          </a:bodyPr>
          <a:lstStyle/>
          <a:p>
            <a:pPr indent="266700" algn="ctr">
              <a:lnSpc>
                <a:spcPct val="150000"/>
              </a:lnSpc>
              <a:spcAft>
                <a:spcPts val="600"/>
              </a:spcAft>
            </a:pP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南北</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存在差异</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南甜北咸</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南方人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甜豆花</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等单词之间存在前后依赖，这种依赖会被有效利用起来，得到各自单词的隐式编码以及句子的向量表达。</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735235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xmlns="" id="{286115AA-FAE4-4ADF-80FC-D1D0F262F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81" y="1305790"/>
            <a:ext cx="6826349" cy="1800345"/>
          </a:xfrm>
          <a:prstGeom prst="rect">
            <a:avLst/>
          </a:prstGeom>
        </p:spPr>
      </p:pic>
      <p:sp>
        <p:nvSpPr>
          <p:cNvPr id="67" name="文本框 66">
            <a:extLst>
              <a:ext uri="{FF2B5EF4-FFF2-40B4-BE49-F238E27FC236}">
                <a16:creationId xmlns:a16="http://schemas.microsoft.com/office/drawing/2014/main" xmlns="" id="{17D5F767-B204-4537-A5AE-DDC8493FE952}"/>
              </a:ext>
            </a:extLst>
          </p:cNvPr>
          <p:cNvSpPr txBox="1"/>
          <p:nvPr/>
        </p:nvSpPr>
        <p:spPr>
          <a:xfrm>
            <a:off x="2392233" y="3237546"/>
            <a:ext cx="5833665"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6.20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循环神经网络中梯度传递示意图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4D8B3971-82DC-4BA8-975D-6F15784378BF}"/>
                  </a:ext>
                </a:extLst>
              </p:cNvPr>
              <p:cNvSpPr/>
              <p:nvPr/>
            </p:nvSpPr>
            <p:spPr>
              <a:xfrm>
                <a:off x="662572" y="3890064"/>
                <a:ext cx="8163587" cy="2128724"/>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以词性标注为例子给出了一个输入序列数据</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𝑇</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被循环神经网络处理的示意图。在图</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6.20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中，时刻</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输入数据</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（文本中的单词）的隐式编码为</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、其真实输出为</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（单词词性）、模型预测</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的词性是</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。参数</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将</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映射为隐式编码</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、参数</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将</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映射为预测输出</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通过参数</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参与</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的生成。图中</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是复用参数。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4D8B3971-82DC-4BA8-975D-6F15784378BF}"/>
                  </a:ext>
                </a:extLst>
              </p:cNvPr>
              <p:cNvSpPr>
                <a:spLocks noRot="1" noChangeAspect="1" noMove="1" noResize="1" noEditPoints="1" noAdjustHandles="1" noChangeArrowheads="1" noChangeShapeType="1" noTextEdit="1"/>
              </p:cNvSpPr>
              <p:nvPr/>
            </p:nvSpPr>
            <p:spPr>
              <a:xfrm>
                <a:off x="662572" y="3890064"/>
                <a:ext cx="8163587" cy="2128724"/>
              </a:xfrm>
              <a:prstGeom prst="rect">
                <a:avLst/>
              </a:prstGeom>
              <a:blipFill>
                <a:blip r:embed="rId4"/>
                <a:stretch>
                  <a:fillRect l="-672" r="-597" b="-40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346439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6718BE58-DC84-465C-997B-6F57A9DD7DE5}"/>
                  </a:ext>
                </a:extLst>
              </p:cNvPr>
              <p:cNvSpPr/>
              <p:nvPr/>
            </p:nvSpPr>
            <p:spPr>
              <a:xfrm>
                <a:off x="256716" y="1213630"/>
                <a:ext cx="8630567" cy="4726679"/>
              </a:xfrm>
              <a:prstGeom prst="rect">
                <a:avLst/>
              </a:prstGeom>
            </p:spPr>
            <p:txBody>
              <a:bodyPr wrap="square">
                <a:spAutoFit/>
              </a:bodyPr>
              <a:lstStyle/>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假设时刻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隐式编码如下得到：</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。使用交叉熵损失函数计算时刻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预测输出与实际输出的误差</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。显然，整个序列产生的误差为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den>
                    </m:f>
                    <m:nary>
                      <m:naryPr>
                        <m:chr m:val="∑"/>
                        <m:limLoc m:val="subSup"/>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𝑇</m:t>
                        </m:r>
                      </m:sup>
                      <m:e>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0">
                                <a:latin typeface="Cambria Math" panose="02040503050406030204" pitchFamily="18" charset="0"/>
                                <a:ea typeface="华文楷体" panose="02010600040101010101" pitchFamily="2" charset="-122"/>
                                <a:cs typeface="Times New Roman" panose="02020603050405020304" pitchFamily="18" charset="0"/>
                              </a:rPr>
                              <m:t>𝑡</m:t>
                            </m:r>
                          </m:sub>
                        </m:sSub>
                      </m:e>
                    </m:nary>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下面介绍如何根据时刻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所得误差来更新参数</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。在时刻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计算所得</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不仅涉及到了时刻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，而且也涉及了前面所有时刻的</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，按照链式求导法则，</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在对</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求导时候，也需要对前面时刻的</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依次求导，然后再将求导结果进行累加，即：</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nary>
                      <m:naryPr>
                        <m:chr m:val="∏"/>
                        <m:limLoc m:val="undOvr"/>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200" i="1" kern="100">
                            <a:latin typeface="Cambria Math"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sSup>
                          <m:sSupPr>
                            <m:ctrlPr>
                              <a:rPr lang="zh-CN" altLang="zh-CN" sz="1200" i="1" kern="100">
                                <a:latin typeface="Cambria Math"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𝑡𝑎𝑛h</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e>
                    </m:nary>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令</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=3</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，则有：</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f>
                        <m:fPr>
                          <m:ctrlPr>
                            <a:rPr lang="zh-CN" altLang="zh-CN" sz="1200" i="1" kern="100">
                              <a:latin typeface="Cambria Math"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函数的导数取值位于</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区间，对于长序列而言，若干多个</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区间的小数相乘，会使得参数求导结果很小，引发</a:t>
                </a:r>
                <a:r>
                  <a:rPr lang="zh-CN" altLang="zh-CN" sz="1200"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梯度消失问题</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sSub>
                      <m:sSubPr>
                        <m:ctrlPr>
                          <a:rPr lang="zh-CN" altLang="zh-CN" sz="1200" i="1" kern="100">
                            <a:latin typeface="Cambria Math"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的求导类似，这里就不列出了。为了解决梯度消失问题，长短时记忆模型（</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Long Short-Term Memory</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）被提出。</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6718BE58-DC84-465C-997B-6F57A9DD7DE5}"/>
                  </a:ext>
                </a:extLst>
              </p:cNvPr>
              <p:cNvSpPr>
                <a:spLocks noRot="1" noChangeAspect="1" noMove="1" noResize="1" noEditPoints="1" noAdjustHandles="1" noChangeArrowheads="1" noChangeShapeType="1" noTextEdit="1"/>
              </p:cNvSpPr>
              <p:nvPr/>
            </p:nvSpPr>
            <p:spPr>
              <a:xfrm>
                <a:off x="256716" y="1213630"/>
                <a:ext cx="8630567" cy="4726679"/>
              </a:xfrm>
              <a:prstGeom prst="rect">
                <a:avLst/>
              </a:prstGeom>
              <a:blipFill>
                <a:blip r:embed="rId3"/>
                <a:stretch>
                  <a:fillRect r="-1766" b="-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64997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xmlns="" id="{BDAB0D07-1949-4823-A560-A47033BB2037}"/>
              </a:ext>
            </a:extLst>
          </p:cNvPr>
          <p:cNvSpPr txBox="1"/>
          <p:nvPr/>
        </p:nvSpPr>
        <p:spPr>
          <a:xfrm>
            <a:off x="1402145" y="4708533"/>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6.19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输入与输出不同情况下循环神经网络结构示例</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xmlns="" id="{6B8188A7-3B06-471E-898F-60151566B3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701592" y="194926"/>
            <a:ext cx="3412436" cy="5221477"/>
          </a:xfrm>
          <a:prstGeom prst="rect">
            <a:avLst/>
          </a:prstGeom>
        </p:spPr>
      </p:pic>
      <p:sp>
        <p:nvSpPr>
          <p:cNvPr id="2" name="矩形 1">
            <a:extLst>
              <a:ext uri="{FF2B5EF4-FFF2-40B4-BE49-F238E27FC236}">
                <a16:creationId xmlns:a16="http://schemas.microsoft.com/office/drawing/2014/main" xmlns="" id="{B4EB0F4F-F646-4104-AE0C-B83A317F256E}"/>
              </a:ext>
            </a:extLst>
          </p:cNvPr>
          <p:cNvSpPr/>
          <p:nvPr/>
        </p:nvSpPr>
        <p:spPr>
          <a:xfrm>
            <a:off x="699246" y="5111711"/>
            <a:ext cx="8126914" cy="1173591"/>
          </a:xfrm>
          <a:prstGeom prst="rect">
            <a:avLst/>
          </a:prstGeom>
        </p:spPr>
        <p:txBody>
          <a:bodyPr wrap="square">
            <a:spAutoFit/>
          </a:bodyPr>
          <a:lstStyle/>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根据输入序列数据与输出序列数据中所包含</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单元</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的多寡，循环神经网络可以实现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多对多</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（即输入和输出序列数据中包含多个单元，常用于机器翻译）、</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多对一</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（即输入序列数据包含多个单元、输出序列数据只包含一个单元，常用于文本的情感分类）和</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一对多</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（即输入序列数据包含一个单元、输出序列数据包含多个单元，常用于图像描述生成）三种模式。</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598517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608AB3B5-21B7-4C19-A82B-D55E16974354}"/>
                  </a:ext>
                </a:extLst>
              </p:cNvPr>
              <p:cNvSpPr/>
              <p:nvPr/>
            </p:nvSpPr>
            <p:spPr>
              <a:xfrm>
                <a:off x="342290" y="986902"/>
                <a:ext cx="8576778" cy="5341142"/>
              </a:xfrm>
              <a:prstGeom prst="rect">
                <a:avLst/>
              </a:prstGeom>
            </p:spPr>
            <p:txBody>
              <a:bodyPr wrap="square">
                <a:spAutoFit/>
              </a:bodyPr>
              <a:lstStyle/>
              <a:p>
                <a:pPr marL="285750" indent="-285750" algn="just">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与简单的循环神经网络结构不同，长短时记忆网络（</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Long Short-Term Memory</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LSTM</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）中引入了</a:t>
                </a:r>
                <a:r>
                  <a:rPr lang="zh-CN" altLang="zh-CN" sz="2400" b="1" kern="100"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内部记忆单元</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internal memory cell</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a:t>
                </a:r>
                <a:r>
                  <a:rPr lang="zh-CN" altLang="zh-CN" sz="2400" b="1" kern="100"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门</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gates</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两种</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结构来对当前时刻输入信息以及前序时刻所生成信息进行整合和传递。在这里，内部记忆单元中信息可视为对</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历史信息</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的累积。</a:t>
                </a:r>
                <a:endParaRPr lang="zh-CN" altLang="zh-CN" sz="14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常见的</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LSTM</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模型中有输入门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(input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、遗忘门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(forget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和输出门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(output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三种门结构。对于给定的当前时刻输入数据</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，输入门、遗忘门和输出门通过各自参数对其编码，分别得到三种门结构的输出</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在此基础上，再进一步结合前一时刻内部记忆单元信息</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zh-CN" dirty="0">
                    <a:latin typeface="华文楷体" panose="02010600040101010101" pitchFamily="2" charset="-122"/>
                    <a:ea typeface="华文楷体" panose="02010600040101010101" pitchFamily="2" charset="-122"/>
                  </a:rPr>
                  <a:t>来更新当前时刻内部记忆单元信息</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𝑡</m:t>
                        </m:r>
                      </m:sub>
                    </m:sSub>
                  </m:oMath>
                </a14:m>
                <a:r>
                  <a:rPr lang="zh-CN" altLang="zh-CN" dirty="0">
                    <a:latin typeface="华文楷体" panose="02010600040101010101" pitchFamily="2" charset="-122"/>
                    <a:ea typeface="华文楷体" panose="02010600040101010101" pitchFamily="2" charset="-122"/>
                  </a:rPr>
                  <a:t>，最终得到当前时刻的隐式编码</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r>
                  <a:rPr lang="zh-CN" altLang="zh-CN" dirty="0">
                    <a:latin typeface="华文楷体" panose="02010600040101010101" pitchFamily="2" charset="-122"/>
                    <a:ea typeface="华文楷体" panose="02010600040101010101" pitchFamily="2" charset="-122"/>
                  </a:rPr>
                  <a:t>。</a:t>
                </a:r>
                <a:endParaRPr lang="zh-CN" altLang="zh-CN" sz="14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08AB3B5-21B7-4C19-A82B-D55E16974354}"/>
                  </a:ext>
                </a:extLst>
              </p:cNvPr>
              <p:cNvSpPr>
                <a:spLocks noRot="1" noChangeAspect="1" noMove="1" noResize="1" noEditPoints="1" noAdjustHandles="1" noChangeArrowheads="1" noChangeShapeType="1" noTextEdit="1"/>
              </p:cNvSpPr>
              <p:nvPr/>
            </p:nvSpPr>
            <p:spPr>
              <a:xfrm>
                <a:off x="342290" y="986902"/>
                <a:ext cx="8576778" cy="5341142"/>
              </a:xfrm>
              <a:prstGeom prst="rect">
                <a:avLst/>
              </a:prstGeom>
              <a:blipFill>
                <a:blip r:embed="rId3"/>
                <a:stretch>
                  <a:fillRect l="-426" r="-3269" b="-1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807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8258" y="241198"/>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1659575" y="1415014"/>
                <a:ext cx="6092042" cy="3108543"/>
              </a:xfrm>
              <a:prstGeom prst="rect">
                <a:avLst/>
              </a:prstGeom>
            </p:spPr>
            <p:txBody>
              <a:bodyPr wrap="square">
                <a:spAutoFit/>
              </a:bodyPr>
              <a:lstStyle/>
              <a:p>
                <a:pPr marL="285750" indent="-285750" algn="just">
                  <a:lnSpc>
                    <a:spcPct val="150000"/>
                  </a:lnSpc>
                  <a:buClr>
                    <a:schemeClr val="accent2"/>
                  </a:buClr>
                  <a:buFont typeface="Wingdings" panose="05000000000000000000" pitchFamily="2" charset="2"/>
                  <a:buChar char="l"/>
                </a:pPr>
                <a:r>
                  <a:rPr lang="zh-CN" altLang="en-US" sz="24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全称量词与存在量词之间的组合</a:t>
                </a:r>
                <a:endParaRPr lang="en-US" altLang="zh-CN" sz="24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742950" lvl="1" indent="-285750" algn="just">
                  <a:lnSpc>
                    <a:spcPct val="200000"/>
                  </a:lnSpc>
                  <a:buClr>
                    <a:schemeClr val="accent2"/>
                  </a:buClr>
                  <a:buFont typeface="Wingdings" panose="05000000000000000000" pitchFamily="2" charset="2"/>
                  <a:buChar char="l"/>
                </a:pPr>
                <a14:m>
                  <m:oMath xmlns:m="http://schemas.openxmlformats.org/officeDocument/2006/math">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𝑥𝑃</m:t>
                    </m:r>
                    <m:d>
                      <m:dPr>
                        <m:ctrlPr>
                          <a:rPr lang="en-US" altLang="zh-CN" sz="2000" i="1">
                            <a:latin typeface="Cambria Math" charset="0"/>
                            <a:ea typeface="Cambria Math"/>
                            <a:cs typeface="Times New Roman" panose="02020603050405020304" pitchFamily="18" charset="0"/>
                          </a:rPr>
                        </m:ctrlPr>
                      </m:dPr>
                      <m:e>
                        <m:r>
                          <a:rPr lang="en-US" altLang="zh-CN" sz="2000" i="1">
                            <a:latin typeface="Cambria Math"/>
                            <a:ea typeface="Cambria Math"/>
                            <a:cs typeface="Times New Roman" panose="02020603050405020304" pitchFamily="18" charset="0"/>
                          </a:rPr>
                          <m:t>𝑥</m:t>
                        </m:r>
                      </m:e>
                    </m:d>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𝑃</m:t>
                    </m:r>
                    <m:d>
                      <m:dPr>
                        <m:ctrlPr>
                          <a:rPr lang="en-US" altLang="zh-CN" sz="2000" i="1">
                            <a:latin typeface="Cambria Math" charset="0"/>
                            <a:ea typeface="Cambria Math"/>
                            <a:cs typeface="Times New Roman" panose="02020603050405020304" pitchFamily="18" charset="0"/>
                          </a:rPr>
                        </m:ctrlPr>
                      </m:dPr>
                      <m:e>
                        <m:r>
                          <a:rPr lang="en-US" altLang="zh-CN" sz="2000" i="1">
                            <a:latin typeface="Cambria Math"/>
                            <a:ea typeface="Cambria Math"/>
                            <a:cs typeface="Times New Roman" panose="02020603050405020304" pitchFamily="18" charset="0"/>
                          </a:rPr>
                          <m:t>𝑥</m:t>
                        </m:r>
                      </m:e>
                    </m:d>
                    <m:r>
                      <a:rPr lang="en-US" altLang="zh-CN" sz="2000" i="1">
                        <a:latin typeface="Cambria Math"/>
                        <a:ea typeface="Cambria Math"/>
                        <a:cs typeface="Times New Roman" panose="02020603050405020304" pitchFamily="18" charset="0"/>
                      </a:rPr>
                      <m:t> </m:t>
                    </m:r>
                  </m:oMath>
                </a14:m>
                <a:endParaRPr lang="en-US" altLang="zh-CN" sz="2000" i="1" dirty="0">
                  <a:latin typeface="Cambria Math"/>
                  <a:ea typeface="Cambria Math"/>
                  <a:cs typeface="Times New Roman" panose="02020603050405020304" pitchFamily="18" charset="0"/>
                </a:endParaRPr>
              </a:p>
              <a:p>
                <a:pPr marL="742950" lvl="1" indent="-285750" algn="just">
                  <a:lnSpc>
                    <a:spcPct val="200000"/>
                  </a:lnSpc>
                  <a:buClr>
                    <a:schemeClr val="accent2"/>
                  </a:buClr>
                  <a:buFont typeface="Wingdings" panose="05000000000000000000" pitchFamily="2" charset="2"/>
                  <a:buChar char="l"/>
                </a:pPr>
                <a14:m>
                  <m:oMath xmlns:m="http://schemas.openxmlformats.org/officeDocument/2006/math">
                    <m:r>
                      <a:rPr lang="en-US" altLang="zh-CN" sz="2000" i="1" smtClean="0">
                        <a:solidFill>
                          <a:schemeClr val="tx1"/>
                        </a:solidFill>
                        <a:latin typeface="Cambria Math"/>
                        <a:ea typeface="Cambria Math"/>
                        <a:cs typeface="Times New Roman" panose="02020603050405020304" pitchFamily="18" charset="0"/>
                      </a:rPr>
                      <m:t>∀</m:t>
                    </m:r>
                    <m:r>
                      <a:rPr lang="en-US" altLang="zh-CN" sz="2000" i="1" smtClean="0">
                        <a:solidFill>
                          <a:schemeClr val="tx1"/>
                        </a:solidFill>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r>
                      <a:rPr lang="en-US" altLang="zh-CN" sz="2000" i="1" smtClean="0">
                        <a:solidFill>
                          <a:schemeClr val="tx1"/>
                        </a:solidFill>
                        <a:latin typeface="Cambria Math"/>
                        <a:ea typeface="Cambria Math"/>
                        <a:cs typeface="Times New Roman" panose="02020603050405020304" pitchFamily="18" charset="0"/>
                      </a:rPr>
                      <m:t>𝑃</m:t>
                    </m:r>
                    <m:r>
                      <a:rPr lang="en-US" altLang="zh-CN" sz="2000" i="1" smtClean="0">
                        <a:solidFill>
                          <a:schemeClr val="tx1"/>
                        </a:solidFill>
                        <a:latin typeface="Cambria Math"/>
                        <a:ea typeface="Cambria Math"/>
                        <a:cs typeface="Times New Roman" panose="02020603050405020304" pitchFamily="18" charset="0"/>
                      </a:rPr>
                      <m:t>(</m:t>
                    </m:r>
                    <m:r>
                      <a:rPr lang="en-US" altLang="zh-CN" sz="2000" i="1" smtClean="0">
                        <a:solidFill>
                          <a:schemeClr val="tx1"/>
                        </a:solidFill>
                        <a:latin typeface="Cambria Math"/>
                        <a:ea typeface="Cambria Math"/>
                        <a:cs typeface="Times New Roman" panose="02020603050405020304" pitchFamily="18" charset="0"/>
                      </a:rPr>
                      <m:t>𝑥</m:t>
                    </m:r>
                    <m:r>
                      <a:rPr lang="en-US" altLang="zh-CN" sz="2000" i="1" smtClean="0">
                        <a:solidFill>
                          <a:schemeClr val="tx1"/>
                        </a:solidFill>
                        <a:latin typeface="Cambria Math"/>
                        <a:ea typeface="Cambria Math"/>
                        <a:cs typeface="Times New Roman" panose="02020603050405020304" pitchFamily="18" charset="0"/>
                      </a:rPr>
                      <m:t>)≡¬∃</m:t>
                    </m:r>
                    <m:r>
                      <a:rPr lang="en-US" altLang="zh-CN" sz="2000" i="1">
                        <a:solidFill>
                          <a:schemeClr val="tx1"/>
                        </a:solidFill>
                        <a:latin typeface="Cambria Math"/>
                        <a:ea typeface="Cambria Math"/>
                        <a:cs typeface="Times New Roman" panose="02020603050405020304" pitchFamily="18" charset="0"/>
                      </a:rPr>
                      <m:t>𝑥𝑃</m:t>
                    </m:r>
                    <m:r>
                      <a:rPr lang="en-US" altLang="zh-CN" sz="2000" i="1">
                        <a:solidFill>
                          <a:schemeClr val="tx1"/>
                        </a:solidFill>
                        <a:latin typeface="Cambria Math"/>
                        <a:ea typeface="Cambria Math"/>
                        <a:cs typeface="Times New Roman" panose="02020603050405020304" pitchFamily="18" charset="0"/>
                      </a:rPr>
                      <m:t>(</m:t>
                    </m:r>
                    <m:r>
                      <a:rPr lang="en-US" altLang="zh-CN" sz="2000" i="1">
                        <a:solidFill>
                          <a:schemeClr val="tx1"/>
                        </a:solidFill>
                        <a:latin typeface="Cambria Math"/>
                        <a:ea typeface="Cambria Math"/>
                        <a:cs typeface="Times New Roman" panose="02020603050405020304" pitchFamily="18" charset="0"/>
                      </a:rPr>
                      <m:t>𝑥</m:t>
                    </m:r>
                    <m:r>
                      <a:rPr lang="en-US" altLang="zh-CN" sz="2000" i="1">
                        <a:solidFill>
                          <a:schemeClr val="tx1"/>
                        </a:solidFill>
                        <a:latin typeface="Cambria Math"/>
                        <a:ea typeface="Cambria Math"/>
                        <a:cs typeface="Times New Roman" panose="02020603050405020304" pitchFamily="18" charset="0"/>
                      </a:rPr>
                      <m:t>)</m:t>
                    </m:r>
                  </m:oMath>
                </a14:m>
                <a:r>
                  <a:rPr lang="en-US" altLang="zh-CN" sz="20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 </a:t>
                </a:r>
              </a:p>
              <a:p>
                <a:pPr marL="742950" lvl="1" indent="-285750" algn="just">
                  <a:lnSpc>
                    <a:spcPct val="200000"/>
                  </a:lnSpc>
                  <a:buClr>
                    <a:schemeClr val="accent2"/>
                  </a:buClr>
                  <a:buFont typeface="Wingdings" panose="05000000000000000000" pitchFamily="2" charset="2"/>
                  <a:buChar char="l"/>
                </a:pPr>
                <a14:m>
                  <m:oMath xmlns:m="http://schemas.openxmlformats.org/officeDocument/2006/math">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𝑥𝑃</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𝑃</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oMath>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742950" lvl="1" indent="-285750" algn="just">
                  <a:lnSpc>
                    <a:spcPct val="200000"/>
                  </a:lnSpc>
                  <a:buClr>
                    <a:schemeClr val="accent2"/>
                  </a:buClr>
                  <a:buFont typeface="Wingdings" panose="05000000000000000000" pitchFamily="2" charset="2"/>
                  <a:buChar char="l"/>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𝑥𝑃</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oMath>
                </a14:m>
                <a:r>
                  <a:rPr lang="en-US" altLang="zh-CN" sz="2000" dirty="0">
                    <a:ea typeface="Cambria Math"/>
                    <a:cs typeface="Times New Roman" panose="02020603050405020304" pitchFamily="18" charset="0"/>
                  </a:rPr>
                  <a:t> </a:t>
                </a:r>
                <a14:m>
                  <m:oMath xmlns:m="http://schemas.openxmlformats.org/officeDocument/2006/math">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𝑃</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oMath>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659575" y="1415014"/>
                <a:ext cx="6092042" cy="3108543"/>
              </a:xfrm>
              <a:prstGeom prst="rect">
                <a:avLst/>
              </a:prstGeom>
              <a:blipFill rotWithShape="1">
                <a:blip r:embed="rId3"/>
                <a:stretch>
                  <a:fillRect l="-13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7088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xmlns="" id="{14F18387-3540-461D-A8EC-38E317BB710C}"/>
                  </a:ext>
                </a:extLst>
              </p:cNvPr>
              <p:cNvGraphicFramePr>
                <a:graphicFrameLocks noGrp="1"/>
              </p:cNvGraphicFramePr>
              <p:nvPr>
                <p:extLst/>
              </p:nvPr>
            </p:nvGraphicFramePr>
            <p:xfrm>
              <a:off x="368281" y="1310978"/>
              <a:ext cx="8407437" cy="5163170"/>
            </p:xfrm>
            <a:graphic>
              <a:graphicData uri="http://schemas.openxmlformats.org/drawingml/2006/table">
                <a:tbl>
                  <a:tblPr firstRow="1" firstCol="1" bandRow="1">
                    <a:tableStyleId>{5C22544A-7EE6-4342-B048-85BDC9FD1C3A}</a:tableStyleId>
                  </a:tblPr>
                  <a:tblGrid>
                    <a:gridCol w="946108">
                      <a:extLst>
                        <a:ext uri="{9D8B030D-6E8A-4147-A177-3AD203B41FA5}">
                          <a16:colId xmlns:a16="http://schemas.microsoft.com/office/drawing/2014/main" xmlns="" val="1831542794"/>
                        </a:ext>
                      </a:extLst>
                    </a:gridCol>
                    <a:gridCol w="7461329">
                      <a:extLst>
                        <a:ext uri="{9D8B030D-6E8A-4147-A177-3AD203B41FA5}">
                          <a16:colId xmlns:a16="http://schemas.microsoft.com/office/drawing/2014/main" xmlns="" val="2269062027"/>
                        </a:ext>
                      </a:extLst>
                    </a:gridCol>
                  </a:tblGrid>
                  <a:tr h="256777">
                    <a:tc>
                      <a:txBody>
                        <a:bodyPr/>
                        <a:lstStyle/>
                        <a:p>
                          <a:pPr algn="ctr">
                            <a:lnSpc>
                              <a:spcPct val="150000"/>
                            </a:lnSpc>
                            <a:spcAft>
                              <a:spcPts val="600"/>
                            </a:spcAft>
                          </a:pPr>
                          <a:r>
                            <a:rPr lang="zh-CN" sz="1200" kern="0" dirty="0">
                              <a:effectLst/>
                              <a:latin typeface="+mn-lt"/>
                            </a:rPr>
                            <a:t>符号</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a:effectLst/>
                              <a:latin typeface="+mn-lt"/>
                            </a:rPr>
                            <a:t>内容描述或操作</a:t>
                          </a:r>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281401304"/>
                      </a:ext>
                    </a:extLst>
                  </a:tr>
                  <a:tr h="375671">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a:effectLst/>
                              <a:latin typeface="+mn-lt"/>
                            </a:rPr>
                            <a:t>时刻</a:t>
                          </a:r>
                          <a14:m>
                            <m:oMath xmlns:m="http://schemas.openxmlformats.org/officeDocument/2006/math">
                              <m:r>
                                <a:rPr lang="en-US" sz="1200" kern="0">
                                  <a:effectLst/>
                                  <a:latin typeface="Cambria Math" panose="02040503050406030204" pitchFamily="18" charset="0"/>
                                </a:rPr>
                                <m:t>𝑡</m:t>
                              </m:r>
                            </m:oMath>
                          </a14:m>
                          <a:r>
                            <a:rPr lang="zh-CN" sz="1200" kern="0">
                              <a:effectLst/>
                              <a:latin typeface="+mn-lt"/>
                            </a:rPr>
                            <a:t>的输入数据</a:t>
                          </a:r>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721760983"/>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输入门的输出：</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𝑥𝑖</m:t>
                                  </m:r>
                                </m:sub>
                              </m:sSub>
                              <m:sSub>
                                <m:sSubPr>
                                  <m:ctrlPr>
                                    <a:rPr lang="zh-CN" sz="1200" i="1" kern="100">
                                      <a:effectLst/>
                                      <a:latin typeface="Cambria Math"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h𝑖</m:t>
                                  </m:r>
                                </m:sub>
                              </m:sSub>
                              <m:sSub>
                                <m:sSubPr>
                                  <m:ctrlPr>
                                    <a:rPr lang="zh-CN" sz="1200" i="1" kern="100">
                                      <a:effectLst/>
                                      <a:latin typeface="Cambria Math"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𝑖</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𝑥𝑖</m:t>
                                  </m:r>
                                </m:sub>
                              </m:sSub>
                            </m:oMath>
                          </a14:m>
                          <a:r>
                            <a:rPr lang="zh-CN" sz="1200" kern="0" dirty="0">
                              <a:effectLst/>
                              <a:latin typeface="+mn-lt"/>
                            </a:rPr>
                            <a:t>、</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h𝑖</m:t>
                                  </m:r>
                                </m:sub>
                              </m:sSub>
                            </m:oMath>
                          </a14:m>
                          <a:r>
                            <a:rPr lang="zh-CN" sz="1200" kern="0" dirty="0">
                              <a:effectLst/>
                              <a:latin typeface="+mn-lt"/>
                            </a:rPr>
                            <a:t>和</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𝑖</m:t>
                                  </m:r>
                                </m:sub>
                              </m:sSub>
                            </m:oMath>
                          </a14:m>
                          <a:r>
                            <a:rPr lang="zh-CN" sz="1200" kern="0" dirty="0">
                              <a:effectLst/>
                              <a:latin typeface="+mn-lt"/>
                            </a:rPr>
                            <a:t>为输入门的参数）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490364883"/>
                      </a:ext>
                    </a:extLst>
                  </a:tr>
                  <a:tr h="698803">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遗忘门的输出：</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𝑥𝑓</m:t>
                                  </m:r>
                                </m:sub>
                              </m:sSub>
                              <m:sSub>
                                <m:sSubPr>
                                  <m:ctrlPr>
                                    <a:rPr lang="zh-CN" sz="1200" i="1" kern="100">
                                      <a:effectLst/>
                                      <a:latin typeface="Cambria Math"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h𝑓</m:t>
                                  </m:r>
                                </m:sub>
                              </m:sSub>
                              <m:sSub>
                                <m:sSubPr>
                                  <m:ctrlPr>
                                    <a:rPr lang="zh-CN" sz="1200" i="1" kern="100">
                                      <a:effectLst/>
                                      <a:latin typeface="Cambria Math"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𝑓</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𝑥𝑓</m:t>
                                  </m:r>
                                </m:sub>
                              </m:sSub>
                            </m:oMath>
                          </a14:m>
                          <a:r>
                            <a:rPr lang="zh-CN" sz="1200" kern="0" dirty="0">
                              <a:effectLst/>
                              <a:latin typeface="+mn-lt"/>
                            </a:rPr>
                            <a:t>、</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h𝑓</m:t>
                                  </m:r>
                                </m:sub>
                              </m:sSub>
                            </m:oMath>
                          </a14:m>
                          <a:r>
                            <a:rPr lang="zh-CN" sz="1200" kern="0" dirty="0">
                              <a:effectLst/>
                              <a:latin typeface="+mn-lt"/>
                            </a:rPr>
                            <a:t>和</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𝑓</m:t>
                                  </m:r>
                                </m:sub>
                              </m:sSub>
                            </m:oMath>
                          </a14:m>
                          <a:r>
                            <a:rPr lang="zh-CN" sz="1200" kern="0" dirty="0">
                              <a:effectLst/>
                              <a:latin typeface="+mn-lt"/>
                            </a:rPr>
                            <a:t>为遗忘门的参数）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613336555"/>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输出门的输出：</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𝑥𝑜</m:t>
                                  </m:r>
                                </m:sub>
                              </m:sSub>
                              <m:sSub>
                                <m:sSubPr>
                                  <m:ctrlPr>
                                    <a:rPr lang="zh-CN" sz="1200" i="1" kern="100">
                                      <a:effectLst/>
                                      <a:latin typeface="Cambria Math"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h𝑜</m:t>
                                  </m:r>
                                </m:sub>
                              </m:sSub>
                              <m:sSub>
                                <m:sSubPr>
                                  <m:ctrlPr>
                                    <a:rPr lang="zh-CN" sz="1200" i="1" kern="100">
                                      <a:effectLst/>
                                      <a:latin typeface="Cambria Math"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𝑜</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𝑥𝑜</m:t>
                                  </m:r>
                                </m:sub>
                              </m:sSub>
                            </m:oMath>
                          </a14:m>
                          <a:r>
                            <a:rPr lang="zh-CN" sz="1200" kern="0" dirty="0">
                              <a:effectLst/>
                              <a:latin typeface="+mn-lt"/>
                            </a:rPr>
                            <a:t>、</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h𝑜</m:t>
                                  </m:r>
                                </m:sub>
                              </m:sSub>
                            </m:oMath>
                          </a14:m>
                          <a:r>
                            <a:rPr lang="zh-CN" sz="1200" kern="0" dirty="0">
                              <a:effectLst/>
                              <a:latin typeface="+mn-lt"/>
                            </a:rPr>
                            <a:t>和</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𝑜</m:t>
                                  </m:r>
                                </m:sub>
                              </m:sSub>
                            </m:oMath>
                          </a14:m>
                          <a:r>
                            <a:rPr lang="zh-CN" sz="1200" kern="0" dirty="0">
                              <a:effectLst/>
                              <a:latin typeface="+mn-lt"/>
                            </a:rPr>
                            <a:t>为输出门的参数）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94242076"/>
                      </a:ext>
                    </a:extLst>
                  </a:tr>
                  <a:tr h="926452">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内部记忆单元的输出：</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𝑡𝑎𝑛h</m:t>
                              </m:r>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sSub>
                                <m:sSubPr>
                                  <m:ctrlPr>
                                    <a:rPr lang="zh-CN" sz="1200" i="1" kern="100">
                                      <a:effectLst/>
                                      <a:latin typeface="Cambria Math"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sSub>
                                <m:sSubPr>
                                  <m:ctrlPr>
                                    <a:rPr lang="zh-CN" sz="1200" i="1" kern="100">
                                      <a:effectLst/>
                                      <a:latin typeface="Cambria Math"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oMath>
                          </a14:m>
                          <a:r>
                            <a:rPr lang="zh-CN" sz="1200" kern="0" dirty="0">
                              <a:effectLst/>
                              <a:latin typeface="+mn-lt"/>
                            </a:rPr>
                            <a:t>、</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oMath>
                          </a14:m>
                          <a:r>
                            <a:rPr lang="zh-CN" sz="1200" kern="0" dirty="0">
                              <a:effectLst/>
                              <a:latin typeface="+mn-lt"/>
                            </a:rPr>
                            <a:t>和</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oMath>
                          </a14:m>
                          <a:r>
                            <a:rPr lang="zh-CN" sz="1200" kern="0" dirty="0">
                              <a:effectLst/>
                              <a:latin typeface="+mn-lt"/>
                            </a:rPr>
                            <a:t>为记忆单元的参数。输入门</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a14:m>
                          <a:r>
                            <a:rPr lang="zh-CN" sz="1200" kern="0" dirty="0">
                              <a:effectLst/>
                              <a:latin typeface="+mn-lt"/>
                            </a:rPr>
                            <a:t>控制有多少信息流入当前时刻内部记忆单元</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a14:m>
                          <a:r>
                            <a:rPr lang="zh-CN" sz="1200" kern="0" dirty="0">
                              <a:effectLst/>
                              <a:latin typeface="+mn-lt"/>
                            </a:rPr>
                            <a:t>、遗忘门控制上一时刻内部记忆单元</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oMath>
                          </a14:m>
                          <a:r>
                            <a:rPr lang="zh-CN" sz="1200" kern="0" dirty="0">
                              <a:effectLst/>
                              <a:latin typeface="+mn-lt"/>
                            </a:rPr>
                            <a:t>中有多少信息可累积到当前时刻内部记忆单元</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a14:m>
                          <a:r>
                            <a:rPr lang="zh-CN" sz="1200" kern="0" dirty="0">
                              <a:effectLst/>
                              <a:latin typeface="+mn-lt"/>
                            </a:rPr>
                            <a:t>）</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31961380"/>
                      </a:ext>
                    </a:extLst>
                  </a:tr>
                  <a:tr h="1008120">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时刻</a:t>
                          </a:r>
                          <a14:m>
                            <m:oMath xmlns:m="http://schemas.openxmlformats.org/officeDocument/2006/math">
                              <m:r>
                                <a:rPr lang="en-US" sz="1200" kern="0">
                                  <a:effectLst/>
                                  <a:latin typeface="Cambria Math" panose="02040503050406030204" pitchFamily="18" charset="0"/>
                                </a:rPr>
                                <m:t>𝑡</m:t>
                              </m:r>
                            </m:oMath>
                          </a14:m>
                          <a:r>
                            <a:rPr lang="zh-CN" sz="1200" kern="0" dirty="0">
                              <a:effectLst/>
                              <a:latin typeface="+mn-lt"/>
                            </a:rPr>
                            <a:t>输入数据的隐式编码</a:t>
                          </a:r>
                          <a:r>
                            <a:rPr lang="en-US" sz="1200" kern="0" dirty="0">
                              <a:effectLst/>
                              <a:latin typeface="+mn-lt"/>
                            </a:rPr>
                            <a:t>:</a:t>
                          </a:r>
                          <a14:m>
                            <m:oMath xmlns:m="http://schemas.openxmlformats.org/officeDocument/2006/math">
                              <m:r>
                                <a:rPr lang="en-US" sz="1200" kern="0">
                                  <a:effectLst/>
                                  <a:latin typeface="Cambria Math" panose="02040503050406030204" pitchFamily="18" charset="0"/>
                                </a:rPr>
                                <m:t> </m:t>
                              </m:r>
                              <m:sSub>
                                <m:sSubPr>
                                  <m:ctrlPr>
                                    <a:rPr lang="zh-CN" sz="1200" i="1" kern="100">
                                      <a:effectLst/>
                                      <a:latin typeface="Cambria Math"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charset="0"/>
                                    </a:rPr>
                                  </m:ctrlPr>
                                </m:sSubPr>
                                <m:e>
                                  <m:r>
                                    <m:rPr>
                                      <m:sty m:val="p"/>
                                    </m:rPr>
                                    <a:rPr lang="en-US" sz="1200" kern="0">
                                      <a:effectLst/>
                                      <a:latin typeface="Cambria Math" panose="02040503050406030204" pitchFamily="18" charset="0"/>
                                    </a:rPr>
                                    <m:t>tanh</m:t>
                                  </m:r>
                                  <m:r>
                                    <a:rPr lang="en-US" sz="1200" kern="0">
                                      <a:effectLst/>
                                      <a:latin typeface="Cambria Math" panose="02040503050406030204" pitchFamily="18" charset="0"/>
                                    </a:rPr>
                                    <m:t>⁡(</m:t>
                                  </m:r>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m:rPr>
                                    <m:sty m:val="p"/>
                                  </m:rPr>
                                  <a:rPr lang="en-US" sz="1200" kern="0">
                                    <a:effectLst/>
                                    <a:latin typeface="Cambria Math" panose="02040503050406030204" pitchFamily="18" charset="0"/>
                                  </a:rPr>
                                  <m:t>tanh</m:t>
                                </m:r>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𝑡𝑎𝑛h</m:t>
                                </m:r>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sSub>
                                  <m:sSubPr>
                                    <m:ctrlPr>
                                      <a:rPr lang="zh-CN" sz="1200" i="1" kern="100">
                                        <a:effectLst/>
                                        <a:latin typeface="Cambria Math"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sSub>
                                  <m:sSubPr>
                                    <m:ctrlPr>
                                      <a:rPr lang="zh-CN" sz="1200" i="1" kern="100">
                                        <a:effectLst/>
                                        <a:latin typeface="Cambria Math"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r>
                                  <a:rPr lang="en-US" sz="1200" kern="0">
                                    <a:effectLst/>
                                    <a:latin typeface="Cambria Math" panose="02040503050406030204" pitchFamily="18" charset="0"/>
                                  </a:rPr>
                                  <m:t>))</m:t>
                                </m:r>
                              </m:oMath>
                            </m:oMathPara>
                          </a14:m>
                          <a:endParaRPr lang="zh-CN" sz="1200" kern="100" dirty="0">
                            <a:effectLst/>
                            <a:latin typeface="+mn-lt"/>
                          </a:endParaRPr>
                        </a:p>
                        <a:p>
                          <a:pPr algn="ctr">
                            <a:lnSpc>
                              <a:spcPct val="150000"/>
                            </a:lnSpc>
                            <a:spcAft>
                              <a:spcPts val="600"/>
                            </a:spcAft>
                          </a:pPr>
                          <a:r>
                            <a:rPr lang="en-US" sz="1200" kern="0" dirty="0">
                              <a:effectLst/>
                              <a:latin typeface="+mn-lt"/>
                            </a:rPr>
                            <a:t>(</a:t>
                          </a:r>
                          <a:r>
                            <a:rPr lang="zh-CN" sz="1200" kern="0" dirty="0">
                              <a:effectLst/>
                              <a:latin typeface="+mn-lt"/>
                            </a:rPr>
                            <a:t>注：输入门、遗忘门和输出门的信息</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a14:m>
                          <a:r>
                            <a:rPr lang="zh-CN" sz="1200" kern="0" dirty="0">
                              <a:effectLst/>
                              <a:latin typeface="+mn-lt"/>
                            </a:rPr>
                            <a:t>、</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oMath>
                          </a14:m>
                          <a:r>
                            <a:rPr lang="zh-CN" sz="1200" kern="0" dirty="0">
                              <a:effectLst/>
                              <a:latin typeface="+mn-lt"/>
                            </a:rPr>
                            <a:t>、</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oMath>
                          </a14:m>
                          <a:r>
                            <a:rPr lang="zh-CN" sz="1200" kern="0" dirty="0">
                              <a:effectLst/>
                              <a:latin typeface="+mn-lt"/>
                            </a:rPr>
                            <a:t>一起参与得到</a:t>
                          </a:r>
                          <a14:m>
                            <m:oMath xmlns:m="http://schemas.openxmlformats.org/officeDocument/2006/math">
                              <m:sSub>
                                <m:sSubPr>
                                  <m:ctrlPr>
                                    <a:rPr lang="zh-CN" sz="1200" i="1" kern="100">
                                      <a:effectLst/>
                                      <a:latin typeface="Cambria Math"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oMath>
                          </a14:m>
                          <a:r>
                            <a:rPr lang="en-US" sz="1200" kern="0" dirty="0">
                              <a:effectLst/>
                              <a:latin typeface="+mn-lt"/>
                            </a:rPr>
                            <a:t>)</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3302612"/>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200" kern="0">
                                    <a:effectLst/>
                                    <a:latin typeface="Cambria Math" panose="02040503050406030204" pitchFamily="18" charset="0"/>
                                  </a:rPr>
                                  <m:t>⊙</m:t>
                                </m:r>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两个向量中对应元素按位相乘（</a:t>
                          </a:r>
                          <a:r>
                            <a:rPr lang="en-US" sz="1200" kern="0" dirty="0">
                              <a:effectLst/>
                              <a:latin typeface="+mn-lt"/>
                            </a:rPr>
                            <a:t>(element-wise product</a:t>
                          </a:r>
                          <a:r>
                            <a:rPr lang="zh-CN" sz="1200" kern="0" dirty="0">
                              <a:effectLst/>
                              <a:latin typeface="+mn-lt"/>
                            </a:rPr>
                            <a:t>）。</a:t>
                          </a:r>
                          <a:endParaRPr lang="zh-CN" sz="1200" kern="100" dirty="0">
                            <a:effectLst/>
                            <a:latin typeface="+mn-lt"/>
                          </a:endParaRPr>
                        </a:p>
                        <a:p>
                          <a:pPr algn="ctr">
                            <a:lnSpc>
                              <a:spcPct val="150000"/>
                            </a:lnSpc>
                            <a:spcAft>
                              <a:spcPts val="600"/>
                            </a:spcAft>
                          </a:pPr>
                          <a:r>
                            <a:rPr lang="zh-CN" sz="1200" kern="0" dirty="0">
                              <a:effectLst/>
                              <a:latin typeface="+mn-lt"/>
                            </a:rPr>
                            <a:t>如</a:t>
                          </a:r>
                          <a:r>
                            <a:rPr lang="en-US" sz="1200" kern="0" dirty="0">
                              <a:effectLst/>
                              <a:latin typeface="+mn-lt"/>
                            </a:rPr>
                            <a:t>: </a:t>
                          </a:r>
                          <a14:m>
                            <m:oMath xmlns:m="http://schemas.openxmlformats.org/officeDocument/2006/math">
                              <m:d>
                                <m:dPr>
                                  <m:begChr m:val="["/>
                                  <m:endChr m:val="]"/>
                                  <m:ctrlPr>
                                    <a:rPr lang="zh-CN" sz="1200" i="1" kern="100">
                                      <a:effectLst/>
                                      <a:latin typeface="Cambria Math" charset="0"/>
                                    </a:rPr>
                                  </m:ctrlPr>
                                </m:dPr>
                                <m:e>
                                  <m:r>
                                    <a:rPr lang="en-US" sz="1200" kern="0">
                                      <a:effectLst/>
                                      <a:latin typeface="Cambria Math" panose="02040503050406030204" pitchFamily="18" charset="0"/>
                                    </a:rPr>
                                    <m:t>10  6  3  7</m:t>
                                  </m:r>
                                </m:e>
                              </m:d>
                              <m:r>
                                <a:rPr lang="en-US" sz="1200" kern="0">
                                  <a:effectLst/>
                                  <a:latin typeface="Cambria Math" panose="02040503050406030204" pitchFamily="18" charset="0"/>
                                </a:rPr>
                                <m:t>⊙</m:t>
                              </m:r>
                              <m:d>
                                <m:dPr>
                                  <m:begChr m:val="["/>
                                  <m:endChr m:val="]"/>
                                  <m:ctrlPr>
                                    <a:rPr lang="zh-CN" sz="1200" i="1" kern="100">
                                      <a:effectLst/>
                                      <a:latin typeface="Cambria Math" charset="0"/>
                                    </a:rPr>
                                  </m:ctrlPr>
                                </m:dPr>
                                <m:e>
                                  <m:r>
                                    <a:rPr lang="en-US" sz="1200" kern="0">
                                      <a:effectLst/>
                                      <a:latin typeface="Cambria Math" panose="02040503050406030204" pitchFamily="18" charset="0"/>
                                    </a:rPr>
                                    <m:t>0.2   0.1  0.8  0.5</m:t>
                                  </m:r>
                                </m:e>
                              </m:d>
                              <m:r>
                                <a:rPr lang="en-US" sz="1200" kern="0">
                                  <a:effectLst/>
                                  <a:latin typeface="Cambria Math" panose="02040503050406030204" pitchFamily="18" charset="0"/>
                                </a:rPr>
                                <m:t>=[2  0.6  2.4  3.5]</m:t>
                              </m:r>
                            </m:oMath>
                          </a14:m>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571200420"/>
                      </a:ext>
                    </a:extLst>
                  </a:tr>
                </a:tbl>
              </a:graphicData>
            </a:graphic>
          </p:graphicFrame>
        </mc:Choice>
        <mc:Fallback xmlns="">
          <p:graphicFrame>
            <p:nvGraphicFramePr>
              <p:cNvPr id="3" name="表格 2">
                <a:extLst>
                  <a:ext uri="{FF2B5EF4-FFF2-40B4-BE49-F238E27FC236}">
                    <a16:creationId xmlns:a16="http://schemas.microsoft.com/office/drawing/2014/main" id="{14F18387-3540-461D-A8EC-38E317BB710C}"/>
                  </a:ext>
                </a:extLst>
              </p:cNvPr>
              <p:cNvGraphicFramePr>
                <a:graphicFrameLocks noGrp="1"/>
              </p:cNvGraphicFramePr>
              <p:nvPr>
                <p:extLst>
                  <p:ext uri="{D42A27DB-BD31-4B8C-83A1-F6EECF244321}">
                    <p14:modId xmlns:p14="http://schemas.microsoft.com/office/powerpoint/2010/main" val="1305688859"/>
                  </p:ext>
                </p:extLst>
              </p:nvPr>
            </p:nvGraphicFramePr>
            <p:xfrm>
              <a:off x="368281" y="1310978"/>
              <a:ext cx="8407437" cy="5163170"/>
            </p:xfrm>
            <a:graphic>
              <a:graphicData uri="http://schemas.openxmlformats.org/drawingml/2006/table">
                <a:tbl>
                  <a:tblPr firstRow="1" firstCol="1" bandRow="1">
                    <a:tableStyleId>{5C22544A-7EE6-4342-B048-85BDC9FD1C3A}</a:tableStyleId>
                  </a:tblPr>
                  <a:tblGrid>
                    <a:gridCol w="946108">
                      <a:extLst>
                        <a:ext uri="{9D8B030D-6E8A-4147-A177-3AD203B41FA5}">
                          <a16:colId xmlns:a16="http://schemas.microsoft.com/office/drawing/2014/main" val="1831542794"/>
                        </a:ext>
                      </a:extLst>
                    </a:gridCol>
                    <a:gridCol w="7461329">
                      <a:extLst>
                        <a:ext uri="{9D8B030D-6E8A-4147-A177-3AD203B41FA5}">
                          <a16:colId xmlns:a16="http://schemas.microsoft.com/office/drawing/2014/main" val="2269062027"/>
                        </a:ext>
                      </a:extLst>
                    </a:gridCol>
                  </a:tblGrid>
                  <a:tr h="256777">
                    <a:tc>
                      <a:txBody>
                        <a:bodyPr/>
                        <a:lstStyle/>
                        <a:p>
                          <a:pPr algn="ctr">
                            <a:lnSpc>
                              <a:spcPct val="150000"/>
                            </a:lnSpc>
                            <a:spcAft>
                              <a:spcPts val="600"/>
                            </a:spcAft>
                          </a:pPr>
                          <a:r>
                            <a:rPr lang="zh-CN" sz="1200" kern="0" dirty="0">
                              <a:effectLst/>
                              <a:latin typeface="+mn-lt"/>
                            </a:rPr>
                            <a:t>符号</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a:effectLst/>
                              <a:latin typeface="+mn-lt"/>
                            </a:rPr>
                            <a:t>内容描述或操作</a:t>
                          </a:r>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1401304"/>
                      </a:ext>
                    </a:extLst>
                  </a:tr>
                  <a:tr h="375671">
                    <a:tc>
                      <a:txBody>
                        <a:bodyPr/>
                        <a:lstStyle/>
                        <a:p>
                          <a:endParaRPr lang="zh-CN"/>
                        </a:p>
                      </a:txBody>
                      <a:tcPr marL="68580" marR="68580" marT="0" marB="0">
                        <a:blipFill>
                          <a:blip r:embed="rId3"/>
                          <a:stretch>
                            <a:fillRect l="-645" t="-69355" r="-792903" b="-1212903"/>
                          </a:stretch>
                        </a:blipFill>
                      </a:tcPr>
                    </a:tc>
                    <a:tc>
                      <a:txBody>
                        <a:bodyPr/>
                        <a:lstStyle/>
                        <a:p>
                          <a:endParaRPr lang="zh-CN"/>
                        </a:p>
                      </a:txBody>
                      <a:tcPr marL="68580" marR="68580" marT="0" marB="0">
                        <a:blipFill>
                          <a:blip r:embed="rId3"/>
                          <a:stretch>
                            <a:fillRect l="-12735" t="-69355" r="-327" b="-1212903"/>
                          </a:stretch>
                        </a:blipFill>
                      </a:tcPr>
                    </a:tc>
                    <a:extLst>
                      <a:ext uri="{0D108BD9-81ED-4DB2-BD59-A6C34878D82A}">
                        <a16:rowId xmlns:a16="http://schemas.microsoft.com/office/drawing/2014/main" val="1721760983"/>
                      </a:ext>
                    </a:extLst>
                  </a:tr>
                  <a:tr h="632449">
                    <a:tc>
                      <a:txBody>
                        <a:bodyPr/>
                        <a:lstStyle/>
                        <a:p>
                          <a:endParaRPr lang="zh-CN"/>
                        </a:p>
                      </a:txBody>
                      <a:tcPr marL="68580" marR="68580" marT="0" marB="0">
                        <a:blipFill>
                          <a:blip r:embed="rId3"/>
                          <a:stretch>
                            <a:fillRect l="-645" t="-100962" r="-792903" b="-623077"/>
                          </a:stretch>
                        </a:blipFill>
                      </a:tcPr>
                    </a:tc>
                    <a:tc>
                      <a:txBody>
                        <a:bodyPr/>
                        <a:lstStyle/>
                        <a:p>
                          <a:endParaRPr lang="zh-CN"/>
                        </a:p>
                      </a:txBody>
                      <a:tcPr marL="68580" marR="68580" marT="0" marB="0">
                        <a:blipFill>
                          <a:blip r:embed="rId3"/>
                          <a:stretch>
                            <a:fillRect l="-12735" t="-100962" r="-327" b="-623077"/>
                          </a:stretch>
                        </a:blipFill>
                      </a:tcPr>
                    </a:tc>
                    <a:extLst>
                      <a:ext uri="{0D108BD9-81ED-4DB2-BD59-A6C34878D82A}">
                        <a16:rowId xmlns:a16="http://schemas.microsoft.com/office/drawing/2014/main" val="1490364883"/>
                      </a:ext>
                    </a:extLst>
                  </a:tr>
                  <a:tr h="698803">
                    <a:tc>
                      <a:txBody>
                        <a:bodyPr/>
                        <a:lstStyle/>
                        <a:p>
                          <a:endParaRPr lang="zh-CN"/>
                        </a:p>
                      </a:txBody>
                      <a:tcPr marL="68580" marR="68580" marT="0" marB="0">
                        <a:blipFill>
                          <a:blip r:embed="rId3"/>
                          <a:stretch>
                            <a:fillRect l="-645" t="-181739" r="-792903" b="-463478"/>
                          </a:stretch>
                        </a:blipFill>
                      </a:tcPr>
                    </a:tc>
                    <a:tc>
                      <a:txBody>
                        <a:bodyPr/>
                        <a:lstStyle/>
                        <a:p>
                          <a:endParaRPr lang="zh-CN"/>
                        </a:p>
                      </a:txBody>
                      <a:tcPr marL="68580" marR="68580" marT="0" marB="0">
                        <a:blipFill>
                          <a:blip r:embed="rId3"/>
                          <a:stretch>
                            <a:fillRect l="-12735" t="-181739" r="-327" b="-463478"/>
                          </a:stretch>
                        </a:blipFill>
                      </a:tcPr>
                    </a:tc>
                    <a:extLst>
                      <a:ext uri="{0D108BD9-81ED-4DB2-BD59-A6C34878D82A}">
                        <a16:rowId xmlns:a16="http://schemas.microsoft.com/office/drawing/2014/main" val="2613336555"/>
                      </a:ext>
                    </a:extLst>
                  </a:tr>
                  <a:tr h="632449">
                    <a:tc>
                      <a:txBody>
                        <a:bodyPr/>
                        <a:lstStyle/>
                        <a:p>
                          <a:endParaRPr lang="zh-CN"/>
                        </a:p>
                      </a:txBody>
                      <a:tcPr marL="68580" marR="68580" marT="0" marB="0">
                        <a:blipFill>
                          <a:blip r:embed="rId3"/>
                          <a:stretch>
                            <a:fillRect l="-645" t="-314563" r="-792903" b="-417476"/>
                          </a:stretch>
                        </a:blipFill>
                      </a:tcPr>
                    </a:tc>
                    <a:tc>
                      <a:txBody>
                        <a:bodyPr/>
                        <a:lstStyle/>
                        <a:p>
                          <a:endParaRPr lang="zh-CN"/>
                        </a:p>
                      </a:txBody>
                      <a:tcPr marL="68580" marR="68580" marT="0" marB="0">
                        <a:blipFill>
                          <a:blip r:embed="rId3"/>
                          <a:stretch>
                            <a:fillRect l="-12735" t="-314563" r="-327" b="-417476"/>
                          </a:stretch>
                        </a:blipFill>
                      </a:tcPr>
                    </a:tc>
                    <a:extLst>
                      <a:ext uri="{0D108BD9-81ED-4DB2-BD59-A6C34878D82A}">
                        <a16:rowId xmlns:a16="http://schemas.microsoft.com/office/drawing/2014/main" val="1094242076"/>
                      </a:ext>
                    </a:extLst>
                  </a:tr>
                  <a:tr h="926452">
                    <a:tc>
                      <a:txBody>
                        <a:bodyPr/>
                        <a:lstStyle/>
                        <a:p>
                          <a:endParaRPr lang="zh-CN"/>
                        </a:p>
                      </a:txBody>
                      <a:tcPr marL="68580" marR="68580" marT="0" marB="0">
                        <a:blipFill>
                          <a:blip r:embed="rId3"/>
                          <a:stretch>
                            <a:fillRect l="-645" t="-279085" r="-792903" b="-181046"/>
                          </a:stretch>
                        </a:blipFill>
                      </a:tcPr>
                    </a:tc>
                    <a:tc>
                      <a:txBody>
                        <a:bodyPr/>
                        <a:lstStyle/>
                        <a:p>
                          <a:endParaRPr lang="zh-CN"/>
                        </a:p>
                      </a:txBody>
                      <a:tcPr marL="68580" marR="68580" marT="0" marB="0">
                        <a:blipFill>
                          <a:blip r:embed="rId3"/>
                          <a:stretch>
                            <a:fillRect l="-12735" t="-279085" r="-327" b="-181046"/>
                          </a:stretch>
                        </a:blipFill>
                      </a:tcPr>
                    </a:tc>
                    <a:extLst>
                      <a:ext uri="{0D108BD9-81ED-4DB2-BD59-A6C34878D82A}">
                        <a16:rowId xmlns:a16="http://schemas.microsoft.com/office/drawing/2014/main" val="231961380"/>
                      </a:ext>
                    </a:extLst>
                  </a:tr>
                  <a:tr h="1008120">
                    <a:tc>
                      <a:txBody>
                        <a:bodyPr/>
                        <a:lstStyle/>
                        <a:p>
                          <a:endParaRPr lang="zh-CN"/>
                        </a:p>
                      </a:txBody>
                      <a:tcPr marL="68580" marR="68580" marT="0" marB="0">
                        <a:blipFill>
                          <a:blip r:embed="rId3"/>
                          <a:stretch>
                            <a:fillRect l="-645" t="-351515" r="-792903" b="-67879"/>
                          </a:stretch>
                        </a:blipFill>
                      </a:tcPr>
                    </a:tc>
                    <a:tc>
                      <a:txBody>
                        <a:bodyPr/>
                        <a:lstStyle/>
                        <a:p>
                          <a:endParaRPr lang="zh-CN"/>
                        </a:p>
                      </a:txBody>
                      <a:tcPr marL="68580" marR="68580" marT="0" marB="0">
                        <a:blipFill>
                          <a:blip r:embed="rId3"/>
                          <a:stretch>
                            <a:fillRect l="-12735" t="-351515" r="-327" b="-67879"/>
                          </a:stretch>
                        </a:blipFill>
                      </a:tcPr>
                    </a:tc>
                    <a:extLst>
                      <a:ext uri="{0D108BD9-81ED-4DB2-BD59-A6C34878D82A}">
                        <a16:rowId xmlns:a16="http://schemas.microsoft.com/office/drawing/2014/main" val="43302612"/>
                      </a:ext>
                    </a:extLst>
                  </a:tr>
                  <a:tr h="632449">
                    <a:tc>
                      <a:txBody>
                        <a:bodyPr/>
                        <a:lstStyle/>
                        <a:p>
                          <a:endParaRPr lang="zh-CN"/>
                        </a:p>
                      </a:txBody>
                      <a:tcPr marL="68580" marR="68580" marT="0" marB="0">
                        <a:blipFill>
                          <a:blip r:embed="rId3"/>
                          <a:stretch>
                            <a:fillRect l="-645" t="-716346" r="-792903" b="-7692"/>
                          </a:stretch>
                        </a:blipFill>
                      </a:tcPr>
                    </a:tc>
                    <a:tc>
                      <a:txBody>
                        <a:bodyPr/>
                        <a:lstStyle/>
                        <a:p>
                          <a:endParaRPr lang="zh-CN"/>
                        </a:p>
                      </a:txBody>
                      <a:tcPr marL="68580" marR="68580" marT="0" marB="0">
                        <a:blipFill>
                          <a:blip r:embed="rId3"/>
                          <a:stretch>
                            <a:fillRect l="-12735" t="-716346" r="-327" b="-7692"/>
                          </a:stretch>
                        </a:blipFill>
                      </a:tcPr>
                    </a:tc>
                    <a:extLst>
                      <a:ext uri="{0D108BD9-81ED-4DB2-BD59-A6C34878D82A}">
                        <a16:rowId xmlns:a16="http://schemas.microsoft.com/office/drawing/2014/main" val="2571200420"/>
                      </a:ext>
                    </a:extLst>
                  </a:tr>
                </a:tbl>
              </a:graphicData>
            </a:graphic>
          </p:graphicFrame>
        </mc:Fallback>
      </mc:AlternateContent>
      <p:sp>
        <p:nvSpPr>
          <p:cNvPr id="4" name="Rectangle 1">
            <a:extLst>
              <a:ext uri="{FF2B5EF4-FFF2-40B4-BE49-F238E27FC236}">
                <a16:creationId xmlns:a16="http://schemas.microsoft.com/office/drawing/2014/main" xmlns="" id="{977AF09E-2CA0-4EE2-B467-36AA0FC05BAA}"/>
              </a:ext>
            </a:extLst>
          </p:cNvPr>
          <p:cNvSpPr>
            <a:spLocks noChangeArrowheads="1"/>
          </p:cNvSpPr>
          <p:nvPr/>
        </p:nvSpPr>
        <p:spPr bwMode="auto">
          <a:xfrm>
            <a:off x="2319870" y="901629"/>
            <a:ext cx="37978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表</a:t>
            </a:r>
            <a:r>
              <a:rPr kumimoji="0" lang="en-US" altLang="zh-CN"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6.3 </a:t>
            </a:r>
            <a:r>
              <a:rPr kumimoji="0" lang="zh-CN" altLang="en-US"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长短时记忆网络中所用符号及其含义</a:t>
            </a:r>
            <a:endParaRPr kumimoji="0" lang="zh-CN"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7962482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9C63A1E7-0DD1-478B-A2C3-FEFF42E73321}"/>
                  </a:ext>
                </a:extLst>
              </p:cNvPr>
              <p:cNvSpPr/>
              <p:nvPr/>
            </p:nvSpPr>
            <p:spPr>
              <a:xfrm>
                <a:off x="112466" y="1042434"/>
                <a:ext cx="9031534" cy="5042214"/>
              </a:xfrm>
              <a:prstGeom prst="rect">
                <a:avLst/>
              </a:prstGeom>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当给定序列数据中当前时刻</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的输入数据</a:t>
                </a:r>
                <a14:m>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时，可按照如下公式来计算内部记忆单元信息和隐式编码：</a:t>
                </a:r>
                <a:endPar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60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输入门信息输出：</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𝑥𝑖</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h𝑖</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遗忘门信息输出：</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𝑥𝑓</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h𝑓</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输出门信息输出：</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𝑥𝑜</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h𝑜</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内部记忆单元信息输出：</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隐式编码输出：</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或者</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endPar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输入门、遗忘门和输出门通过各自参数对当前时刻输入数据</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处理后，利用</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对处理结果进行非线性映射，因此三种门结构的输出</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值域为</a:t>
                </a:r>
                <a14:m>
                  <m:oMath xmlns:m="http://schemas.openxmlformats.org/officeDocument/2006/math">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(0,1)</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。正是由于三个门结构的输出值为位于</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之间的向量，因此其在信息处理中起到了</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调控开关</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门</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作用。三个门结构所输出向量的维数、内部记忆单元的维数和隐式编码的维数均相等。</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C63A1E7-0DD1-478B-A2C3-FEFF42E73321}"/>
                  </a:ext>
                </a:extLst>
              </p:cNvPr>
              <p:cNvSpPr>
                <a:spLocks noRot="1" noChangeAspect="1" noMove="1" noResize="1" noEditPoints="1" noAdjustHandles="1" noChangeArrowheads="1" noChangeShapeType="1" noTextEdit="1"/>
              </p:cNvSpPr>
              <p:nvPr/>
            </p:nvSpPr>
            <p:spPr>
              <a:xfrm>
                <a:off x="112466" y="1042434"/>
                <a:ext cx="9031534" cy="5042214"/>
              </a:xfrm>
              <a:prstGeom prst="rect">
                <a:avLst/>
              </a:prstGeom>
              <a:blipFill>
                <a:blip r:embed="rId3"/>
                <a:stretch>
                  <a:fillRect l="-337" r="-337" b="-363"/>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xmlns="" id="{D84D972B-9AD6-4F88-B4CF-4E97FA8E5211}"/>
              </a:ext>
            </a:extLst>
          </p:cNvPr>
          <p:cNvSpPr/>
          <p:nvPr/>
        </p:nvSpPr>
        <p:spPr>
          <a:xfrm>
            <a:off x="594482" y="2171088"/>
            <a:ext cx="8254049" cy="2317784"/>
          </a:xfrm>
          <a:prstGeom prst="roundRect">
            <a:avLst/>
          </a:prstGeom>
          <a:solidFill>
            <a:schemeClr val="accent3">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443536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5C856FB5-8033-40D2-8178-F7E3030E7068}"/>
                  </a:ext>
                </a:extLst>
              </p:cNvPr>
              <p:cNvSpPr/>
              <p:nvPr/>
            </p:nvSpPr>
            <p:spPr>
              <a:xfrm>
                <a:off x="386298" y="4629008"/>
                <a:ext cx="8254049" cy="1892826"/>
              </a:xfrm>
              <a:prstGeom prst="rect">
                <a:avLst/>
              </a:prstGeom>
            </p:spPr>
            <p:txBody>
              <a:bodyPr wrap="square">
                <a:spAutoFit/>
              </a:bodyPr>
              <a:lstStyle/>
              <a:p>
                <a:pPr marL="285750" indent="-285750" algn="just">
                  <a:spcAft>
                    <a:spcPts val="600"/>
                  </a:spcAft>
                  <a:buFont typeface="Wingdings" panose="05000000000000000000" pitchFamily="2" charset="2"/>
                  <a:buChar char="u"/>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在每个时刻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中只有内部记忆单元信息</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和隐式编码</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这两种信息起到了对序列信息进行传递的作用。每个时刻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只有</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作为本时刻的输出以用于分类等处理。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600"/>
                  </a:spcAft>
                  <a:buFont typeface="Wingdings" panose="05000000000000000000" pitchFamily="2" charset="2"/>
                  <a:buChar char="u"/>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以输入门</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𝑥𝑖</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h𝑖</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为例，在</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函数作用下，假设输入门</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的取值为</a:t>
                </a:r>
                <a14:m>
                  <m:oMath xmlns:m="http://schemas.openxmlformats.org/officeDocument/2006/math">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(0.05, 0.1,0.8)</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，则通过</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中按位相乘</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操作，输入门会</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阻断</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一些信息进行后续操作（如</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0.05</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所对应按位相乘的信息）、也会</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放入</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一些信息进行后续操作（如</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0.8</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所对应按位相乘的信息）。当然，如果门的某一位取值为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，表示这一位所对应信息为全闭、禁止信息通过；如果门的某一位取值为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，表示这一位所对应的信息为全开、容许信息全部通过。遗忘门不容许一些信息后续传递，从另外一个侧面而言是为了关注需要关注信息。</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5C856FB5-8033-40D2-8178-F7E3030E7068}"/>
                  </a:ext>
                </a:extLst>
              </p:cNvPr>
              <p:cNvSpPr>
                <a:spLocks noRot="1" noChangeAspect="1" noMove="1" noResize="1" noEditPoints="1" noAdjustHandles="1" noChangeArrowheads="1" noChangeShapeType="1" noTextEdit="1"/>
              </p:cNvSpPr>
              <p:nvPr/>
            </p:nvSpPr>
            <p:spPr>
              <a:xfrm>
                <a:off x="386298" y="4629008"/>
                <a:ext cx="8254049" cy="1892826"/>
              </a:xfrm>
              <a:prstGeom prst="rect">
                <a:avLst/>
              </a:prstGeom>
              <a:blipFill>
                <a:blip r:embed="rId4"/>
                <a:stretch>
                  <a:fillRect l="-74" t="-322" r="-2437" b="-2251"/>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xmlns="" id="{77D1B255-D496-45C9-9D8B-0FB3D1475CF5}"/>
              </a:ext>
            </a:extLst>
          </p:cNvPr>
          <p:cNvPicPr>
            <a:picLocks noChangeAspect="1"/>
          </p:cNvPicPr>
          <p:nvPr/>
        </p:nvPicPr>
        <p:blipFill>
          <a:blip r:embed="rId5"/>
          <a:stretch>
            <a:fillRect/>
          </a:stretch>
        </p:blipFill>
        <p:spPr>
          <a:xfrm>
            <a:off x="1440057" y="1126981"/>
            <a:ext cx="6263886" cy="3212385"/>
          </a:xfrm>
          <a:prstGeom prst="rect">
            <a:avLst/>
          </a:prstGeom>
        </p:spPr>
      </p:pic>
    </p:spTree>
    <p:extLst>
      <p:ext uri="{BB962C8B-B14F-4D97-AF65-F5344CB8AC3E}">
        <p14:creationId xmlns:p14="http://schemas.microsoft.com/office/powerpoint/2010/main" val="89479477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8A735867-6267-4676-9044-DA2E81A06CF2}"/>
                  </a:ext>
                </a:extLst>
              </p:cNvPr>
              <p:cNvSpPr/>
              <p:nvPr/>
            </p:nvSpPr>
            <p:spPr>
              <a:xfrm>
                <a:off x="309237" y="4237821"/>
                <a:ext cx="8434973" cy="2139047"/>
              </a:xfrm>
              <a:prstGeom prst="rect">
                <a:avLst/>
              </a:prstGeom>
            </p:spPr>
            <p:txBody>
              <a:bodyPr wrap="square">
                <a:spAutoFit/>
              </a:bodyPr>
              <a:lstStyle/>
              <a:p>
                <a:pPr marL="285750" indent="-285750" algn="just">
                  <a:spcAft>
                    <a:spcPts val="600"/>
                  </a:spcAft>
                  <a:buFont typeface="Wingdings" panose="05000000000000000000" pitchFamily="2" charset="2"/>
                  <a:buChar char="l"/>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可以看出，对当前时刻</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所对应内部记忆单元中信息的调整涉及到遗忘门信息、</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时刻所对应内部记忆单元中信息、输入门信息和</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时刻的隐式编码。</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600"/>
                  </a:spcAft>
                  <a:buFont typeface="Wingdings" panose="05000000000000000000" pitchFamily="2" charset="2"/>
                  <a:buChar char="l"/>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函数的值域在</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(0,1)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之间，输入门、遗忘门和输出门三种门结构采用</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这一非线性映射函数而起到了信息</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控制门</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的作用。在内部记忆单元和隐式编码中，使用了</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这一非线性映射函数而没有继续使用</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非线性映射函数，其原因在于</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函数的值域为</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1,1)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函数在进行信息整合时可起到信息</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增（为正）</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减（为负）</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的效果。</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8A735867-6267-4676-9044-DA2E81A06CF2}"/>
                  </a:ext>
                </a:extLst>
              </p:cNvPr>
              <p:cNvSpPr>
                <a:spLocks noRot="1" noChangeAspect="1" noMove="1" noResize="1" noEditPoints="1" noAdjustHandles="1" noChangeArrowheads="1" noChangeShapeType="1" noTextEdit="1"/>
              </p:cNvSpPr>
              <p:nvPr/>
            </p:nvSpPr>
            <p:spPr>
              <a:xfrm>
                <a:off x="309237" y="4237821"/>
                <a:ext cx="8434973" cy="2139047"/>
              </a:xfrm>
              <a:prstGeom prst="rect">
                <a:avLst/>
              </a:prstGeom>
              <a:blipFill>
                <a:blip r:embed="rId4"/>
                <a:stretch>
                  <a:fillRect l="-289" t="-570" r="-434" b="-313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xmlns="" id="{FBA9D879-7657-4163-8718-F56F60259936}"/>
              </a:ext>
            </a:extLst>
          </p:cNvPr>
          <p:cNvPicPr>
            <a:picLocks noChangeAspect="1"/>
          </p:cNvPicPr>
          <p:nvPr/>
        </p:nvPicPr>
        <p:blipFill>
          <a:blip r:embed="rId5"/>
          <a:stretch>
            <a:fillRect/>
          </a:stretch>
        </p:blipFill>
        <p:spPr>
          <a:xfrm>
            <a:off x="1440057" y="975396"/>
            <a:ext cx="6263886" cy="3212385"/>
          </a:xfrm>
          <a:prstGeom prst="rect">
            <a:avLst/>
          </a:prstGeom>
        </p:spPr>
      </p:pic>
    </p:spTree>
    <p:extLst>
      <p:ext uri="{BB962C8B-B14F-4D97-AF65-F5344CB8AC3E}">
        <p14:creationId xmlns:p14="http://schemas.microsoft.com/office/powerpoint/2010/main" val="201901144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1CAEFA10-DA1D-48B6-8F22-92D5A0412B0C}"/>
                  </a:ext>
                </a:extLst>
              </p:cNvPr>
              <p:cNvSpPr/>
              <p:nvPr/>
            </p:nvSpPr>
            <p:spPr>
              <a:xfrm>
                <a:off x="198038" y="1034017"/>
                <a:ext cx="8747923" cy="4789966"/>
              </a:xfrm>
              <a:prstGeom prst="rect">
                <a:avLst/>
              </a:prstGeom>
            </p:spPr>
            <p:txBody>
              <a:bodyPr wrap="square">
                <a:spAutoFit/>
              </a:bodyPr>
              <a:lstStyle/>
              <a:p>
                <a:pPr indent="266700" algn="just">
                  <a:lnSpc>
                    <a:spcPct val="150000"/>
                  </a:lnSpc>
                  <a:spcAft>
                    <a:spcPts val="600"/>
                  </a:spcAft>
                </a:pPr>
                <a:r>
                  <a:rPr lang="en-US"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如何</a:t>
                </a:r>
                <a:r>
                  <a:rPr lang="zh-CN" altLang="en-US"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克服</a:t>
                </a:r>
                <a:r>
                  <a:rPr lang="zh-CN"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梯度消失</a:t>
                </a:r>
                <a:endParaRPr lang="zh-CN" altLang="zh-CN" sz="1400" b="1" kern="100" dirty="0">
                  <a:solidFill>
                    <a:srgbClr val="4F80BD"/>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对于</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，有如下求导结果的存在：</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i="1" kern="100">
                              <a:latin typeface="Cambria Math"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可见，</a:t>
                </a:r>
                <a14:m>
                  <m:oMath xmlns:m="http://schemas.openxmlformats.org/officeDocument/2006/math">
                    <m:f>
                      <m:fPr>
                        <m:ctrlPr>
                          <a:rPr lang="zh-CN" altLang="zh-CN" i="1" kern="100">
                            <a:latin typeface="Cambria Math"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求导的结果至少大于等于</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，即遗忘门的输出结果。如果遗忘门选择保留旧状态，则这一求导结果就接近</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（或者接近向量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），使得梯度是存在的，从而避免了梯度消失问题。也就是说，</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通过引入门结构，在从</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过程中引入加法来进行信息更新，避免了梯度消失问题。</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整体来看，内部记忆单元信息</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和隐式编码</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这两种信息起到了对序列信息进行传递的作用。内部记忆单元信息</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好比人脑的长时记忆、隐式编码</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solidFill>
                      <a:srgbClr val="1A1A1A"/>
                    </a:solidFill>
                    <a:latin typeface="Times New Roman" panose="02020603050405020304" pitchFamily="18" charset="0"/>
                    <a:ea typeface="华文楷体" panose="02010600040101010101" pitchFamily="2" charset="-122"/>
                    <a:cs typeface="Times New Roman" panose="02020603050405020304" pitchFamily="18" charset="0"/>
                  </a:rPr>
                  <a:t>代表了短时记忆。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1CAEFA10-DA1D-48B6-8F22-92D5A0412B0C}"/>
                  </a:ext>
                </a:extLst>
              </p:cNvPr>
              <p:cNvSpPr>
                <a:spLocks noRot="1" noChangeAspect="1" noMove="1" noResize="1" noEditPoints="1" noAdjustHandles="1" noChangeArrowheads="1" noChangeShapeType="1" noTextEdit="1"/>
              </p:cNvSpPr>
              <p:nvPr/>
            </p:nvSpPr>
            <p:spPr>
              <a:xfrm>
                <a:off x="198038" y="1034017"/>
                <a:ext cx="8747923" cy="4789966"/>
              </a:xfrm>
              <a:prstGeom prst="rect">
                <a:avLst/>
              </a:prstGeom>
              <a:blipFill>
                <a:blip r:embed="rId3"/>
                <a:stretch>
                  <a:fillRect l="-557" r="-209" b="-12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189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门控循环单元神经网络</a:t>
            </a:r>
            <a:endParaRPr lang="zh-CN" altLang="en-US" sz="2000" b="1"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xmlns="" id="{BDAB0D07-1949-4823-A560-A47033BB2037}"/>
              </a:ext>
            </a:extLst>
          </p:cNvPr>
          <p:cNvSpPr txBox="1"/>
          <p:nvPr/>
        </p:nvSpPr>
        <p:spPr>
          <a:xfrm>
            <a:off x="1389875" y="5203967"/>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6.22 GRU</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网络结构图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xmlns="" id="{87778E70-2D49-4333-B4C1-B1BACF358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298" y="1759276"/>
            <a:ext cx="6261083" cy="3194131"/>
          </a:xfrm>
          <a:prstGeom prst="rect">
            <a:avLst/>
          </a:prstGeom>
        </p:spPr>
      </p:pic>
    </p:spTree>
    <p:extLst>
      <p:ext uri="{BB962C8B-B14F-4D97-AF65-F5344CB8AC3E}">
        <p14:creationId xmlns:p14="http://schemas.microsoft.com/office/powerpoint/2010/main" val="11199218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xmlns=""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xmlns=""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xmlns=""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xmlns=""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59575189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自然语言中词向量生成</a:t>
            </a:r>
            <a:endParaRPr lang="zh-CN" altLang="en-US" sz="2000" b="1" dirty="0">
              <a:latin typeface="Times New Roman" panose="02020603050405020304" pitchFamily="18" charset="0"/>
              <a:cs typeface="Times New Roman" panose="02020603050405020304" pitchFamily="18" charset="0"/>
            </a:endParaRPr>
          </a:p>
        </p:txBody>
      </p:sp>
      <p:sp>
        <p:nvSpPr>
          <p:cNvPr id="2" name="矩形 1"/>
          <p:cNvSpPr/>
          <p:nvPr/>
        </p:nvSpPr>
        <p:spPr>
          <a:xfrm>
            <a:off x="658254" y="4206229"/>
            <a:ext cx="7824732" cy="2308324"/>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为了表达文本，</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词袋</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Bag of Words</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）模型被采用，但是这一模型忽略了文本单词之间的依赖关系，仅仅将文本看作是单词的集合（忽略了单词之间的先后次序）。</a:t>
            </a:r>
          </a:p>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在词袋模型中，一个单词按照词典序被表示为一个词典维数大小的向量（被称为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one-hot vector</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），向量中该单词所对应位置按照其在文档中出现与否取值为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表示该单词在文档中出现、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表示没有出现。每个单词被表达为单词向量后，一些与自然语言相关工作（如聚类、同义词计算、主题挖掘等</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可以依次开展。</a:t>
            </a:r>
          </a:p>
        </p:txBody>
      </p:sp>
      <p:pic>
        <p:nvPicPr>
          <p:cNvPr id="3" name="图片 2">
            <a:extLst>
              <a:ext uri="{FF2B5EF4-FFF2-40B4-BE49-F238E27FC236}">
                <a16:creationId xmlns:a16="http://schemas.microsoft.com/office/drawing/2014/main" xmlns="" id="{9D2B7FA3-5138-40EC-B843-0D080E617C23}"/>
              </a:ext>
            </a:extLst>
          </p:cNvPr>
          <p:cNvPicPr>
            <a:picLocks noChangeAspect="1"/>
          </p:cNvPicPr>
          <p:nvPr/>
        </p:nvPicPr>
        <p:blipFill>
          <a:blip r:embed="rId2"/>
          <a:stretch>
            <a:fillRect/>
          </a:stretch>
        </p:blipFill>
        <p:spPr>
          <a:xfrm>
            <a:off x="695026" y="967757"/>
            <a:ext cx="7643611" cy="2794695"/>
          </a:xfrm>
          <a:prstGeom prst="rect">
            <a:avLst/>
          </a:prstGeom>
        </p:spPr>
      </p:pic>
      <p:sp>
        <p:nvSpPr>
          <p:cNvPr id="6" name="文本框 5">
            <a:extLst>
              <a:ext uri="{FF2B5EF4-FFF2-40B4-BE49-F238E27FC236}">
                <a16:creationId xmlns:a16="http://schemas.microsoft.com/office/drawing/2014/main" xmlns="" id="{FA69DEBA-A767-47CD-9455-B618E2CD8CF2}"/>
              </a:ext>
            </a:extLst>
          </p:cNvPr>
          <p:cNvSpPr txBox="1"/>
          <p:nvPr/>
        </p:nvSpPr>
        <p:spPr>
          <a:xfrm>
            <a:off x="1609804" y="3762452"/>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6.31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词典模型与词向量模型表示文本</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0694652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自然语言中词向量生成</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D97EE0C5-E268-437B-A0DC-7305AFAD3258}"/>
                  </a:ext>
                </a:extLst>
              </p:cNvPr>
              <p:cNvSpPr/>
              <p:nvPr/>
            </p:nvSpPr>
            <p:spPr>
              <a:xfrm>
                <a:off x="127136" y="1494688"/>
                <a:ext cx="8655016" cy="3868623"/>
              </a:xfrm>
              <a:prstGeom prst="rect">
                <a:avLst/>
              </a:prstGeom>
            </p:spPr>
            <p:txBody>
              <a:bodyPr wrap="square">
                <a:spAutoFit/>
              </a:bodyPr>
              <a:lstStyle/>
              <a:p>
                <a:pPr marL="285750" indent="-285750">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使用词袋模型来表示单词时，往往会遭遇维度灾难的问题。除此之外，这种表达方法无法有效计算单词与单词之间的语义相似度。比如，</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高兴</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愉快</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两个单词的向量表达会很不相同，虽然其具有很强的语义相似性。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为了刻画不同单词之间的语义相关性，研究人员希望使用一种分布式向量表达</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(distributed vector representation)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对不同单词进行表达。利用深度学习模型，可将每个单词表征为</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维实数值的分布式向量。这样一来可以把对文本内容分析简化为</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维向量空间中的向量运算，如两个单词在向量空间上所计算结果可用来衡量这两个单词之间的相似度。用深度学习算法生成每个单词的向量表达，词向量（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）是较为经典的模型。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D97EE0C5-E268-437B-A0DC-7305AFAD3258}"/>
                  </a:ext>
                </a:extLst>
              </p:cNvPr>
              <p:cNvSpPr>
                <a:spLocks noRot="1" noChangeAspect="1" noMove="1" noResize="1" noEditPoints="1" noAdjustHandles="1" noChangeArrowheads="1" noChangeShapeType="1" noTextEdit="1"/>
              </p:cNvSpPr>
              <p:nvPr/>
            </p:nvSpPr>
            <p:spPr>
              <a:xfrm>
                <a:off x="127136" y="1494688"/>
                <a:ext cx="8655016" cy="3868623"/>
              </a:xfrm>
              <a:prstGeom prst="rect">
                <a:avLst/>
              </a:prstGeom>
              <a:blipFill>
                <a:blip r:embed="rId2"/>
                <a:stretch>
                  <a:fillRect l="-493" r="-563" b="-15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665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74" name="文本框 73">
            <a:extLst>
              <a:ext uri="{FF2B5EF4-FFF2-40B4-BE49-F238E27FC236}">
                <a16:creationId xmlns:a16="http://schemas.microsoft.com/office/drawing/2014/main" xmlns="" id="{313CE740-C6C9-41B5-AE98-DE961A4F46D8}"/>
              </a:ext>
            </a:extLst>
          </p:cNvPr>
          <p:cNvSpPr txBox="1"/>
          <p:nvPr/>
        </p:nvSpPr>
        <p:spPr>
          <a:xfrm>
            <a:off x="1205327" y="3880256"/>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6.32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单个单词的词向量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WordVec</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9E1E7E1E-4B7C-4F86-BDD6-7A0C570BE4AF}"/>
                  </a:ext>
                </a:extLst>
              </p:cNvPr>
              <p:cNvSpPr/>
              <p:nvPr/>
            </p:nvSpPr>
            <p:spPr>
              <a:xfrm>
                <a:off x="552551" y="4417212"/>
                <a:ext cx="8302948" cy="1902444"/>
              </a:xfrm>
              <a:prstGeom prst="rect">
                <a:avLst/>
              </a:prstGeom>
            </p:spPr>
            <p:txBody>
              <a:bodyPr wrap="square">
                <a:spAutoFit/>
              </a:bodyPr>
              <a:lstStyle/>
              <a:p>
                <a:pPr indent="266700">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假设词典中有</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个不同的单词，现在考虑如何生成第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维词向量（如图</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6.32</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所示）。首先，将该单词表示成</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one-hot </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个位置取值为</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、其余位置取值均为</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。隐藏层神经元大小为</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，每个神经元记为</a:t>
                </a:r>
                <a14:m>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中每个</a:t>
                </a:r>
                <a14:m>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与隐藏层神经元是全连接，连接权重矩阵为</a:t>
                </a:r>
                <a14:m>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。输出层是</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维归一化的概率值，其中</a:t>
                </a:r>
                <a14:m>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对应第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个单词归一化的概率值，显然其取值应该远大于其它输出所对应的归一化概率值。</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E1E7E1E-4B7C-4F86-BDD6-7A0C570BE4AF}"/>
                  </a:ext>
                </a:extLst>
              </p:cNvPr>
              <p:cNvSpPr>
                <a:spLocks noRot="1" noChangeAspect="1" noMove="1" noResize="1" noEditPoints="1" noAdjustHandles="1" noChangeArrowheads="1" noChangeShapeType="1" noTextEdit="1"/>
              </p:cNvSpPr>
              <p:nvPr/>
            </p:nvSpPr>
            <p:spPr>
              <a:xfrm>
                <a:off x="552551" y="4417212"/>
                <a:ext cx="8302948" cy="1902444"/>
              </a:xfrm>
              <a:prstGeom prst="rect">
                <a:avLst/>
              </a:prstGeom>
              <a:blipFill>
                <a:blip r:embed="rId3"/>
                <a:stretch>
                  <a:fillRect l="-441" r="-2863" b="-352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xmlns="" id="{B5ED18B9-7967-461F-AEC5-E51D5C456A80}"/>
              </a:ext>
            </a:extLst>
          </p:cNvPr>
          <p:cNvPicPr/>
          <p:nvPr/>
        </p:nvPicPr>
        <p:blipFill>
          <a:blip r:embed="rId4"/>
          <a:stretch>
            <a:fillRect/>
          </a:stretch>
        </p:blipFill>
        <p:spPr>
          <a:xfrm>
            <a:off x="1388662" y="1020626"/>
            <a:ext cx="5848350" cy="2733675"/>
          </a:xfrm>
          <a:prstGeom prst="rect">
            <a:avLst/>
          </a:prstGeom>
        </p:spPr>
      </p:pic>
    </p:spTree>
    <p:extLst>
      <p:ext uri="{BB962C8B-B14F-4D97-AF65-F5344CB8AC3E}">
        <p14:creationId xmlns:p14="http://schemas.microsoft.com/office/powerpoint/2010/main" val="1503655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13755" y="1068245"/>
                <a:ext cx="8657112" cy="5863144"/>
              </a:xfrm>
              <a:prstGeom prst="rect">
                <a:avLst/>
              </a:prstGeom>
            </p:spPr>
            <p:txBody>
              <a:bodyPr wrap="square">
                <a:spAutoFit/>
              </a:bodyPr>
              <a:lstStyle/>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2.11  </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约束变元</a:t>
                </a: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gn="just">
                  <a:lnSpc>
                    <a:spcPct val="150000"/>
                  </a:lnSpc>
                  <a:buClr>
                    <a:schemeClr val="accent2"/>
                  </a:buClr>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在全称量词或存在量词的约束条件下的变量符号称为约束变元</a:t>
                </a:r>
                <a:endParaRPr lang="en-US" altLang="zh-CN" sz="2000" dirty="0">
                  <a:latin typeface="黑体" panose="02010609060101010101" pitchFamily="49" charset="-122"/>
                  <a:ea typeface="黑体" panose="02010609060101010101" pitchFamily="49" charset="-122"/>
                </a:endParaRPr>
              </a:p>
              <a:p>
                <a:pPr lvl="1" algn="just">
                  <a:lnSpc>
                    <a:spcPct val="150000"/>
                  </a:lnSpc>
                  <a:buClr>
                    <a:schemeClr val="accent2"/>
                  </a:buClr>
                </a:pPr>
                <a:endParaRPr lang="en-US" altLang="zh-CN" sz="2000" dirty="0">
                  <a:latin typeface="黑体" panose="02010609060101010101" pitchFamily="49" charset="-122"/>
                  <a:ea typeface="黑体" panose="02010609060101010101" pitchFamily="49" charset="-122"/>
                </a:endParaRPr>
              </a:p>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2.12 </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自由变元</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p>
              <a:p>
                <a:pPr marL="742950" lvl="1" indent="-285750" algn="just">
                  <a:lnSpc>
                    <a:spcPct val="150000"/>
                  </a:lnSpc>
                  <a:buClr>
                    <a:schemeClr val="accent2"/>
                  </a:buClr>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不受全称量词或存在量词约束的变量符号称为自由变元</a:t>
                </a:r>
                <a:endParaRPr lang="en-US" altLang="zh-CN" sz="2000" dirty="0">
                  <a:latin typeface="黑体" panose="02010609060101010101" pitchFamily="49" charset="-122"/>
                  <a:ea typeface="黑体" panose="02010609060101010101" pitchFamily="49" charset="-122"/>
                </a:endParaRPr>
              </a:p>
              <a:p>
                <a:pPr lvl="1" algn="just">
                  <a:lnSpc>
                    <a:spcPct val="150000"/>
                  </a:lnSpc>
                  <a:buClr>
                    <a:schemeClr val="accent2"/>
                  </a:buClr>
                </a:pPr>
                <a:endParaRPr lang="en-US" altLang="zh-CN" sz="2000" dirty="0">
                  <a:latin typeface="黑体" panose="02010609060101010101" pitchFamily="49" charset="-122"/>
                  <a:ea typeface="黑体" panose="02010609060101010101" pitchFamily="49" charset="-122"/>
                </a:endParaRPr>
              </a:p>
              <a:p>
                <a:pPr>
                  <a:lnSpc>
                    <a:spcPct val="150000"/>
                  </a:lnSpc>
                </a:pPr>
                <a:r>
                  <a:rPr lang="zh-CN" altLang="zh-CN" dirty="0"/>
                  <a:t>设</a:t>
                </a:r>
                <a14:m>
                  <m:oMath xmlns:m="http://schemas.openxmlformats.org/officeDocument/2006/math">
                    <m:r>
                      <a:rPr lang="en-US" altLang="zh-CN" i="1">
                        <a:latin typeface="Cambria Math"/>
                      </a:rPr>
                      <m:t>𝐴</m:t>
                    </m:r>
                    <m:d>
                      <m:dPr>
                        <m:ctrlPr>
                          <a:rPr lang="zh-CN" altLang="zh-CN" i="1">
                            <a:latin typeface="Cambria Math" charset="0"/>
                          </a:rPr>
                        </m:ctrlPr>
                      </m:dPr>
                      <m:e>
                        <m:r>
                          <a:rPr lang="en-US" altLang="zh-CN" i="1">
                            <a:latin typeface="Cambria Math"/>
                          </a:rPr>
                          <m:t>𝑥</m:t>
                        </m:r>
                      </m:e>
                    </m:d>
                  </m:oMath>
                </a14:m>
                <a:r>
                  <a:rPr lang="zh-CN" altLang="zh-CN" dirty="0"/>
                  <a:t>是包含变元</a:t>
                </a:r>
                <a14:m>
                  <m:oMath xmlns:m="http://schemas.openxmlformats.org/officeDocument/2006/math">
                    <m:r>
                      <a:rPr lang="en-US" altLang="zh-CN" i="1">
                        <a:latin typeface="Cambria Math"/>
                      </a:rPr>
                      <m:t>𝑥</m:t>
                    </m:r>
                  </m:oMath>
                </a14:m>
                <a:r>
                  <a:rPr lang="zh-CN" altLang="zh-CN" dirty="0"/>
                  <a:t>的公式，</a:t>
                </a:r>
                <a14:m>
                  <m:oMath xmlns:m="http://schemas.openxmlformats.org/officeDocument/2006/math">
                    <m:r>
                      <a:rPr lang="en-US" altLang="zh-CN" i="1">
                        <a:latin typeface="Cambria Math"/>
                      </a:rPr>
                      <m:t>𝐵</m:t>
                    </m:r>
                  </m:oMath>
                </a14:m>
                <a:r>
                  <a:rPr lang="zh-CN" altLang="zh-CN" dirty="0"/>
                  <a:t>是不包含变元</a:t>
                </a:r>
                <a14:m>
                  <m:oMath xmlns:m="http://schemas.openxmlformats.org/officeDocument/2006/math">
                    <m:r>
                      <a:rPr lang="en-US" altLang="zh-CN" i="1">
                        <a:latin typeface="Cambria Math"/>
                      </a:rPr>
                      <m:t>𝑥</m:t>
                    </m:r>
                  </m:oMath>
                </a14:m>
                <a:r>
                  <a:rPr lang="zh-CN" altLang="zh-CN" dirty="0"/>
                  <a:t>的谓词公式，则如下逻辑等价关系成立：</a:t>
                </a:r>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oMath>
                  </m:oMathPara>
                </a14:m>
                <a:endParaRPr lang="zh-CN" altLang="zh-CN" dirty="0"/>
              </a:p>
              <a:p>
                <a:pPr lvl="1" algn="just">
                  <a:lnSpc>
                    <a:spcPct val="150000"/>
                  </a:lnSpc>
                  <a:buClr>
                    <a:schemeClr val="accent2"/>
                  </a:buClr>
                </a:pPr>
                <a:endParaRPr lang="en-US" altLang="zh-CN" sz="2000" dirty="0">
                  <a:latin typeface="黑体" panose="02010609060101010101" pitchFamily="49" charset="-122"/>
                  <a:ea typeface="黑体" panose="02010609060101010101" pitchFamily="49" charset="-122"/>
                </a:endParaRPr>
              </a:p>
              <a:p>
                <a:pPr marL="285750" indent="-285750" algn="just">
                  <a:lnSpc>
                    <a:spcPct val="150000"/>
                  </a:lnSpc>
                  <a:buClr>
                    <a:schemeClr val="accent2"/>
                  </a:buClr>
                  <a:buFont typeface="Wingdings" panose="05000000000000000000" pitchFamily="2" charset="2"/>
                  <a:buChar char="l"/>
                </a:pPr>
                <a:endParaRPr lang="en-US" altLang="zh-CN" sz="2000" dirty="0">
                  <a:latin typeface="黑体" panose="02010609060101010101" pitchFamily="49" charset="-122"/>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213755" y="1068245"/>
                <a:ext cx="8657112" cy="5863144"/>
              </a:xfrm>
              <a:prstGeom prst="rect">
                <a:avLst/>
              </a:prstGeom>
              <a:blipFill rotWithShape="1">
                <a:blip r:embed="rId2"/>
                <a:stretch>
                  <a:fillRect l="-563" r="-3239"/>
                </a:stretch>
              </a:blipFill>
            </p:spPr>
            <p:txBody>
              <a:bodyPr/>
              <a:lstStyle/>
              <a:p>
                <a:r>
                  <a:rPr lang="zh-CN" altLang="en-US">
                    <a:noFill/>
                  </a:rPr>
                  <a:t> </a:t>
                </a:r>
              </a:p>
            </p:txBody>
          </p:sp>
        </mc:Fallback>
      </mc:AlternateContent>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9107922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xmlns="" id="{5B229C4B-FE87-4C5C-B4E7-385679EF5C5D}"/>
              </a:ext>
            </a:extLst>
          </p:cNvPr>
          <p:cNvSpPr txBox="1"/>
          <p:nvPr/>
        </p:nvSpPr>
        <p:spPr>
          <a:xfrm>
            <a:off x="1205327" y="3880256"/>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6.32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单个单词的词向量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WordVec</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xmlns="" id="{90B692E5-6CFF-44EC-A7EA-A3F19DCF2FEE}"/>
              </a:ext>
            </a:extLst>
          </p:cNvPr>
          <p:cNvPicPr/>
          <p:nvPr/>
        </p:nvPicPr>
        <p:blipFill>
          <a:blip r:embed="rId3"/>
          <a:stretch>
            <a:fillRect/>
          </a:stretch>
        </p:blipFill>
        <p:spPr>
          <a:xfrm>
            <a:off x="1388662" y="1020626"/>
            <a:ext cx="5848350" cy="2733675"/>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33EDE924-0689-4EFB-975B-91DA10337609}"/>
                  </a:ext>
                </a:extLst>
              </p:cNvPr>
              <p:cNvSpPr/>
              <p:nvPr/>
            </p:nvSpPr>
            <p:spPr>
              <a:xfrm>
                <a:off x="410747" y="4542780"/>
                <a:ext cx="8180702" cy="1724896"/>
              </a:xfrm>
              <a:prstGeom prst="rect">
                <a:avLst/>
              </a:prstGeom>
            </p:spPr>
            <p:txBody>
              <a:bodyPr wrap="square">
                <a:spAutoFit/>
              </a:bodyPr>
              <a:lstStyle/>
              <a:p>
                <a:pPr indent="266700" algn="just">
                  <a:spcAft>
                    <a:spcPts val="600"/>
                  </a:spcAft>
                </a:pP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在图</a:t>
                </a:r>
                <a:r>
                  <a:rPr lang="en-US"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6.32</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中，输入层中</a:t>
                </a:r>
                <a14:m>
                  <m:oMath xmlns:m="http://schemas.openxmlformats.org/officeDocument/2006/math">
                    <m:sSub>
                      <m:sSubPr>
                        <m:ctrlPr>
                          <a:rPr lang="zh-CN" altLang="zh-CN" sz="14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与隐藏层连接权重为</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𝑘𝑁</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，输入单词的</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维隐式表达</a:t>
                </a:r>
                <a14:m>
                  <m:oMath xmlns:m="http://schemas.openxmlformats.org/officeDocument/2006/math">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𝒉</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b="1" i="1" kern="100">
                            <a:solidFill>
                              <a:srgbClr val="000000"/>
                            </a:solidFill>
                            <a:latin typeface="Cambria Math" charset="0"/>
                            <a:ea typeface="Cambria Math" panose="02040503050406030204" pitchFamily="18" charset="0"/>
                            <a:cs typeface="Times New Roman" panose="02020603050405020304" pitchFamily="18" charset="0"/>
                          </a:rPr>
                        </m:ctrlPr>
                      </m:sSupPr>
                      <m:e>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𝑾</m:t>
                        </m:r>
                      </m:e>
                      <m:sup>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𝑻</m:t>
                        </m:r>
                      </m:sup>
                    </m:sSup>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𝑿</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solidFill>
                              <a:srgbClr val="000000"/>
                            </a:solidFill>
                            <a:latin typeface="Cambria Math"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𝑤𝑘</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。所得到的隐藏层结果与输出层是全连接，全连接权重矩阵为</a:t>
                </a:r>
                <a14:m>
                  <m:oMath xmlns:m="http://schemas.openxmlformats.org/officeDocument/2006/math">
                    <m:sSubSup>
                      <m:sSubSupPr>
                        <m:ctrlPr>
                          <a:rPr lang="zh-CN" altLang="zh-CN" sz="1400" i="1" kern="100">
                            <a:solidFill>
                              <a:srgbClr val="000000"/>
                            </a:solidFill>
                            <a:latin typeface="Cambria Math"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。从图中可知，</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个单词对应的输出为</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latin typeface="Cambria Math"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𝑤𝑘</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latin typeface="Cambria Math"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sSubSup>
                      <m:sSubSupPr>
                        <m:ctrlPr>
                          <a:rPr lang="zh-CN" altLang="zh-CN" sz="1400" i="1" kern="100">
                            <a:latin typeface="Cambria Math"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指的从</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连接权重矩阵</a:t>
                </a:r>
                <a14:m>
                  <m:oMath xmlns:m="http://schemas.openxmlformats.org/officeDocument/2006/math">
                    <m:sSubSup>
                      <m:sSubSupPr>
                        <m:ctrlPr>
                          <a:rPr lang="zh-CN" altLang="zh-CN" sz="1400" i="1" kern="100">
                            <a:solidFill>
                              <a:srgbClr val="000000"/>
                            </a:solidFill>
                            <a:latin typeface="Cambria Math"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中取出第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列的向量。接着对</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通过</a:t>
                </a:r>
                <a:r>
                  <a:rPr lang="en-US" altLang="zh-CN" sz="1400"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函数进行归一化，得到第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个单词对应的归一化概率输出。显然，第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个单词归一化的概率值应该远远大于输出层中其他位置所对应的归一化概率值。</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sSub>
                      <m:sSubPr>
                        <m:ctrlPr>
                          <a:rPr lang="zh-CN" altLang="zh-CN" sz="1400" i="1" kern="100">
                            <a:latin typeface="Cambria Math"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400" i="1" kern="100">
                            <a:latin typeface="Cambria Math"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为模型参数。一旦训练得到了图</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6.5.2</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的神经网络，就可以将</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输入层中</a:t>
                </a:r>
                <a14:m>
                  <m:oMath xmlns:m="http://schemas.openxmlformats.org/officeDocument/2006/math">
                    <m:sSub>
                      <m:sSubPr>
                        <m:ctrlPr>
                          <a:rPr lang="zh-CN" altLang="zh-CN" sz="14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与隐藏层连接权重为</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𝑘𝑁</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作为第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维词向量</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(word vector)</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33EDE924-0689-4EFB-975B-91DA10337609}"/>
                  </a:ext>
                </a:extLst>
              </p:cNvPr>
              <p:cNvSpPr>
                <a:spLocks noRot="1" noChangeAspect="1" noMove="1" noResize="1" noEditPoints="1" noAdjustHandles="1" noChangeArrowheads="1" noChangeShapeType="1" noTextEdit="1"/>
              </p:cNvSpPr>
              <p:nvPr/>
            </p:nvSpPr>
            <p:spPr>
              <a:xfrm>
                <a:off x="410747" y="4542780"/>
                <a:ext cx="8180702" cy="1724896"/>
              </a:xfrm>
              <a:prstGeom prst="rect">
                <a:avLst/>
              </a:prstGeom>
              <a:blipFill>
                <a:blip r:embed="rId4"/>
                <a:stretch>
                  <a:fillRect l="-224" t="-1060" r="-224" b="-28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652637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68EA0CFC-03FA-4FBE-A222-FC720B02C9E0}"/>
                  </a:ext>
                </a:extLst>
              </p:cNvPr>
              <p:cNvSpPr/>
              <p:nvPr/>
            </p:nvSpPr>
            <p:spPr>
              <a:xfrm>
                <a:off x="161364" y="1273922"/>
                <a:ext cx="8821271" cy="4627292"/>
              </a:xfrm>
              <a:prstGeom prst="rect">
                <a:avLst/>
              </a:prstGeom>
            </p:spPr>
            <p:txBody>
              <a:bodyPr wrap="square">
                <a:spAutoFit/>
              </a:bodyPr>
              <a:lstStyle/>
              <a:p>
                <a:pPr indent="266700" algn="just">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为了训练词向量模型，可将训练目标如下进行形式化描述：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word</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vec</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model</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i="1" kern="100">
                              <a:latin typeface="Cambria Math" charset="0"/>
                              <a:ea typeface="Cambria Math" panose="02040503050406030204" pitchFamily="18" charset="0"/>
                              <a:cs typeface="Times New Roman" panose="02020603050405020304" pitchFamily="18" charset="0"/>
                            </a:rPr>
                          </m:ctrlPr>
                        </m:dPr>
                        <m:e>
                          <m:r>
                            <a:rPr lang="zh-CN" altLang="zh-CN" kern="100">
                              <a:latin typeface="Cambria Math" panose="02040503050406030204" pitchFamily="18" charset="0"/>
                              <a:ea typeface="华文楷体" panose="02010600040101010101" pitchFamily="2" charset="-122"/>
                              <a:cs typeface="Times New Roman" panose="02020603050405020304" pitchFamily="18" charset="0"/>
                            </a:rPr>
                            <m:t>输出表达</m:t>
                          </m:r>
                        </m:e>
                        <m:e>
                          <m:r>
                            <a:rPr lang="zh-CN" altLang="zh-CN" kern="100">
                              <a:latin typeface="Cambria Math" panose="02040503050406030204" pitchFamily="18" charset="0"/>
                              <a:ea typeface="华文楷体" panose="02010600040101010101" pitchFamily="2" charset="-122"/>
                              <a:cs typeface="Times New Roman" panose="02020603050405020304" pitchFamily="18" charset="0"/>
                            </a:rPr>
                            <m:t>输入表达</m:t>
                          </m:r>
                        </m:e>
                      </m:d>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i="1" kern="100">
                              <a:latin typeface="Cambria Math" charset="0"/>
                              <a:ea typeface="Cambria Math" panose="02040503050406030204" pitchFamily="18" charset="0"/>
                              <a:cs typeface="Times New Roman" panose="02020603050405020304" pitchFamily="18" charset="0"/>
                            </a:rPr>
                          </m:ctrlPr>
                        </m:funcPr>
                        <m:fNa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fName>
                        <m:e>
                          <m:func>
                            <m:funcPr>
                              <m:ctrlPr>
                                <a:rPr lang="zh-CN" altLang="zh-CN" i="1" kern="100">
                                  <a:latin typeface="Cambria Math" charset="0"/>
                                  <a:ea typeface="Cambria Math" panose="02040503050406030204" pitchFamily="18" charset="0"/>
                                  <a:cs typeface="Times New Roman" panose="02020603050405020304" pitchFamily="18" charset="0"/>
                                </a:rPr>
                              </m:ctrlPr>
                            </m:funcPr>
                            <m:fName>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i="1" kern="100">
                                      <a:latin typeface="Cambria Math" charset="0"/>
                                      <a:ea typeface="Cambria Math" panose="02040503050406030204" pitchFamily="18" charset="0"/>
                                      <a:cs typeface="Times New Roman" panose="02020603050405020304" pitchFamily="18" charset="0"/>
                                    </a:rPr>
                                  </m:ctrlPr>
                                </m:dPr>
                                <m:e>
                                  <m:f>
                                    <m:fPr>
                                      <m:ctrlPr>
                                        <a:rPr lang="zh-CN" altLang="zh-CN" i="1" kern="100">
                                          <a:latin typeface="Cambria Math" charset="0"/>
                                          <a:ea typeface="Cambria Math" panose="02040503050406030204" pitchFamily="18" charset="0"/>
                                          <a:cs typeface="Times New Roman" panose="02020603050405020304" pitchFamily="18" charset="0"/>
                                        </a:rPr>
                                      </m:ctrlPr>
                                    </m:fPr>
                                    <m:num>
                                      <m:sSup>
                                        <m:sSupPr>
                                          <m:ctrlPr>
                                            <a:rPr lang="zh-CN" altLang="zh-CN" i="1" kern="100">
                                              <a:latin typeface="Cambria Math"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Sup>
                                            <m:sSubSupPr>
                                              <m:ctrlPr>
                                                <a:rPr lang="zh-CN" altLang="zh-CN" i="1" kern="100">
                                                  <a:latin typeface="Cambria Math"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sup>
                                      </m:sSup>
                                    </m:num>
                                    <m:den>
                                      <m:nary>
                                        <m:naryPr>
                                          <m:chr m:val="∑"/>
                                          <m:ctrlPr>
                                            <a:rPr lang="zh-CN" altLang="zh-CN" i="1" kern="100">
                                              <a:latin typeface="Cambria Math"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den>
                                  </m:f>
                                </m:e>
                              </m:d>
                            </m:e>
                          </m:func>
                        </m:e>
                      </m:func>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a:latin typeface="Cambria Math"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𝑙𝑜𝑔</m:t>
                      </m:r>
                      <m:nary>
                        <m:naryPr>
                          <m:chr m:val="∑"/>
                          <m:ctrlPr>
                            <a:rPr lang="zh-CN" altLang="zh-CN" i="1" kern="100">
                              <a:latin typeface="Cambria Math"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r>
                        <a:rPr lang="zh-CN" altLang="zh-CN"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其中星号（</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）表示预测值。对上式取其相反数，令其最小，则得到损失函数：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𝑙𝑜𝑠𝑠</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a:latin typeface="Cambria Math"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𝑙𝑜𝑔</m:t>
                      </m:r>
                      <m:nary>
                        <m:naryPr>
                          <m:chr m:val="∑"/>
                          <m:ctrlPr>
                            <a:rPr lang="zh-CN" altLang="zh-CN" i="1" kern="100">
                              <a:latin typeface="Cambria Math"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这样就可以利用梯度下降和误差后向传播来优化训练参数</a:t>
                </a:r>
                <a14:m>
                  <m:oMath xmlns:m="http://schemas.openxmlformats.org/officeDocument/2006/math">
                    <m:sSub>
                      <m:sSubPr>
                        <m:ctrlPr>
                          <a:rPr lang="zh-CN" altLang="zh-CN" i="1" kern="100">
                            <a:latin typeface="Cambria Math"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i="1" kern="100">
                            <a:latin typeface="Cambria Math"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通常</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的模型参数有两种训练模式。一种是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Continuous Bag-of-Words (</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，即根据某个单词所处的上下文单词来预测该单词。另一种是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Skip-gram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，即利用某个单词来分别预测该单词的上下文单词。</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8EA0CFC-03FA-4FBE-A222-FC720B02C9E0}"/>
                  </a:ext>
                </a:extLst>
              </p:cNvPr>
              <p:cNvSpPr>
                <a:spLocks noRot="1" noChangeAspect="1" noMove="1" noResize="1" noEditPoints="1" noAdjustHandles="1" noChangeArrowheads="1" noChangeShapeType="1" noTextEdit="1"/>
              </p:cNvSpPr>
              <p:nvPr/>
            </p:nvSpPr>
            <p:spPr>
              <a:xfrm>
                <a:off x="161364" y="1273922"/>
                <a:ext cx="8821271" cy="4627292"/>
              </a:xfrm>
              <a:prstGeom prst="rect">
                <a:avLst/>
              </a:prstGeom>
              <a:blipFill>
                <a:blip r:embed="rId3"/>
                <a:stretch>
                  <a:fillRect l="-552" t="-659" r="-2762" b="-1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985385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528175"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CBOW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74" name="文本框 73">
            <a:extLst>
              <a:ext uri="{FF2B5EF4-FFF2-40B4-BE49-F238E27FC236}">
                <a16:creationId xmlns:a16="http://schemas.microsoft.com/office/drawing/2014/main" xmlns="" id="{313CE740-C6C9-41B5-AE98-DE961A4F46D8}"/>
              </a:ext>
            </a:extLst>
          </p:cNvPr>
          <p:cNvSpPr txBox="1"/>
          <p:nvPr/>
        </p:nvSpPr>
        <p:spPr>
          <a:xfrm>
            <a:off x="488202" y="4903817"/>
            <a:ext cx="4377188" cy="830997"/>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6.33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基于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CBOW</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(continuous bag-of-words model)</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的单词向量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(Word2Vec)</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xmlns="" id="{9CAB1382-5E7B-4A8C-9295-AA43C58C8D77}"/>
              </a:ext>
            </a:extLst>
          </p:cNvPr>
          <p:cNvPicPr/>
          <p:nvPr/>
        </p:nvPicPr>
        <p:blipFill>
          <a:blip r:embed="rId3"/>
          <a:stretch>
            <a:fillRect/>
          </a:stretch>
        </p:blipFill>
        <p:spPr>
          <a:xfrm>
            <a:off x="330978" y="1550079"/>
            <a:ext cx="4377188" cy="2861236"/>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5CD9B52-9366-44B7-88C4-581CEED155D9}"/>
                  </a:ext>
                </a:extLst>
              </p:cNvPr>
              <p:cNvSpPr/>
              <p:nvPr/>
            </p:nvSpPr>
            <p:spPr>
              <a:xfrm>
                <a:off x="4865390" y="1013655"/>
                <a:ext cx="3908597" cy="5021183"/>
              </a:xfrm>
              <a:prstGeom prst="rect">
                <a:avLst/>
              </a:prstGeom>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6.33</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给出了基于</a:t>
                </a:r>
                <a:r>
                  <a:rPr lang="en-US" altLang="zh-CN" sz="1600"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来得到词向量的示意图。给出包含</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个单词的句子</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sz="1600"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中，可用</a:t>
                </a:r>
                <a14:m>
                  <m:oMath xmlns:m="http://schemas.openxmlformats.org/officeDocument/2006/math">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的前序</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单词和后续单词</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个单词一起来预测</a:t>
                </a:r>
                <a14:m>
                  <m:oMath xmlns:m="http://schemas.openxmlformats.org/officeDocument/2006/math">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。每个输入单词仍然是</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维向量（可以是</a:t>
                </a:r>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one-hot</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的表达），隐式编码为每个输入单词所对应编码的均值</a:t>
                </a:r>
                <a14:m>
                  <m:oMath xmlns:m="http://schemas.openxmlformats.org/officeDocument/2006/math">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𝒉</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b="1" i="1" kern="100">
                            <a:solidFill>
                              <a:srgbClr val="000000"/>
                            </a:solidFill>
                            <a:latin typeface="Cambria Math" charset="0"/>
                            <a:ea typeface="Cambria Math" panose="02040503050406030204" pitchFamily="18" charset="0"/>
                            <a:cs typeface="Times New Roman" panose="02020603050405020304" pitchFamily="18" charset="0"/>
                          </a:rPr>
                        </m:ctrlPr>
                      </m:sSupPr>
                      <m:e>
                        <m:f>
                          <m:fPr>
                            <m:ctrlPr>
                              <a:rPr lang="zh-CN" altLang="zh-CN" sz="1600" b="1" i="1" kern="100">
                                <a:solidFill>
                                  <a:srgbClr val="000000"/>
                                </a:solidFill>
                                <a:latin typeface="Cambria Math" charset="0"/>
                                <a:ea typeface="Cambria Math" panose="02040503050406030204" pitchFamily="18" charset="0"/>
                                <a:cs typeface="Times New Roman" panose="02020603050405020304" pitchFamily="18" charset="0"/>
                              </a:rPr>
                            </m:ctrlPr>
                          </m:fPr>
                          <m:num>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num>
                          <m:den>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𝒄</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den>
                        </m:f>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𝑾</m:t>
                        </m:r>
                      </m:e>
                      <m:sup>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𝑻</m:t>
                        </m:r>
                      </m:sup>
                    </m:sSup>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sub>
                    </m:sSub>
                  </m:oMath>
                </a14:m>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。对于计算得到的隐式编码，要求其输出归一化概率中，</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单词</a:t>
                </a:r>
                <a14:m>
                  <m:oMath xmlns:m="http://schemas.openxmlformats.org/officeDocument/2006/math">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所对应的</a:t>
                </a:r>
                <a14:m>
                  <m:oMath xmlns:m="http://schemas.openxmlformats.org/officeDocument/2006/math">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取值最大，即</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用</a:t>
                </a:r>
                <a14:m>
                  <m:oMath xmlns:m="http://schemas.openxmlformats.org/officeDocument/2006/math">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的上下文来预测</a:t>
                </a:r>
                <a14:m>
                  <m:oMath xmlns:m="http://schemas.openxmlformats.org/officeDocument/2006/math">
                    <m:sSub>
                      <m:sSubPr>
                        <m:ctrlPr>
                          <a:rPr lang="zh-CN" altLang="zh-CN" sz="1600" i="1" kern="100">
                            <a:solidFill>
                              <a:srgbClr val="000000"/>
                            </a:solidFill>
                            <a:latin typeface="Cambria Math"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。定义好相应的损失函数，可训练得到参数</a:t>
                </a:r>
                <a14:m>
                  <m:oMath xmlns:m="http://schemas.openxmlformats.org/officeDocument/2006/math">
                    <m:sSub>
                      <m:sSubPr>
                        <m:ctrlPr>
                          <a:rPr lang="zh-CN" altLang="zh-CN" sz="1600" i="1" kern="100">
                            <a:latin typeface="Cambria Math"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600" i="1" kern="100">
                            <a:latin typeface="Cambria Math"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05CD9B52-9366-44B7-88C4-581CEED155D9}"/>
                  </a:ext>
                </a:extLst>
              </p:cNvPr>
              <p:cNvSpPr>
                <a:spLocks noRot="1" noChangeAspect="1" noMove="1" noResize="1" noEditPoints="1" noAdjustHandles="1" noChangeArrowheads="1" noChangeShapeType="1" noTextEdit="1"/>
              </p:cNvSpPr>
              <p:nvPr/>
            </p:nvSpPr>
            <p:spPr>
              <a:xfrm>
                <a:off x="4865390" y="1013655"/>
                <a:ext cx="3908597" cy="5021183"/>
              </a:xfrm>
              <a:prstGeom prst="rect">
                <a:avLst/>
              </a:prstGeom>
              <a:blipFill>
                <a:blip r:embed="rId4"/>
                <a:stretch>
                  <a:fillRect l="-780" r="-6240" b="-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1437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528175"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CBOW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94EEB288-C622-45ED-84EC-562758705458}"/>
                  </a:ext>
                </a:extLst>
              </p:cNvPr>
              <p:cNvSpPr/>
              <p:nvPr/>
            </p:nvSpPr>
            <p:spPr>
              <a:xfrm>
                <a:off x="1026866" y="1860055"/>
                <a:ext cx="7012030" cy="3451394"/>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无论是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还是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Skip-Gram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模式，随着单词个数数目增加，模型参数数目也迅速上升。例如：如果单词个数为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，希望每个单词所对应的词向量维度为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300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，则模型隐藏层的神经元数量为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300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、模型连接权重参数为</a:t>
                </a:r>
                <a14:m>
                  <m:oMath xmlns:m="http://schemas.openxmlformats.org/officeDocument/2006/math">
                    <m:r>
                      <a:rPr lang="en-US" altLang="zh-CN" kern="100">
                        <a:latin typeface="Cambria Math" panose="02040503050406030204" pitchFamily="18" charset="0"/>
                        <a:ea typeface="Cambria Math" panose="02040503050406030204" pitchFamily="18" charset="0"/>
                        <a:cs typeface="Times New Roman" panose="02020603050405020304" pitchFamily="18" charset="0"/>
                      </a:rPr>
                      <m:t>2×100×300=60,000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；如果单词个数为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1,000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，则模型参数为</a:t>
                </a:r>
                <a14:m>
                  <m:oMath xmlns:m="http://schemas.openxmlformats.org/officeDocument/2006/math">
                    <m:r>
                      <a:rPr lang="en-US" altLang="zh-CN" kern="100">
                        <a:latin typeface="Cambria Math" panose="02040503050406030204" pitchFamily="18" charset="0"/>
                        <a:ea typeface="Cambria Math" panose="02040503050406030204" pitchFamily="18" charset="0"/>
                        <a:cs typeface="Times New Roman" panose="02020603050405020304" pitchFamily="18" charset="0"/>
                      </a:rPr>
                      <m:t>2×100</m:t>
                    </m:r>
                    <m:r>
                      <a:rPr lang="en-US" altLang="zh-CN" kern="100">
                        <a:latin typeface="Cambria Math" panose="02040503050406030204" pitchFamily="18" charset="0"/>
                        <a:ea typeface="等线" panose="02010600030101010101" pitchFamily="2" charset="-122"/>
                        <a:cs typeface="Times New Roman" panose="02020603050405020304" pitchFamily="18" charset="0"/>
                      </a:rPr>
                      <m:t>0</m:t>
                    </m:r>
                    <m:r>
                      <a:rPr lang="en-US" altLang="zh-CN" kern="100">
                        <a:latin typeface="Cambria Math" panose="02040503050406030204" pitchFamily="18" charset="0"/>
                        <a:ea typeface="Cambria Math" panose="02040503050406030204" pitchFamily="18" charset="0"/>
                        <a:cs typeface="Times New Roman" panose="02020603050405020304" pitchFamily="18" charset="0"/>
                      </a:rPr>
                      <m:t>×300=6</m:t>
                    </m:r>
                    <m:r>
                      <a:rPr lang="en-US" altLang="zh-CN" kern="100">
                        <a:latin typeface="Cambria Math" panose="02040503050406030204" pitchFamily="18" charset="0"/>
                        <a:ea typeface="等线" panose="02010600030101010101" pitchFamily="2" charset="-122"/>
                        <a:cs typeface="Times New Roman" panose="02020603050405020304" pitchFamily="18" charset="0"/>
                      </a:rPr>
                      <m:t>0</m:t>
                    </m:r>
                    <m:r>
                      <a:rPr lang="en-US" altLang="zh-CN" kern="100">
                        <a:latin typeface="Cambria Math" panose="02040503050406030204" pitchFamily="18" charset="0"/>
                        <a:ea typeface="Cambria Math" panose="02040503050406030204" pitchFamily="18" charset="0"/>
                        <a:cs typeface="Times New Roman" panose="02020603050405020304" pitchFamily="18" charset="0"/>
                      </a:rPr>
                      <m:t>0,000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为此，</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模型在训练过程中使用了两个巧妙方法来加快模型训练，分别为层次化</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Hierarchical </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）与负采样（</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Negative Sampling</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4EEB288-C622-45ED-84EC-562758705458}"/>
                  </a:ext>
                </a:extLst>
              </p:cNvPr>
              <p:cNvSpPr>
                <a:spLocks noRot="1" noChangeAspect="1" noMove="1" noResize="1" noEditPoints="1" noAdjustHandles="1" noChangeArrowheads="1" noChangeShapeType="1" noTextEdit="1"/>
              </p:cNvSpPr>
              <p:nvPr/>
            </p:nvSpPr>
            <p:spPr>
              <a:xfrm>
                <a:off x="1026866" y="1860055"/>
                <a:ext cx="7012030" cy="3451394"/>
              </a:xfrm>
              <a:prstGeom prst="rect">
                <a:avLst/>
              </a:prstGeom>
              <a:blipFill>
                <a:blip r:embed="rId3"/>
                <a:stretch>
                  <a:fillRect l="-695" r="-695" b="-2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81381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91563" y="269780"/>
            <a:ext cx="2492991" cy="369332"/>
          </a:xfrm>
          <a:prstGeom prst="rect">
            <a:avLst/>
          </a:prstGeom>
        </p:spPr>
        <p:txBody>
          <a:bodyPr wrap="none">
            <a:spAutoFit/>
          </a:bodyPr>
          <a:lstStyle/>
          <a:p>
            <a:pPr algn="ctr">
              <a:lnSpc>
                <a:spcPct val="90000"/>
              </a:lnSpc>
              <a:spcBef>
                <a:spcPct val="0"/>
              </a:spcBef>
            </a:pPr>
            <a:r>
              <a:rPr lang="zh-CN" altLang="zh-CN" sz="2000" dirty="0">
                <a:solidFill>
                  <a:srgbClr val="C00000"/>
                </a:solidFill>
                <a:latin typeface="Times New Roman" panose="02020603050405020304" pitchFamily="18" charset="0"/>
                <a:ea typeface="+mj-ea"/>
                <a:cs typeface="Times New Roman" panose="02020603050405020304" pitchFamily="18" charset="0"/>
              </a:rPr>
              <a:t>图像分类和目标定位</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pic>
        <p:nvPicPr>
          <p:cNvPr id="10" name="图片 9">
            <a:extLst>
              <a:ext uri="{FF2B5EF4-FFF2-40B4-BE49-F238E27FC236}">
                <a16:creationId xmlns:a16="http://schemas.microsoft.com/office/drawing/2014/main" xmlns="" id="{EAA68589-F251-4C7F-817A-66171B197A2D}"/>
              </a:ext>
            </a:extLst>
          </p:cNvPr>
          <p:cNvPicPr>
            <a:picLocks noChangeAspect="1"/>
          </p:cNvPicPr>
          <p:nvPr/>
        </p:nvPicPr>
        <p:blipFill>
          <a:blip r:embed="rId3"/>
          <a:stretch>
            <a:fillRect/>
          </a:stretch>
        </p:blipFill>
        <p:spPr>
          <a:xfrm>
            <a:off x="981686" y="1392150"/>
            <a:ext cx="7650051" cy="4162630"/>
          </a:xfrm>
          <a:prstGeom prst="rect">
            <a:avLst/>
          </a:prstGeom>
        </p:spPr>
      </p:pic>
      <p:sp>
        <p:nvSpPr>
          <p:cNvPr id="45" name="文本框 44">
            <a:extLst>
              <a:ext uri="{FF2B5EF4-FFF2-40B4-BE49-F238E27FC236}">
                <a16:creationId xmlns:a16="http://schemas.microsoft.com/office/drawing/2014/main" xmlns="" id="{C393924E-33B6-4642-9A29-D3FE6CE18AAB}"/>
              </a:ext>
            </a:extLst>
          </p:cNvPr>
          <p:cNvSpPr txBox="1"/>
          <p:nvPr/>
        </p:nvSpPr>
        <p:spPr>
          <a:xfrm>
            <a:off x="1744440" y="5721195"/>
            <a:ext cx="6622961"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6.34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利用卷积神经网络进行图像分类与目标定位示意图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3346557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kumimoji="1" lang="zh-CN" altLang="en-US" dirty="0" smtClean="0"/>
              <a:t>强化学习</a:t>
            </a:r>
            <a:endParaRPr kumimoji="1" lang="zh-CN" altLang="en-US" dirty="0"/>
          </a:p>
        </p:txBody>
      </p:sp>
      <p:sp>
        <p:nvSpPr>
          <p:cNvPr id="4" name="幻灯片编号占位符 3"/>
          <p:cNvSpPr>
            <a:spLocks noGrp="1"/>
          </p:cNvSpPr>
          <p:nvPr>
            <p:ph type="sldNum" sz="quarter" idx="12"/>
          </p:nvPr>
        </p:nvSpPr>
        <p:spPr/>
        <p:txBody>
          <a:bodyPr/>
          <a:lstStyle/>
          <a:p>
            <a:fld id="{5AD84F5B-1672-4D3F-9FEC-5DF89A7B7912}" type="slidenum">
              <a:rPr lang="zh-CN" altLang="en-US" smtClean="0"/>
              <a:t>355</a:t>
            </a:fld>
            <a:endParaRPr lang="zh-CN" altLang="en-US"/>
          </a:p>
        </p:txBody>
      </p:sp>
    </p:spTree>
    <p:extLst>
      <p:ext uri="{BB962C8B-B14F-4D97-AF65-F5344CB8AC3E}">
        <p14:creationId xmlns:p14="http://schemas.microsoft.com/office/powerpoint/2010/main" val="98672788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二、基于价值的强化学习</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rPr>
              <a:t>一、强化学习问题定义</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三、基于策略的强化学习</a:t>
            </a:r>
          </a:p>
        </p:txBody>
      </p:sp>
      <p:sp>
        <p:nvSpPr>
          <p:cNvPr id="7" name="矩形 6">
            <a:extLst>
              <a:ext uri="{FF2B5EF4-FFF2-40B4-BE49-F238E27FC236}">
                <a16:creationId xmlns:a16="http://schemas.microsoft.com/office/drawing/2014/main" xmlns=""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四、深度强化学习的应用</a:t>
            </a:r>
          </a:p>
        </p:txBody>
      </p:sp>
    </p:spTree>
    <p:extLst>
      <p:ext uri="{BB962C8B-B14F-4D97-AF65-F5344CB8AC3E}">
        <p14:creationId xmlns:p14="http://schemas.microsoft.com/office/powerpoint/2010/main" val="40753323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7663114-BA1E-4D33-B77E-13B4B0533AAA}"/>
              </a:ext>
            </a:extLst>
          </p:cNvPr>
          <p:cNvSpPr>
            <a:spLocks noGrp="1"/>
          </p:cNvSpPr>
          <p:nvPr>
            <p:ph type="title"/>
          </p:nvPr>
        </p:nvSpPr>
        <p:spPr/>
        <p:txBody>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强化学习中的概念</a:t>
            </a:r>
          </a:p>
        </p:txBody>
      </p:sp>
      <p:sp>
        <p:nvSpPr>
          <p:cNvPr id="2" name="矩形 1"/>
          <p:cNvSpPr/>
          <p:nvPr/>
        </p:nvSpPr>
        <p:spPr>
          <a:xfrm>
            <a:off x="163896" y="985105"/>
            <a:ext cx="5629465" cy="5546583"/>
          </a:xfrm>
          <a:prstGeom prst="rect">
            <a:avLst/>
          </a:prstGeom>
        </p:spPr>
        <p:txBody>
          <a:bodyPr wrap="square">
            <a:spAutoFit/>
          </a:bodyPr>
          <a:lstStyle/>
          <a:p>
            <a:pPr lvl="0">
              <a:lnSpc>
                <a:spcPct val="150000"/>
              </a:lnSpc>
            </a:pPr>
            <a:r>
              <a:rPr lang="zh-CN" altLang="zh-CN" sz="1600" b="1" dirty="0">
                <a:ea typeface="微软雅黑" panose="020B0503020204020204" pitchFamily="34" charset="-122"/>
              </a:rPr>
              <a:t>智能体（</a:t>
            </a:r>
            <a:r>
              <a:rPr lang="en-US" altLang="zh-CN" sz="1600" b="1" dirty="0">
                <a:ea typeface="微软雅黑" panose="020B0503020204020204" pitchFamily="34" charset="-122"/>
              </a:rPr>
              <a:t>agent</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智能体是强化学习算法的主体，它能够根据经验做出主观判断并执行动作，是整个智能系统的核心。</a:t>
            </a:r>
          </a:p>
          <a:p>
            <a:pPr>
              <a:lnSpc>
                <a:spcPct val="150000"/>
              </a:lnSpc>
            </a:pPr>
            <a:r>
              <a:rPr lang="zh-CN" altLang="zh-CN" sz="1600" b="1" dirty="0">
                <a:ea typeface="微软雅黑" panose="020B0503020204020204" pitchFamily="34" charset="-122"/>
              </a:rPr>
              <a:t>环境（</a:t>
            </a:r>
            <a:r>
              <a:rPr lang="en-US" altLang="zh-CN" sz="1600" b="1" dirty="0">
                <a:ea typeface="微软雅黑" panose="020B0503020204020204" pitchFamily="34" charset="-122"/>
              </a:rPr>
              <a:t>environment</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智能体以外的一切统称为环境，环境在与智能体的交互中，能被智能体所采取的动作影响，同时环境也能向智能体反馈状态和奖励。</a:t>
            </a:r>
            <a:endParaRPr lang="en-US" altLang="zh-CN" sz="17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zh-CN" sz="1600" b="1" dirty="0">
                <a:ea typeface="微软雅黑" panose="020B0503020204020204" pitchFamily="34" charset="-122"/>
              </a:rPr>
              <a:t>状态（</a:t>
            </a:r>
            <a:r>
              <a:rPr lang="en-US" altLang="zh-CN" sz="1600" b="1" dirty="0">
                <a:ea typeface="微软雅黑" panose="020B0503020204020204" pitchFamily="34" charset="-122"/>
              </a:rPr>
              <a:t>state</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状态可以理解为智能体对环境的一种理解和编码，通常包含了对智能体所采取决策产生影响的信息。</a:t>
            </a:r>
          </a:p>
          <a:p>
            <a:pPr lvl="0">
              <a:lnSpc>
                <a:spcPct val="150000"/>
              </a:lnSpc>
            </a:pPr>
            <a:r>
              <a:rPr lang="zh-CN" altLang="zh-CN" sz="1600" b="1" dirty="0">
                <a:ea typeface="微软雅黑" panose="020B0503020204020204" pitchFamily="34" charset="-122"/>
              </a:rPr>
              <a:t>动作（</a:t>
            </a:r>
            <a:r>
              <a:rPr lang="en-US" altLang="zh-CN" sz="1600" b="1" dirty="0">
                <a:ea typeface="微软雅黑" panose="020B0503020204020204" pitchFamily="34" charset="-122"/>
              </a:rPr>
              <a:t>action</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动作是智能体对环境产生影响的方式。</a:t>
            </a:r>
          </a:p>
          <a:p>
            <a:pPr lvl="0">
              <a:lnSpc>
                <a:spcPct val="150000"/>
              </a:lnSpc>
            </a:pPr>
            <a:r>
              <a:rPr lang="zh-CN" altLang="zh-CN" sz="1600" b="1" dirty="0">
                <a:ea typeface="微软雅黑" panose="020B0503020204020204" pitchFamily="34" charset="-122"/>
              </a:rPr>
              <a:t>策略（</a:t>
            </a:r>
            <a:r>
              <a:rPr lang="en-US" altLang="zh-CN" sz="1600" b="1" dirty="0">
                <a:ea typeface="微软雅黑" panose="020B0503020204020204" pitchFamily="34" charset="-122"/>
              </a:rPr>
              <a:t>policy</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策略是智能体在所处状态下去执行某个动作的依据，即给定一个状态，智能体可根据一个策略来选择应该采取的动作。</a:t>
            </a:r>
          </a:p>
          <a:p>
            <a:pPr lvl="0">
              <a:lnSpc>
                <a:spcPct val="150000"/>
              </a:lnSpc>
            </a:pPr>
            <a:r>
              <a:rPr lang="zh-CN" altLang="zh-CN" sz="1600" b="1" dirty="0">
                <a:ea typeface="微软雅黑" panose="020B0503020204020204" pitchFamily="34" charset="-122"/>
              </a:rPr>
              <a:t>奖励（</a:t>
            </a:r>
            <a:r>
              <a:rPr lang="en-US" altLang="zh-CN" sz="1600" b="1" dirty="0">
                <a:ea typeface="微软雅黑" panose="020B0503020204020204" pitchFamily="34" charset="-122"/>
              </a:rPr>
              <a:t>reward</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奖励是智能体序贯式采取一系列动作后从环境获得的收益。</a:t>
            </a:r>
          </a:p>
        </p:txBody>
      </p:sp>
      <p:pic>
        <p:nvPicPr>
          <p:cNvPr id="5" name="图片 4">
            <a:extLst>
              <a:ext uri="{FF2B5EF4-FFF2-40B4-BE49-F238E27FC236}">
                <a16:creationId xmlns:a16="http://schemas.microsoft.com/office/drawing/2014/main" xmlns="" id="{8B0AA729-77B1-45BD-B208-566249A118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4250" y="3089005"/>
            <a:ext cx="3045854" cy="1686158"/>
          </a:xfrm>
          <a:prstGeom prst="rect">
            <a:avLst/>
          </a:prstGeom>
        </p:spPr>
      </p:pic>
      <p:sp>
        <p:nvSpPr>
          <p:cNvPr id="7" name="文本框 6">
            <a:extLst>
              <a:ext uri="{FF2B5EF4-FFF2-40B4-BE49-F238E27FC236}">
                <a16:creationId xmlns:a16="http://schemas.microsoft.com/office/drawing/2014/main" xmlns="" id="{A3C79E5B-1523-49B4-96AD-7436F9D0F282}"/>
              </a:ext>
            </a:extLst>
          </p:cNvPr>
          <p:cNvSpPr txBox="1"/>
          <p:nvPr/>
        </p:nvSpPr>
        <p:spPr>
          <a:xfrm>
            <a:off x="5934250" y="4912425"/>
            <a:ext cx="3102847"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强化学习的过程</a:t>
            </a:r>
          </a:p>
        </p:txBody>
      </p:sp>
    </p:spTree>
    <p:extLst>
      <p:ext uri="{BB962C8B-B14F-4D97-AF65-F5344CB8AC3E}">
        <p14:creationId xmlns:p14="http://schemas.microsoft.com/office/powerpoint/2010/main" val="14367529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7663114-BA1E-4D33-B77E-13B4B0533AAA}"/>
              </a:ext>
            </a:extLst>
          </p:cNvPr>
          <p:cNvSpPr>
            <a:spLocks noGrp="1"/>
          </p:cNvSpPr>
          <p:nvPr>
            <p:ph type="title"/>
          </p:nvPr>
        </p:nvSpPr>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强化学习的特点</a:t>
            </a:r>
          </a:p>
        </p:txBody>
      </p:sp>
      <p:sp>
        <p:nvSpPr>
          <p:cNvPr id="5" name="矩形 4">
            <a:extLst>
              <a:ext uri="{FF2B5EF4-FFF2-40B4-BE49-F238E27FC236}">
                <a16:creationId xmlns:a16="http://schemas.microsoft.com/office/drawing/2014/main" xmlns="" id="{D9572124-F95C-4697-BDA8-105B6DDFDFAE}"/>
              </a:ext>
            </a:extLst>
          </p:cNvPr>
          <p:cNvSpPr/>
          <p:nvPr/>
        </p:nvSpPr>
        <p:spPr>
          <a:xfrm>
            <a:off x="738131" y="4240181"/>
            <a:ext cx="7784065"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b="1" dirty="0">
                <a:solidFill>
                  <a:srgbClr val="0070C0"/>
                </a:solidFill>
                <a:ea typeface="微软雅黑" panose="020B0503020204020204" pitchFamily="34" charset="-122"/>
              </a:rPr>
              <a:t>基于评估：</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强化学习利用环境评估当前策略，以此为依据进行优化</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0070C0"/>
                </a:solidFill>
                <a:ea typeface="微软雅黑" panose="020B0503020204020204" pitchFamily="34" charset="-122"/>
              </a:rPr>
              <a:t>交互性：</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强化学习的数据在与环境的交互中产生</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0070C0"/>
                </a:solidFill>
                <a:ea typeface="微软雅黑" panose="020B0503020204020204" pitchFamily="34" charset="-122"/>
              </a:rPr>
              <a:t>序列决策过程：</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智能主体在与环境的交互中需要作出一系列的决策，这些决策往往是前后关联的</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注：现实中强化学习问题往往还具有奖励滞后，基于采样的评估等特点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xmlns="" id="{76BB3951-FDCB-4767-8464-15FF70FFC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31" y="1415921"/>
            <a:ext cx="7521262" cy="2753426"/>
          </a:xfrm>
          <a:prstGeom prst="rect">
            <a:avLst/>
          </a:prstGeom>
        </p:spPr>
      </p:pic>
      <p:sp>
        <p:nvSpPr>
          <p:cNvPr id="7" name="文本框 6">
            <a:extLst>
              <a:ext uri="{FF2B5EF4-FFF2-40B4-BE49-F238E27FC236}">
                <a16:creationId xmlns:a16="http://schemas.microsoft.com/office/drawing/2014/main" xmlns="" id="{E12BB809-EB75-4A8F-8D48-C650D9960F0A}"/>
              </a:ext>
            </a:extLst>
          </p:cNvPr>
          <p:cNvSpPr txBox="1"/>
          <p:nvPr/>
        </p:nvSpPr>
        <p:spPr>
          <a:xfrm>
            <a:off x="2935617" y="1006533"/>
            <a:ext cx="3389092"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三种学习方式特点对比</a:t>
            </a:r>
          </a:p>
        </p:txBody>
      </p:sp>
    </p:spTree>
    <p:extLst>
      <p:ext uri="{BB962C8B-B14F-4D97-AF65-F5344CB8AC3E}">
        <p14:creationId xmlns:p14="http://schemas.microsoft.com/office/powerpoint/2010/main" val="120115757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506911" y="108501"/>
            <a:ext cx="8376356" cy="657727"/>
          </a:xfrm>
        </p:spPr>
        <p:txBody>
          <a:bodyPr/>
          <a:lstStyle/>
          <a:p>
            <a:r>
              <a:rPr lang="zh-CN" altLang="zh-CN" sz="2400" dirty="0">
                <a:latin typeface="黑体" panose="02010609060101010101" pitchFamily="49" charset="-122"/>
                <a:ea typeface="黑体" panose="02010609060101010101" pitchFamily="49" charset="-122"/>
                <a:cs typeface="Times New Roman" panose="02020603050405020304" pitchFamily="18" charset="0"/>
              </a:rPr>
              <a:t>马尔可夫决策过程</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90761557-CA0E-4BA7-8D0E-128162596493}"/>
                  </a:ext>
                </a:extLst>
              </p:cNvPr>
              <p:cNvSpPr/>
              <p:nvPr/>
            </p:nvSpPr>
            <p:spPr>
              <a:xfrm>
                <a:off x="212158" y="884112"/>
                <a:ext cx="5373394" cy="2769989"/>
              </a:xfrm>
              <a:prstGeom prst="rect">
                <a:avLst/>
              </a:prstGeom>
            </p:spPr>
            <p:txBody>
              <a:bodyPr wrap="square">
                <a:spAutoFit/>
              </a:bodyPr>
              <a:lstStyle/>
              <a:p>
                <a:pPr>
                  <a:lnSpc>
                    <a:spcPct val="150000"/>
                  </a:lnSpc>
                </a:pPr>
                <a:r>
                  <a:rPr lang="zh-CN" altLang="en-US" sz="1600" b="1" dirty="0">
                    <a:ea typeface="黑体" panose="02010609060101010101" pitchFamily="49" charset="-122"/>
                  </a:rPr>
                  <a:t>（序列优化）问题：</a:t>
                </a:r>
                <a:endParaRPr lang="en-US" altLang="zh-CN" sz="1600" b="1" dirty="0">
                  <a:ea typeface="黑体" panose="02010609060101010101" pitchFamily="49" charset="-122"/>
                </a:endParaRPr>
              </a:p>
              <a:p>
                <a:pPr marL="342900" indent="-342900">
                  <a:lnSpc>
                    <a:spcPct val="150000"/>
                  </a:lnSpc>
                  <a:buFont typeface="Wingdings" panose="05000000000000000000" pitchFamily="2" charset="2"/>
                  <a:buChar char="l"/>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在下图网格中，假设有一个机器人位于</a:t>
                </a:r>
                <a14:m>
                  <m:oMath xmlns:m="http://schemas.openxmlformats.org/officeDocument/2006/math">
                    <m:sSub>
                      <m:sSubPr>
                        <m:ctrlPr>
                          <a:rPr lang="en-US" altLang="zh-CN" sz="1600" b="1" i="1">
                            <a:latin typeface="Cambria Math" charset="0"/>
                            <a:ea typeface="黑体" panose="02010609060101010101" pitchFamily="49" charset="-122"/>
                          </a:rPr>
                        </m:ctrlPr>
                      </m:sSubPr>
                      <m:e>
                        <m:r>
                          <a:rPr lang="en-US" altLang="zh-CN" sz="1600" b="1" i="1">
                            <a:latin typeface="Cambria Math"/>
                            <a:ea typeface="黑体" panose="02010609060101010101" pitchFamily="49" charset="-122"/>
                          </a:rPr>
                          <m:t>𝒔</m:t>
                        </m:r>
                      </m:e>
                      <m:sub>
                        <m:r>
                          <a:rPr lang="en-US" altLang="zh-CN" sz="1600" b="1" i="1">
                            <a:latin typeface="Cambria Math"/>
                            <a:ea typeface="黑体" panose="02010609060101010101" pitchFamily="49" charset="-122"/>
                          </a:rPr>
                          <m:t>𝟏</m:t>
                        </m:r>
                      </m:sub>
                    </m:sSub>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，其每一步只能向上或向右移动一格，跃出方格会被惩罚（且游戏停止）</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如何使用强化学习找到一种策略，使机器人从</a:t>
                </a:r>
                <a14:m>
                  <m:oMath xmlns:m="http://schemas.openxmlformats.org/officeDocument/2006/math">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到达</a:t>
                </a:r>
                <a14:m>
                  <m:oMath xmlns:m="http://schemas.openxmlformats.org/officeDocument/2006/math">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9</m:t>
                        </m:r>
                      </m:sub>
                    </m:sSub>
                    <m:r>
                      <a:rPr lang="zh-CN" altLang="en-US" sz="16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en-US" altLang="zh-CN" sz="2000" b="1" dirty="0">
                  <a:latin typeface="黑体" panose="02010609060101010101" pitchFamily="49" charset="-122"/>
                  <a:ea typeface="黑体" panose="02010609060101010101" pitchFamily="49" charset="-122"/>
                </a:endParaRPr>
              </a:p>
            </p:txBody>
          </p:sp>
        </mc:Choice>
        <mc:Fallback xmlns="">
          <p:sp>
            <p:nvSpPr>
              <p:cNvPr id="14" name="矩形 13">
                <a:extLst>
                  <a:ext uri="{FF2B5EF4-FFF2-40B4-BE49-F238E27FC236}">
                    <a16:creationId xmlns:a16="http://schemas.microsoft.com/office/drawing/2014/main" id="{90761557-CA0E-4BA7-8D0E-128162596493}"/>
                  </a:ext>
                </a:extLst>
              </p:cNvPr>
              <p:cNvSpPr>
                <a:spLocks noRot="1" noChangeAspect="1" noMove="1" noResize="1" noEditPoints="1" noAdjustHandles="1" noChangeArrowheads="1" noChangeShapeType="1" noTextEdit="1"/>
              </p:cNvSpPr>
              <p:nvPr/>
            </p:nvSpPr>
            <p:spPr>
              <a:xfrm>
                <a:off x="212158" y="884112"/>
                <a:ext cx="5373394" cy="2769989"/>
              </a:xfrm>
              <a:prstGeom prst="rect">
                <a:avLst/>
              </a:prstGeom>
              <a:blipFill>
                <a:blip r:embed="rId2"/>
                <a:stretch>
                  <a:fillRect l="-681"/>
                </a:stretch>
              </a:blipFill>
            </p:spPr>
            <p:txBody>
              <a:bodyPr/>
              <a:lstStyle/>
              <a:p>
                <a:r>
                  <a:rPr lang="zh-CN" altLang="en-US">
                    <a:noFill/>
                  </a:rPr>
                  <a:t> </a:t>
                </a:r>
              </a:p>
            </p:txBody>
          </p:sp>
        </mc:Fallback>
      </mc:AlternateContent>
      <p:grpSp>
        <p:nvGrpSpPr>
          <p:cNvPr id="3" name="组合 2"/>
          <p:cNvGrpSpPr/>
          <p:nvPr/>
        </p:nvGrpSpPr>
        <p:grpSpPr>
          <a:xfrm>
            <a:off x="6221012" y="1046018"/>
            <a:ext cx="1971676" cy="1971668"/>
            <a:chOff x="6762730" y="1104007"/>
            <a:chExt cx="1971676" cy="1971668"/>
          </a:xfrm>
        </p:grpSpPr>
        <p:grpSp>
          <p:nvGrpSpPr>
            <p:cNvPr id="4" name="组合 3">
              <a:extLst>
                <a:ext uri="{FF2B5EF4-FFF2-40B4-BE49-F238E27FC236}">
                  <a16:creationId xmlns:a16="http://schemas.microsoft.com/office/drawing/2014/main" xmlns="" id="{606D2708-8DE6-417F-91EA-43019CDA1570}"/>
                </a:ext>
              </a:extLst>
            </p:cNvPr>
            <p:cNvGrpSpPr/>
            <p:nvPr/>
          </p:nvGrpSpPr>
          <p:grpSpPr>
            <a:xfrm>
              <a:off x="6762730" y="1104007"/>
              <a:ext cx="1971676" cy="1971668"/>
              <a:chOff x="8158160" y="4067172"/>
              <a:chExt cx="1971676" cy="1971668"/>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A49726D7-18E6-40A1-B54A-3F49578780FF}"/>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A49726D7-18E6-40A1-B54A-3F49578780FF}"/>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413F230B-2C35-44EA-B4A2-DF0A8B2CD016}"/>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413F230B-2C35-44EA-B4A2-DF0A8B2CD016}"/>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5426B4B1-A2A3-4D06-A04C-F7AA7C358C1A}"/>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5426B4B1-A2A3-4D06-A04C-F7AA7C358C1A}"/>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93E8543F-A19F-4167-BDF1-BA691548B920}"/>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93E8543F-A19F-4167-BDF1-BA691548B920}"/>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462C781C-E680-4B6A-A852-97E261E2F125}"/>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6" name="矩形 15">
                    <a:extLst>
                      <a:ext uri="{FF2B5EF4-FFF2-40B4-BE49-F238E27FC236}">
                        <a16:creationId xmlns:a16="http://schemas.microsoft.com/office/drawing/2014/main" id="{462C781C-E680-4B6A-A852-97E261E2F125}"/>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BA3BD8E8-F2B6-4FD2-B8C2-914D11DE26F9}"/>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BA3BD8E8-F2B6-4FD2-B8C2-914D11DE26F9}"/>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77D9069E-2B65-46C7-8EC7-1037B575EA8A}"/>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89A57CBB-A279-4DDB-A314-783BACAF19C0}"/>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xmlns="" id="{3A991A88-D1DF-4E6E-828E-B7123EAE1D2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cxnSp>
          <p:nvCxnSpPr>
            <p:cNvPr id="15" name="直接箭头连接符 14">
              <a:extLst>
                <a:ext uri="{FF2B5EF4-FFF2-40B4-BE49-F238E27FC236}">
                  <a16:creationId xmlns:a16="http://schemas.microsoft.com/office/drawing/2014/main" xmlns="" id="{7C6402E0-2F33-4295-BA76-26E7AC51CCF2}"/>
                </a:ext>
              </a:extLst>
            </p:cNvPr>
            <p:cNvCxnSpPr>
              <a:cxnSpLocks/>
            </p:cNvCxnSpPr>
            <p:nvPr/>
          </p:nvCxnSpPr>
          <p:spPr>
            <a:xfrm flipV="1">
              <a:off x="7069308" y="1432619"/>
              <a:ext cx="1314371" cy="1260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文本框 25">
              <a:extLst>
                <a:ext uri="{FF2B5EF4-FFF2-40B4-BE49-F238E27FC236}">
                  <a16:creationId xmlns:a16="http://schemas.microsoft.com/office/drawing/2014/main" xmlns="" id="{DCBFACF8-804F-4E60-8F67-BC39667A5C48}"/>
                </a:ext>
              </a:extLst>
            </p:cNvPr>
            <p:cNvSpPr txBox="1"/>
            <p:nvPr/>
          </p:nvSpPr>
          <p:spPr>
            <a:xfrm>
              <a:off x="7639903" y="2123441"/>
              <a:ext cx="595035" cy="584775"/>
            </a:xfrm>
            <a:prstGeom prst="rect">
              <a:avLst/>
            </a:prstGeom>
            <a:noFill/>
          </p:spPr>
          <p:txBody>
            <a:bodyPr wrap="none" rtlCol="0">
              <a:spAutoFit/>
            </a:bodyPr>
            <a:lstStyle/>
            <a:p>
              <a:r>
                <a:rPr lang="zh-CN" altLang="en-US" sz="3200" b="1" dirty="0">
                  <a:solidFill>
                    <a:srgbClr val="FF0000"/>
                  </a:solidFill>
                  <a:latin typeface="Times New Roman" panose="02020603050405020304" pitchFamily="18" charset="0"/>
                  <a:ea typeface="黑体" pitchFamily="49" charset="-122"/>
                  <a:cs typeface="Times New Roman" panose="02020603050405020304" pitchFamily="18" charset="0"/>
                </a:rPr>
                <a:t>？</a:t>
              </a:r>
            </a:p>
          </p:txBody>
        </p:sp>
      </p:grpSp>
      <p:sp>
        <p:nvSpPr>
          <p:cNvPr id="17" name="矩形 16">
            <a:extLst>
              <a:ext uri="{FF2B5EF4-FFF2-40B4-BE49-F238E27FC236}">
                <a16:creationId xmlns:a16="http://schemas.microsoft.com/office/drawing/2014/main" xmlns="" id="{83528E4B-4CD8-4F19-A419-0F4EBB9C9811}"/>
              </a:ext>
            </a:extLst>
          </p:cNvPr>
          <p:cNvSpPr/>
          <p:nvPr/>
        </p:nvSpPr>
        <p:spPr>
          <a:xfrm>
            <a:off x="3215140" y="2988691"/>
            <a:ext cx="3766081" cy="461665"/>
          </a:xfrm>
          <a:prstGeom prst="rect">
            <a:avLst/>
          </a:prstGeom>
        </p:spPr>
        <p:txBody>
          <a:bodyPr wrap="square">
            <a:spAutoFit/>
          </a:bodyPr>
          <a:lstStyle/>
          <a:p>
            <a:pPr>
              <a:lnSpc>
                <a:spcPct val="150000"/>
              </a:lnSpc>
            </a:pPr>
            <a:r>
              <a:rPr lang="zh-CN" altLang="en-US" sz="1600" b="1" dirty="0">
                <a:latin typeface="黑体" panose="02010609060101010101" pitchFamily="49" charset="-122"/>
                <a:ea typeface="黑体" panose="02010609060101010101" pitchFamily="49" charset="-122"/>
              </a:rPr>
              <a:t>    刻画解该问题的因素</a:t>
            </a:r>
            <a:endParaRPr lang="en-US" altLang="zh-CN" sz="1600"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extLst/>
              </p:nvPr>
            </p:nvGraphicFramePr>
            <p:xfrm>
              <a:off x="2055073" y="3503379"/>
              <a:ext cx="5280031" cy="2763865"/>
            </p:xfrm>
            <a:graphic>
              <a:graphicData uri="http://schemas.openxmlformats.org/drawingml/2006/table">
                <a:tbl>
                  <a:tblPr firstRow="1" bandRow="1">
                    <a:tableStyleId>{5C22544A-7EE6-4342-B048-85BDC9FD1C3A}</a:tableStyleId>
                  </a:tblPr>
                  <a:tblGrid>
                    <a:gridCol w="1202782">
                      <a:extLst>
                        <a:ext uri="{9D8B030D-6E8A-4147-A177-3AD203B41FA5}">
                          <a16:colId xmlns:a16="http://schemas.microsoft.com/office/drawing/2014/main" xmlns="" val="20000"/>
                        </a:ext>
                      </a:extLst>
                    </a:gridCol>
                    <a:gridCol w="4077249">
                      <a:extLst>
                        <a:ext uri="{9D8B030D-6E8A-4147-A177-3AD203B41FA5}">
                          <a16:colId xmlns:a16="http://schemas.microsoft.com/office/drawing/2014/main" xmlns="" val="20001"/>
                        </a:ext>
                      </a:extLst>
                    </a:gridCol>
                  </a:tblGrid>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智能主体</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迷宫机器人</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环境</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14:m>
                            <m:oMath xmlns:m="http://schemas.openxmlformats.org/officeDocument/2006/math">
                              <m:r>
                                <a:rPr lang="en-US" altLang="zh-CN" sz="1600" b="1" kern="1200" smtClean="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3×3</m:t>
                              </m:r>
                            </m:oMath>
                          </a14:m>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状态</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机器人当前时刻所处方格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动作</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每次移动一个方格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奖励</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到达</a:t>
                          </a:r>
                          <a14:m>
                            <m:oMath xmlns:m="http://schemas.openxmlformats.org/officeDocument/2006/math">
                              <m:sSub>
                                <m:sSubPr>
                                  <m:ctrlPr>
                                    <a:rPr lang="en-US" altLang="zh-CN" sz="1600" b="1" i="1" kern="1200">
                                      <a:solidFill>
                                        <a:schemeClr val="tx1"/>
                                      </a:solidFill>
                                      <a:latin typeface="Cambria Math" charset="0"/>
                                      <a:ea typeface="华文楷体" panose="02010600040101010101" pitchFamily="2" charset="-122"/>
                                      <a:cs typeface="Times New Roman" panose="02020603050405020304" pitchFamily="18" charset="0"/>
                                    </a:rPr>
                                  </m:ctrlPr>
                                </m:sSubPr>
                                <m:e>
                                  <m:r>
                                    <a:rPr lang="en-US" altLang="zh-CN" sz="1600" b="1" kern="120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kern="1200" smtClean="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9</m:t>
                                  </m:r>
                                </m:sub>
                              </m:sSub>
                            </m:oMath>
                          </a14:m>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时给予奖励；越界时给予惩罚</a:t>
                          </a:r>
                          <a:endParaRPr lang="en-US" altLang="zh-CN"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mc:Choice>
        <mc:Fallback xmlns="">
          <p:graphicFrame>
            <p:nvGraphicFramePr>
              <p:cNvPr id="18" name="表格 17"/>
              <p:cNvGraphicFramePr>
                <a:graphicFrameLocks noGrp="1"/>
              </p:cNvGraphicFramePr>
              <p:nvPr>
                <p:extLst>
                  <p:ext uri="{D42A27DB-BD31-4B8C-83A1-F6EECF244321}">
                    <p14:modId xmlns:p14="http://schemas.microsoft.com/office/powerpoint/2010/main" val="3302796871"/>
                  </p:ext>
                </p:extLst>
              </p:nvPr>
            </p:nvGraphicFramePr>
            <p:xfrm>
              <a:off x="2055073" y="3503379"/>
              <a:ext cx="5280031" cy="2763865"/>
            </p:xfrm>
            <a:graphic>
              <a:graphicData uri="http://schemas.openxmlformats.org/drawingml/2006/table">
                <a:tbl>
                  <a:tblPr firstRow="1" bandRow="1">
                    <a:tableStyleId>{5C22544A-7EE6-4342-B048-85BDC9FD1C3A}</a:tableStyleId>
                  </a:tblPr>
                  <a:tblGrid>
                    <a:gridCol w="1202782">
                      <a:extLst>
                        <a:ext uri="{9D8B030D-6E8A-4147-A177-3AD203B41FA5}">
                          <a16:colId xmlns:a16="http://schemas.microsoft.com/office/drawing/2014/main" val="20000"/>
                        </a:ext>
                      </a:extLst>
                    </a:gridCol>
                    <a:gridCol w="4077249">
                      <a:extLst>
                        <a:ext uri="{9D8B030D-6E8A-4147-A177-3AD203B41FA5}">
                          <a16:colId xmlns:a16="http://schemas.microsoft.com/office/drawing/2014/main" val="20001"/>
                        </a:ext>
                      </a:extLst>
                    </a:gridCol>
                  </a:tblGrid>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智能主体</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迷宫机器人</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环境</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7"/>
                          <a:stretch>
                            <a:fillRect l="-29746" t="-105479" r="-299" b="-427397"/>
                          </a:stretch>
                        </a:blipFill>
                      </a:tcPr>
                    </a:tc>
                    <a:extLst>
                      <a:ext uri="{0D108BD9-81ED-4DB2-BD59-A6C34878D82A}">
                        <a16:rowId xmlns:a16="http://schemas.microsoft.com/office/drawing/2014/main" val="10001"/>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状态</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机器人当前时刻所处方格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动作</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每次移动一个方格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奖励</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7"/>
                          <a:stretch>
                            <a:fillRect l="-29746" t="-346602" r="-299" b="-1942"/>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509013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963973" y="1404505"/>
                <a:ext cx="7474945" cy="3390672"/>
              </a:xfrm>
              <a:prstGeom prst="rect">
                <a:avLst/>
              </a:prstGeom>
            </p:spPr>
            <p:txBody>
              <a:bodyPr wrap="square">
                <a:spAutoFit/>
              </a:bodyPr>
              <a:lstStyle/>
              <a:p>
                <a:pPr>
                  <a:lnSpc>
                    <a:spcPct val="20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定理 </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zh-CN" dirty="0"/>
                  <a:t>在约束变元相同的情况下，量词的运算满足分配律。</a:t>
                </a:r>
              </a:p>
              <a:p>
                <a:pPr>
                  <a:lnSpc>
                    <a:spcPct val="200000"/>
                  </a:lnSpc>
                </a:pPr>
                <a:r>
                  <a:rPr lang="zh-CN" altLang="zh-CN" dirty="0"/>
                  <a:t>设</a:t>
                </a:r>
                <a14:m>
                  <m:oMath xmlns:m="http://schemas.openxmlformats.org/officeDocument/2006/math">
                    <m:r>
                      <a:rPr lang="en-US" altLang="zh-CN" i="1">
                        <a:latin typeface="Cambria Math"/>
                      </a:rPr>
                      <m:t>𝐴</m:t>
                    </m:r>
                    <m:d>
                      <m:dPr>
                        <m:ctrlPr>
                          <a:rPr lang="zh-CN" altLang="zh-CN" i="1">
                            <a:latin typeface="Cambria Math" charset="0"/>
                          </a:rPr>
                        </m:ctrlPr>
                      </m:dPr>
                      <m:e>
                        <m:r>
                          <a:rPr lang="en-US" altLang="zh-CN" i="1">
                            <a:latin typeface="Cambria Math"/>
                          </a:rPr>
                          <m:t>𝑥</m:t>
                        </m:r>
                      </m:e>
                    </m:d>
                  </m:oMath>
                </a14:m>
                <a:r>
                  <a:rPr lang="zh-CN" altLang="zh-CN" dirty="0"/>
                  <a:t>和</a:t>
                </a:r>
                <a14:m>
                  <m:oMath xmlns:m="http://schemas.openxmlformats.org/officeDocument/2006/math">
                    <m:r>
                      <a:rPr lang="en-US" altLang="zh-CN" i="1">
                        <a:latin typeface="Cambria Math"/>
                      </a:rPr>
                      <m:t>𝐵</m:t>
                    </m:r>
                    <m:d>
                      <m:dPr>
                        <m:ctrlPr>
                          <a:rPr lang="zh-CN" altLang="zh-CN" i="1">
                            <a:latin typeface="Cambria Math" charset="0"/>
                          </a:rPr>
                        </m:ctrlPr>
                      </m:dPr>
                      <m:e>
                        <m:r>
                          <a:rPr lang="en-US" altLang="zh-CN" i="1">
                            <a:latin typeface="Cambria Math"/>
                          </a:rPr>
                          <m:t>𝑥</m:t>
                        </m:r>
                      </m:e>
                    </m:d>
                  </m:oMath>
                </a14:m>
                <a:r>
                  <a:rPr lang="zh-CN" altLang="zh-CN" dirty="0"/>
                  <a:t>是包含变元</a:t>
                </a:r>
                <a14:m>
                  <m:oMath xmlns:m="http://schemas.openxmlformats.org/officeDocument/2006/math">
                    <m:r>
                      <a:rPr lang="en-US" altLang="zh-CN" i="1">
                        <a:latin typeface="Cambria Math"/>
                      </a:rPr>
                      <m:t>𝑥</m:t>
                    </m:r>
                  </m:oMath>
                </a14:m>
                <a:r>
                  <a:rPr lang="zh-CN" altLang="zh-CN" dirty="0"/>
                  <a:t>的谓词公式，则</a:t>
                </a:r>
                <a:r>
                  <a:rPr lang="zh-CN" altLang="en-US" dirty="0"/>
                  <a:t>存在如下</a:t>
                </a:r>
                <a:r>
                  <a:rPr lang="zh-CN" altLang="zh-CN" dirty="0"/>
                  <a:t>关系：</a:t>
                </a:r>
              </a:p>
              <a:p>
                <a:pPr lvl="0" algn="ctr">
                  <a:lnSpc>
                    <a:spcPct val="200000"/>
                  </a:lnSpc>
                </a:pP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oMath>
                </a14:m>
                <a:r>
                  <a:rPr lang="en-US" altLang="zh-CN" dirty="0"/>
                  <a:t>  </a:t>
                </a:r>
                <a:r>
                  <a:rPr lang="zh-CN" altLang="en-US" b="1" dirty="0">
                    <a:solidFill>
                      <a:srgbClr val="C00000"/>
                    </a:solidFill>
                  </a:rPr>
                  <a:t>（不成立）</a:t>
                </a:r>
                <a:endParaRPr lang="zh-CN" altLang="zh-CN" b="1" dirty="0">
                  <a:solidFill>
                    <a:srgbClr val="C00000"/>
                  </a:solidFill>
                </a:endParaRPr>
              </a:p>
              <a:p>
                <a:pPr lvl="0">
                  <a:lnSpc>
                    <a:spcPct val="20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oMath>
                  </m:oMathPara>
                </a14:m>
                <a:endParaRPr lang="zh-CN" altLang="zh-CN" dirty="0"/>
              </a:p>
              <a:p>
                <a:pPr lvl="0">
                  <a:lnSpc>
                    <a:spcPct val="20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𝐵</m:t>
                      </m:r>
                      <m:r>
                        <a:rPr lang="en-US" altLang="zh-CN">
                          <a:latin typeface="Cambria Math"/>
                        </a:rPr>
                        <m:t>(</m:t>
                      </m:r>
                      <m:r>
                        <a:rPr lang="en-US" altLang="zh-CN" i="1">
                          <a:latin typeface="Cambria Math"/>
                        </a:rPr>
                        <m:t>𝑥</m:t>
                      </m:r>
                      <m:r>
                        <a:rPr lang="en-US" altLang="zh-CN">
                          <a:latin typeface="Cambria Math"/>
                        </a:rPr>
                        <m:t>)</m:t>
                      </m:r>
                    </m:oMath>
                  </m:oMathPara>
                </a14:m>
                <a:endParaRPr lang="zh-CN" altLang="zh-CN" dirty="0"/>
              </a:p>
              <a:p>
                <a:pPr algn="ctr">
                  <a:lnSpc>
                    <a:spcPct val="200000"/>
                  </a:lnSpc>
                </a:pP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oMath>
                </a14:m>
                <a:r>
                  <a:rPr lang="en-US" altLang="zh-CN" dirty="0"/>
                  <a:t> </a:t>
                </a:r>
                <a:r>
                  <a:rPr lang="zh-CN" altLang="en-US" b="1" dirty="0">
                    <a:solidFill>
                      <a:srgbClr val="C00000"/>
                    </a:solidFill>
                  </a:rPr>
                  <a:t>（不成立）</a:t>
                </a:r>
                <a:endParaRPr lang="zh-CN" altLang="zh-CN" b="1" dirty="0">
                  <a:solidFill>
                    <a:srgbClr val="C0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963973" y="1404505"/>
                <a:ext cx="7474945" cy="3390672"/>
              </a:xfrm>
              <a:prstGeom prst="rect">
                <a:avLst/>
              </a:prstGeom>
              <a:blipFill>
                <a:blip r:embed="rId2"/>
                <a:stretch>
                  <a:fillRect l="-816" b="-1436"/>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xmlns="" id="{10484CF1-80FF-457B-BE8A-631D236FFB39}"/>
              </a:ext>
            </a:extLst>
          </p:cNvPr>
          <p:cNvSpPr/>
          <p:nvPr/>
        </p:nvSpPr>
        <p:spPr>
          <a:xfrm>
            <a:off x="1594262" y="5331217"/>
            <a:ext cx="5955476" cy="369332"/>
          </a:xfrm>
          <a:prstGeom prst="rect">
            <a:avLst/>
          </a:prstGeom>
        </p:spPr>
        <p:txBody>
          <a:bodyPr wrap="none">
            <a:spAutoFit/>
          </a:bodyPr>
          <a:lstStyle/>
          <a:p>
            <a:r>
              <a:rPr lang="zh-CN" altLang="en-US" dirty="0"/>
              <a:t>全称量词对析取没有分配律、存在量词对合取没有分配律</a:t>
            </a:r>
          </a:p>
        </p:txBody>
      </p:sp>
    </p:spTree>
    <p:extLst>
      <p:ext uri="{BB962C8B-B14F-4D97-AF65-F5344CB8AC3E}">
        <p14:creationId xmlns:p14="http://schemas.microsoft.com/office/powerpoint/2010/main" val="102623477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7663114-BA1E-4D33-B77E-13B4B0533AAA}"/>
              </a:ext>
            </a:extLst>
          </p:cNvPr>
          <p:cNvSpPr>
            <a:spLocks noGrp="1"/>
          </p:cNvSpPr>
          <p:nvPr>
            <p:ph type="title"/>
          </p:nvPr>
        </p:nvSpPr>
        <p:spPr>
          <a:xfrm>
            <a:off x="722905" y="166357"/>
            <a:ext cx="7507706" cy="657727"/>
          </a:xfrm>
        </p:spPr>
        <p:txBody>
          <a:bodyPr/>
          <a:lstStyle/>
          <a:p>
            <a:r>
              <a:rPr lang="zh-CN" altLang="en-US" sz="2400" dirty="0">
                <a:latin typeface="+mn-lt"/>
                <a:ea typeface="黑体" panose="02010609060101010101" pitchFamily="49" charset="-122"/>
                <a:cs typeface="Times New Roman" panose="02020603050405020304" pitchFamily="18" charset="0"/>
              </a:rPr>
              <a:t>离散马尔可夫过程（</a:t>
            </a:r>
            <a:r>
              <a:rPr lang="en-US" altLang="zh-CN" sz="2400" dirty="0">
                <a:latin typeface="+mn-lt"/>
                <a:ea typeface="黑体" panose="02010609060101010101" pitchFamily="49" charset="-122"/>
                <a:cs typeface="Times New Roman" panose="02020603050405020304" pitchFamily="18" charset="0"/>
              </a:rPr>
              <a:t>Discrete Markov Process</a:t>
            </a:r>
            <a:r>
              <a:rPr lang="zh-CN" altLang="en-US" sz="2400" dirty="0">
                <a:latin typeface="+mn-lt"/>
                <a:ea typeface="黑体" panose="02010609060101010101" pitchFamily="49" charset="-122"/>
                <a:cs typeface="Times New Roman" panose="02020603050405020304" pitchFamily="18" charset="0"/>
              </a:rPr>
              <a:t>）</a:t>
            </a:r>
          </a:p>
        </p:txBody>
      </p:sp>
      <p:grpSp>
        <p:nvGrpSpPr>
          <p:cNvPr id="2" name="组合 1"/>
          <p:cNvGrpSpPr/>
          <p:nvPr/>
        </p:nvGrpSpPr>
        <p:grpSpPr>
          <a:xfrm>
            <a:off x="0" y="1442471"/>
            <a:ext cx="9221117" cy="4238610"/>
            <a:chOff x="0" y="1126938"/>
            <a:chExt cx="9221117" cy="4238610"/>
          </a:xfrm>
        </p:grpSpPr>
        <p:sp>
          <p:nvSpPr>
            <p:cNvPr id="8" name="椭圆形标注 7"/>
            <p:cNvSpPr/>
            <p:nvPr/>
          </p:nvSpPr>
          <p:spPr>
            <a:xfrm>
              <a:off x="6323526" y="3593206"/>
              <a:ext cx="2434107" cy="112690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C76D0282-2D4E-4059-8116-644E16DE0118}"/>
                    </a:ext>
                  </a:extLst>
                </p:cNvPr>
                <p:cNvSpPr/>
                <p:nvPr/>
              </p:nvSpPr>
              <p:spPr>
                <a:xfrm>
                  <a:off x="0" y="1126938"/>
                  <a:ext cx="9221117" cy="3344121"/>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一个随机过程实际上是一列随时间变化的随机变量，其中当时间是离散量时，一个随机过程可以表示为</a:t>
                  </a:r>
                  <a14:m>
                    <m:oMath xmlns:m="http://schemas.openxmlformats.org/officeDocument/2006/math">
                      <m:sSub>
                        <m:sSubPr>
                          <m:ctrlPr>
                            <a:rPr lang="en-US" altLang="zh-CN" sz="2000" b="1" i="1">
                              <a:latin typeface="Cambria Math" charset="0"/>
                              <a:ea typeface="华文楷体" panose="02010600040101010101" pitchFamily="2" charset="-122"/>
                              <a:cs typeface="Times New Roman" panose="02020603050405020304" pitchFamily="18" charset="0"/>
                            </a:rPr>
                          </m:ctrlPr>
                        </m:sSubPr>
                        <m:e>
                          <m:d>
                            <m:dPr>
                              <m:begChr m:val="{"/>
                              <m:endChr m:val="}"/>
                              <m:ctrlPr>
                                <a:rPr lang="en-US" altLang="zh-CN" sz="2000" b="1" i="1">
                                  <a:latin typeface="Cambria Math" charset="0"/>
                                  <a:ea typeface="华文楷体" panose="02010600040101010101" pitchFamily="2" charset="-122"/>
                                  <a:cs typeface="Times New Roman" panose="02020603050405020304" pitchFamily="18" charset="0"/>
                                </a:rPr>
                              </m:ctrlPr>
                            </m:dPr>
                            <m:e>
                              <m:sSub>
                                <m:sSubPr>
                                  <m:ctrlPr>
                                    <a:rPr lang="en-US" altLang="zh-CN" sz="2000" b="1" i="1">
                                      <a:latin typeface="Cambria Math" charset="0"/>
                                      <a:ea typeface="华文楷体" panose="02010600040101010101" pitchFamily="2" charset="-122"/>
                                      <a:cs typeface="Times New Roman" panose="02020603050405020304" pitchFamily="18" charset="0"/>
                                    </a:rPr>
                                  </m:ctrlPr>
                                </m:sSubPr>
                                <m:e>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𝑿</m:t>
                                  </m:r>
                                </m:e>
                                <m:sub>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𝒕</m:t>
                                  </m:r>
                                </m:sub>
                              </m:sSub>
                            </m:e>
                          </m:d>
                        </m:e>
                        <m:sub>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𝒕</m:t>
                          </m:r>
                          <m:r>
                            <a:rPr lang="en-US" altLang="zh-CN" sz="20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𝟎</m:t>
                          </m:r>
                          <m:r>
                            <a:rPr lang="en-US" altLang="zh-CN" sz="20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𝟏</m:t>
                          </m:r>
                          <m:r>
                            <a:rPr lang="en-US" altLang="zh-CN" sz="20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𝟐</m:t>
                          </m:r>
                          <m:r>
                            <a:rPr lang="en-US" altLang="zh-CN" sz="2000" b="1">
                              <a:latin typeface="Cambria Math" panose="02040503050406030204" pitchFamily="18" charset="0"/>
                              <a:ea typeface="华文楷体" panose="02010600040101010101" pitchFamily="2" charset="-122"/>
                              <a:cs typeface="Times New Roman" panose="02020603050405020304" pitchFamily="18" charset="0"/>
                            </a:rPr>
                            <m:t>,⋯</m:t>
                          </m:r>
                        </m:sub>
                      </m:sSub>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，其中每个</a:t>
                  </a:r>
                  <a14:m>
                    <m:oMath xmlns:m="http://schemas.openxmlformats.org/officeDocument/2006/math">
                      <m:sSub>
                        <m:sSubPr>
                          <m:ctrlPr>
                            <a:rPr lang="en-US" altLang="zh-CN" sz="2000" b="1" i="1">
                              <a:latin typeface="Cambria Math" charset="0"/>
                              <a:ea typeface="华文楷体" panose="02010600040101010101" pitchFamily="2" charset="-122"/>
                              <a:cs typeface="Times New Roman" panose="02020603050405020304" pitchFamily="18" charset="0"/>
                            </a:rPr>
                          </m:ctrlPr>
                        </m:sSubPr>
                        <m:e>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𝑿</m:t>
                          </m:r>
                        </m:e>
                        <m:sub>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𝒕</m:t>
                          </m:r>
                        </m:sub>
                      </m:sSub>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都是一个随机变量，这被称为离散随机过程</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just">
                    <a:lnSpc>
                      <a:spcPct val="200000"/>
                    </a:lnSpc>
                    <a:buFont typeface="Wingdings" panose="05000000000000000000" pitchFamily="2" charset="2"/>
                    <a:buChar char="l"/>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马尔可夫链（</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Markov Chain</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）：满足马尔可夫性（</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Markov Property</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）的离散随机过程，也被称为离散马尔科夫过程。</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200000"/>
                    </a:lnSpc>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黑体" panose="02010609060101010101" pitchFamily="49" charset="-122"/>
                          </a:rPr>
                          <m:t>𝑷𝒓</m:t>
                        </m:r>
                        <m:d>
                          <m:dPr>
                            <m:ctrlPr>
                              <a:rPr lang="en-US" altLang="zh-CN" sz="2000" b="1" i="1">
                                <a:latin typeface="Cambria Math" charset="0"/>
                                <a:ea typeface="黑体" panose="02010609060101010101" pitchFamily="49" charset="-122"/>
                              </a:rPr>
                            </m:ctrlPr>
                          </m:dPr>
                          <m:e>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𝒕</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𝒕</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𝟏</m:t>
                                </m:r>
                              </m:sub>
                            </m:sSub>
                          </m:e>
                          <m:e>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𝟎</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𝟎</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𝒕</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𝒕</m:t>
                                </m:r>
                              </m:sub>
                            </m:sSub>
                          </m:e>
                        </m:d>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𝑷𝒓</m:t>
                        </m:r>
                        <m:d>
                          <m:dPr>
                            <m:ctrlPr>
                              <a:rPr lang="en-US" altLang="zh-CN" sz="2000" b="1" i="1">
                                <a:latin typeface="Cambria Math" charset="0"/>
                                <a:ea typeface="黑体" panose="02010609060101010101" pitchFamily="49" charset="-122"/>
                              </a:rPr>
                            </m:ctrlPr>
                          </m:dPr>
                          <m:e>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𝒕</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𝒕</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𝟏</m:t>
                                </m:r>
                              </m:sub>
                            </m:sSub>
                          </m:e>
                          <m:e>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𝒕</m:t>
                                </m:r>
                              </m:sub>
                            </m:sSub>
                            <m:r>
                              <a:rPr lang="en-US" altLang="zh-CN" sz="2000" b="1" i="1" smtClean="0">
                                <a:latin typeface="Cambria Math" panose="02040503050406030204" pitchFamily="18" charset="0"/>
                                <a:ea typeface="黑体" panose="02010609060101010101" pitchFamily="49" charset="-122"/>
                              </a:rPr>
                              <m:t> =</m:t>
                            </m:r>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𝒕</m:t>
                                </m:r>
                              </m:sub>
                            </m:sSub>
                          </m:e>
                        </m:d>
                      </m:oMath>
                    </m:oMathPara>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C76D0282-2D4E-4059-8116-644E16DE0118}"/>
                    </a:ext>
                  </a:extLst>
                </p:cNvPr>
                <p:cNvSpPr>
                  <a:spLocks noRot="1" noChangeAspect="1" noMove="1" noResize="1" noEditPoints="1" noAdjustHandles="1" noChangeArrowheads="1" noChangeShapeType="1" noTextEdit="1"/>
                </p:cNvSpPr>
                <p:nvPr/>
              </p:nvSpPr>
              <p:spPr>
                <a:xfrm>
                  <a:off x="0" y="1126938"/>
                  <a:ext cx="9221117" cy="3344121"/>
                </a:xfrm>
                <a:prstGeom prst="rect">
                  <a:avLst/>
                </a:prstGeom>
                <a:blipFill>
                  <a:blip r:embed="rId2"/>
                  <a:stretch>
                    <a:fillRect l="-595" r="-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955766" y="4965438"/>
                  <a:ext cx="3937488" cy="400110"/>
                </a:xfrm>
                <a:prstGeom prst="rect">
                  <a:avLst/>
                </a:prstGeom>
              </p:spPr>
              <p:txBody>
                <a:bodyPr wrap="none">
                  <a:spAutoFit/>
                </a:bodyPr>
                <a:lstStyle/>
                <a:p>
                  <a14:m>
                    <m:oMath xmlns:m="http://schemas.openxmlformats.org/officeDocument/2006/math">
                      <m:r>
                        <a:rPr lang="en-US" altLang="zh-CN" sz="2000" b="1" i="1" smtClean="0">
                          <a:solidFill>
                            <a:srgbClr val="FF0000"/>
                          </a:solidFill>
                          <a:latin typeface="Cambria Math"/>
                        </a:rPr>
                        <m:t>𝒕</m:t>
                      </m:r>
                      <m:r>
                        <a:rPr lang="en-US" altLang="zh-CN" sz="2000" b="1" i="1" smtClean="0">
                          <a:solidFill>
                            <a:srgbClr val="FF0000"/>
                          </a:solidFill>
                          <a:latin typeface="Cambria Math"/>
                        </a:rPr>
                        <m:t>+</m:t>
                      </m:r>
                      <m:r>
                        <a:rPr lang="en-US" altLang="zh-CN" sz="2000" b="1" i="1" smtClean="0">
                          <a:solidFill>
                            <a:srgbClr val="FF0000"/>
                          </a:solidFill>
                          <a:latin typeface="Cambria Math"/>
                        </a:rPr>
                        <m:t>𝟏</m:t>
                      </m:r>
                    </m:oMath>
                  </a14:m>
                  <a:r>
                    <a:rPr lang="zh-CN" altLang="en-US" sz="2000" b="1" dirty="0">
                      <a:solidFill>
                        <a:srgbClr val="FF0000"/>
                      </a:solidFill>
                      <a:latin typeface="微软雅黑" panose="020B0503020204020204" pitchFamily="34" charset="-122"/>
                      <a:ea typeface="微软雅黑" panose="020B0503020204020204" pitchFamily="34" charset="-122"/>
                    </a:rPr>
                    <a:t>时刻状态仅与</a:t>
                  </a:r>
                  <a14:m>
                    <m:oMath xmlns:m="http://schemas.openxmlformats.org/officeDocument/2006/math">
                      <m:r>
                        <a:rPr lang="en-US" altLang="zh-CN" sz="2000" b="1" i="1">
                          <a:solidFill>
                            <a:srgbClr val="FF0000"/>
                          </a:solidFill>
                          <a:latin typeface="Cambria Math"/>
                        </a:rPr>
                        <m:t>𝒕</m:t>
                      </m:r>
                    </m:oMath>
                  </a14:m>
                  <a:r>
                    <a:rPr lang="zh-CN" altLang="en-US" sz="2000" b="1" dirty="0">
                      <a:solidFill>
                        <a:srgbClr val="FF0000"/>
                      </a:solidFill>
                      <a:latin typeface="微软雅黑" panose="020B0503020204020204" pitchFamily="34" charset="-122"/>
                      <a:ea typeface="微软雅黑" panose="020B0503020204020204" pitchFamily="34" charset="-122"/>
                    </a:rPr>
                    <a:t>时刻状态相关</a:t>
                  </a:r>
                </a:p>
              </p:txBody>
            </p:sp>
          </mc:Choice>
          <mc:Fallback xmlns="">
            <p:sp>
              <p:nvSpPr>
                <p:cNvPr id="9" name="矩形 8"/>
                <p:cNvSpPr>
                  <a:spLocks noRot="1" noChangeAspect="1" noMove="1" noResize="1" noEditPoints="1" noAdjustHandles="1" noChangeArrowheads="1" noChangeShapeType="1" noTextEdit="1"/>
                </p:cNvSpPr>
                <p:nvPr/>
              </p:nvSpPr>
              <p:spPr>
                <a:xfrm>
                  <a:off x="4955766" y="4965438"/>
                  <a:ext cx="3937488" cy="400110"/>
                </a:xfrm>
                <a:prstGeom prst="rect">
                  <a:avLst/>
                </a:prstGeom>
                <a:blipFill>
                  <a:blip r:embed="rId3"/>
                  <a:stretch>
                    <a:fillRect t="-7576" r="-929" b="-2575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63765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马尔可夫奖励过程（</a:t>
            </a:r>
            <a:r>
              <a:rPr lang="en-US" altLang="zh-CN" sz="2400" kern="0" dirty="0">
                <a:solidFill>
                  <a:srgbClr val="0070C0"/>
                </a:solidFill>
                <a:latin typeface="Times New Roman" pitchFamily="18" charset="0"/>
                <a:cs typeface="Times New Roman" pitchFamily="18" charset="0"/>
              </a:rPr>
              <a:t>Markov Reward Process</a:t>
            </a:r>
            <a:r>
              <a:rPr lang="zh-CN" altLang="en-US" sz="2400" kern="0" dirty="0">
                <a:solidFill>
                  <a:srgbClr val="0070C0"/>
                </a:solidFill>
                <a:latin typeface="Times New Roman" pitchFamily="18" charset="0"/>
                <a:cs typeface="Times New Roman" pitchFamily="18" charset="0"/>
              </a:rPr>
              <a:t>）：引入奖励</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C76D0282-2D4E-4059-8116-644E16DE0118}"/>
                  </a:ext>
                </a:extLst>
              </p:cNvPr>
              <p:cNvSpPr/>
              <p:nvPr/>
            </p:nvSpPr>
            <p:spPr>
              <a:xfrm>
                <a:off x="264254" y="861869"/>
                <a:ext cx="8516039" cy="2585323"/>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为了在序列决策中对目标进行优化，在马尔可夫随机过程框架中加入了奖励机制：</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奖励函数</a:t>
                </a:r>
                <a14:m>
                  <m:oMath xmlns:m="http://schemas.openxmlformats.org/officeDocument/2006/math">
                    <m:r>
                      <a:rPr lang="en-US" altLang="zh-CN" b="1" i="1" smtClean="0">
                        <a:latin typeface="Cambria Math" panose="02040503050406030204" pitchFamily="18" charset="0"/>
                        <a:ea typeface="黑体" panose="02010609060101010101" pitchFamily="49" charset="-122"/>
                      </a:rPr>
                      <m:t>𝑹</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Cambria Math" panose="02040503050406030204" pitchFamily="18" charset="0"/>
                      </a:rPr>
                      <m:t>ℝ</m:t>
                    </m:r>
                    <m:r>
                      <a:rPr lang="zh-CN" altLang="en-US" b="1" i="1" smtClean="0">
                        <a:latin typeface="Cambria Math" panose="02040503050406030204" pitchFamily="18" charset="0"/>
                        <a:ea typeface="Cambria Math" panose="020405030504060302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b="1" i="1" dirty="0" smtClean="0">
                        <a:latin typeface="Cambria Math" panose="02040503050406030204" pitchFamily="18" charset="0"/>
                        <a:ea typeface="黑体" panose="02010609060101010101" pitchFamily="49" charset="-122"/>
                      </a:rPr>
                      <m:t>𝑹</m:t>
                    </m:r>
                    <m:r>
                      <a:rPr lang="en-US" altLang="zh-CN" b="1" i="1" dirty="0" smtClean="0">
                        <a:latin typeface="Cambria Math" panose="02040503050406030204" pitchFamily="18" charset="0"/>
                        <a:ea typeface="黑体" panose="02010609060101010101" pitchFamily="49" charset="-122"/>
                      </a:rPr>
                      <m:t>(</m:t>
                    </m:r>
                    <m:sSub>
                      <m:sSubPr>
                        <m:ctrlPr>
                          <a:rPr lang="en-US" altLang="zh-CN" b="1" i="1" dirty="0" smtClean="0">
                            <a:latin typeface="Cambria Math"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𝑺</m:t>
                        </m:r>
                      </m:e>
                      <m:sub>
                        <m:r>
                          <a:rPr lang="en-US" altLang="zh-CN" b="1" i="1" dirty="0" smtClean="0">
                            <a:latin typeface="Cambria Math" panose="02040503050406030204" pitchFamily="18" charset="0"/>
                            <a:ea typeface="黑体" panose="02010609060101010101" pitchFamily="49" charset="-122"/>
                          </a:rPr>
                          <m:t>𝒕</m:t>
                        </m:r>
                      </m:sub>
                    </m:sSub>
                    <m:r>
                      <a:rPr lang="en-US" altLang="zh-CN" b="1" i="1" dirty="0" smtClean="0">
                        <a:latin typeface="Cambria Math" panose="02040503050406030204" pitchFamily="18" charset="0"/>
                        <a:ea typeface="黑体" panose="02010609060101010101" pitchFamily="49" charset="-122"/>
                      </a:rPr>
                      <m:t>,</m:t>
                    </m:r>
                    <m:sSub>
                      <m:sSubPr>
                        <m:ctrlPr>
                          <a:rPr lang="en-US" altLang="zh-CN" b="1" i="1" dirty="0" smtClean="0">
                            <a:latin typeface="Cambria Math"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𝑺</m:t>
                        </m:r>
                      </m:e>
                      <m:sub>
                        <m:r>
                          <a:rPr lang="en-US" altLang="zh-CN" b="1" i="1" dirty="0" smtClean="0">
                            <a:latin typeface="Cambria Math" panose="02040503050406030204" pitchFamily="18" charset="0"/>
                            <a:ea typeface="黑体" panose="02010609060101010101" pitchFamily="49" charset="-122"/>
                          </a:rPr>
                          <m:t>𝒕</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panose="02040503050406030204" pitchFamily="18" charset="0"/>
                            <a:ea typeface="黑体" panose="02010609060101010101" pitchFamily="49" charset="-122"/>
                          </a:rPr>
                          <m:t>𝟏</m:t>
                        </m:r>
                      </m:sub>
                    </m:sSub>
                    <m:r>
                      <a:rPr lang="en-US" altLang="zh-CN" b="1" i="1" dirty="0"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描述了从第</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步状态转移到第 </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步状态所获得奖励</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在一个序列决策过程中，不同状态之间的转移产生了一系列的奖励</a:t>
                </a:r>
                <a14:m>
                  <m:oMath xmlns:m="http://schemas.openxmlformats.org/officeDocument/2006/math">
                    <m:d>
                      <m:dPr>
                        <m:ctrlPr>
                          <a:rPr lang="en-US" altLang="zh-CN" b="1" i="1" smtClean="0">
                            <a:latin typeface="Cambria Math" charset="0"/>
                            <a:ea typeface="黑体" panose="02010609060101010101" pitchFamily="49" charset="-122"/>
                          </a:rPr>
                        </m:ctrlPr>
                      </m:dPr>
                      <m:e>
                        <m:sSub>
                          <m:sSubPr>
                            <m:ctrlPr>
                              <a:rPr lang="en-US" altLang="zh-CN" b="1" i="1" smtClean="0">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𝟐</m:t>
                            </m:r>
                          </m:sub>
                        </m:sSub>
                        <m:r>
                          <a:rPr lang="en-US" altLang="zh-CN" b="1" i="1" smtClean="0">
                            <a:latin typeface="Cambria Math" panose="02040503050406030204" pitchFamily="18" charset="0"/>
                            <a:ea typeface="黑体" panose="02010609060101010101" pitchFamily="49" charset="-122"/>
                          </a:rPr>
                          <m:t>,⋯</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en-US" altLang="zh-CN" b="1" i="1" smtClean="0">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𝑹</m:t>
                    </m:r>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的简便记法。</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引入奖励机制，这样可以衡量任意序列的优劣，即对序列决策进行评价。</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C76D0282-2D4E-4059-8116-644E16DE0118}"/>
                  </a:ext>
                </a:extLst>
              </p:cNvPr>
              <p:cNvSpPr>
                <a:spLocks noRot="1" noChangeAspect="1" noMove="1" noResize="1" noEditPoints="1" noAdjustHandles="1" noChangeArrowheads="1" noChangeShapeType="1" noTextEdit="1"/>
              </p:cNvSpPr>
              <p:nvPr/>
            </p:nvSpPr>
            <p:spPr>
              <a:xfrm>
                <a:off x="264254" y="861869"/>
                <a:ext cx="8516039" cy="2585323"/>
              </a:xfrm>
              <a:prstGeom prst="rect">
                <a:avLst/>
              </a:prstGeom>
              <a:blipFill>
                <a:blip r:embed="rId2"/>
                <a:stretch>
                  <a:fillRect l="-573" r="-644" b="-14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xmlns="" id="{2C1B8B98-A7A6-46A3-A610-AB4C1DF5C2E2}"/>
                  </a:ext>
                </a:extLst>
              </p:cNvPr>
              <p:cNvSpPr/>
              <p:nvPr/>
            </p:nvSpPr>
            <p:spPr>
              <a:xfrm>
                <a:off x="786224" y="3595490"/>
                <a:ext cx="7507706" cy="883768"/>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问题：</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给定两个因为状态转移而产生的奖励序列</a:t>
                </a:r>
                <a14:m>
                  <m:oMath xmlns:m="http://schemas.openxmlformats.org/officeDocument/2006/math">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d>
                      <m:dPr>
                        <m:ctrlPr>
                          <a:rPr lang="en-US" altLang="zh-CN" b="1" i="1" dirty="0" smtClean="0">
                            <a:latin typeface="Cambria Math" charset="0"/>
                            <a:ea typeface="黑体" panose="02010609060101010101" pitchFamily="49" charset="-122"/>
                          </a:rPr>
                        </m:ctrlPr>
                      </m:dPr>
                      <m:e>
                        <m:r>
                          <a:rPr lang="en-US" altLang="zh-CN" b="1" i="1" dirty="0" smtClean="0">
                            <a:latin typeface="Cambria Math" panose="02040503050406030204" pitchFamily="18" charset="0"/>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𝟏</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panose="02040503050406030204" pitchFamily="18" charset="0"/>
                            <a:ea typeface="黑体" panose="02010609060101010101" pitchFamily="49" charset="-122"/>
                          </a:rPr>
                          <m:t>𝟏</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，哪个序列决策更好？</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1" name="矩形 80">
                <a:extLst>
                  <a:ext uri="{FF2B5EF4-FFF2-40B4-BE49-F238E27FC236}">
                    <a16:creationId xmlns:a16="http://schemas.microsoft.com/office/drawing/2014/main" id="{2C1B8B98-A7A6-46A3-A610-AB4C1DF5C2E2}"/>
                  </a:ext>
                </a:extLst>
              </p:cNvPr>
              <p:cNvSpPr>
                <a:spLocks noRot="1" noChangeAspect="1" noMove="1" noResize="1" noEditPoints="1" noAdjustHandles="1" noChangeArrowheads="1" noChangeShapeType="1" noTextEdit="1"/>
              </p:cNvSpPr>
              <p:nvPr/>
            </p:nvSpPr>
            <p:spPr>
              <a:xfrm>
                <a:off x="786224" y="3595490"/>
                <a:ext cx="7507706" cy="883768"/>
              </a:xfrm>
              <a:prstGeom prst="rect">
                <a:avLst/>
              </a:prstGeom>
              <a:blipFill>
                <a:blip r:embed="rId3"/>
                <a:stretch>
                  <a:fillRect l="-325" r="-162" b="-1034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xmlns="" id="{92EDDFFD-D62E-4A64-85CB-C1395B784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002" y="4518820"/>
            <a:ext cx="6162541" cy="1619642"/>
          </a:xfrm>
          <a:prstGeom prst="rect">
            <a:avLst/>
          </a:prstGeom>
        </p:spPr>
      </p:pic>
      <p:sp>
        <p:nvSpPr>
          <p:cNvPr id="32" name="文本框 31">
            <a:extLst>
              <a:ext uri="{FF2B5EF4-FFF2-40B4-BE49-F238E27FC236}">
                <a16:creationId xmlns:a16="http://schemas.microsoft.com/office/drawing/2014/main" xmlns="" id="{6F8E66BD-FA08-4D96-8D34-FFFE2A279444}"/>
              </a:ext>
            </a:extLst>
          </p:cNvPr>
          <p:cNvSpPr txBox="1"/>
          <p:nvPr/>
        </p:nvSpPr>
        <p:spPr>
          <a:xfrm>
            <a:off x="3263684" y="6178024"/>
            <a:ext cx="3389092"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两个奖励序列的比较</a:t>
            </a:r>
          </a:p>
        </p:txBody>
      </p:sp>
    </p:spTree>
    <p:extLst>
      <p:ext uri="{BB962C8B-B14F-4D97-AF65-F5344CB8AC3E}">
        <p14:creationId xmlns:p14="http://schemas.microsoft.com/office/powerpoint/2010/main" val="9501723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马尔可夫奖励过程（</a:t>
            </a:r>
            <a:r>
              <a:rPr lang="en-US" altLang="zh-CN" sz="2400" kern="0" dirty="0">
                <a:solidFill>
                  <a:srgbClr val="0070C0"/>
                </a:solidFill>
                <a:latin typeface="Times New Roman" pitchFamily="18" charset="0"/>
                <a:cs typeface="Times New Roman" pitchFamily="18" charset="0"/>
              </a:rPr>
              <a:t>Markov Reward Process</a:t>
            </a:r>
            <a:r>
              <a:rPr lang="zh-CN" altLang="en-US" sz="2400" kern="0" dirty="0">
                <a:solidFill>
                  <a:srgbClr val="0070C0"/>
                </a:solidFill>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4A7A9316-8A55-465C-B7B8-35BB5B63CCF6}"/>
                  </a:ext>
                </a:extLst>
              </p:cNvPr>
              <p:cNvSpPr/>
              <p:nvPr/>
            </p:nvSpPr>
            <p:spPr>
              <a:xfrm>
                <a:off x="694706" y="1870689"/>
                <a:ext cx="5263737" cy="1323439"/>
              </a:xfrm>
              <a:prstGeom prst="rect">
                <a:avLst/>
              </a:prstGeom>
            </p:spPr>
            <p:txBody>
              <a:bodyPr wrap="square">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为了比较不同的奖励序列，</a:t>
                </a:r>
                <a:r>
                  <a:rPr lang="zh-CN" altLang="en-US"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定义反馈（</a:t>
                </a:r>
                <a:r>
                  <a:rPr lang="en-US"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return</a:t>
                </a:r>
                <a:r>
                  <a:rPr lang="zh-CN" altLang="en-US"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），用来反映累加奖励：</a:t>
                </a:r>
                <a:endParaRPr lang="en-US"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600" b="1" i="1">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𝑮</m:t>
                          </m:r>
                        </m:e>
                        <m:sub>
                          <m:r>
                            <a:rPr lang="en-US" altLang="zh-CN" sz="1600" b="1" i="1" smtClean="0">
                              <a:latin typeface="Cambria Math" panose="02040503050406030204" pitchFamily="18" charset="0"/>
                              <a:ea typeface="黑体" panose="02010609060101010101" pitchFamily="49" charset="-122"/>
                            </a:rPr>
                            <m:t>𝒕</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𝑹</m:t>
                          </m:r>
                        </m:e>
                        <m:sub>
                          <m:r>
                            <a:rPr lang="en-US" altLang="zh-CN" sz="1600" b="1" i="1" smtClean="0">
                              <a:latin typeface="Cambria Math" panose="02040503050406030204" pitchFamily="18" charset="0"/>
                              <a:ea typeface="黑体" panose="02010609060101010101" pitchFamily="49" charset="-122"/>
                            </a:rPr>
                            <m:t>𝒕</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𝟏</m:t>
                          </m:r>
                        </m:sub>
                      </m:sSub>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𝜸</m:t>
                      </m:r>
                      <m:sSub>
                        <m:sSubPr>
                          <m:ctrlPr>
                            <a:rPr lang="en-US" altLang="zh-CN" sz="1600" b="1" i="1">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𝑹</m:t>
                          </m:r>
                        </m:e>
                        <m:sub>
                          <m:r>
                            <a:rPr lang="en-US" altLang="zh-CN" sz="1600" b="1" i="1" smtClean="0">
                              <a:latin typeface="Cambria Math" panose="02040503050406030204" pitchFamily="18" charset="0"/>
                              <a:ea typeface="黑体" panose="02010609060101010101" pitchFamily="49" charset="-122"/>
                            </a:rPr>
                            <m:t>𝒕</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𝟐</m:t>
                          </m:r>
                        </m:sub>
                      </m:sSub>
                      <m:r>
                        <a:rPr lang="en-US" altLang="zh-CN" sz="1600" b="1" i="1" smtClean="0">
                          <a:latin typeface="Cambria Math" panose="02040503050406030204" pitchFamily="18" charset="0"/>
                          <a:ea typeface="黑体" panose="02010609060101010101" pitchFamily="49" charset="-122"/>
                        </a:rPr>
                        <m:t>+</m:t>
                      </m:r>
                      <m:sSup>
                        <m:sSupPr>
                          <m:ctrlPr>
                            <a:rPr lang="en-US" altLang="zh-CN" sz="1600" b="1" i="1">
                              <a:latin typeface="Cambria Math" charset="0"/>
                              <a:ea typeface="黑体" panose="02010609060101010101" pitchFamily="49" charset="-122"/>
                            </a:rPr>
                          </m:ctrlPr>
                        </m:sSupPr>
                        <m:e>
                          <m:r>
                            <a:rPr lang="en-US" altLang="zh-CN" sz="1600" b="1" i="1" smtClean="0">
                              <a:latin typeface="Cambria Math" panose="02040503050406030204" pitchFamily="18" charset="0"/>
                              <a:ea typeface="黑体" panose="02010609060101010101" pitchFamily="49" charset="-122"/>
                            </a:rPr>
                            <m:t>𝜸</m:t>
                          </m:r>
                        </m:e>
                        <m:sup>
                          <m:r>
                            <a:rPr lang="en-US" altLang="zh-CN" sz="1600" b="1" i="1" smtClean="0">
                              <a:latin typeface="Cambria Math" panose="02040503050406030204" pitchFamily="18" charset="0"/>
                              <a:ea typeface="黑体" panose="02010609060101010101" pitchFamily="49" charset="-122"/>
                            </a:rPr>
                            <m:t>𝟐</m:t>
                          </m:r>
                        </m:sup>
                      </m:sSup>
                      <m:sSub>
                        <m:sSubPr>
                          <m:ctrlPr>
                            <a:rPr lang="en-US" altLang="zh-CN" sz="1600" b="1" i="1">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𝑹</m:t>
                          </m:r>
                        </m:e>
                        <m:sub>
                          <m:r>
                            <a:rPr lang="en-US" altLang="zh-CN" sz="1600" b="1" i="1" smtClean="0">
                              <a:latin typeface="Cambria Math" panose="02040503050406030204" pitchFamily="18" charset="0"/>
                              <a:ea typeface="黑体" panose="02010609060101010101" pitchFamily="49" charset="-122"/>
                            </a:rPr>
                            <m:t>𝒕</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𝟑</m:t>
                          </m:r>
                        </m:sub>
                      </m:sSub>
                      <m:r>
                        <a:rPr lang="en-US" altLang="zh-CN" sz="1600" b="1" i="1" smtClean="0">
                          <a:latin typeface="Cambria Math" panose="02040503050406030204" pitchFamily="18" charset="0"/>
                          <a:ea typeface="黑体" panose="02010609060101010101" pitchFamily="49" charset="-122"/>
                        </a:rPr>
                        <m:t>+⋯</m:t>
                      </m:r>
                    </m:oMath>
                  </m:oMathPara>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其中折扣系数（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discount factor</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600" b="1" i="1" smtClean="0">
                        <a:latin typeface="Cambria Math" panose="02040503050406030204" pitchFamily="18" charset="0"/>
                        <a:ea typeface="黑体" panose="02010609060101010101" pitchFamily="49" charset="-122"/>
                      </a:rPr>
                      <m:t>𝜸</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 </m:t>
                    </m:r>
                    <m:r>
                      <a:rPr lang="en-US" altLang="zh-CN" sz="1600" b="1" i="1" smtClean="0">
                        <a:latin typeface="Cambria Math" panose="02040503050406030204" pitchFamily="18" charset="0"/>
                        <a:ea typeface="黑体" panose="02010609060101010101" pitchFamily="49" charset="-122"/>
                      </a:rPr>
                      <m:t>𝟏</m:t>
                    </m:r>
                    <m:r>
                      <a:rPr lang="en-US" altLang="zh-CN" sz="1600" b="1" i="1" smtClean="0">
                        <a:latin typeface="Cambria Math" panose="02040503050406030204" pitchFamily="18" charset="0"/>
                        <a:ea typeface="黑体" panose="02010609060101010101" pitchFamily="49" charset="-122"/>
                      </a:rPr>
                      <m:t>]</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4A7A9316-8A55-465C-B7B8-35BB5B63CCF6}"/>
                  </a:ext>
                </a:extLst>
              </p:cNvPr>
              <p:cNvSpPr>
                <a:spLocks noRot="1" noChangeAspect="1" noMove="1" noResize="1" noEditPoints="1" noAdjustHandles="1" noChangeArrowheads="1" noChangeShapeType="1" noTextEdit="1"/>
              </p:cNvSpPr>
              <p:nvPr/>
            </p:nvSpPr>
            <p:spPr>
              <a:xfrm>
                <a:off x="694706" y="1870689"/>
                <a:ext cx="5263737" cy="1323439"/>
              </a:xfrm>
              <a:prstGeom prst="rect">
                <a:avLst/>
              </a:prstGeom>
              <a:blipFill>
                <a:blip r:embed="rId2"/>
                <a:stretch>
                  <a:fillRect l="-695" t="-1843" b="-322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xmlns="" id="{6179260D-75A9-4178-9936-B416ECF1DB6D}"/>
              </a:ext>
            </a:extLst>
          </p:cNvPr>
          <p:cNvSpPr/>
          <p:nvPr/>
        </p:nvSpPr>
        <p:spPr>
          <a:xfrm>
            <a:off x="6094664" y="1808216"/>
            <a:ext cx="2890475" cy="1569660"/>
          </a:xfrm>
          <a:prstGeom prst="rect">
            <a:avLst/>
          </a:prstGeom>
          <a:ln>
            <a:solidFill>
              <a:schemeClr val="accent1"/>
            </a:solidFill>
          </a:ln>
        </p:spPr>
        <p:txBody>
          <a:bodyPr wrap="square">
            <a:spAutoFit/>
          </a:bodyPr>
          <a:lstStyle/>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反馈值反映了某个时刻后所得到累加奖励，当衰退系数小于</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时，越是遥远的未来对累加反馈的贡献越少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xmlns="" id="{C2EC26F8-18A3-46B5-AD63-6BB7C9999CC8}"/>
                  </a:ext>
                </a:extLst>
              </p:cNvPr>
              <p:cNvSpPr/>
              <p:nvPr/>
            </p:nvSpPr>
            <p:spPr>
              <a:xfrm>
                <a:off x="836983" y="3188828"/>
                <a:ext cx="7186280" cy="1269707"/>
              </a:xfrm>
              <a:prstGeom prst="rect">
                <a:avLst/>
              </a:prstGeom>
            </p:spPr>
            <p:txBody>
              <a:bodyPr wrap="square">
                <a:spAutoFit/>
              </a:bodyPr>
              <a:lstStyle/>
              <a:p>
                <a:pPr>
                  <a:lnSpc>
                    <a:spcPct val="150000"/>
                  </a:lnSpc>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假设 </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𝜸</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𝟎</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𝟗𝟗</m:t>
                    </m:r>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(1,1,0,0)</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a:ea typeface="黑体" panose="02010609060101010101" pitchFamily="49" charset="-122"/>
                          </a:rPr>
                          <m:t>𝑮</m:t>
                        </m:r>
                      </m:e>
                      <m:sub>
                        <m:r>
                          <a:rPr lang="en-US" altLang="zh-CN" sz="1600" b="1" i="1" smtClean="0">
                            <a:latin typeface="Cambria Math"/>
                            <a:ea typeface="黑体" panose="02010609060101010101" pitchFamily="49" charset="-122"/>
                          </a:rPr>
                          <m:t>𝟎</m:t>
                        </m:r>
                      </m:sub>
                    </m:sSub>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sSup>
                      <m:sSupPr>
                        <m:ctrlPr>
                          <a:rPr lang="en-US" altLang="zh-CN" sz="1600" b="1" i="1" smtClean="0">
                            <a:latin typeface="Cambria Math"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𝟐</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sSup>
                      <m:sSupPr>
                        <m:ctrlPr>
                          <a:rPr lang="en-US" altLang="zh-CN" sz="1600" b="1" i="1" smtClean="0">
                            <a:latin typeface="Cambria Math"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𝟑</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(0,0,1,1)</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a:ea typeface="黑体" panose="02010609060101010101" pitchFamily="49" charset="-122"/>
                          </a:rPr>
                          <m:t>𝑮</m:t>
                        </m:r>
                      </m:e>
                      <m:sub>
                        <m:r>
                          <a:rPr lang="en-US" altLang="zh-CN" sz="1600" b="1" i="1" smtClean="0">
                            <a:latin typeface="Cambria Math"/>
                            <a:ea typeface="黑体" panose="02010609060101010101" pitchFamily="49" charset="-122"/>
                          </a:rPr>
                          <m:t>𝟎</m:t>
                        </m:r>
                      </m:sub>
                    </m:sSub>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sSup>
                      <m:sSupPr>
                        <m:ctrlPr>
                          <a:rPr lang="en-US" altLang="zh-CN" sz="1600" b="1" i="1" smtClean="0">
                            <a:latin typeface="Cambria Math"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𝟐</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sSup>
                      <m:sSupPr>
                        <m:ctrlPr>
                          <a:rPr lang="en-US" altLang="zh-CN" sz="1600" b="1" i="1" smtClean="0">
                            <a:latin typeface="Cambria Math"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𝟑</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𝟗𝟓𝟎𝟒</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6" name="矩形 25">
                <a:extLst>
                  <a:ext uri="{FF2B5EF4-FFF2-40B4-BE49-F238E27FC236}">
                    <a16:creationId xmlns:a16="http://schemas.microsoft.com/office/drawing/2014/main" id="{C2EC26F8-18A3-46B5-AD63-6BB7C9999CC8}"/>
                  </a:ext>
                </a:extLst>
              </p:cNvPr>
              <p:cNvSpPr>
                <a:spLocks noRot="1" noChangeAspect="1" noMove="1" noResize="1" noEditPoints="1" noAdjustHandles="1" noChangeArrowheads="1" noChangeShapeType="1" noTextEdit="1"/>
              </p:cNvSpPr>
              <p:nvPr/>
            </p:nvSpPr>
            <p:spPr>
              <a:xfrm>
                <a:off x="836983" y="3188828"/>
                <a:ext cx="7186280" cy="1269707"/>
              </a:xfrm>
              <a:prstGeom prst="rect">
                <a:avLst/>
              </a:prstGeom>
              <a:blipFill>
                <a:blip r:embed="rId3"/>
                <a:stretch>
                  <a:fillRect l="-848"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xmlns="" id="{2C1B8B98-A7A6-46A3-A610-AB4C1DF5C2E2}"/>
                  </a:ext>
                </a:extLst>
              </p:cNvPr>
              <p:cNvSpPr/>
              <p:nvPr/>
            </p:nvSpPr>
            <p:spPr>
              <a:xfrm>
                <a:off x="668988" y="884886"/>
                <a:ext cx="7507706" cy="874407"/>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问题：给定两个因为状态转移而产生的奖励序列</a:t>
                </a:r>
                <a14:m>
                  <m:oMath xmlns:m="http://schemas.openxmlformats.org/officeDocument/2006/math">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d>
                      <m:dPr>
                        <m:ctrlPr>
                          <a:rPr lang="en-US" altLang="zh-CN" b="1" i="1" dirty="0" smtClean="0">
                            <a:latin typeface="Cambria Math" charset="0"/>
                            <a:ea typeface="黑体" panose="02010609060101010101" pitchFamily="49" charset="-122"/>
                          </a:rPr>
                        </m:ctrlPr>
                      </m:dPr>
                      <m:e>
                        <m:r>
                          <a:rPr lang="en-US" altLang="zh-CN" b="1" i="1" dirty="0" smtClean="0">
                            <a:latin typeface="Cambria Math" panose="02040503050406030204" pitchFamily="18" charset="0"/>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𝟏</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panose="02040503050406030204" pitchFamily="18" charset="0"/>
                            <a:ea typeface="黑体" panose="02010609060101010101" pitchFamily="49" charset="-122"/>
                          </a:rPr>
                          <m:t>𝟏</m:t>
                        </m:r>
                      </m:e>
                    </m:d>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，哪个奖励序列更好？</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2" name="矩形 81">
                <a:extLst>
                  <a:ext uri="{FF2B5EF4-FFF2-40B4-BE49-F238E27FC236}">
                    <a16:creationId xmlns:a16="http://schemas.microsoft.com/office/drawing/2014/main" id="{2C1B8B98-A7A6-46A3-A610-AB4C1DF5C2E2}"/>
                  </a:ext>
                </a:extLst>
              </p:cNvPr>
              <p:cNvSpPr>
                <a:spLocks noRot="1" noChangeAspect="1" noMove="1" noResize="1" noEditPoints="1" noAdjustHandles="1" noChangeArrowheads="1" noChangeShapeType="1" noTextEdit="1"/>
              </p:cNvSpPr>
              <p:nvPr/>
            </p:nvSpPr>
            <p:spPr>
              <a:xfrm>
                <a:off x="668988" y="884886"/>
                <a:ext cx="7507706" cy="874407"/>
              </a:xfrm>
              <a:prstGeom prst="rect">
                <a:avLst/>
              </a:prstGeom>
              <a:blipFill>
                <a:blip r:embed="rId4"/>
                <a:stretch>
                  <a:fillRect l="-325" r="-244" b="-9722"/>
                </a:stretch>
              </a:blipFill>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xmlns="" id="{1DD10E12-E34D-481D-8EDF-40C95F1B97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360" y="4521288"/>
            <a:ext cx="6162541" cy="1619642"/>
          </a:xfrm>
          <a:prstGeom prst="rect">
            <a:avLst/>
          </a:prstGeom>
        </p:spPr>
      </p:pic>
      <p:sp>
        <p:nvSpPr>
          <p:cNvPr id="46" name="文本框 45">
            <a:extLst>
              <a:ext uri="{FF2B5EF4-FFF2-40B4-BE49-F238E27FC236}">
                <a16:creationId xmlns:a16="http://schemas.microsoft.com/office/drawing/2014/main" xmlns="" id="{31ED89E7-5FBA-49B5-AB9E-B3D79EE908EF}"/>
              </a:ext>
            </a:extLst>
          </p:cNvPr>
          <p:cNvSpPr txBox="1"/>
          <p:nvPr/>
        </p:nvSpPr>
        <p:spPr>
          <a:xfrm>
            <a:off x="2588910" y="6203683"/>
            <a:ext cx="3389092"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两个奖励序列的比较</a:t>
            </a:r>
          </a:p>
        </p:txBody>
      </p:sp>
      <p:pic>
        <p:nvPicPr>
          <p:cNvPr id="47" name="Picture 2">
            <a:extLst>
              <a:ext uri="{FF2B5EF4-FFF2-40B4-BE49-F238E27FC236}">
                <a16:creationId xmlns:a16="http://schemas.microsoft.com/office/drawing/2014/main" xmlns="" id="{B75C0C00-D841-4DB0-809F-5BFE865CB1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7705" y="5457430"/>
            <a:ext cx="296564" cy="2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899325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xmlns="" id="{AFA5DB3A-4510-4F79-8494-0797DEEC4D1B}"/>
                  </a:ext>
                </a:extLst>
              </p:cNvPr>
              <p:cNvSpPr/>
              <p:nvPr/>
            </p:nvSpPr>
            <p:spPr>
              <a:xfrm>
                <a:off x="417767" y="1039437"/>
                <a:ext cx="6406373" cy="3019096"/>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使用离散马尔可夫过程描述机器人移动问题</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随机变量序列</a:t>
                </a:r>
                <a14:m>
                  <m:oMath xmlns:m="http://schemas.openxmlformats.org/officeDocument/2006/math">
                    <m:sSub>
                      <m:sSubPr>
                        <m:ctrlPr>
                          <a:rPr lang="en-US" altLang="zh-CN" b="1" i="1">
                            <a:solidFill>
                              <a:srgbClr val="FF0000"/>
                            </a:solidFill>
                            <a:latin typeface="Cambria Math" charset="0"/>
                            <a:ea typeface="黑体" panose="02010609060101010101" pitchFamily="49" charset="-122"/>
                          </a:rPr>
                        </m:ctrlPr>
                      </m:sSubPr>
                      <m:e>
                        <m:d>
                          <m:dPr>
                            <m:begChr m:val="{"/>
                            <m:endChr m:val="}"/>
                            <m:ctrlPr>
                              <a:rPr lang="en-US" altLang="zh-CN" b="1" i="1">
                                <a:solidFill>
                                  <a:srgbClr val="FF0000"/>
                                </a:solidFill>
                                <a:latin typeface="Cambria Math" charset="0"/>
                                <a:ea typeface="黑体" panose="02010609060101010101" pitchFamily="49" charset="-122"/>
                              </a:rPr>
                            </m:ctrlPr>
                          </m:dPr>
                          <m:e>
                            <m:sSub>
                              <m:sSubPr>
                                <m:ctrlPr>
                                  <a:rPr lang="en-US" altLang="zh-CN" b="1" i="1">
                                    <a:solidFill>
                                      <a:srgbClr val="FF0000"/>
                                    </a:solidFill>
                                    <a:latin typeface="Cambria Math" charset="0"/>
                                    <a:ea typeface="黑体" panose="02010609060101010101" pitchFamily="49" charset="-122"/>
                                  </a:rPr>
                                </m:ctrlPr>
                              </m:sSubPr>
                              <m:e>
                                <m:r>
                                  <a:rPr lang="en-US" altLang="zh-CN" b="1" i="0" smtClean="0">
                                    <a:solidFill>
                                      <a:srgbClr val="FF0000"/>
                                    </a:solidFill>
                                    <a:latin typeface="Cambria Math"/>
                                    <a:ea typeface="黑体" panose="02010609060101010101" pitchFamily="49" charset="-122"/>
                                  </a:rPr>
                                  <m:t>𝐒</m:t>
                                </m:r>
                              </m:e>
                              <m:sub>
                                <m:r>
                                  <a:rPr lang="en-US" altLang="zh-CN" b="1" i="0" smtClean="0">
                                    <a:solidFill>
                                      <a:srgbClr val="FF0000"/>
                                    </a:solidFill>
                                    <a:latin typeface="Cambria Math"/>
                                    <a:ea typeface="黑体" panose="02010609060101010101" pitchFamily="49" charset="-122"/>
                                  </a:rPr>
                                  <m:t>𝐭</m:t>
                                </m:r>
                              </m:sub>
                            </m:sSub>
                          </m:e>
                        </m:d>
                      </m:e>
                      <m:sub>
                        <m:r>
                          <a:rPr lang="en-US" altLang="zh-CN" b="1" i="0" smtClean="0">
                            <a:solidFill>
                              <a:srgbClr val="FF0000"/>
                            </a:solidFill>
                            <a:latin typeface="Cambria Math"/>
                            <a:ea typeface="黑体" panose="02010609060101010101" pitchFamily="49" charset="-122"/>
                          </a:rPr>
                          <m:t>𝐭</m:t>
                        </m:r>
                        <m:r>
                          <a:rPr lang="en-US" altLang="zh-CN" b="1" i="0" smtClean="0">
                            <a:solidFill>
                              <a:srgbClr val="FF0000"/>
                            </a:solidFill>
                            <a:latin typeface="Cambria Math"/>
                            <a:ea typeface="黑体" panose="02010609060101010101" pitchFamily="49" charset="-122"/>
                          </a:rPr>
                          <m:t>=</m:t>
                        </m:r>
                        <m:r>
                          <a:rPr lang="en-US" altLang="zh-CN" b="1" i="0" smtClean="0">
                            <a:solidFill>
                              <a:srgbClr val="FF0000"/>
                            </a:solidFill>
                            <a:latin typeface="Cambria Math"/>
                            <a:ea typeface="黑体" panose="02010609060101010101" pitchFamily="49" charset="-122"/>
                          </a:rPr>
                          <m:t>𝟎</m:t>
                        </m:r>
                        <m:r>
                          <a:rPr lang="en-US" altLang="zh-CN" b="1" i="0" smtClean="0">
                            <a:solidFill>
                              <a:srgbClr val="FF0000"/>
                            </a:solidFill>
                            <a:latin typeface="Cambria Math"/>
                            <a:ea typeface="黑体" panose="02010609060101010101" pitchFamily="49" charset="-122"/>
                          </a:rPr>
                          <m:t>,</m:t>
                        </m:r>
                        <m:r>
                          <a:rPr lang="en-US" altLang="zh-CN" b="1" i="0" smtClean="0">
                            <a:solidFill>
                              <a:srgbClr val="FF0000"/>
                            </a:solidFill>
                            <a:latin typeface="Cambria Math"/>
                            <a:ea typeface="黑体" panose="02010609060101010101" pitchFamily="49" charset="-122"/>
                          </a:rPr>
                          <m:t>𝟏</m:t>
                        </m:r>
                        <m:r>
                          <a:rPr lang="en-US" altLang="zh-CN" b="1" i="0" smtClean="0">
                            <a:solidFill>
                              <a:srgbClr val="FF0000"/>
                            </a:solidFill>
                            <a:latin typeface="Cambria Math"/>
                            <a:ea typeface="黑体" panose="02010609060101010101" pitchFamily="49" charset="-122"/>
                          </a:rPr>
                          <m:t>,</m:t>
                        </m:r>
                        <m:r>
                          <a:rPr lang="en-US" altLang="zh-CN" b="1" i="0" smtClean="0">
                            <a:solidFill>
                              <a:srgbClr val="FF0000"/>
                            </a:solidFill>
                            <a:latin typeface="Cambria Math"/>
                            <a:ea typeface="黑体" panose="02010609060101010101" pitchFamily="49" charset="-122"/>
                          </a:rPr>
                          <m:t>𝟐</m:t>
                        </m:r>
                        <m:r>
                          <a:rPr lang="en-US" altLang="zh-CN" b="1" i="0" smtClean="0">
                            <a:solidFill>
                              <a:srgbClr val="FF0000"/>
                            </a:solidFill>
                            <a:latin typeface="Cambria Math"/>
                            <a:ea typeface="黑体" panose="02010609060101010101" pitchFamily="49" charset="-122"/>
                          </a:rPr>
                          <m:t>,⋯</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b="1" i="1" dirty="0">
                            <a:latin typeface="Cambria Math"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𝑺</m:t>
                        </m:r>
                      </m:e>
                      <m:sub>
                        <m:r>
                          <a:rPr lang="en-US" altLang="zh-CN" b="1" i="1" dirty="0" smtClean="0">
                            <a:latin typeface="Cambria Math" panose="02040503050406030204" pitchFamily="18" charset="0"/>
                            <a:ea typeface="黑体" panose="02010609060101010101" pitchFamily="49" charset="-122"/>
                          </a:rPr>
                          <m:t>𝒕</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表示机器人第</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步的位置，每个随机变量</a:t>
                </a:r>
                <a14:m>
                  <m:oMath xmlns:m="http://schemas.openxmlformats.org/officeDocument/2006/math">
                    <m:sSub>
                      <m:sSubPr>
                        <m:ctrlPr>
                          <a:rPr lang="en-US" altLang="zh-CN" b="1" i="1">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的取值范围为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𝟐</m:t>
                        </m:r>
                      </m:sub>
                    </m:sSub>
                    <m:r>
                      <a:rPr lang="en-US" altLang="zh-CN" b="1" i="1" smtClean="0">
                        <a:latin typeface="Cambria Math" panose="02040503050406030204" pitchFamily="18" charset="0"/>
                        <a:ea typeface="黑体" panose="02010609060101010101" pitchFamily="49" charset="-122"/>
                      </a:rPr>
                      <m:t>,⋯, </m:t>
                    </m:r>
                    <m:sSub>
                      <m:sSubPr>
                        <m:ctrlPr>
                          <a:rPr lang="en-US" altLang="zh-CN" b="1" i="1">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𝟗</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𝒅</m:t>
                        </m:r>
                      </m:sub>
                    </m:sSub>
                    <m:r>
                      <a:rPr lang="en-US" altLang="zh-CN" b="1" i="1" smtClean="0">
                        <a:latin typeface="Cambria Math" panose="02040503050406030204" pitchFamily="18" charset="0"/>
                        <a:ea typeface="黑体" panose="02010609060101010101"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状态转移概率：</a:t>
                </a:r>
                <a14:m>
                  <m:oMath xmlns:m="http://schemas.openxmlformats.org/officeDocument/2006/math">
                    <m:r>
                      <a:rPr lang="en-US" altLang="zh-CN" b="1" i="1" smtClean="0">
                        <a:latin typeface="Cambria Math" panose="02040503050406030204" pitchFamily="18" charset="0"/>
                        <a:ea typeface="黑体" panose="02010609060101010101" pitchFamily="49" charset="-122"/>
                      </a:rPr>
                      <m:t>𝑷𝒓</m:t>
                    </m:r>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满足马尔可夫性</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定义奖励函数</a:t>
                </a:r>
                <a14:m>
                  <m:oMath xmlns:m="http://schemas.openxmlformats.org/officeDocument/2006/math">
                    <m:r>
                      <a:rPr lang="en-US" altLang="zh-CN" b="1" i="1" smtClean="0">
                        <a:solidFill>
                          <a:srgbClr val="FF0000"/>
                        </a:solidFill>
                        <a:latin typeface="Cambria Math" panose="02040503050406030204" pitchFamily="18" charset="0"/>
                        <a:ea typeface="黑体" panose="02010609060101010101" pitchFamily="49" charset="-122"/>
                      </a:rPr>
                      <m:t>𝑹</m:t>
                    </m:r>
                    <m:d>
                      <m:dPr>
                        <m:ctrlPr>
                          <a:rPr lang="en-US" altLang="zh-CN" b="1" i="1" smtClean="0">
                            <a:solidFill>
                              <a:srgbClr val="FF0000"/>
                            </a:solidFill>
                            <a:latin typeface="Cambria Math" charset="0"/>
                            <a:ea typeface="黑体" panose="02010609060101010101" pitchFamily="49" charset="-122"/>
                          </a:rPr>
                        </m:ctrlPr>
                      </m:dPr>
                      <m:e>
                        <m:sSub>
                          <m:sSubPr>
                            <m:ctrlPr>
                              <a:rPr lang="en-US" altLang="zh-CN" b="1" i="1" smtClean="0">
                                <a:solidFill>
                                  <a:srgbClr val="FF0000"/>
                                </a:solidFill>
                                <a:latin typeface="Cambria Math" charset="0"/>
                                <a:ea typeface="黑体" panose="02010609060101010101" pitchFamily="49" charset="-122"/>
                              </a:rPr>
                            </m:ctrlPr>
                          </m:sSubPr>
                          <m:e>
                            <m:r>
                              <a:rPr lang="en-US" altLang="zh-CN" b="1" i="1" smtClean="0">
                                <a:solidFill>
                                  <a:srgbClr val="FF0000"/>
                                </a:solidFill>
                                <a:latin typeface="Cambria Math" panose="02040503050406030204" pitchFamily="18" charset="0"/>
                                <a:ea typeface="黑体" panose="02010609060101010101" pitchFamily="49" charset="-122"/>
                              </a:rPr>
                              <m:t>𝑺</m:t>
                            </m:r>
                          </m:e>
                          <m:sub>
                            <m:r>
                              <a:rPr lang="en-US" altLang="zh-CN" b="1" i="1" smtClean="0">
                                <a:solidFill>
                                  <a:srgbClr val="FF0000"/>
                                </a:solidFill>
                                <a:latin typeface="Cambria Math" panose="02040503050406030204" pitchFamily="18" charset="0"/>
                                <a:ea typeface="黑体" panose="02010609060101010101" pitchFamily="49" charset="-122"/>
                              </a:rPr>
                              <m:t>𝒕</m:t>
                            </m:r>
                          </m:sub>
                        </m:sSub>
                        <m:r>
                          <a:rPr lang="en-US" altLang="zh-CN" b="1" i="1" smtClean="0">
                            <a:solidFill>
                              <a:srgbClr val="FF0000"/>
                            </a:solidFill>
                            <a:latin typeface="Cambria Math" panose="02040503050406030204" pitchFamily="18" charset="0"/>
                            <a:ea typeface="黑体" panose="02010609060101010101" pitchFamily="49" charset="-122"/>
                          </a:rPr>
                          <m:t>,</m:t>
                        </m:r>
                        <m:sSub>
                          <m:sSubPr>
                            <m:ctrlPr>
                              <a:rPr lang="en-US" altLang="zh-CN" b="1" i="1" smtClean="0">
                                <a:solidFill>
                                  <a:srgbClr val="FF0000"/>
                                </a:solidFill>
                                <a:latin typeface="Cambria Math" charset="0"/>
                                <a:ea typeface="黑体" panose="02010609060101010101" pitchFamily="49" charset="-122"/>
                              </a:rPr>
                            </m:ctrlPr>
                          </m:sSubPr>
                          <m:e>
                            <m:r>
                              <a:rPr lang="en-US" altLang="zh-CN" b="1" i="1" smtClean="0">
                                <a:solidFill>
                                  <a:srgbClr val="FF0000"/>
                                </a:solidFill>
                                <a:latin typeface="Cambria Math" panose="02040503050406030204" pitchFamily="18" charset="0"/>
                                <a:ea typeface="黑体" panose="02010609060101010101" pitchFamily="49" charset="-122"/>
                              </a:rPr>
                              <m:t>𝑺</m:t>
                            </m:r>
                          </m:e>
                          <m:sub>
                            <m:r>
                              <a:rPr lang="en-US" altLang="zh-CN" b="1" i="1" smtClean="0">
                                <a:solidFill>
                                  <a:srgbClr val="FF0000"/>
                                </a:solidFill>
                                <a:latin typeface="Cambria Math" panose="02040503050406030204" pitchFamily="18" charset="0"/>
                                <a:ea typeface="黑体" panose="02010609060101010101" pitchFamily="49" charset="-122"/>
                              </a:rPr>
                              <m:t>𝒕</m:t>
                            </m:r>
                            <m:r>
                              <a:rPr lang="en-US" altLang="zh-CN" b="1" i="1" smtClean="0">
                                <a:solidFill>
                                  <a:srgbClr val="FF0000"/>
                                </a:solidFill>
                                <a:latin typeface="Cambria Math" panose="02040503050406030204" pitchFamily="18" charset="0"/>
                                <a:ea typeface="黑体" panose="02010609060101010101" pitchFamily="49" charset="-122"/>
                              </a:rPr>
                              <m:t>+</m:t>
                            </m:r>
                            <m:r>
                              <a:rPr lang="en-US" altLang="zh-CN" b="1" i="1" smtClean="0">
                                <a:solidFill>
                                  <a:srgbClr val="FF0000"/>
                                </a:solidFill>
                                <a:latin typeface="Cambria Math" panose="02040503050406030204" pitchFamily="18" charset="0"/>
                                <a:ea typeface="黑体" panose="02010609060101010101" pitchFamily="49" charset="-122"/>
                              </a:rPr>
                              <m:t>𝟏</m:t>
                            </m:r>
                          </m:sub>
                        </m:sSub>
                      </m:e>
                    </m:d>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sSub>
                      <m:sSubPr>
                        <m:ctrlPr>
                          <a:rPr lang="en-US" altLang="zh-CN" b="1" i="1">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𝐒</m:t>
                        </m:r>
                      </m:e>
                      <m:sub>
                        <m:r>
                          <a:rPr lang="en-US" altLang="zh-CN" b="1" i="1" smtClean="0">
                            <a:latin typeface="Cambria Math"/>
                            <a:ea typeface="黑体" panose="02010609060101010101" pitchFamily="49" charset="-122"/>
                          </a:rPr>
                          <m:t>𝐭</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sSub>
                      <m:sSubPr>
                        <m:ctrlPr>
                          <a:rPr lang="en-US" altLang="zh-CN" b="1" i="1">
                            <a:latin typeface="Cambria Math" charset="0"/>
                            <a:ea typeface="黑体" panose="02010609060101010101" pitchFamily="49" charset="-122"/>
                          </a:rPr>
                        </m:ctrlPr>
                      </m:sSubPr>
                      <m:e>
                        <m:r>
                          <a:rPr lang="en-US" altLang="zh-CN" b="1" i="1" smtClean="0">
                            <a:latin typeface="Cambria Math"/>
                            <a:ea typeface="黑体" panose="02010609060101010101" pitchFamily="49" charset="-122"/>
                          </a:rPr>
                          <m:t>𝐒</m:t>
                        </m:r>
                      </m:e>
                      <m:sub>
                        <m:r>
                          <a:rPr lang="en-US" altLang="zh-CN" b="1" i="1" smtClean="0">
                            <a:latin typeface="Cambria Math"/>
                            <a:ea typeface="黑体" panose="02010609060101010101" pitchFamily="49" charset="-122"/>
                          </a:rPr>
                          <m:t>𝐭</m:t>
                        </m:r>
                        <m:r>
                          <a:rPr lang="en-US" altLang="zh-CN" b="1">
                            <a:latin typeface="Cambria Math"/>
                            <a:ea typeface="黑体" panose="02010609060101010101" pitchFamily="49" charset="-122"/>
                          </a:rPr>
                          <m:t>+</m:t>
                        </m:r>
                        <m:r>
                          <a:rPr lang="en-US" altLang="zh-CN" b="1" i="1">
                            <a:latin typeface="Cambria Math"/>
                            <a:ea typeface="黑体" panose="02010609060101010101" pitchFamily="49" charset="-122"/>
                          </a:rPr>
                          <m:t>𝟏</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所获得奖励，其取值如图中所示</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定义衰退系数：</a:t>
                </a:r>
                <a14:m>
                  <m:oMath xmlns:m="http://schemas.openxmlformats.org/officeDocument/2006/math">
                    <m:r>
                      <a:rPr lang="en-US" altLang="zh-CN" b="1" i="1" smtClean="0">
                        <a:solidFill>
                          <a:schemeClr val="tx1"/>
                        </a:solidFill>
                        <a:latin typeface="Cambria Math" panose="02040503050406030204" pitchFamily="18" charset="0"/>
                        <a:ea typeface="黑体" panose="02010609060101010101" pitchFamily="49" charset="-122"/>
                      </a:rPr>
                      <m:t>𝜸</m:t>
                    </m:r>
                    <m:r>
                      <a:rPr lang="en-US" altLang="zh-CN" b="1" i="1" smtClean="0">
                        <a:solidFill>
                          <a:schemeClr val="tx1"/>
                        </a:solidFill>
                        <a:latin typeface="Cambria Math" panose="02040503050406030204" pitchFamily="18" charset="0"/>
                        <a:ea typeface="黑体" panose="02010609060101010101" pitchFamily="49" charset="-122"/>
                      </a:rPr>
                      <m:t>∈[</m:t>
                    </m:r>
                    <m:r>
                      <a:rPr lang="en-US" altLang="zh-CN" b="1" i="1" smtClean="0">
                        <a:solidFill>
                          <a:schemeClr val="tx1"/>
                        </a:solidFill>
                        <a:latin typeface="Cambria Math" panose="02040503050406030204" pitchFamily="18" charset="0"/>
                        <a:ea typeface="黑体" panose="02010609060101010101" pitchFamily="49" charset="-122"/>
                      </a:rPr>
                      <m:t>𝟎</m:t>
                    </m:r>
                    <m:r>
                      <a:rPr lang="en-US" altLang="zh-CN" b="1" i="1" smtClean="0">
                        <a:solidFill>
                          <a:schemeClr val="tx1"/>
                        </a:solidFill>
                        <a:latin typeface="Cambria Math" panose="02040503050406030204" pitchFamily="18" charset="0"/>
                        <a:ea typeface="黑体" panose="02010609060101010101" pitchFamily="49" charset="-122"/>
                      </a:rPr>
                      <m:t>, </m:t>
                    </m:r>
                    <m:r>
                      <a:rPr lang="en-US" altLang="zh-CN" b="1" i="1" smtClean="0">
                        <a:solidFill>
                          <a:schemeClr val="tx1"/>
                        </a:solidFill>
                        <a:latin typeface="Cambria Math" panose="02040503050406030204" pitchFamily="18" charset="0"/>
                        <a:ea typeface="黑体" panose="02010609060101010101" pitchFamily="49" charset="-122"/>
                      </a:rPr>
                      <m:t>𝟏</m:t>
                    </m:r>
                    <m:r>
                      <a:rPr lang="en-US" altLang="zh-CN" b="1" i="1" smtClean="0">
                        <a:solidFill>
                          <a:schemeClr val="tx1"/>
                        </a:solidFill>
                        <a:latin typeface="Cambria Math" panose="02040503050406030204" pitchFamily="18" charset="0"/>
                        <a:ea typeface="黑体" panose="02010609060101010101" pitchFamily="49" charset="-122"/>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5" name="矩形 24">
                <a:extLst>
                  <a:ext uri="{FF2B5EF4-FFF2-40B4-BE49-F238E27FC236}">
                    <a16:creationId xmlns:a16="http://schemas.microsoft.com/office/drawing/2014/main" id="{AFA5DB3A-4510-4F79-8494-0797DEEC4D1B}"/>
                  </a:ext>
                </a:extLst>
              </p:cNvPr>
              <p:cNvSpPr>
                <a:spLocks noRot="1" noChangeAspect="1" noMove="1" noResize="1" noEditPoints="1" noAdjustHandles="1" noChangeArrowheads="1" noChangeShapeType="1" noTextEdit="1"/>
              </p:cNvSpPr>
              <p:nvPr/>
            </p:nvSpPr>
            <p:spPr>
              <a:xfrm>
                <a:off x="417767" y="1039437"/>
                <a:ext cx="6406373" cy="3019096"/>
              </a:xfrm>
              <a:prstGeom prst="rect">
                <a:avLst/>
              </a:prstGeom>
              <a:blipFill>
                <a:blip r:embed="rId2"/>
                <a:stretch>
                  <a:fillRect l="-857" b="-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xmlns="" id="{3A8292F1-C007-490F-A837-58BC4174AEDB}"/>
                  </a:ext>
                </a:extLst>
              </p:cNvPr>
              <p:cNvSpPr/>
              <p:nvPr/>
            </p:nvSpPr>
            <p:spPr>
              <a:xfrm>
                <a:off x="417767" y="4152568"/>
                <a:ext cx="6027100" cy="883768"/>
              </a:xfrm>
              <a:prstGeom prst="rect">
                <a:avLst/>
              </a:prstGeom>
            </p:spPr>
            <p:txBody>
              <a:bodyPr wrap="square">
                <a:spAutoFit/>
              </a:bodyPr>
              <a:lstStyle/>
              <a:p>
                <a:pPr algn="ct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综合以上信息，可用</a:t>
                </a:r>
                <a14:m>
                  <m:oMath xmlns:m="http://schemas.openxmlformats.org/officeDocument/2006/math">
                    <m:r>
                      <a:rPr lang="en-US" altLang="zh-CN" b="1" i="1" smtClean="0">
                        <a:latin typeface="Cambria Math" panose="02040503050406030204" pitchFamily="18" charset="0"/>
                        <a:ea typeface="黑体" panose="02010609060101010101" pitchFamily="49" charset="-122"/>
                      </a:rPr>
                      <m:t>𝑴𝑹𝑷</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𝑷𝒓</m:t>
                    </m:r>
                    <m:r>
                      <a:rPr lang="en-US" altLang="zh-CN" b="1" i="1" smtClean="0">
                        <a:latin typeface="Cambria Math" panose="02040503050406030204" pitchFamily="18" charset="0"/>
                        <a:ea typeface="黑体" panose="02010609060101010101" pitchFamily="49" charset="-122"/>
                      </a:rPr>
                      <m:t>,</m:t>
                    </m:r>
                    <m:r>
                      <a:rPr lang="en-US" altLang="zh-CN" b="1" i="1" smtClean="0">
                        <a:solidFill>
                          <a:srgbClr val="FF0000"/>
                        </a:solidFill>
                        <a:latin typeface="Cambria Math" panose="02040503050406030204" pitchFamily="18" charset="0"/>
                        <a:ea typeface="黑体" panose="02010609060101010101" pitchFamily="49" charset="-122"/>
                      </a:rPr>
                      <m:t>𝑹</m:t>
                    </m:r>
                    <m:r>
                      <a:rPr lang="en-US" altLang="zh-CN" b="1" i="1" smtClean="0">
                        <a:solidFill>
                          <a:srgbClr val="FF0000"/>
                        </a:solidFill>
                        <a:latin typeface="Cambria Math" panose="02040503050406030204" pitchFamily="18" charset="0"/>
                        <a:ea typeface="黑体" panose="02010609060101010101" pitchFamily="49" charset="-122"/>
                      </a:rPr>
                      <m:t>,</m:t>
                    </m:r>
                    <m:r>
                      <a:rPr lang="en-US" altLang="zh-CN" b="1" i="1" smtClean="0">
                        <a:solidFill>
                          <a:srgbClr val="FF0000"/>
                        </a:solidFill>
                        <a:latin typeface="Cambria Math" panose="02040503050406030204" pitchFamily="18" charset="0"/>
                        <a:ea typeface="黑体" panose="02010609060101010101" pitchFamily="49" charset="-122"/>
                      </a:rPr>
                      <m:t>𝜸</m:t>
                    </m:r>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来刻画马尔科夫奖励过程</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7" name="矩形 46">
                <a:extLst>
                  <a:ext uri="{FF2B5EF4-FFF2-40B4-BE49-F238E27FC236}">
                    <a16:creationId xmlns:a16="http://schemas.microsoft.com/office/drawing/2014/main" id="{3A8292F1-C007-490F-A837-58BC4174AEDB}"/>
                  </a:ext>
                </a:extLst>
              </p:cNvPr>
              <p:cNvSpPr>
                <a:spLocks noRot="1" noChangeAspect="1" noMove="1" noResize="1" noEditPoints="1" noAdjustHandles="1" noChangeArrowheads="1" noChangeShapeType="1" noTextEdit="1"/>
              </p:cNvSpPr>
              <p:nvPr/>
            </p:nvSpPr>
            <p:spPr>
              <a:xfrm>
                <a:off x="417767" y="4152568"/>
                <a:ext cx="6027100" cy="883768"/>
              </a:xfrm>
              <a:prstGeom prst="rect">
                <a:avLst/>
              </a:prstGeom>
              <a:blipFill>
                <a:blip r:embed="rId3"/>
                <a:stretch>
                  <a:fillRect b="-10345"/>
                </a:stretch>
              </a:blipFill>
            </p:spPr>
            <p:txBody>
              <a:bodyPr/>
              <a:lstStyle/>
              <a:p>
                <a:r>
                  <a:rPr lang="zh-CN" altLang="en-US">
                    <a:noFill/>
                  </a:rPr>
                  <a:t> </a:t>
                </a:r>
              </a:p>
            </p:txBody>
          </p:sp>
        </mc:Fallback>
      </mc:AlternateContent>
      <p:sp>
        <p:nvSpPr>
          <p:cNvPr id="19" name="标题 2">
            <a:extLst>
              <a:ext uri="{FF2B5EF4-FFF2-40B4-BE49-F238E27FC236}">
                <a16:creationId xmlns:a16="http://schemas.microsoft.com/office/drawing/2014/main" xmlns="" id="{A7663114-BA1E-4D33-B77E-13B4B0533AAA}"/>
              </a:ext>
            </a:extLst>
          </p:cNvPr>
          <p:cNvSpPr>
            <a:spLocks noGrp="1"/>
          </p:cNvSpPr>
          <p:nvPr>
            <p:ph type="title"/>
          </p:nvPr>
        </p:nvSpPr>
        <p:spPr>
          <a:xfrm>
            <a:off x="548729" y="163782"/>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马尔可夫奖励过程（</a:t>
            </a:r>
            <a:r>
              <a:rPr lang="en-US" altLang="zh-CN" sz="2400" kern="0" dirty="0">
                <a:solidFill>
                  <a:srgbClr val="0070C0"/>
                </a:solidFill>
                <a:latin typeface="Times New Roman" pitchFamily="18" charset="0"/>
                <a:cs typeface="Times New Roman" pitchFamily="18" charset="0"/>
              </a:rPr>
              <a:t>Markov Reward Process</a:t>
            </a:r>
            <a:r>
              <a:rPr lang="zh-CN" altLang="en-US" sz="2400" kern="0" dirty="0">
                <a:solidFill>
                  <a:srgbClr val="0070C0"/>
                </a:solidFill>
                <a:latin typeface="Times New Roman" pitchFamily="18" charset="0"/>
                <a:cs typeface="Times New Roman" pitchFamily="18" charset="0"/>
              </a:rPr>
              <a:t>） </a:t>
            </a:r>
          </a:p>
        </p:txBody>
      </p:sp>
      <p:sp>
        <p:nvSpPr>
          <p:cNvPr id="21" name="矩形 20">
            <a:extLst>
              <a:ext uri="{FF2B5EF4-FFF2-40B4-BE49-F238E27FC236}">
                <a16:creationId xmlns:a16="http://schemas.microsoft.com/office/drawing/2014/main" xmlns="" id="{BE48BE75-F0D6-4DC8-A879-AD9C4A047E72}"/>
              </a:ext>
            </a:extLst>
          </p:cNvPr>
          <p:cNvSpPr/>
          <p:nvPr/>
        </p:nvSpPr>
        <p:spPr>
          <a:xfrm>
            <a:off x="1024246" y="5385096"/>
            <a:ext cx="4925291" cy="971676"/>
          </a:xfrm>
          <a:prstGeom prst="rect">
            <a:avLst/>
          </a:prstGeom>
        </p:spPr>
        <p:txBody>
          <a:bodyPr wrap="square">
            <a:spAutoFit/>
          </a:bodyPr>
          <a:lstStyle/>
          <a:p>
            <a:pPr algn="ctr">
              <a:lnSpc>
                <a:spcPct val="150000"/>
              </a:lnSpc>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这个模型不能体现机器人能动性，仍然缺乏与环境进行进行交互的手段</a:t>
            </a:r>
            <a:endParaRPr lang="en-US" altLang="zh-CN"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30B86CD0-E7AB-42AB-AEED-2C704C465F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338" y="1624212"/>
            <a:ext cx="1968721" cy="2054180"/>
          </a:xfrm>
          <a:prstGeom prst="rect">
            <a:avLst/>
          </a:prstGeom>
        </p:spPr>
      </p:pic>
      <p:sp>
        <p:nvSpPr>
          <p:cNvPr id="20" name="文本框 19">
            <a:extLst>
              <a:ext uri="{FF2B5EF4-FFF2-40B4-BE49-F238E27FC236}">
                <a16:creationId xmlns:a16="http://schemas.microsoft.com/office/drawing/2014/main" xmlns="" id="{A2DAD074-41D8-4EFB-A6E2-9590106B2049}"/>
              </a:ext>
            </a:extLst>
          </p:cNvPr>
          <p:cNvSpPr txBox="1"/>
          <p:nvPr/>
        </p:nvSpPr>
        <p:spPr>
          <a:xfrm>
            <a:off x="6887735" y="1039437"/>
            <a:ext cx="2037324"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7.5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机器人寻路问题中的奖惩函数</a:t>
            </a:r>
          </a:p>
        </p:txBody>
      </p:sp>
    </p:spTree>
    <p:extLst>
      <p:ext uri="{BB962C8B-B14F-4D97-AF65-F5344CB8AC3E}">
        <p14:creationId xmlns:p14="http://schemas.microsoft.com/office/powerpoint/2010/main" val="171451123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C76D0282-2D4E-4059-8116-644E16DE0118}"/>
                  </a:ext>
                </a:extLst>
              </p:cNvPr>
              <p:cNvSpPr/>
              <p:nvPr/>
            </p:nvSpPr>
            <p:spPr>
              <a:xfrm>
                <a:off x="612804" y="1039851"/>
                <a:ext cx="8152303" cy="2681953"/>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在强化学习问题中，智能主体与环境交互过程中可自主决定所采取的动作，不同</a:t>
                </a:r>
                <a:r>
                  <a:rPr lang="zh-CN" altLang="en-US" sz="24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动作</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会对环境产生不同影响，为此：</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定义智能主体能够采取的动作集合为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𝑨</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由于不同的动作对环境造成的影响不同，因此状态转移概率定义为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𝑷𝒓</m:t>
                    </m:r>
                    <m:d>
                      <m:dPr>
                        <m:ctrlPr>
                          <a:rPr lang="en-US" altLang="zh-CN" b="1" i="1" smtClean="0">
                            <a:latin typeface="Cambria Math" charset="0"/>
                            <a:ea typeface="黑体" panose="02010609060101010101" pitchFamily="49" charset="-122"/>
                          </a:rPr>
                        </m:ctrlPr>
                      </m:dPr>
                      <m:e>
                        <m:sSub>
                          <m:sSubPr>
                            <m:ctrlPr>
                              <a:rPr lang="en-US" altLang="zh-CN" b="1" i="1" smtClean="0">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e>
                      <m:e>
                        <m:sSub>
                          <m:sSubPr>
                            <m:ctrlPr>
                              <a:rPr lang="en-US" altLang="zh-CN" b="1" i="1" smtClean="0">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𝒂</m:t>
                            </m:r>
                          </m:e>
                          <m:sub>
                            <m:r>
                              <a:rPr lang="en-US" altLang="zh-CN" b="1" i="1" smtClean="0">
                                <a:latin typeface="Cambria Math" panose="02040503050406030204" pitchFamily="18" charset="0"/>
                                <a:ea typeface="黑体" panose="02010609060101010101" pitchFamily="49" charset="-122"/>
                              </a:rPr>
                              <m:t>𝒕</m:t>
                            </m:r>
                          </m:sub>
                        </m:sSub>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en-US" altLang="zh-CN" b="1" i="1" smtClean="0">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𝒂</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𝑨</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为第</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r>
                      <a:rPr lang="zh-CN" altLang="en-US" b="1" i="1" smtClean="0">
                        <a:latin typeface="Cambria Math" panose="02040503050406030204" pitchFamily="18" charset="0"/>
                        <a:ea typeface="黑体" panose="02010609060101010101" pitchFamily="49" charset="-122"/>
                      </a:rPr>
                      <m:t>步</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采取的动作</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奖励可能受动作的影响，因此修改奖励函数为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𝑹</m:t>
                    </m:r>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𝒂</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C76D0282-2D4E-4059-8116-644E16DE0118}"/>
                  </a:ext>
                </a:extLst>
              </p:cNvPr>
              <p:cNvSpPr>
                <a:spLocks noRot="1" noChangeAspect="1" noMove="1" noResize="1" noEditPoints="1" noAdjustHandles="1" noChangeArrowheads="1" noChangeShapeType="1" noTextEdit="1"/>
              </p:cNvSpPr>
              <p:nvPr/>
            </p:nvSpPr>
            <p:spPr>
              <a:xfrm>
                <a:off x="612804" y="1039851"/>
                <a:ext cx="8152303" cy="2681953"/>
              </a:xfrm>
              <a:prstGeom prst="rect">
                <a:avLst/>
              </a:prstGeom>
              <a:blipFill>
                <a:blip r:embed="rId2"/>
                <a:stretch>
                  <a:fillRect l="-673" b="-2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xmlns="" id="{2C1B8B98-A7A6-46A3-A610-AB4C1DF5C2E2}"/>
                  </a:ext>
                </a:extLst>
              </p:cNvPr>
              <p:cNvSpPr/>
              <p:nvPr/>
            </p:nvSpPr>
            <p:spPr>
              <a:xfrm>
                <a:off x="78237" y="4128229"/>
                <a:ext cx="5788543" cy="1712456"/>
              </a:xfrm>
              <a:prstGeom prst="rect">
                <a:avLst/>
              </a:prstGeom>
              <a:ln w="10033">
                <a:solidFill>
                  <a:schemeClr val="accent3"/>
                </a:solidFill>
              </a:ln>
            </p:spPr>
            <p:txBody>
              <a:bodyPr wrap="square">
                <a:spAutoFit/>
              </a:bodyPr>
              <a:lstStyle/>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动作集合</a:t>
                </a:r>
                <a14:m>
                  <m:oMath xmlns:m="http://schemas.openxmlformats.org/officeDocument/2006/math">
                    <m:r>
                      <a:rPr lang="en-US" altLang="zh-CN" b="1" i="1" smtClean="0">
                        <a:latin typeface="Cambria Math" panose="02040503050406030204" pitchFamily="18" charset="0"/>
                        <a:ea typeface="黑体" panose="02010609060101010101" pitchFamily="49" charset="-122"/>
                      </a:rPr>
                      <m:t>𝑨</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可以是有限的，也可以是无限的</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状态转移可是确定（</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deterministic</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）的，也可以是随机概率性（</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stochastic</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确定状态转移相当于发生从</a:t>
                </a:r>
                <a14:m>
                  <m:oMath xmlns:m="http://schemas.openxmlformats.org/officeDocument/2006/math">
                    <m:sSub>
                      <m:sSubPr>
                        <m:ctrlPr>
                          <a:rPr lang="en-US" altLang="zh-CN" b="1" i="1">
                            <a:latin typeface="Cambria Math" charset="0"/>
                            <a:ea typeface="黑体" panose="02010609060101010101" pitchFamily="49" charset="-122"/>
                          </a:rPr>
                        </m:ctrlPr>
                      </m:sSubPr>
                      <m:e>
                        <m:r>
                          <a:rPr lang="en-US" altLang="zh-CN" b="1" i="1">
                            <a:latin typeface="Cambria Math" panose="02040503050406030204" pitchFamily="18" charset="0"/>
                            <a:ea typeface="黑体" panose="02010609060101010101" pitchFamily="49" charset="-122"/>
                          </a:rPr>
                          <m:t>𝑺</m:t>
                        </m:r>
                      </m:e>
                      <m:sub>
                        <m:r>
                          <a:rPr lang="en-US" altLang="zh-CN" b="1" i="1">
                            <a:latin typeface="Cambria Math" panose="02040503050406030204" pitchFamily="18" charset="0"/>
                            <a:ea typeface="黑体" panose="02010609060101010101" pitchFamily="49" charset="-122"/>
                          </a:rPr>
                          <m:t>𝒕</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sSub>
                      <m:sSubPr>
                        <m:ctrlPr>
                          <a:rPr lang="en-US" altLang="zh-CN" b="1" i="1">
                            <a:latin typeface="Cambria Math" charset="0"/>
                            <a:ea typeface="黑体" panose="02010609060101010101" pitchFamily="49" charset="-122"/>
                          </a:rPr>
                        </m:ctrlPr>
                      </m:sSubPr>
                      <m:e>
                        <m:r>
                          <a:rPr lang="en-US" altLang="zh-CN" b="1" i="1">
                            <a:latin typeface="Cambria Math" panose="02040503050406030204" pitchFamily="18" charset="0"/>
                            <a:ea typeface="黑体" panose="02010609060101010101" pitchFamily="49" charset="-122"/>
                          </a:rPr>
                          <m:t>𝑺</m:t>
                        </m:r>
                      </m:e>
                      <m:sub>
                        <m:r>
                          <a:rPr lang="en-US" altLang="zh-CN" b="1" i="1">
                            <a:latin typeface="Cambria Math" panose="02040503050406030204" pitchFamily="18" charset="0"/>
                            <a:ea typeface="黑体" panose="02010609060101010101" pitchFamily="49" charset="-122"/>
                          </a:rPr>
                          <m:t>𝒕</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𝟏</m:t>
                        </m:r>
                      </m:sub>
                    </m:sSub>
                    <m:r>
                      <a:rPr lang="zh-CN" altLang="en-US" b="1" i="1" smtClean="0">
                        <a:latin typeface="Cambria Math"/>
                        <a:ea typeface="黑体" panose="02010609060101010101" pitchFamily="49" charset="-122"/>
                      </a:rPr>
                      <m:t>的</m:t>
                    </m:r>
                    <m:r>
                      <a:rPr lang="zh-CN" altLang="en-US" b="1" i="1">
                        <a:latin typeface="Cambria Math"/>
                        <a:ea typeface="黑体" panose="02010609060101010101" pitchFamily="49" charset="-122"/>
                      </a:rPr>
                      <m:t>转移</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概率为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a:t>
                </a:r>
              </a:p>
            </p:txBody>
          </p:sp>
        </mc:Choice>
        <mc:Fallback xmlns="">
          <p:sp>
            <p:nvSpPr>
              <p:cNvPr id="81" name="矩形 80">
                <a:extLst>
                  <a:ext uri="{FF2B5EF4-FFF2-40B4-BE49-F238E27FC236}">
                    <a16:creationId xmlns:a16="http://schemas.microsoft.com/office/drawing/2014/main" id="{2C1B8B98-A7A6-46A3-A610-AB4C1DF5C2E2}"/>
                  </a:ext>
                </a:extLst>
              </p:cNvPr>
              <p:cNvSpPr>
                <a:spLocks noRot="1" noChangeAspect="1" noMove="1" noResize="1" noEditPoints="1" noAdjustHandles="1" noChangeArrowheads="1" noChangeShapeType="1" noTextEdit="1"/>
              </p:cNvSpPr>
              <p:nvPr/>
            </p:nvSpPr>
            <p:spPr>
              <a:xfrm>
                <a:off x="78237" y="4128229"/>
                <a:ext cx="5788543" cy="1712456"/>
              </a:xfrm>
              <a:prstGeom prst="rect">
                <a:avLst/>
              </a:prstGeom>
              <a:blipFill>
                <a:blip r:embed="rId3"/>
                <a:stretch>
                  <a:fillRect l="-631" b="-4594"/>
                </a:stretch>
              </a:blipFill>
              <a:ln w="10033">
                <a:solidFill>
                  <a:schemeClr val="accent3"/>
                </a:solidFill>
              </a:ln>
            </p:spPr>
            <p:txBody>
              <a:bodyPr/>
              <a:lstStyle/>
              <a:p>
                <a:r>
                  <a:rPr lang="zh-CN" altLang="en-US">
                    <a:noFill/>
                  </a:rPr>
                  <a:t> </a:t>
                </a:r>
              </a:p>
            </p:txBody>
          </p:sp>
        </mc:Fallback>
      </mc:AlternateContent>
      <p:sp>
        <p:nvSpPr>
          <p:cNvPr id="28" name="标题 2">
            <a:extLst>
              <a:ext uri="{FF2B5EF4-FFF2-40B4-BE49-F238E27FC236}">
                <a16:creationId xmlns:a16="http://schemas.microsoft.com/office/drawing/2014/main" xmlns="" id="{A7663114-BA1E-4D33-B77E-13B4B0533AAA}"/>
              </a:ext>
            </a:extLst>
          </p:cNvPr>
          <p:cNvSpPr>
            <a:spLocks noGrp="1"/>
          </p:cNvSpPr>
          <p:nvPr>
            <p:ph type="title"/>
          </p:nvPr>
        </p:nvSpPr>
        <p:spPr>
          <a:xfrm>
            <a:off x="198304" y="196832"/>
            <a:ext cx="8791460"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）：引入动作</a:t>
            </a:r>
          </a:p>
        </p:txBody>
      </p:sp>
      <p:pic>
        <p:nvPicPr>
          <p:cNvPr id="4" name="图片 3">
            <a:extLst>
              <a:ext uri="{FF2B5EF4-FFF2-40B4-BE49-F238E27FC236}">
                <a16:creationId xmlns:a16="http://schemas.microsoft.com/office/drawing/2014/main" xmlns="" id="{63E7A02C-F00A-4912-B1B5-36E72E40D3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6260" y="4984457"/>
            <a:ext cx="2923504" cy="549028"/>
          </a:xfrm>
          <a:prstGeom prst="rect">
            <a:avLst/>
          </a:prstGeom>
        </p:spPr>
      </p:pic>
      <p:sp>
        <p:nvSpPr>
          <p:cNvPr id="29" name="文本框 28">
            <a:extLst>
              <a:ext uri="{FF2B5EF4-FFF2-40B4-BE49-F238E27FC236}">
                <a16:creationId xmlns:a16="http://schemas.microsoft.com/office/drawing/2014/main" xmlns="" id="{0554623D-93F9-43DC-B062-441088F699B6}"/>
              </a:ext>
            </a:extLst>
          </p:cNvPr>
          <p:cNvSpPr txBox="1"/>
          <p:nvPr/>
        </p:nvSpPr>
        <p:spPr>
          <a:xfrm>
            <a:off x="5959034" y="4487699"/>
            <a:ext cx="303073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7.6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智能体与环境的交互过程</a:t>
            </a:r>
          </a:p>
        </p:txBody>
      </p:sp>
    </p:spTree>
    <p:extLst>
      <p:ext uri="{BB962C8B-B14F-4D97-AF65-F5344CB8AC3E}">
        <p14:creationId xmlns:p14="http://schemas.microsoft.com/office/powerpoint/2010/main" val="85466716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xmlns="" id="{381256A6-962A-48F7-9C93-03CDFCAB9BDB}"/>
                  </a:ext>
                </a:extLst>
              </p:cNvPr>
              <p:cNvSpPr/>
              <p:nvPr/>
            </p:nvSpPr>
            <p:spPr>
              <a:xfrm>
                <a:off x="268103" y="984379"/>
                <a:ext cx="6406373" cy="4267450"/>
              </a:xfrm>
              <a:prstGeom prst="rect">
                <a:avLst/>
              </a:prstGeom>
            </p:spPr>
            <p:txBody>
              <a:bodyPr wrap="square">
                <a:spAutoFit/>
              </a:bodyPr>
              <a:lstStyle/>
              <a:p>
                <a:pPr>
                  <a:lnSpc>
                    <a:spcPct val="150000"/>
                  </a:lnSpc>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使用离散马尔可夫过程描述机器人移动问题</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随机变量序列</a:t>
                </a:r>
                <a14:m>
                  <m:oMath xmlns:m="http://schemas.openxmlformats.org/officeDocument/2006/math">
                    <m:sSub>
                      <m:sSubPr>
                        <m:ctrlPr>
                          <a:rPr lang="en-US" altLang="zh-CN" sz="2000" b="1" i="1">
                            <a:solidFill>
                              <a:srgbClr val="FF0000"/>
                            </a:solidFill>
                            <a:latin typeface="Cambria Math" charset="0"/>
                            <a:ea typeface="黑体" panose="02010609060101010101" pitchFamily="49" charset="-122"/>
                          </a:rPr>
                        </m:ctrlPr>
                      </m:sSubPr>
                      <m:e>
                        <m:d>
                          <m:dPr>
                            <m:begChr m:val="{"/>
                            <m:endChr m:val="}"/>
                            <m:ctrlPr>
                              <a:rPr lang="en-US" altLang="zh-CN" sz="2000" b="1" i="1">
                                <a:solidFill>
                                  <a:srgbClr val="FF0000"/>
                                </a:solidFill>
                                <a:latin typeface="Cambria Math" charset="0"/>
                                <a:ea typeface="黑体" panose="02010609060101010101" pitchFamily="49" charset="-122"/>
                              </a:rPr>
                            </m:ctrlPr>
                          </m:dPr>
                          <m:e>
                            <m:sSub>
                              <m:sSubPr>
                                <m:ctrlPr>
                                  <a:rPr lang="en-US" altLang="zh-CN" sz="2000" b="1" i="1">
                                    <a:solidFill>
                                      <a:srgbClr val="FF0000"/>
                                    </a:solidFill>
                                    <a:latin typeface="Cambria Math" charset="0"/>
                                    <a:ea typeface="黑体" panose="02010609060101010101" pitchFamily="49" charset="-122"/>
                                  </a:rPr>
                                </m:ctrlPr>
                              </m:sSubPr>
                              <m:e>
                                <m:r>
                                  <a:rPr lang="en-US" altLang="zh-CN" sz="2000" b="1" i="1" smtClean="0">
                                    <a:solidFill>
                                      <a:srgbClr val="FF0000"/>
                                    </a:solidFill>
                                    <a:latin typeface="Cambria Math"/>
                                    <a:ea typeface="黑体" panose="02010609060101010101" pitchFamily="49" charset="-122"/>
                                  </a:rPr>
                                  <m:t>𝐒</m:t>
                                </m:r>
                              </m:e>
                              <m:sub>
                                <m:r>
                                  <a:rPr lang="en-US" altLang="zh-CN" sz="2000" b="1" i="1" smtClean="0">
                                    <a:solidFill>
                                      <a:srgbClr val="FF0000"/>
                                    </a:solidFill>
                                    <a:latin typeface="Cambria Math"/>
                                    <a:ea typeface="黑体" panose="02010609060101010101" pitchFamily="49" charset="-122"/>
                                  </a:rPr>
                                  <m:t>𝐭</m:t>
                                </m:r>
                              </m:sub>
                            </m:sSub>
                          </m:e>
                        </m:d>
                      </m:e>
                      <m:sub>
                        <m:r>
                          <a:rPr lang="en-US" altLang="zh-CN" sz="2000" b="1" i="1" smtClean="0">
                            <a:solidFill>
                              <a:srgbClr val="FF0000"/>
                            </a:solidFill>
                            <a:latin typeface="Cambria Math"/>
                            <a:ea typeface="黑体" panose="02010609060101010101" pitchFamily="49" charset="-122"/>
                          </a:rPr>
                          <m:t>𝐭</m:t>
                        </m:r>
                        <m:r>
                          <a:rPr lang="en-US" altLang="zh-CN" sz="2000" b="1">
                            <a:solidFill>
                              <a:srgbClr val="FF0000"/>
                            </a:solidFill>
                            <a:latin typeface="Cambria Math"/>
                            <a:ea typeface="黑体" panose="02010609060101010101" pitchFamily="49" charset="-122"/>
                          </a:rPr>
                          <m:t>=</m:t>
                        </m:r>
                        <m:r>
                          <a:rPr lang="en-US" altLang="zh-CN" sz="2000" b="1" i="1">
                            <a:solidFill>
                              <a:srgbClr val="FF0000"/>
                            </a:solidFill>
                            <a:latin typeface="Cambria Math"/>
                            <a:ea typeface="黑体" panose="02010609060101010101" pitchFamily="49" charset="-122"/>
                          </a:rPr>
                          <m:t>𝟎</m:t>
                        </m:r>
                        <m:r>
                          <a:rPr lang="en-US" altLang="zh-CN" sz="2000" b="1">
                            <a:solidFill>
                              <a:srgbClr val="FF0000"/>
                            </a:solidFill>
                            <a:latin typeface="Cambria Math"/>
                            <a:ea typeface="黑体" panose="02010609060101010101" pitchFamily="49" charset="-122"/>
                          </a:rPr>
                          <m:t>,</m:t>
                        </m:r>
                        <m:r>
                          <a:rPr lang="en-US" altLang="zh-CN" sz="2000" b="1" i="1">
                            <a:solidFill>
                              <a:srgbClr val="FF0000"/>
                            </a:solidFill>
                            <a:latin typeface="Cambria Math"/>
                            <a:ea typeface="黑体" panose="02010609060101010101" pitchFamily="49" charset="-122"/>
                          </a:rPr>
                          <m:t>𝟏</m:t>
                        </m:r>
                        <m:r>
                          <a:rPr lang="en-US" altLang="zh-CN" sz="2000" b="1">
                            <a:solidFill>
                              <a:srgbClr val="FF0000"/>
                            </a:solidFill>
                            <a:latin typeface="Cambria Math"/>
                            <a:ea typeface="黑体" panose="02010609060101010101" pitchFamily="49" charset="-122"/>
                          </a:rPr>
                          <m:t>,</m:t>
                        </m:r>
                        <m:r>
                          <a:rPr lang="en-US" altLang="zh-CN" sz="2000" b="1" i="1">
                            <a:solidFill>
                              <a:srgbClr val="FF0000"/>
                            </a:solidFill>
                            <a:latin typeface="Cambria Math"/>
                            <a:ea typeface="黑体" panose="02010609060101010101" pitchFamily="49" charset="-122"/>
                          </a:rPr>
                          <m:t>𝟐</m:t>
                        </m:r>
                        <m:r>
                          <a:rPr lang="en-US" altLang="zh-CN" sz="2000" b="1">
                            <a:solidFill>
                              <a:srgbClr val="FF0000"/>
                            </a:solidFill>
                            <a:latin typeface="Cambria Math"/>
                            <a:ea typeface="黑体" panose="02010609060101010101" pitchFamily="49" charset="-122"/>
                          </a:rPr>
                          <m:t>,⋯</m:t>
                        </m:r>
                      </m:sub>
                    </m:sSub>
                  </m:oMath>
                </a14:m>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sz="2000" b="1" i="1" dirty="0">
                            <a:latin typeface="Cambria Math" charset="0"/>
                            <a:ea typeface="黑体" panose="02010609060101010101" pitchFamily="49" charset="-122"/>
                          </a:rPr>
                        </m:ctrlPr>
                      </m:sSubPr>
                      <m:e>
                        <m:r>
                          <a:rPr lang="en-US" altLang="zh-CN" sz="2000" b="1" i="1" dirty="0" smtClean="0">
                            <a:latin typeface="Cambria Math" panose="02040503050406030204" pitchFamily="18" charset="0"/>
                            <a:ea typeface="黑体" panose="02010609060101010101" pitchFamily="49" charset="-122"/>
                          </a:rPr>
                          <m:t>𝑺</m:t>
                        </m:r>
                      </m:e>
                      <m:sub>
                        <m:r>
                          <a:rPr lang="en-US" altLang="zh-CN" sz="2000" b="1" i="1" dirty="0" smtClean="0">
                            <a:latin typeface="Cambria Math" panose="02040503050406030204" pitchFamily="18" charset="0"/>
                            <a:ea typeface="黑体" panose="02010609060101010101" pitchFamily="49" charset="-122"/>
                          </a:rPr>
                          <m:t>𝒕</m:t>
                        </m:r>
                      </m:sub>
                    </m:sSub>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表示机器人第</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𝒕</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步所在位置（即状态），每个随机变量</a:t>
                </a:r>
                <a14:m>
                  <m:oMath xmlns:m="http://schemas.openxmlformats.org/officeDocument/2006/math">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𝑺</m:t>
                        </m:r>
                      </m:e>
                      <m:sub>
                        <m:r>
                          <a:rPr lang="en-US" altLang="zh-CN" sz="2000" b="1" i="1" smtClean="0">
                            <a:latin typeface="Cambria Math" panose="02040503050406030204" pitchFamily="18" charset="0"/>
                            <a:ea typeface="黑体" panose="02010609060101010101" pitchFamily="49" charset="-122"/>
                          </a:rPr>
                          <m:t>𝒕</m:t>
                        </m:r>
                      </m:sub>
                    </m:sSub>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的取值范围为</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𝑺</m:t>
                    </m:r>
                    <m:r>
                      <a:rPr lang="en-US" altLang="zh-CN" sz="2000" b="1" i="1" smtClean="0">
                        <a:latin typeface="Cambria Math" panose="02040503050406030204" pitchFamily="18" charset="0"/>
                        <a:ea typeface="黑体" panose="02010609060101010101" pitchFamily="49" charset="-122"/>
                      </a:rPr>
                      <m:t>=</m:t>
                    </m:r>
                    <m:d>
                      <m:dPr>
                        <m:begChr m:val="{"/>
                        <m:endChr m:val="}"/>
                        <m:ctrlPr>
                          <a:rPr lang="en-US" altLang="zh-CN" sz="2000" b="1" i="1">
                            <a:latin typeface="Cambria Math" charset="0"/>
                            <a:ea typeface="黑体" panose="02010609060101010101" pitchFamily="49" charset="-122"/>
                          </a:rPr>
                        </m:ctrlPr>
                      </m:dPr>
                      <m:e>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𝟐</m:t>
                            </m:r>
                          </m:sub>
                        </m:sSub>
                        <m:r>
                          <a:rPr lang="en-US" altLang="zh-CN" sz="2000" b="1" i="1" smtClean="0">
                            <a:latin typeface="Cambria Math" panose="02040503050406030204" pitchFamily="18" charset="0"/>
                            <a:ea typeface="黑体" panose="02010609060101010101" pitchFamily="49" charset="-122"/>
                          </a:rPr>
                          <m:t>,⋯, </m:t>
                        </m:r>
                        <m:sSub>
                          <m:sSubPr>
                            <m:ctrlPr>
                              <a:rPr lang="en-US" altLang="zh-CN" sz="2000" b="1" i="1">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𝟗</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smtClean="0">
                                <a:latin typeface="Cambria Math"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𝒅</m:t>
                            </m:r>
                          </m:sub>
                        </m:sSub>
                      </m:e>
                    </m:d>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动作集合：</a:t>
                </a:r>
                <a14:m>
                  <m:oMath xmlns:m="http://schemas.openxmlformats.org/officeDocument/2006/math">
                    <m:r>
                      <a:rPr lang="en-US" altLang="zh-CN" sz="2000" b="1" i="1" smtClean="0">
                        <a:latin typeface="Cambria Math"/>
                        <a:ea typeface="黑体" panose="02010609060101010101" pitchFamily="49" charset="-122"/>
                      </a:rPr>
                      <m:t>𝐀</m:t>
                    </m:r>
                    <m:r>
                      <a:rPr lang="en-US" altLang="zh-CN" sz="2000" b="1">
                        <a:latin typeface="Cambria Math"/>
                        <a:ea typeface="黑体" panose="02010609060101010101" pitchFamily="49" charset="-122"/>
                      </a:rPr>
                      <m:t>={</m:t>
                    </m:r>
                    <m:r>
                      <a:rPr lang="zh-CN" altLang="en-US" sz="2000" b="1" smtClean="0">
                        <a:latin typeface="Cambria Math"/>
                        <a:ea typeface="黑体" panose="02010609060101010101" pitchFamily="49" charset="-122"/>
                      </a:rPr>
                      <m:t>上</m:t>
                    </m:r>
                    <m:r>
                      <m:rPr>
                        <m:nor/>
                      </m:rP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m:t>，右</m:t>
                    </m:r>
                    <m:r>
                      <a:rPr lang="en-US" altLang="zh-CN" sz="2000" b="1" dirty="0" smtClean="0">
                        <a:latin typeface="Cambria Math"/>
                        <a:ea typeface="黑体" panose="02010609060101010101" pitchFamily="49" charset="-122"/>
                      </a:rPr>
                      <m:t>}</m:t>
                    </m:r>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状态转移概率</a:t>
                </a:r>
                <a14:m>
                  <m:oMath xmlns:m="http://schemas.openxmlformats.org/officeDocument/2006/math">
                    <m:r>
                      <a:rPr lang="en-US" altLang="zh-CN" sz="2000" b="1" i="1" smtClean="0">
                        <a:solidFill>
                          <a:srgbClr val="FF0000"/>
                        </a:solidFill>
                        <a:latin typeface="Cambria Math" panose="02040503050406030204" pitchFamily="18" charset="0"/>
                        <a:ea typeface="黑体" panose="02010609060101010101" pitchFamily="49" charset="-122"/>
                      </a:rPr>
                      <m:t>𝑷𝒓</m:t>
                    </m:r>
                    <m:r>
                      <a:rPr lang="en-US" altLang="zh-CN" sz="2000" b="1" i="1" smtClean="0">
                        <a:solidFill>
                          <a:srgbClr val="FF0000"/>
                        </a:solidFill>
                        <a:latin typeface="Cambria Math" panose="02040503050406030204" pitchFamily="18" charset="0"/>
                        <a:ea typeface="黑体" panose="02010609060101010101" pitchFamily="49" charset="-122"/>
                      </a:rPr>
                      <m:t>(</m:t>
                    </m:r>
                    <m:sSub>
                      <m:sSubPr>
                        <m:ctrlPr>
                          <a:rPr lang="en-US" altLang="zh-CN" sz="2000" b="1" i="1">
                            <a:solidFill>
                              <a:srgbClr val="FF0000"/>
                            </a:solidFill>
                            <a:latin typeface="Cambria Math"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𝑺</m:t>
                        </m:r>
                      </m:e>
                      <m:sub>
                        <m:r>
                          <a:rPr lang="en-US" altLang="zh-CN" sz="2000" b="1" i="1" smtClean="0">
                            <a:solidFill>
                              <a:srgbClr val="FF0000"/>
                            </a:solidFill>
                            <a:latin typeface="Cambria Math" panose="02040503050406030204" pitchFamily="18" charset="0"/>
                            <a:ea typeface="黑体" panose="02010609060101010101" pitchFamily="49" charset="-122"/>
                          </a:rPr>
                          <m:t>𝒕</m:t>
                        </m:r>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𝟏</m:t>
                        </m:r>
                      </m:sub>
                    </m:sSub>
                    <m:r>
                      <a:rPr lang="en-US" altLang="zh-CN" sz="2000" b="1" i="1" smtClean="0">
                        <a:solidFill>
                          <a:srgbClr val="FF0000"/>
                        </a:solidFill>
                        <a:latin typeface="Cambria Math" panose="02040503050406030204" pitchFamily="18" charset="0"/>
                        <a:ea typeface="黑体" panose="02010609060101010101" pitchFamily="49" charset="-122"/>
                      </a:rPr>
                      <m:t>|</m:t>
                    </m:r>
                    <m:sSub>
                      <m:sSubPr>
                        <m:ctrlPr>
                          <a:rPr lang="en-US" altLang="zh-CN" sz="2000" b="1" i="1">
                            <a:solidFill>
                              <a:srgbClr val="FF0000"/>
                            </a:solidFill>
                            <a:latin typeface="Cambria Math"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𝑺</m:t>
                        </m:r>
                      </m:e>
                      <m:sub>
                        <m:r>
                          <a:rPr lang="en-US" altLang="zh-CN" sz="2000" b="1" i="1" smtClean="0">
                            <a:solidFill>
                              <a:srgbClr val="FF0000"/>
                            </a:solidFill>
                            <a:latin typeface="Cambria Math" panose="02040503050406030204" pitchFamily="18" charset="0"/>
                            <a:ea typeface="黑体" panose="02010609060101010101" pitchFamily="49" charset="-122"/>
                          </a:rPr>
                          <m:t>𝒕</m:t>
                        </m:r>
                      </m:sub>
                    </m:sSub>
                    <m:r>
                      <a:rPr lang="en-US" altLang="zh-CN" sz="2000" b="1" i="1" smtClean="0">
                        <a:solidFill>
                          <a:srgbClr val="FF0000"/>
                        </a:solidFill>
                        <a:latin typeface="Cambria Math" panose="02040503050406030204" pitchFamily="18" charset="0"/>
                        <a:ea typeface="黑体" panose="02010609060101010101" pitchFamily="49" charset="-122"/>
                      </a:rPr>
                      <m:t>,</m:t>
                    </m:r>
                    <m:sSub>
                      <m:sSubPr>
                        <m:ctrlPr>
                          <a:rPr lang="en-US" altLang="zh-CN" sz="2000" b="1" i="1" smtClean="0">
                            <a:solidFill>
                              <a:srgbClr val="FF0000"/>
                            </a:solidFill>
                            <a:latin typeface="Cambria Math"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𝒂</m:t>
                        </m:r>
                      </m:e>
                      <m:sub>
                        <m:r>
                          <a:rPr lang="en-US" altLang="zh-CN" sz="2000" b="1" i="1" smtClean="0">
                            <a:solidFill>
                              <a:srgbClr val="FF0000"/>
                            </a:solidFill>
                            <a:latin typeface="Cambria Math" panose="02040503050406030204" pitchFamily="18" charset="0"/>
                            <a:ea typeface="黑体" panose="02010609060101010101" pitchFamily="49" charset="-122"/>
                          </a:rPr>
                          <m:t>𝒕</m:t>
                        </m:r>
                      </m:sub>
                    </m:sSub>
                    <m:r>
                      <a:rPr lang="en-US" altLang="zh-CN" sz="2000" b="1" i="1" smtClean="0">
                        <a:solidFill>
                          <a:srgbClr val="FF0000"/>
                        </a:solidFill>
                        <a:latin typeface="Cambria Math" panose="02040503050406030204" pitchFamily="18" charset="0"/>
                        <a:ea typeface="黑体" panose="02010609060101010101" pitchFamily="49" charset="-122"/>
                      </a:rPr>
                      <m:t>)</m:t>
                    </m:r>
                  </m:oMath>
                </a14:m>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满足马尔可夫性，其中</a:t>
                </a:r>
                <a14:m>
                  <m:oMath xmlns:m="http://schemas.openxmlformats.org/officeDocument/2006/math">
                    <m:sSub>
                      <m:sSubPr>
                        <m:ctrlPr>
                          <a:rPr lang="en-US" altLang="zh-CN" sz="2000" b="1" i="1">
                            <a:latin typeface="Cambria Math" charset="0"/>
                            <a:ea typeface="黑体" panose="02010609060101010101" pitchFamily="49" charset="-122"/>
                          </a:rPr>
                        </m:ctrlPr>
                      </m:sSubPr>
                      <m:e>
                        <m:r>
                          <a:rPr lang="en-US" altLang="zh-CN" sz="2000" b="1" i="1" smtClean="0">
                            <a:latin typeface="Cambria Math"/>
                            <a:ea typeface="黑体" panose="02010609060101010101" pitchFamily="49" charset="-122"/>
                          </a:rPr>
                          <m:t>𝐚</m:t>
                        </m:r>
                      </m:e>
                      <m:sub>
                        <m:r>
                          <a:rPr lang="en-US" altLang="zh-CN" sz="2000" b="1" i="1" smtClean="0">
                            <a:latin typeface="Cambria Math"/>
                            <a:ea typeface="黑体" panose="02010609060101010101" pitchFamily="49" charset="-122"/>
                          </a:rPr>
                          <m:t>𝐭</m:t>
                        </m:r>
                      </m:sub>
                    </m:sSub>
                    <m:r>
                      <a:rPr lang="en-US" altLang="zh-CN" sz="2000" b="1" smtClean="0">
                        <a:latin typeface="Cambria Math"/>
                        <a:ea typeface="黑体" panose="02010609060101010101" pitchFamily="49" charset="-122"/>
                      </a:rPr>
                      <m:t>∈</m:t>
                    </m:r>
                    <m:r>
                      <a:rPr lang="en-US" altLang="zh-CN" sz="2000" b="1" i="1">
                        <a:latin typeface="Cambria Math"/>
                        <a:ea typeface="黑体" panose="02010609060101010101" pitchFamily="49" charset="-122"/>
                      </a:rPr>
                      <m:t>𝐀</m:t>
                    </m:r>
                    <m:r>
                      <a:rPr lang="zh-CN" altLang="en-US" sz="2000" b="1" smtClean="0">
                        <a:latin typeface="Cambria Math"/>
                        <a:ea typeface="黑体" panose="02010609060101010101" pitchFamily="49" charset="-122"/>
                      </a:rPr>
                      <m:t>。</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状态转移如图所示。</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奖励函数：</a:t>
                </a:r>
                <a14:m>
                  <m:oMath xmlns:m="http://schemas.openxmlformats.org/officeDocument/2006/math">
                    <m:r>
                      <a:rPr lang="en-US" altLang="zh-CN" sz="2000" b="1" i="1" smtClean="0">
                        <a:latin typeface="Cambria Math"/>
                        <a:ea typeface="黑体" panose="02010609060101010101" pitchFamily="49" charset="-122"/>
                      </a:rPr>
                      <m:t>𝐑</m:t>
                    </m:r>
                    <m:r>
                      <a:rPr lang="en-US" altLang="zh-CN" sz="2000" b="1">
                        <a:latin typeface="Cambria Math"/>
                        <a:ea typeface="黑体" panose="02010609060101010101" pitchFamily="49" charset="-122"/>
                      </a:rPr>
                      <m:t>(</m:t>
                    </m:r>
                    <m:sSub>
                      <m:sSubPr>
                        <m:ctrlPr>
                          <a:rPr lang="en-US" altLang="zh-CN" sz="2000" b="1" i="1">
                            <a:latin typeface="Cambria Math" charset="0"/>
                            <a:ea typeface="黑体" panose="02010609060101010101" pitchFamily="49" charset="-122"/>
                          </a:rPr>
                        </m:ctrlPr>
                      </m:sSubPr>
                      <m:e>
                        <m:r>
                          <a:rPr lang="en-US" altLang="zh-CN" sz="2000" b="1" i="1" smtClean="0">
                            <a:latin typeface="Cambria Math"/>
                            <a:ea typeface="黑体" panose="02010609060101010101" pitchFamily="49" charset="-122"/>
                          </a:rPr>
                          <m:t>𝐒</m:t>
                        </m:r>
                      </m:e>
                      <m:sub>
                        <m:r>
                          <a:rPr lang="en-US" altLang="zh-CN" sz="2000" b="1" i="1" smtClean="0">
                            <a:latin typeface="Cambria Math"/>
                            <a:ea typeface="黑体" panose="02010609060101010101" pitchFamily="49" charset="-122"/>
                          </a:rPr>
                          <m:t>𝐭</m:t>
                        </m:r>
                      </m:sub>
                    </m:sSub>
                    <m:r>
                      <a:rPr lang="en-US" altLang="zh-CN" sz="2000" b="1" smtClean="0">
                        <a:latin typeface="Cambria Math"/>
                        <a:ea typeface="黑体" panose="02010609060101010101" pitchFamily="49" charset="-122"/>
                      </a:rPr>
                      <m:t>,</m:t>
                    </m:r>
                    <m:sSub>
                      <m:sSubPr>
                        <m:ctrlPr>
                          <a:rPr lang="en-US" altLang="zh-CN" sz="2000" b="1" i="1">
                            <a:latin typeface="Cambria Math" charset="0"/>
                            <a:ea typeface="黑体" panose="02010609060101010101" pitchFamily="49" charset="-122"/>
                          </a:rPr>
                        </m:ctrlPr>
                      </m:sSubPr>
                      <m:e>
                        <m:r>
                          <a:rPr lang="en-US" altLang="zh-CN" sz="2000" b="1" i="1" smtClean="0">
                            <a:latin typeface="Cambria Math"/>
                            <a:ea typeface="黑体" panose="02010609060101010101" pitchFamily="49" charset="-122"/>
                          </a:rPr>
                          <m:t>𝐚</m:t>
                        </m:r>
                      </m:e>
                      <m:sub>
                        <m:r>
                          <a:rPr lang="en-US" altLang="zh-CN" sz="2000" b="1" i="1" smtClean="0">
                            <a:latin typeface="Cambria Math"/>
                            <a:ea typeface="黑体" panose="02010609060101010101" pitchFamily="49" charset="-122"/>
                          </a:rPr>
                          <m:t>𝐭</m:t>
                        </m:r>
                      </m:sub>
                    </m:sSub>
                    <m:r>
                      <a:rPr lang="en-US" altLang="zh-CN" sz="2000" b="1" smtClean="0">
                        <a:latin typeface="Cambria Math"/>
                        <a:ea typeface="黑体" panose="02010609060101010101" pitchFamily="49" charset="-122"/>
                      </a:rPr>
                      <m:t>,</m:t>
                    </m:r>
                    <m:sSub>
                      <m:sSubPr>
                        <m:ctrlPr>
                          <a:rPr lang="en-US" altLang="zh-CN" sz="2000" b="1" i="1">
                            <a:latin typeface="Cambria Math" charset="0"/>
                            <a:ea typeface="黑体" panose="02010609060101010101" pitchFamily="49" charset="-122"/>
                          </a:rPr>
                        </m:ctrlPr>
                      </m:sSubPr>
                      <m:e>
                        <m:r>
                          <a:rPr lang="en-US" altLang="zh-CN" sz="2000" b="1" i="1" smtClean="0">
                            <a:latin typeface="Cambria Math"/>
                            <a:ea typeface="黑体" panose="02010609060101010101" pitchFamily="49" charset="-122"/>
                          </a:rPr>
                          <m:t>𝐒</m:t>
                        </m:r>
                      </m:e>
                      <m:sub>
                        <m:r>
                          <a:rPr lang="en-US" altLang="zh-CN" sz="2000" b="1" i="1" smtClean="0">
                            <a:latin typeface="Cambria Math"/>
                            <a:ea typeface="黑体" panose="02010609060101010101" pitchFamily="49" charset="-122"/>
                          </a:rPr>
                          <m:t>𝐭</m:t>
                        </m:r>
                        <m:r>
                          <a:rPr lang="en-US" altLang="zh-CN" sz="2000" b="1">
                            <a:latin typeface="Cambria Math"/>
                            <a:ea typeface="黑体" panose="02010609060101010101" pitchFamily="49" charset="-122"/>
                          </a:rPr>
                          <m:t>+</m:t>
                        </m:r>
                        <m:r>
                          <a:rPr lang="en-US" altLang="zh-CN" sz="2000" b="1" i="1">
                            <a:latin typeface="Cambria Math"/>
                            <a:ea typeface="黑体" panose="02010609060101010101" pitchFamily="49" charset="-122"/>
                          </a:rPr>
                          <m:t>𝟏</m:t>
                        </m:r>
                      </m:sub>
                    </m:sSub>
                    <m:r>
                      <a:rPr lang="en-US" altLang="zh-CN" sz="2000" b="1" smtClean="0">
                        <a:latin typeface="Cambria Math"/>
                        <a:ea typeface="黑体" panose="02010609060101010101" pitchFamily="49" charset="-122"/>
                      </a:rPr>
                      <m:t>)</m:t>
                    </m:r>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衰退系数：</a:t>
                </a:r>
                <a14:m>
                  <m:oMath xmlns:m="http://schemas.openxmlformats.org/officeDocument/2006/math">
                    <m:r>
                      <a:rPr lang="en-US" altLang="zh-CN" sz="2000" b="1" i="1" smtClean="0">
                        <a:solidFill>
                          <a:schemeClr val="tx1"/>
                        </a:solidFill>
                        <a:latin typeface="Cambria Math" panose="02040503050406030204" pitchFamily="18" charset="0"/>
                        <a:ea typeface="黑体" panose="02010609060101010101" pitchFamily="49" charset="-122"/>
                      </a:rPr>
                      <m:t>𝜸</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𝟎</m:t>
                    </m:r>
                    <m:r>
                      <a:rPr lang="en-US" altLang="zh-CN" sz="2000" b="1" i="1" smtClean="0">
                        <a:solidFill>
                          <a:schemeClr val="tx1"/>
                        </a:solidFill>
                        <a:latin typeface="Cambria Math" panose="02040503050406030204" pitchFamily="18" charset="0"/>
                        <a:ea typeface="黑体" panose="02010609060101010101" pitchFamily="49" charset="-122"/>
                      </a:rPr>
                      <m:t>, </m:t>
                    </m:r>
                    <m:r>
                      <a:rPr lang="en-US" altLang="zh-CN" sz="2000" b="1" i="1" smtClean="0">
                        <a:solidFill>
                          <a:schemeClr val="tx1"/>
                        </a:solidFill>
                        <a:latin typeface="Cambria Math" panose="02040503050406030204" pitchFamily="18" charset="0"/>
                        <a:ea typeface="黑体" panose="02010609060101010101" pitchFamily="49" charset="-122"/>
                      </a:rPr>
                      <m:t>𝟏</m:t>
                    </m:r>
                    <m:r>
                      <a:rPr lang="en-US" altLang="zh-CN" sz="2000" b="1" i="1" smtClean="0">
                        <a:solidFill>
                          <a:schemeClr val="tx1"/>
                        </a:solidFill>
                        <a:latin typeface="Cambria Math" panose="02040503050406030204" pitchFamily="18" charset="0"/>
                        <a:ea typeface="黑体" panose="02010609060101010101" pitchFamily="49" charset="-122"/>
                      </a:rPr>
                      <m:t>]</m:t>
                    </m:r>
                  </m:oMath>
                </a14:m>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381256A6-962A-48F7-9C93-03CDFCAB9BDB}"/>
                  </a:ext>
                </a:extLst>
              </p:cNvPr>
              <p:cNvSpPr>
                <a:spLocks noRot="1" noChangeAspect="1" noMove="1" noResize="1" noEditPoints="1" noAdjustHandles="1" noChangeArrowheads="1" noChangeShapeType="1" noTextEdit="1"/>
              </p:cNvSpPr>
              <p:nvPr/>
            </p:nvSpPr>
            <p:spPr>
              <a:xfrm>
                <a:off x="268103" y="984379"/>
                <a:ext cx="6406373" cy="4267450"/>
              </a:xfrm>
              <a:prstGeom prst="rect">
                <a:avLst/>
              </a:prstGeom>
              <a:blipFill>
                <a:blip r:embed="rId2"/>
                <a:stretch>
                  <a:fillRect l="-1047" b="-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xmlns="" id="{AD08FBD4-27D7-4204-B936-DC05710CC4F0}"/>
                  </a:ext>
                </a:extLst>
              </p:cNvPr>
              <p:cNvSpPr/>
              <p:nvPr/>
            </p:nvSpPr>
            <p:spPr>
              <a:xfrm>
                <a:off x="678170" y="5395769"/>
                <a:ext cx="5586241" cy="971676"/>
              </a:xfrm>
              <a:prstGeom prst="rect">
                <a:avLst/>
              </a:prstGeom>
            </p:spPr>
            <p:txBody>
              <a:bodyPr wrap="square">
                <a:spAutoFit/>
              </a:bodyPr>
              <a:lstStyle/>
              <a:p>
                <a:pPr algn="ctr">
                  <a:lnSpc>
                    <a:spcPct val="150000"/>
                  </a:lnSpc>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综合以上信息，可通过</a:t>
                </a:r>
                <a14:m>
                  <m:oMath xmlns:m="http://schemas.openxmlformats.org/officeDocument/2006/math">
                    <m:r>
                      <a:rPr lang="en-US" altLang="zh-CN" sz="2000" b="1" i="1">
                        <a:solidFill>
                          <a:srgbClr val="FF0000"/>
                        </a:solidFill>
                        <a:latin typeface="Cambria Math" panose="02040503050406030204" pitchFamily="18" charset="0"/>
                        <a:ea typeface="黑体" panose="02010609060101010101" pitchFamily="49" charset="-122"/>
                      </a:rPr>
                      <m:t>𝑴𝑫𝑷</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𝑺</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𝑨</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𝑷𝒓</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𝑹</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𝜸</m:t>
                    </m:r>
                    <m:r>
                      <a:rPr lang="en-US" altLang="zh-CN" sz="2000" b="1" i="1">
                        <a:solidFill>
                          <a:srgbClr val="FF0000"/>
                        </a:solidFill>
                        <a:latin typeface="Cambria Math" panose="02040503050406030204" pitchFamily="18" charset="0"/>
                        <a:ea typeface="黑体" panose="02010609060101010101" pitchFamily="49" charset="-122"/>
                      </a:rPr>
                      <m:t>}</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来刻画马尔科夫决策过程</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8" name="矩形 27">
                <a:extLst>
                  <a:ext uri="{FF2B5EF4-FFF2-40B4-BE49-F238E27FC236}">
                    <a16:creationId xmlns:a16="http://schemas.microsoft.com/office/drawing/2014/main" id="{AD08FBD4-27D7-4204-B936-DC05710CC4F0}"/>
                  </a:ext>
                </a:extLst>
              </p:cNvPr>
              <p:cNvSpPr>
                <a:spLocks noRot="1" noChangeAspect="1" noMove="1" noResize="1" noEditPoints="1" noAdjustHandles="1" noChangeArrowheads="1" noChangeShapeType="1" noTextEdit="1"/>
              </p:cNvSpPr>
              <p:nvPr/>
            </p:nvSpPr>
            <p:spPr>
              <a:xfrm>
                <a:off x="678170" y="5395769"/>
                <a:ext cx="5586241" cy="971676"/>
              </a:xfrm>
              <a:prstGeom prst="rect">
                <a:avLst/>
              </a:prstGeom>
              <a:blipFill>
                <a:blip r:embed="rId3"/>
                <a:stretch>
                  <a:fillRect b="-10000"/>
                </a:stretch>
              </a:blipFill>
            </p:spPr>
            <p:txBody>
              <a:bodyPr/>
              <a:lstStyle/>
              <a:p>
                <a:r>
                  <a:rPr lang="zh-CN" altLang="en-US">
                    <a:noFill/>
                  </a:rPr>
                  <a:t> </a:t>
                </a:r>
              </a:p>
            </p:txBody>
          </p:sp>
        </mc:Fallback>
      </mc:AlternateContent>
      <p:sp>
        <p:nvSpPr>
          <p:cNvPr id="50" name="标题 2">
            <a:extLst>
              <a:ext uri="{FF2B5EF4-FFF2-40B4-BE49-F238E27FC236}">
                <a16:creationId xmlns:a16="http://schemas.microsoft.com/office/drawing/2014/main" xmlns="" id="{A7663114-BA1E-4D33-B77E-13B4B0533AAA}"/>
              </a:ext>
            </a:extLst>
          </p:cNvPr>
          <p:cNvSpPr>
            <a:spLocks noGrp="1"/>
          </p:cNvSpPr>
          <p:nvPr>
            <p:ph type="title"/>
          </p:nvPr>
        </p:nvSpPr>
        <p:spPr>
          <a:xfrm>
            <a:off x="611702" y="163782"/>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 </a:t>
            </a:r>
          </a:p>
        </p:txBody>
      </p:sp>
      <p:grpSp>
        <p:nvGrpSpPr>
          <p:cNvPr id="112" name="组合 111">
            <a:extLst>
              <a:ext uri="{FF2B5EF4-FFF2-40B4-BE49-F238E27FC236}">
                <a16:creationId xmlns:a16="http://schemas.microsoft.com/office/drawing/2014/main" xmlns="" id="{A87C1412-B5F5-43EF-B6AC-8274DBB17180}"/>
              </a:ext>
            </a:extLst>
          </p:cNvPr>
          <p:cNvGrpSpPr/>
          <p:nvPr/>
        </p:nvGrpSpPr>
        <p:grpSpPr>
          <a:xfrm>
            <a:off x="6477398" y="4109122"/>
            <a:ext cx="2285423" cy="2285413"/>
            <a:chOff x="8158160" y="4067172"/>
            <a:chExt cx="1971676" cy="1971668"/>
          </a:xfrm>
        </p:grpSpPr>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xmlns="" id="{C8434206-DACA-433F-93B4-701ED9830ED0}"/>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3" name="矩形 72">
                  <a:extLst>
                    <a:ext uri="{FF2B5EF4-FFF2-40B4-BE49-F238E27FC236}">
                      <a16:creationId xmlns:a16="http://schemas.microsoft.com/office/drawing/2014/main" id="{F6A40190-A9E9-433B-B218-C6F4D005CA06}"/>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xmlns="" id="{ECC95E53-E3BA-48E1-AEBD-131F12861456}"/>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4" name="矩形 73">
                  <a:extLst>
                    <a:ext uri="{FF2B5EF4-FFF2-40B4-BE49-F238E27FC236}">
                      <a16:creationId xmlns:a16="http://schemas.microsoft.com/office/drawing/2014/main" id="{3F44AEEE-096E-45DA-90A1-13369BA6764E}"/>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xmlns="" id="{5E80E104-A51C-4835-A2BE-94F931620DE2}"/>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5" name="矩形 74">
                  <a:extLst>
                    <a:ext uri="{FF2B5EF4-FFF2-40B4-BE49-F238E27FC236}">
                      <a16:creationId xmlns:a16="http://schemas.microsoft.com/office/drawing/2014/main" id="{DDE110C1-C254-4D8C-8020-A03E0CEFC825}"/>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xmlns="" id="{BA85224B-58C4-4781-A523-F297AF42D57F}"/>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6" name="矩形 75">
                  <a:extLst>
                    <a:ext uri="{FF2B5EF4-FFF2-40B4-BE49-F238E27FC236}">
                      <a16:creationId xmlns:a16="http://schemas.microsoft.com/office/drawing/2014/main" id="{FA9EB824-C704-4280-AF36-1D6D1D2D845C}"/>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xmlns="" id="{DCF5F2A4-97A4-4AD9-A6E3-7A5F4C96E5B1}"/>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7" name="矩形 76">
                  <a:extLst>
                    <a:ext uri="{FF2B5EF4-FFF2-40B4-BE49-F238E27FC236}">
                      <a16:creationId xmlns:a16="http://schemas.microsoft.com/office/drawing/2014/main" id="{83211863-752A-425C-B480-3C318FC64F6C}"/>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xmlns="" id="{CE356FCC-94AE-4E65-9472-54095140EC91}"/>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8" name="矩形 77">
                  <a:extLst>
                    <a:ext uri="{FF2B5EF4-FFF2-40B4-BE49-F238E27FC236}">
                      <a16:creationId xmlns:a16="http://schemas.microsoft.com/office/drawing/2014/main" id="{4803CC3D-6C3E-4E56-AA95-645742BC9531}"/>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xmlns="" id="{145276B8-A616-4C79-A780-98B4B1B5B6D1}"/>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xmlns="" id="{F356794F-4294-4701-93BD-067E1877693D}"/>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xmlns="" id="{037C86F3-4A63-40DA-A2CF-3C0FFB7FAC54}"/>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sp>
        <p:nvSpPr>
          <p:cNvPr id="130" name="箭头: 下 129">
            <a:extLst>
              <a:ext uri="{FF2B5EF4-FFF2-40B4-BE49-F238E27FC236}">
                <a16:creationId xmlns:a16="http://schemas.microsoft.com/office/drawing/2014/main" xmlns="" id="{5435A325-0F76-4FC6-894B-702707ECCE42}"/>
              </a:ext>
            </a:extLst>
          </p:cNvPr>
          <p:cNvSpPr/>
          <p:nvPr/>
        </p:nvSpPr>
        <p:spPr>
          <a:xfrm rot="10800000">
            <a:off x="6781722" y="5441800"/>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1" name="箭头: 下 130">
            <a:extLst>
              <a:ext uri="{FF2B5EF4-FFF2-40B4-BE49-F238E27FC236}">
                <a16:creationId xmlns:a16="http://schemas.microsoft.com/office/drawing/2014/main" xmlns="" id="{17F8C7A9-BC19-41C8-AC73-11556FA70890}"/>
              </a:ext>
            </a:extLst>
          </p:cNvPr>
          <p:cNvSpPr/>
          <p:nvPr/>
        </p:nvSpPr>
        <p:spPr>
          <a:xfrm rot="10800000">
            <a:off x="6781667" y="3940825"/>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2" name="箭头: 下 131">
            <a:extLst>
              <a:ext uri="{FF2B5EF4-FFF2-40B4-BE49-F238E27FC236}">
                <a16:creationId xmlns:a16="http://schemas.microsoft.com/office/drawing/2014/main" xmlns="" id="{669E5472-D28F-48BA-BBD0-AFE545C67120}"/>
              </a:ext>
            </a:extLst>
          </p:cNvPr>
          <p:cNvSpPr/>
          <p:nvPr/>
        </p:nvSpPr>
        <p:spPr>
          <a:xfrm rot="10800000">
            <a:off x="6781667" y="4677996"/>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3" name="箭头: 下 132">
            <a:extLst>
              <a:ext uri="{FF2B5EF4-FFF2-40B4-BE49-F238E27FC236}">
                <a16:creationId xmlns:a16="http://schemas.microsoft.com/office/drawing/2014/main" xmlns="" id="{E7BBD740-90A7-4734-8E4D-89BADD5A7831}"/>
              </a:ext>
            </a:extLst>
          </p:cNvPr>
          <p:cNvSpPr/>
          <p:nvPr/>
        </p:nvSpPr>
        <p:spPr>
          <a:xfrm rot="10800000">
            <a:off x="7542623" y="3961689"/>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4" name="箭头: 下 133">
            <a:extLst>
              <a:ext uri="{FF2B5EF4-FFF2-40B4-BE49-F238E27FC236}">
                <a16:creationId xmlns:a16="http://schemas.microsoft.com/office/drawing/2014/main" xmlns="" id="{0EF6DA05-A4A4-40CC-AC39-99921C0A05C3}"/>
              </a:ext>
            </a:extLst>
          </p:cNvPr>
          <p:cNvSpPr/>
          <p:nvPr/>
        </p:nvSpPr>
        <p:spPr>
          <a:xfrm rot="10800000">
            <a:off x="7542623" y="4672230"/>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5" name="箭头: 下 134">
            <a:extLst>
              <a:ext uri="{FF2B5EF4-FFF2-40B4-BE49-F238E27FC236}">
                <a16:creationId xmlns:a16="http://schemas.microsoft.com/office/drawing/2014/main" xmlns="" id="{12BD202E-7305-419D-9DBA-05638380DC63}"/>
              </a:ext>
            </a:extLst>
          </p:cNvPr>
          <p:cNvSpPr/>
          <p:nvPr/>
        </p:nvSpPr>
        <p:spPr>
          <a:xfrm rot="10800000">
            <a:off x="7542623" y="5441801"/>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6" name="箭头: 下 135">
            <a:extLst>
              <a:ext uri="{FF2B5EF4-FFF2-40B4-BE49-F238E27FC236}">
                <a16:creationId xmlns:a16="http://schemas.microsoft.com/office/drawing/2014/main" xmlns="" id="{16D6C582-8297-4B38-AB1D-AEC9B573D5EE}"/>
              </a:ext>
            </a:extLst>
          </p:cNvPr>
          <p:cNvSpPr/>
          <p:nvPr/>
        </p:nvSpPr>
        <p:spPr>
          <a:xfrm rot="10800000">
            <a:off x="8317444" y="5443863"/>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7" name="箭头: 下 136">
            <a:extLst>
              <a:ext uri="{FF2B5EF4-FFF2-40B4-BE49-F238E27FC236}">
                <a16:creationId xmlns:a16="http://schemas.microsoft.com/office/drawing/2014/main" xmlns="" id="{72B61ECA-3C91-41E9-92EB-98BED1CC2FA6}"/>
              </a:ext>
            </a:extLst>
          </p:cNvPr>
          <p:cNvSpPr/>
          <p:nvPr/>
        </p:nvSpPr>
        <p:spPr>
          <a:xfrm rot="10800000">
            <a:off x="8301189" y="4680057"/>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8" name="箭头: 下 137">
            <a:extLst>
              <a:ext uri="{FF2B5EF4-FFF2-40B4-BE49-F238E27FC236}">
                <a16:creationId xmlns:a16="http://schemas.microsoft.com/office/drawing/2014/main" xmlns="" id="{DB62C02F-4E7C-4B0A-A84B-08ADC41776DC}"/>
              </a:ext>
            </a:extLst>
          </p:cNvPr>
          <p:cNvSpPr/>
          <p:nvPr/>
        </p:nvSpPr>
        <p:spPr>
          <a:xfrm rot="16200000">
            <a:off x="7163496" y="5826214"/>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9" name="箭头: 下 138">
            <a:extLst>
              <a:ext uri="{FF2B5EF4-FFF2-40B4-BE49-F238E27FC236}">
                <a16:creationId xmlns:a16="http://schemas.microsoft.com/office/drawing/2014/main" xmlns="" id="{70D5CD32-AF7E-46C5-972D-728FC00123CF}"/>
              </a:ext>
            </a:extLst>
          </p:cNvPr>
          <p:cNvSpPr/>
          <p:nvPr/>
        </p:nvSpPr>
        <p:spPr>
          <a:xfrm rot="16200000">
            <a:off x="8655381" y="5827307"/>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0" name="箭头: 下 139">
            <a:extLst>
              <a:ext uri="{FF2B5EF4-FFF2-40B4-BE49-F238E27FC236}">
                <a16:creationId xmlns:a16="http://schemas.microsoft.com/office/drawing/2014/main" xmlns="" id="{3FE5BF70-AF0C-41D4-A47C-7A62CD4BA9D0}"/>
              </a:ext>
            </a:extLst>
          </p:cNvPr>
          <p:cNvSpPr/>
          <p:nvPr/>
        </p:nvSpPr>
        <p:spPr>
          <a:xfrm rot="16200000">
            <a:off x="7891520" y="5832685"/>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1" name="箭头: 下 140">
            <a:extLst>
              <a:ext uri="{FF2B5EF4-FFF2-40B4-BE49-F238E27FC236}">
                <a16:creationId xmlns:a16="http://schemas.microsoft.com/office/drawing/2014/main" xmlns="" id="{0EDF05C0-D4B6-4768-987A-564BBC17C5CB}"/>
              </a:ext>
            </a:extLst>
          </p:cNvPr>
          <p:cNvSpPr/>
          <p:nvPr/>
        </p:nvSpPr>
        <p:spPr>
          <a:xfrm rot="16200000">
            <a:off x="7163496" y="5055880"/>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2" name="箭头: 下 141">
            <a:extLst>
              <a:ext uri="{FF2B5EF4-FFF2-40B4-BE49-F238E27FC236}">
                <a16:creationId xmlns:a16="http://schemas.microsoft.com/office/drawing/2014/main" xmlns="" id="{4533F758-9077-43E7-ADCD-5776EAC2F701}"/>
              </a:ext>
            </a:extLst>
          </p:cNvPr>
          <p:cNvSpPr/>
          <p:nvPr/>
        </p:nvSpPr>
        <p:spPr>
          <a:xfrm rot="16200000">
            <a:off x="7910611" y="5055878"/>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3" name="箭头: 下 142">
            <a:extLst>
              <a:ext uri="{FF2B5EF4-FFF2-40B4-BE49-F238E27FC236}">
                <a16:creationId xmlns:a16="http://schemas.microsoft.com/office/drawing/2014/main" xmlns="" id="{AA005D04-5275-44D3-83DF-5DD5D467399C}"/>
              </a:ext>
            </a:extLst>
          </p:cNvPr>
          <p:cNvSpPr/>
          <p:nvPr/>
        </p:nvSpPr>
        <p:spPr>
          <a:xfrm rot="16200000">
            <a:off x="8655382" y="5058599"/>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4" name="箭头: 下 143">
            <a:extLst>
              <a:ext uri="{FF2B5EF4-FFF2-40B4-BE49-F238E27FC236}">
                <a16:creationId xmlns:a16="http://schemas.microsoft.com/office/drawing/2014/main" xmlns="" id="{7D8E9E23-E679-4B91-BD11-BC0B7F63C9D0}"/>
              </a:ext>
            </a:extLst>
          </p:cNvPr>
          <p:cNvSpPr/>
          <p:nvPr/>
        </p:nvSpPr>
        <p:spPr>
          <a:xfrm rot="16200000">
            <a:off x="7128075" y="4293331"/>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5" name="箭头: 下 144">
            <a:extLst>
              <a:ext uri="{FF2B5EF4-FFF2-40B4-BE49-F238E27FC236}">
                <a16:creationId xmlns:a16="http://schemas.microsoft.com/office/drawing/2014/main" xmlns="" id="{BB24E027-0CDA-42DD-9319-6CD5BCD2EE5F}"/>
              </a:ext>
            </a:extLst>
          </p:cNvPr>
          <p:cNvSpPr/>
          <p:nvPr/>
        </p:nvSpPr>
        <p:spPr>
          <a:xfrm rot="16200000">
            <a:off x="7905211" y="4281997"/>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6" name="文本框 145">
            <a:extLst>
              <a:ext uri="{FF2B5EF4-FFF2-40B4-BE49-F238E27FC236}">
                <a16:creationId xmlns:a16="http://schemas.microsoft.com/office/drawing/2014/main" xmlns="" id="{432D9052-7582-4768-A071-01D82BF4FD9C}"/>
              </a:ext>
            </a:extLst>
          </p:cNvPr>
          <p:cNvSpPr txBox="1"/>
          <p:nvPr/>
        </p:nvSpPr>
        <p:spPr>
          <a:xfrm>
            <a:off x="6445097" y="5406594"/>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47" name="文本框 146">
            <a:extLst>
              <a:ext uri="{FF2B5EF4-FFF2-40B4-BE49-F238E27FC236}">
                <a16:creationId xmlns:a16="http://schemas.microsoft.com/office/drawing/2014/main" xmlns="" id="{9A429FF7-2B72-4732-AF58-38C22D6B7AF1}"/>
              </a:ext>
            </a:extLst>
          </p:cNvPr>
          <p:cNvSpPr txBox="1"/>
          <p:nvPr/>
        </p:nvSpPr>
        <p:spPr>
          <a:xfrm>
            <a:off x="6445097" y="4663399"/>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48" name="文本框 147">
            <a:extLst>
              <a:ext uri="{FF2B5EF4-FFF2-40B4-BE49-F238E27FC236}">
                <a16:creationId xmlns:a16="http://schemas.microsoft.com/office/drawing/2014/main" xmlns="" id="{6573CCA1-F81F-4475-90F8-81671E0474A2}"/>
              </a:ext>
            </a:extLst>
          </p:cNvPr>
          <p:cNvSpPr txBox="1"/>
          <p:nvPr/>
        </p:nvSpPr>
        <p:spPr>
          <a:xfrm>
            <a:off x="6458562" y="3945184"/>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49" name="文本框 148">
            <a:extLst>
              <a:ext uri="{FF2B5EF4-FFF2-40B4-BE49-F238E27FC236}">
                <a16:creationId xmlns:a16="http://schemas.microsoft.com/office/drawing/2014/main" xmlns="" id="{09B70891-E337-480C-958F-3272292EED24}"/>
              </a:ext>
            </a:extLst>
          </p:cNvPr>
          <p:cNvSpPr txBox="1"/>
          <p:nvPr/>
        </p:nvSpPr>
        <p:spPr>
          <a:xfrm>
            <a:off x="7196702" y="5402848"/>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0" name="文本框 149">
            <a:extLst>
              <a:ext uri="{FF2B5EF4-FFF2-40B4-BE49-F238E27FC236}">
                <a16:creationId xmlns:a16="http://schemas.microsoft.com/office/drawing/2014/main" xmlns="" id="{87FF92EB-AF71-41B1-A12D-B5DB0A4D8620}"/>
              </a:ext>
            </a:extLst>
          </p:cNvPr>
          <p:cNvSpPr txBox="1"/>
          <p:nvPr/>
        </p:nvSpPr>
        <p:spPr>
          <a:xfrm>
            <a:off x="7196702" y="4659654"/>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1" name="文本框 150">
            <a:extLst>
              <a:ext uri="{FF2B5EF4-FFF2-40B4-BE49-F238E27FC236}">
                <a16:creationId xmlns:a16="http://schemas.microsoft.com/office/drawing/2014/main" xmlns="" id="{3235C0AE-0C8F-473A-8E86-31B4F1BFB313}"/>
              </a:ext>
            </a:extLst>
          </p:cNvPr>
          <p:cNvSpPr txBox="1"/>
          <p:nvPr/>
        </p:nvSpPr>
        <p:spPr>
          <a:xfrm>
            <a:off x="7210166" y="3941439"/>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2" name="文本框 151">
            <a:extLst>
              <a:ext uri="{FF2B5EF4-FFF2-40B4-BE49-F238E27FC236}">
                <a16:creationId xmlns:a16="http://schemas.microsoft.com/office/drawing/2014/main" xmlns="" id="{6C267E3E-4BBE-40F6-8BEC-804ED2A39D1B}"/>
              </a:ext>
            </a:extLst>
          </p:cNvPr>
          <p:cNvSpPr txBox="1"/>
          <p:nvPr/>
        </p:nvSpPr>
        <p:spPr>
          <a:xfrm>
            <a:off x="7958649" y="5402848"/>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3" name="文本框 152">
            <a:extLst>
              <a:ext uri="{FF2B5EF4-FFF2-40B4-BE49-F238E27FC236}">
                <a16:creationId xmlns:a16="http://schemas.microsoft.com/office/drawing/2014/main" xmlns="" id="{E1F8E855-986B-47D7-88AB-18ED75432E23}"/>
              </a:ext>
            </a:extLst>
          </p:cNvPr>
          <p:cNvSpPr txBox="1"/>
          <p:nvPr/>
        </p:nvSpPr>
        <p:spPr>
          <a:xfrm>
            <a:off x="7958649" y="4659653"/>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4" name="文本框 153">
            <a:extLst>
              <a:ext uri="{FF2B5EF4-FFF2-40B4-BE49-F238E27FC236}">
                <a16:creationId xmlns:a16="http://schemas.microsoft.com/office/drawing/2014/main" xmlns="" id="{C9812789-3C55-4939-90F8-1C774A5C2060}"/>
              </a:ext>
            </a:extLst>
          </p:cNvPr>
          <p:cNvSpPr txBox="1"/>
          <p:nvPr/>
        </p:nvSpPr>
        <p:spPr>
          <a:xfrm>
            <a:off x="6895245" y="569029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5" name="文本框 154">
            <a:extLst>
              <a:ext uri="{FF2B5EF4-FFF2-40B4-BE49-F238E27FC236}">
                <a16:creationId xmlns:a16="http://schemas.microsoft.com/office/drawing/2014/main" xmlns="" id="{71AAF5EC-DE15-4948-8DD5-4313D952DCB3}"/>
              </a:ext>
            </a:extLst>
          </p:cNvPr>
          <p:cNvSpPr txBox="1"/>
          <p:nvPr/>
        </p:nvSpPr>
        <p:spPr>
          <a:xfrm>
            <a:off x="7671963" y="570210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6" name="文本框 155">
            <a:extLst>
              <a:ext uri="{FF2B5EF4-FFF2-40B4-BE49-F238E27FC236}">
                <a16:creationId xmlns:a16="http://schemas.microsoft.com/office/drawing/2014/main" xmlns="" id="{BBA54DA5-6C27-4B48-85B3-2BC85AEF96CB}"/>
              </a:ext>
            </a:extLst>
          </p:cNvPr>
          <p:cNvSpPr txBox="1"/>
          <p:nvPr/>
        </p:nvSpPr>
        <p:spPr>
          <a:xfrm>
            <a:off x="8379617" y="570210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7" name="文本框 156">
            <a:extLst>
              <a:ext uri="{FF2B5EF4-FFF2-40B4-BE49-F238E27FC236}">
                <a16:creationId xmlns:a16="http://schemas.microsoft.com/office/drawing/2014/main" xmlns="" id="{D9E12ACC-2839-48B8-AA52-169D9F271AC1}"/>
              </a:ext>
            </a:extLst>
          </p:cNvPr>
          <p:cNvSpPr txBox="1"/>
          <p:nvPr/>
        </p:nvSpPr>
        <p:spPr>
          <a:xfrm>
            <a:off x="6885134" y="491428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8" name="文本框 157">
            <a:extLst>
              <a:ext uri="{FF2B5EF4-FFF2-40B4-BE49-F238E27FC236}">
                <a16:creationId xmlns:a16="http://schemas.microsoft.com/office/drawing/2014/main" xmlns="" id="{306F250B-C602-4E77-BD56-B7970CC1DA89}"/>
              </a:ext>
            </a:extLst>
          </p:cNvPr>
          <p:cNvSpPr txBox="1"/>
          <p:nvPr/>
        </p:nvSpPr>
        <p:spPr>
          <a:xfrm>
            <a:off x="7661852" y="492609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9" name="文本框 158">
            <a:extLst>
              <a:ext uri="{FF2B5EF4-FFF2-40B4-BE49-F238E27FC236}">
                <a16:creationId xmlns:a16="http://schemas.microsoft.com/office/drawing/2014/main" xmlns="" id="{64F1F9BF-0FBE-4BEF-8837-F864A6294EA3}"/>
              </a:ext>
            </a:extLst>
          </p:cNvPr>
          <p:cNvSpPr txBox="1"/>
          <p:nvPr/>
        </p:nvSpPr>
        <p:spPr>
          <a:xfrm>
            <a:off x="8369506" y="492609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60" name="文本框 159">
            <a:extLst>
              <a:ext uri="{FF2B5EF4-FFF2-40B4-BE49-F238E27FC236}">
                <a16:creationId xmlns:a16="http://schemas.microsoft.com/office/drawing/2014/main" xmlns="" id="{B6AF6EA9-C854-4FBD-80FC-F6C666200393}"/>
              </a:ext>
            </a:extLst>
          </p:cNvPr>
          <p:cNvSpPr txBox="1"/>
          <p:nvPr/>
        </p:nvSpPr>
        <p:spPr>
          <a:xfrm>
            <a:off x="6876080" y="4162469"/>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61" name="文本框 160">
            <a:extLst>
              <a:ext uri="{FF2B5EF4-FFF2-40B4-BE49-F238E27FC236}">
                <a16:creationId xmlns:a16="http://schemas.microsoft.com/office/drawing/2014/main" xmlns="" id="{AB7746C7-4781-46CE-82DF-3EC83EDCC49E}"/>
              </a:ext>
            </a:extLst>
          </p:cNvPr>
          <p:cNvSpPr txBox="1"/>
          <p:nvPr/>
        </p:nvSpPr>
        <p:spPr>
          <a:xfrm>
            <a:off x="7661852" y="4154528"/>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Tree>
    <p:extLst>
      <p:ext uri="{BB962C8B-B14F-4D97-AF65-F5344CB8AC3E}">
        <p14:creationId xmlns:p14="http://schemas.microsoft.com/office/powerpoint/2010/main" val="202039421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xmlns="" id="{381256A6-962A-48F7-9C93-03CDFCAB9BDB}"/>
                  </a:ext>
                </a:extLst>
              </p:cNvPr>
              <p:cNvSpPr/>
              <p:nvPr/>
            </p:nvSpPr>
            <p:spPr>
              <a:xfrm>
                <a:off x="540865" y="952508"/>
                <a:ext cx="8250595" cy="2031325"/>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马尔可夫决策过程</a:t>
                </a:r>
                <a14:m>
                  <m:oMath xmlns:m="http://schemas.openxmlformats.org/officeDocument/2006/math">
                    <m:r>
                      <a:rPr lang="en-US" altLang="zh-CN" b="1" i="1">
                        <a:latin typeface="Cambria Math" panose="02040503050406030204" pitchFamily="18" charset="0"/>
                        <a:ea typeface="黑体" panose="02010609060101010101" pitchFamily="49" charset="-122"/>
                      </a:rPr>
                      <m:t>𝑴𝑫𝑷</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𝑺</m:t>
                    </m:r>
                    <m:r>
                      <a:rPr lang="en-US" altLang="zh-CN" b="1" i="1">
                        <a:latin typeface="Cambria Math" panose="02040503050406030204" pitchFamily="18" charset="0"/>
                        <a:ea typeface="黑体" panose="02010609060101010101" pitchFamily="49" charset="-122"/>
                      </a:rPr>
                      <m:t>,</m:t>
                    </m:r>
                    <m:r>
                      <a:rPr lang="en-US" altLang="zh-CN" b="1" i="1" smtClean="0">
                        <a:solidFill>
                          <a:schemeClr val="tx1"/>
                        </a:solidFill>
                        <a:latin typeface="Cambria Math" panose="02040503050406030204" pitchFamily="18" charset="0"/>
                        <a:ea typeface="黑体" panose="02010609060101010101" pitchFamily="49" charset="-122"/>
                      </a:rPr>
                      <m:t>𝑨</m:t>
                    </m:r>
                    <m:r>
                      <a:rPr lang="en-US" altLang="zh-CN" b="1" i="1" smtClean="0">
                        <a:solidFill>
                          <a:schemeClr val="tx1"/>
                        </a:solidFill>
                        <a:latin typeface="Cambria Math" panose="02040503050406030204" pitchFamily="18" charset="0"/>
                        <a:ea typeface="黑体" panose="02010609060101010101" pitchFamily="49" charset="-122"/>
                      </a:rPr>
                      <m:t>,</m:t>
                    </m:r>
                    <m:r>
                      <a:rPr lang="en-US" altLang="zh-CN" b="1" i="1" smtClean="0">
                        <a:solidFill>
                          <a:schemeClr val="tx1"/>
                        </a:solidFill>
                        <a:latin typeface="Cambria Math" panose="02040503050406030204" pitchFamily="18" charset="0"/>
                        <a:ea typeface="黑体" panose="02010609060101010101" pitchFamily="49" charset="-122"/>
                      </a:rPr>
                      <m:t>𝑷𝒓</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𝑹</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𝜸</m:t>
                    </m:r>
                    <m:r>
                      <a:rPr lang="en-US" altLang="zh-CN" b="1" i="1">
                        <a:latin typeface="Cambria Math" panose="02040503050406030204" pitchFamily="18" charset="0"/>
                        <a:ea typeface="黑体" panose="02010609060101010101" pitchFamily="49" charset="-122"/>
                      </a:rPr>
                      <m:t>}</m:t>
                    </m:r>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是刻画强化学习中环境的标准形式</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马尔可夫决策过程可用如下序列来表示：</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en-US" altLang="zh-CN" sz="2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en-US" altLang="zh-CN" sz="2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381256A6-962A-48F7-9C93-03CDFCAB9BDB}"/>
                  </a:ext>
                </a:extLst>
              </p:cNvPr>
              <p:cNvSpPr>
                <a:spLocks noRot="1" noChangeAspect="1" noMove="1" noResize="1" noEditPoints="1" noAdjustHandles="1" noChangeArrowheads="1" noChangeShapeType="1" noTextEdit="1"/>
              </p:cNvSpPr>
              <p:nvPr/>
            </p:nvSpPr>
            <p:spPr>
              <a:xfrm>
                <a:off x="540865" y="952508"/>
                <a:ext cx="8250595" cy="2031325"/>
              </a:xfrm>
              <a:prstGeom prst="rect">
                <a:avLst/>
              </a:prstGeom>
              <a:blipFill>
                <a:blip r:embed="rId2"/>
                <a:stretch>
                  <a:fillRect l="-5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矩形 180">
                <a:extLst>
                  <a:ext uri="{FF2B5EF4-FFF2-40B4-BE49-F238E27FC236}">
                    <a16:creationId xmlns:a16="http://schemas.microsoft.com/office/drawing/2014/main" xmlns="" id="{444D3D00-5558-43B7-9647-B0870BF9E0D6}"/>
                  </a:ext>
                </a:extLst>
              </p:cNvPr>
              <p:cNvSpPr/>
              <p:nvPr/>
            </p:nvSpPr>
            <p:spPr>
              <a:xfrm>
                <a:off x="670380" y="3150450"/>
                <a:ext cx="7675130" cy="1717073"/>
              </a:xfrm>
              <a:prstGeom prst="rect">
                <a:avLst/>
              </a:prstGeom>
            </p:spPr>
            <p:txBody>
              <a:bodyPr wrap="square">
                <a:spAutoFit/>
              </a:bodyPr>
              <a:lstStyle/>
              <a:p>
                <a:pPr>
                  <a:lnSpc>
                    <a:spcPct val="150000"/>
                  </a:lnSpc>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马尔科夫过程中产生的</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状态</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序列称为轨迹</a:t>
                </a: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(trajectory)</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，可如下表示</a:t>
                </a:r>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𝑺</m:t>
                          </m:r>
                        </m:e>
                        <m:sub>
                          <m:r>
                            <a:rPr lang="en-US" altLang="zh-CN" sz="2000" b="1" i="1" smtClean="0">
                              <a:solidFill>
                                <a:schemeClr val="tx1"/>
                              </a:solidFill>
                              <a:latin typeface="Cambria Math" panose="02040503050406030204" pitchFamily="18" charset="0"/>
                              <a:ea typeface="黑体" panose="02010609060101010101" pitchFamily="49" charset="-122"/>
                            </a:rPr>
                            <m:t>𝟎</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𝒂</m:t>
                          </m:r>
                        </m:e>
                        <m:sub>
                          <m:r>
                            <a:rPr lang="en-US" altLang="zh-CN" sz="2000" b="1" i="1" smtClean="0">
                              <a:solidFill>
                                <a:schemeClr val="tx1"/>
                              </a:solidFill>
                              <a:latin typeface="Cambria Math" panose="02040503050406030204" pitchFamily="18" charset="0"/>
                              <a:ea typeface="黑体" panose="02010609060101010101" pitchFamily="49" charset="-122"/>
                            </a:rPr>
                            <m:t>𝟎</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𝑹</m:t>
                          </m:r>
                        </m:e>
                        <m:sub>
                          <m:r>
                            <a:rPr lang="en-US" altLang="zh-CN" sz="2000" b="1" i="1" smtClean="0">
                              <a:solidFill>
                                <a:schemeClr val="tx1"/>
                              </a:solidFill>
                              <a:latin typeface="Cambria Math" panose="02040503050406030204" pitchFamily="18" charset="0"/>
                              <a:ea typeface="黑体" panose="02010609060101010101" pitchFamily="49" charset="-122"/>
                            </a:rPr>
                            <m:t>𝟏</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𝑺</m:t>
                          </m:r>
                        </m:e>
                        <m:sub>
                          <m:r>
                            <a:rPr lang="en-US" altLang="zh-CN" sz="2000" b="1" i="1" smtClean="0">
                              <a:solidFill>
                                <a:schemeClr val="tx1"/>
                              </a:solidFill>
                              <a:latin typeface="Cambria Math" panose="02040503050406030204" pitchFamily="18" charset="0"/>
                              <a:ea typeface="黑体" panose="02010609060101010101" pitchFamily="49" charset="-122"/>
                            </a:rPr>
                            <m:t>𝟏</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𝒂</m:t>
                          </m:r>
                        </m:e>
                        <m:sub>
                          <m:r>
                            <a:rPr lang="en-US" altLang="zh-CN" sz="2000" b="1" i="1" smtClean="0">
                              <a:solidFill>
                                <a:schemeClr val="tx1"/>
                              </a:solidFill>
                              <a:latin typeface="Cambria Math" panose="02040503050406030204" pitchFamily="18" charset="0"/>
                              <a:ea typeface="黑体" panose="02010609060101010101" pitchFamily="49" charset="-122"/>
                            </a:rPr>
                            <m:t>𝟏</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𝑹</m:t>
                          </m:r>
                        </m:e>
                        <m:sub>
                          <m:r>
                            <a:rPr lang="en-US" altLang="zh-CN" sz="2000" b="1" i="1" smtClean="0">
                              <a:solidFill>
                                <a:schemeClr val="tx1"/>
                              </a:solidFill>
                              <a:latin typeface="Cambria Math" panose="02040503050406030204" pitchFamily="18" charset="0"/>
                              <a:ea typeface="黑体" panose="02010609060101010101" pitchFamily="49" charset="-122"/>
                            </a:rPr>
                            <m:t>𝟐</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𝑺</m:t>
                          </m:r>
                        </m:e>
                        <m:sub>
                          <m:r>
                            <a:rPr lang="en-US" altLang="zh-CN" sz="2000" b="1" i="1" smtClean="0">
                              <a:solidFill>
                                <a:schemeClr val="tx1"/>
                              </a:solidFill>
                              <a:latin typeface="Cambria Math" panose="02040503050406030204" pitchFamily="18" charset="0"/>
                              <a:ea typeface="黑体" panose="02010609060101010101" pitchFamily="49" charset="-122"/>
                            </a:rPr>
                            <m:t>𝑻</m:t>
                          </m:r>
                        </m:sub>
                      </m:sSub>
                      <m:r>
                        <a:rPr lang="en-US" altLang="zh-CN" sz="2000" b="1" i="1" smtClean="0">
                          <a:solidFill>
                            <a:schemeClr val="tx1"/>
                          </a:solidFill>
                          <a:latin typeface="Cambria Math" panose="02040503050406030204" pitchFamily="18" charset="0"/>
                          <a:ea typeface="黑体" panose="02010609060101010101" pitchFamily="49" charset="-122"/>
                        </a:rPr>
                        <m:t>)</m:t>
                      </m:r>
                    </m:oMath>
                  </m:oMathPara>
                </a14:m>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轨迹长度可以是无限的，也可以有终止状态</a:t>
                </a:r>
                <a14:m>
                  <m:oMath xmlns:m="http://schemas.openxmlformats.org/officeDocument/2006/math">
                    <m:sSub>
                      <m:sSubPr>
                        <m:ctrlPr>
                          <a:rPr lang="en-US" altLang="zh-CN" sz="1600" b="1" i="1">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𝑺</m:t>
                        </m:r>
                      </m:e>
                      <m:sub>
                        <m:r>
                          <a:rPr lang="en-US" altLang="zh-CN" sz="1600" b="1" i="1" smtClean="0">
                            <a:latin typeface="Cambria Math" panose="02040503050406030204" pitchFamily="18" charset="0"/>
                            <a:ea typeface="黑体" panose="02010609060101010101" pitchFamily="49" charset="-122"/>
                          </a:rPr>
                          <m:t>𝑻</m:t>
                        </m:r>
                      </m:sub>
                    </m:sSub>
                  </m:oMath>
                </a14:m>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。有终止状态的问题叫做分段的（即存在回合的）（</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episodic</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），否则叫做持续的（</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continuing</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81" name="矩形 180">
                <a:extLst>
                  <a:ext uri="{FF2B5EF4-FFF2-40B4-BE49-F238E27FC236}">
                    <a16:creationId xmlns:a16="http://schemas.microsoft.com/office/drawing/2014/main" id="{444D3D00-5558-43B7-9647-B0870BF9E0D6}"/>
                  </a:ext>
                </a:extLst>
              </p:cNvPr>
              <p:cNvSpPr>
                <a:spLocks noRot="1" noChangeAspect="1" noMove="1" noResize="1" noEditPoints="1" noAdjustHandles="1" noChangeArrowheads="1" noChangeShapeType="1" noTextEdit="1"/>
              </p:cNvSpPr>
              <p:nvPr/>
            </p:nvSpPr>
            <p:spPr>
              <a:xfrm>
                <a:off x="670380" y="3150450"/>
                <a:ext cx="7675130" cy="1717073"/>
              </a:xfrm>
              <a:prstGeom prst="rect">
                <a:avLst/>
              </a:prstGeom>
              <a:blipFill>
                <a:blip r:embed="rId3"/>
                <a:stretch>
                  <a:fillRect l="-874" b="-4270"/>
                </a:stretch>
              </a:blipFill>
            </p:spPr>
            <p:txBody>
              <a:bodyPr/>
              <a:lstStyle/>
              <a:p>
                <a:r>
                  <a:rPr lang="zh-CN" altLang="en-US">
                    <a:noFill/>
                  </a:rPr>
                  <a:t> </a:t>
                </a:r>
              </a:p>
            </p:txBody>
          </p:sp>
        </mc:Fallback>
      </mc:AlternateContent>
      <p:sp>
        <p:nvSpPr>
          <p:cNvPr id="182" name="矩形 181">
            <a:extLst>
              <a:ext uri="{FF2B5EF4-FFF2-40B4-BE49-F238E27FC236}">
                <a16:creationId xmlns:a16="http://schemas.microsoft.com/office/drawing/2014/main" xmlns="" id="{0DE24E69-3AE0-4726-A275-0ADF3ED829B1}"/>
              </a:ext>
            </a:extLst>
          </p:cNvPr>
          <p:cNvSpPr/>
          <p:nvPr/>
        </p:nvSpPr>
        <p:spPr>
          <a:xfrm>
            <a:off x="565740" y="5248034"/>
            <a:ext cx="8243954" cy="971676"/>
          </a:xfrm>
          <a:prstGeom prst="rect">
            <a:avLst/>
          </a:prstGeom>
        </p:spPr>
        <p:txBody>
          <a:bodyPr wrap="square">
            <a:spAutoFit/>
          </a:bodyPr>
          <a:lstStyle/>
          <a:p>
            <a:pPr algn="ctr">
              <a:lnSpc>
                <a:spcPct val="150000"/>
              </a:lnSpc>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分段问题中，一个从初始状态到终止状态的完整轨迹称为一个片段</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或回合</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episode</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）。如围棋对弈中一个胜败对局为一个回合。</a:t>
            </a:r>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7" name="标题 2">
            <a:extLst>
              <a:ext uri="{FF2B5EF4-FFF2-40B4-BE49-F238E27FC236}">
                <a16:creationId xmlns:a16="http://schemas.microsoft.com/office/drawing/2014/main" xmlns="" id="{A7663114-BA1E-4D33-B77E-13B4B0533AAA}"/>
              </a:ext>
            </a:extLst>
          </p:cNvPr>
          <p:cNvSpPr>
            <a:spLocks noGrp="1"/>
          </p:cNvSpPr>
          <p:nvPr>
            <p:ph type="title"/>
          </p:nvPr>
        </p:nvSpPr>
        <p:spPr>
          <a:xfrm>
            <a:off x="566622" y="97681"/>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 </a:t>
            </a:r>
          </a:p>
        </p:txBody>
      </p:sp>
      <p:pic>
        <p:nvPicPr>
          <p:cNvPr id="29" name="图片 28">
            <a:extLst>
              <a:ext uri="{FF2B5EF4-FFF2-40B4-BE49-F238E27FC236}">
                <a16:creationId xmlns:a16="http://schemas.microsoft.com/office/drawing/2014/main" xmlns="" id="{88E8D4EC-24F9-4D7E-9B02-669F6A68BF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5275" y="2090004"/>
            <a:ext cx="4230399" cy="794460"/>
          </a:xfrm>
          <a:prstGeom prst="rect">
            <a:avLst/>
          </a:prstGeom>
        </p:spPr>
      </p:pic>
      <p:sp>
        <p:nvSpPr>
          <p:cNvPr id="30" name="文本框 29">
            <a:extLst>
              <a:ext uri="{FF2B5EF4-FFF2-40B4-BE49-F238E27FC236}">
                <a16:creationId xmlns:a16="http://schemas.microsoft.com/office/drawing/2014/main" xmlns="" id="{E1CC9297-6B0A-4BB7-BEE3-AC288EDB2BBE}"/>
              </a:ext>
            </a:extLst>
          </p:cNvPr>
          <p:cNvSpPr txBox="1"/>
          <p:nvPr/>
        </p:nvSpPr>
        <p:spPr>
          <a:xfrm>
            <a:off x="6435674" y="2090004"/>
            <a:ext cx="1861928" cy="584775"/>
          </a:xfrm>
          <a:prstGeom prst="rect">
            <a:avLst/>
          </a:prstGeom>
          <a:noFill/>
        </p:spPr>
        <p:txBody>
          <a:bodyPr wrap="square" rtlCol="0">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7.6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智能体与环境的交互过程</a:t>
            </a:r>
          </a:p>
        </p:txBody>
      </p:sp>
    </p:spTree>
    <p:extLst>
      <p:ext uri="{BB962C8B-B14F-4D97-AF65-F5344CB8AC3E}">
        <p14:creationId xmlns:p14="http://schemas.microsoft.com/office/powerpoint/2010/main" val="7540947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xmlns="" id="{381256A6-962A-48F7-9C93-03CDFCAB9BDB}"/>
              </a:ext>
            </a:extLst>
          </p:cNvPr>
          <p:cNvSpPr/>
          <p:nvPr/>
        </p:nvSpPr>
        <p:spPr>
          <a:xfrm>
            <a:off x="349748" y="980459"/>
            <a:ext cx="8714096" cy="795795"/>
          </a:xfrm>
          <a:prstGeom prst="rect">
            <a:avLst/>
          </a:prstGeom>
        </p:spPr>
        <p:txBody>
          <a:bodyPr wrap="square">
            <a:spAutoFit/>
          </a:bodyPr>
          <a:lstStyle/>
          <a:p>
            <a:pPr>
              <a:lnSpc>
                <a:spcPct val="150000"/>
              </a:lnSpc>
            </a:pP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在机器人移动问题中：</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状态</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行为</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衰退系数</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latin typeface="Times New Roman" panose="02020603050405020304" pitchFamily="18" charset="0"/>
                <a:ea typeface="华文楷体" panose="02010600040101010101" pitchFamily="2" charset="-122"/>
                <a:cs typeface="Times New Roman" panose="02020603050405020304" pitchFamily="18" charset="0"/>
              </a:rPr>
              <a:t>起始</a:t>
            </a:r>
            <a:r>
              <a:rPr lang="en-US" altLang="zh-CN" sz="1600" b="1" u="sng"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latin typeface="Times New Roman" panose="02020603050405020304" pitchFamily="18" charset="0"/>
                <a:ea typeface="华文楷体" panose="02010600040101010101" pitchFamily="2" charset="-122"/>
                <a:cs typeface="Times New Roman" panose="02020603050405020304" pitchFamily="18" charset="0"/>
              </a:rPr>
              <a:t>终止状态</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反馈</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状态转移概率矩阵</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的定义如下</a:t>
            </a:r>
            <a:endParaRPr lang="en-US" altLang="zh-CN"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xmlns="" id="{8951C153-C190-4272-A086-4536C185F47B}"/>
                  </a:ext>
                </a:extLst>
              </p:cNvPr>
              <p:cNvSpPr/>
              <p:nvPr/>
            </p:nvSpPr>
            <p:spPr>
              <a:xfrm>
                <a:off x="412710" y="1897459"/>
                <a:ext cx="3091617" cy="1338828"/>
              </a:xfrm>
              <a:prstGeom prst="rect">
                <a:avLst/>
              </a:prstGeom>
            </p:spPr>
            <p:txBody>
              <a:bodyPr wrap="square">
                <a:spAutoFit/>
              </a:bodyPr>
              <a:lstStyle/>
              <a:p>
                <a:pPr>
                  <a:lnSpc>
                    <a:spcPct val="150000"/>
                  </a:lnSpc>
                </a:pPr>
                <a14:m>
                  <m:oMath xmlns:m="http://schemas.openxmlformats.org/officeDocument/2006/math">
                    <m:r>
                      <a:rPr lang="en-US" altLang="zh-CN" i="1" smtClean="0">
                        <a:latin typeface="Cambria Math" panose="02040503050406030204" pitchFamily="18" charset="0"/>
                        <a:ea typeface="黑体" panose="02010609060101010101" pitchFamily="49" charset="-122"/>
                      </a:rPr>
                      <m:t>𝑆</m:t>
                    </m:r>
                    <m:r>
                      <a:rPr lang="en-US" altLang="zh-CN" i="1" smtClean="0">
                        <a:latin typeface="Cambria Math" panose="02040503050406030204" pitchFamily="18" charset="0"/>
                        <a:ea typeface="黑体" panose="02010609060101010101" pitchFamily="49" charset="-122"/>
                      </a:rPr>
                      <m:t>=</m:t>
                    </m:r>
                    <m:d>
                      <m:dPr>
                        <m:begChr m:val="{"/>
                        <m:endChr m:val="}"/>
                        <m:ctrlPr>
                          <a:rPr lang="en-US" altLang="zh-CN" i="1">
                            <a:latin typeface="Cambria Math" charset="0"/>
                            <a:ea typeface="黑体" panose="02010609060101010101" pitchFamily="49" charset="-122"/>
                          </a:rPr>
                        </m:ctrlPr>
                      </m:dPr>
                      <m:e>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2</m:t>
                            </m:r>
                          </m:sub>
                        </m:sSub>
                        <m:r>
                          <a:rPr lang="en-US" altLang="zh-CN" i="1">
                            <a:latin typeface="Cambria Math" panose="02040503050406030204" pitchFamily="18" charset="0"/>
                            <a:ea typeface="黑体" panose="02010609060101010101" pitchFamily="49" charset="-122"/>
                          </a:rPr>
                          <m:t>,⋯, </m:t>
                        </m:r>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9</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𝑑</m:t>
                            </m:r>
                          </m:sub>
                        </m:sSub>
                      </m:e>
                    </m:d>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 xmlns:m="http://schemas.openxmlformats.org/officeDocument/2006/math">
                    <m:r>
                      <a:rPr lang="en-US" altLang="zh-CN" i="1" smtClean="0">
                        <a:solidFill>
                          <a:schemeClr val="tx1"/>
                        </a:solidFill>
                        <a:latin typeface="Cambria Math" panose="02040503050406030204" pitchFamily="18" charset="0"/>
                        <a:ea typeface="黑体" panose="02010609060101010101" pitchFamily="49" charset="-122"/>
                      </a:rPr>
                      <m:t>𝐴</m:t>
                    </m:r>
                    <m:r>
                      <a:rPr lang="en-US" altLang="zh-CN" i="1" smtClean="0">
                        <a:solidFill>
                          <a:schemeClr val="tx1"/>
                        </a:solidFill>
                        <a:latin typeface="Cambria Math" panose="02040503050406030204" pitchFamily="18" charset="0"/>
                        <a:ea typeface="黑体" panose="02010609060101010101" pitchFamily="49" charset="-122"/>
                      </a:rPr>
                      <m:t>={</m:t>
                    </m:r>
                    <m:r>
                      <a:rPr lang="zh-CN" altLang="en-US" i="1">
                        <a:solidFill>
                          <a:schemeClr val="tx1"/>
                        </a:solidFill>
                        <a:latin typeface="Cambria Math" panose="02040503050406030204" pitchFamily="18" charset="0"/>
                        <a:ea typeface="黑体" panose="02010609060101010101" pitchFamily="49" charset="-122"/>
                      </a:rPr>
                      <m:t>上</m:t>
                    </m:r>
                    <m:r>
                      <m:rPr>
                        <m:nor/>
                      </m:rPr>
                      <a:rPr lang="zh-CN" altLang="en-US" dirty="0">
                        <a:solidFill>
                          <a:schemeClr val="tx1"/>
                        </a:solidFill>
                        <a:latin typeface="黑体" panose="02010609060101010101" pitchFamily="49" charset="-122"/>
                        <a:ea typeface="黑体" panose="02010609060101010101" pitchFamily="49" charset="-122"/>
                      </a:rPr>
                      <m:t>，右</m:t>
                    </m:r>
                    <m:r>
                      <a:rPr lang="en-US" altLang="zh-CN" i="1" dirty="0">
                        <a:solidFill>
                          <a:schemeClr val="tx1"/>
                        </a:solidFill>
                        <a:latin typeface="Cambria Math" panose="02040503050406030204" pitchFamily="18" charset="0"/>
                        <a:ea typeface="黑体" panose="02010609060101010101" pitchFamily="49" charset="-122"/>
                      </a:rPr>
                      <m:t>}</m:t>
                    </m:r>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𝛾</m:t>
                    </m:r>
                    <m:r>
                      <a:rPr lang="en-US" altLang="zh-CN" b="0" i="1" smtClean="0">
                        <a:solidFill>
                          <a:schemeClr val="tx1"/>
                        </a:solidFill>
                        <a:latin typeface="Cambria Math" panose="02040503050406030204" pitchFamily="18" charset="0"/>
                        <a:ea typeface="黑体" panose="02010609060101010101" pitchFamily="49" charset="-122"/>
                      </a:rPr>
                      <m:t>=0.99</m:t>
                    </m:r>
                  </m:oMath>
                </a14:m>
                <a:r>
                  <a:rPr lang="en-US" altLang="zh-CN" dirty="0">
                    <a:solidFill>
                      <a:schemeClr val="tx1"/>
                    </a:solidFill>
                    <a:latin typeface="黑体" panose="02010609060101010101" pitchFamily="49" charset="-122"/>
                    <a:ea typeface="黑体" panose="02010609060101010101" pitchFamily="49" charset="-122"/>
                  </a:rPr>
                  <a:t> </a:t>
                </a:r>
              </a:p>
            </p:txBody>
          </p:sp>
        </mc:Choice>
        <mc:Fallback xmlns="">
          <p:sp>
            <p:nvSpPr>
              <p:cNvPr id="131" name="矩形 130">
                <a:extLst>
                  <a:ext uri="{FF2B5EF4-FFF2-40B4-BE49-F238E27FC236}">
                    <a16:creationId xmlns:a16="http://schemas.microsoft.com/office/drawing/2014/main" id="{8951C153-C190-4272-A086-4536C185F47B}"/>
                  </a:ext>
                </a:extLst>
              </p:cNvPr>
              <p:cNvSpPr>
                <a:spLocks noRot="1" noChangeAspect="1" noMove="1" noResize="1" noEditPoints="1" noAdjustHandles="1" noChangeArrowheads="1" noChangeShapeType="1" noTextEdit="1"/>
              </p:cNvSpPr>
              <p:nvPr/>
            </p:nvSpPr>
            <p:spPr>
              <a:xfrm>
                <a:off x="412710" y="1897459"/>
                <a:ext cx="3091617" cy="133882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9897F79C-C1AC-4536-BF74-DC0B5612679E}"/>
                  </a:ext>
                </a:extLst>
              </p:cNvPr>
              <p:cNvSpPr/>
              <p:nvPr/>
            </p:nvSpPr>
            <p:spPr>
              <a:xfrm>
                <a:off x="4994178" y="1522773"/>
                <a:ext cx="3927998" cy="1630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黑体" panose="02010609060101010101" pitchFamily="49" charset="-122"/>
                        </a:rPr>
                        <m:t>𝑅</m:t>
                      </m:r>
                      <m:d>
                        <m:dPr>
                          <m:ctrlPr>
                            <a:rPr lang="en-US" altLang="zh-CN" i="1">
                              <a:latin typeface="Cambria Math" charset="0"/>
                              <a:ea typeface="黑体" panose="02010609060101010101" pitchFamily="49" charset="-122"/>
                            </a:rPr>
                          </m:ctrlPr>
                        </m:dPr>
                        <m:e>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b="0" i="1" smtClean="0">
                                  <a:latin typeface="Cambria Math"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𝑡</m:t>
                              </m:r>
                            </m:sub>
                          </m:sSub>
                          <m:r>
                            <a:rPr lang="en-US" altLang="zh-CN" b="0" i="1" smtClean="0">
                              <a:latin typeface="Cambria Math" panose="02040503050406030204" pitchFamily="18" charset="0"/>
                              <a:ea typeface="黑体" panose="02010609060101010101" pitchFamily="49" charset="-122"/>
                            </a:rPr>
                            <m:t>,</m:t>
                          </m:r>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e>
                      </m:d>
                      <m:r>
                        <a:rPr lang="en-US" altLang="zh-CN" i="1">
                          <a:latin typeface="Cambria Math" panose="02040503050406030204" pitchFamily="18" charset="0"/>
                          <a:ea typeface="黑体" panose="02010609060101010101" pitchFamily="49" charset="-122"/>
                        </a:rPr>
                        <m:t>=</m:t>
                      </m:r>
                      <m:d>
                        <m:dPr>
                          <m:begChr m:val="{"/>
                          <m:endChr m:val=""/>
                          <m:ctrlPr>
                            <a:rPr lang="en-US" altLang="zh-CN" i="1">
                              <a:latin typeface="Cambria Math" charset="0"/>
                              <a:ea typeface="黑体" panose="02010609060101010101" pitchFamily="49" charset="-122"/>
                            </a:rPr>
                          </m:ctrlPr>
                        </m:dPr>
                        <m:e>
                          <m:eqArr>
                            <m:eqArrPr>
                              <m:ctrlPr>
                                <a:rPr lang="en-US" altLang="zh-CN" i="1">
                                  <a:latin typeface="Cambria Math" charset="0"/>
                                  <a:ea typeface="黑体" panose="02010609060101010101" pitchFamily="49" charset="-122"/>
                                </a:rPr>
                              </m:ctrlPr>
                            </m:eqArrPr>
                            <m:e>
                              <m:r>
                                <a:rPr lang="en-US" altLang="zh-CN" i="1">
                                  <a:latin typeface="Cambria Math" panose="02040503050406030204" pitchFamily="18" charset="0"/>
                                  <a:ea typeface="黑体" panose="02010609060101010101" pitchFamily="49" charset="-122"/>
                                </a:rPr>
                                <m:t>1</m:t>
                              </m:r>
                            </m:e>
                            <m:e>
                              <m:r>
                                <a:rPr lang="en-US" altLang="zh-CN" i="1">
                                  <a:latin typeface="Cambria Math" panose="02040503050406030204" pitchFamily="18" charset="0"/>
                                  <a:ea typeface="黑体" panose="02010609060101010101" pitchFamily="49" charset="-122"/>
                                </a:rPr>
                                <m:t>−1</m:t>
                              </m:r>
                            </m:e>
                            <m:e>
                              <m:r>
                                <a:rPr lang="en-US" altLang="zh-CN" i="1">
                                  <a:latin typeface="Cambria Math" panose="02040503050406030204" pitchFamily="18" charset="0"/>
                                  <a:ea typeface="黑体" panose="02010609060101010101" pitchFamily="49" charset="-122"/>
                                </a:rPr>
                                <m:t>0</m:t>
                              </m:r>
                            </m:e>
                          </m:eqArr>
                          <m:m>
                            <m:mPr>
                              <m:mcs>
                                <m:mc>
                                  <m:mcPr>
                                    <m:count m:val="1"/>
                                    <m:mcJc m:val="center"/>
                                  </m:mcPr>
                                </m:mc>
                              </m:mcs>
                              <m:ctrlPr>
                                <a:rPr lang="en-US" altLang="zh-CN" i="1">
                                  <a:latin typeface="Cambria Math" charset="0"/>
                                  <a:ea typeface="黑体" panose="02010609060101010101" pitchFamily="49" charset="-122"/>
                                </a:rPr>
                              </m:ctrlPr>
                            </m:mPr>
                            <m:mr>
                              <m:e>
                                <m:r>
                                  <m:rPr>
                                    <m:brk m:alnAt="7"/>
                                  </m:rP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 </m:t>
                                </m:r>
                                <m:r>
                                  <m:rPr>
                                    <m:brk m:alnAt="7"/>
                                  </m:rPr>
                                  <a:rPr lang="zh-CN" altLang="en-US" i="1">
                                    <a:latin typeface="Cambria Math" panose="02040503050406030204" pitchFamily="18" charset="0"/>
                                    <a:ea typeface="黑体" panose="02010609060101010101" pitchFamily="49" charset="-122"/>
                                  </a:rPr>
                                  <m:t>如</m:t>
                                </m:r>
                                <m:r>
                                  <a:rPr lang="zh-CN" altLang="en-US" i="1">
                                    <a:latin typeface="Cambria Math" panose="02040503050406030204" pitchFamily="18" charset="0"/>
                                    <a:ea typeface="黑体" panose="02010609060101010101" pitchFamily="49" charset="-122"/>
                                  </a:rPr>
                                  <m:t>果</m:t>
                                </m:r>
                                <m:sSub>
                                  <m:sSubPr>
                                    <m:ctrlPr>
                                      <a:rPr lang="en-US" altLang="zh-CN" i="1">
                                        <a:latin typeface="Cambria Math" charset="0"/>
                                        <a:ea typeface="黑体" panose="02010609060101010101" pitchFamily="49" charset="-122"/>
                                      </a:rPr>
                                    </m:ctrlPr>
                                  </m:sSubPr>
                                  <m:e>
                                    <m:r>
                                      <m:rPr>
                                        <m:brk m:alnAt="7"/>
                                      </m:rPr>
                                      <a:rPr lang="en-US" altLang="zh-CN" i="1">
                                        <a:latin typeface="Cambria Math" panose="02040503050406030204" pitchFamily="18" charset="0"/>
                                        <a:ea typeface="黑体" panose="02010609060101010101" pitchFamily="49" charset="-122"/>
                                      </a:rPr>
                                      <m:t>𝑆</m:t>
                                    </m:r>
                                  </m:e>
                                  <m:sub>
                                    <m:r>
                                      <m:rPr>
                                        <m:brk m:alnAt="7"/>
                                      </m:rP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r>
                                  <m:rPr>
                                    <m:brk m:alnAt="7"/>
                                  </m:rPr>
                                  <a:rPr lang="en-US" altLang="zh-CN" i="1">
                                    <a:latin typeface="Cambria Math" panose="02040503050406030204" pitchFamily="18" charset="0"/>
                                    <a:ea typeface="黑体" panose="02010609060101010101" pitchFamily="49" charset="-122"/>
                                  </a:rPr>
                                  <m:t>=</m:t>
                                </m:r>
                                <m:sSub>
                                  <m:sSubPr>
                                    <m:ctrlPr>
                                      <a:rPr lang="en-US" altLang="zh-CN" i="1">
                                        <a:latin typeface="Cambria Math" charset="0"/>
                                        <a:ea typeface="黑体" panose="02010609060101010101" pitchFamily="49" charset="-122"/>
                                      </a:rPr>
                                    </m:ctrlPr>
                                  </m:sSubPr>
                                  <m:e>
                                    <m:r>
                                      <m:rPr>
                                        <m:brk m:alnAt="7"/>
                                      </m:rP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9</m:t>
                                    </m:r>
                                  </m:sub>
                                </m:sSub>
                                <m:r>
                                  <m:rPr>
                                    <m:brk m:alnAt="7"/>
                                  </m:rPr>
                                  <a:rPr lang="en-US" altLang="zh-CN" i="1">
                                    <a:latin typeface="Cambria Math" panose="02040503050406030204" pitchFamily="18" charset="0"/>
                                    <a:ea typeface="黑体" panose="02010609060101010101" pitchFamily="49" charset="-122"/>
                                  </a:rPr>
                                  <m:t> </m:t>
                                </m:r>
                              </m:e>
                            </m:mr>
                            <m:mr>
                              <m:e>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如果</m:t>
                                </m:r>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sSub>
                                  <m:sSubPr>
                                    <m:ctrlPr>
                                      <a:rPr lang="en-US" altLang="zh-CN" i="1" smtClean="0">
                                        <a:latin typeface="Cambria Math"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𝑑</m:t>
                                    </m:r>
                                  </m:sub>
                                </m:sSub>
                                <m:r>
                                  <a:rPr lang="en-US" altLang="zh-CN" b="0" i="1" smtClean="0">
                                    <a:latin typeface="Cambria Math" panose="02040503050406030204" pitchFamily="18" charset="0"/>
                                    <a:ea typeface="黑体" panose="02010609060101010101" pitchFamily="49" charset="-122"/>
                                  </a:rPr>
                                  <m:t> </m:t>
                                </m:r>
                              </m:e>
                            </m:mr>
                            <m:mr>
                              <m:e>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其他情况</m:t>
                                </m:r>
                                <m:r>
                                  <a:rPr lang="en-US" altLang="zh-CN" i="1">
                                    <a:latin typeface="Cambria Math" panose="02040503050406030204" pitchFamily="18" charset="0"/>
                                    <a:ea typeface="黑体" panose="02010609060101010101" pitchFamily="49" charset="-122"/>
                                  </a:rPr>
                                  <m:t>           </m:t>
                                </m:r>
                              </m:e>
                            </m:mr>
                          </m:m>
                        </m:e>
                      </m:d>
                    </m:oMath>
                  </m:oMathPara>
                </a14:m>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9897F79C-C1AC-4536-BF74-DC0B5612679E}"/>
                  </a:ext>
                </a:extLst>
              </p:cNvPr>
              <p:cNvSpPr>
                <a:spLocks noRot="1" noChangeAspect="1" noMove="1" noResize="1" noEditPoints="1" noAdjustHandles="1" noChangeArrowheads="1" noChangeShapeType="1" noTextEdit="1"/>
              </p:cNvSpPr>
              <p:nvPr/>
            </p:nvSpPr>
            <p:spPr>
              <a:xfrm>
                <a:off x="4994178" y="1522773"/>
                <a:ext cx="3927998" cy="16308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xmlns="" id="{472B67C3-ECC7-49F0-B162-C99833E5C6F2}"/>
                  </a:ext>
                </a:extLst>
              </p:cNvPr>
              <p:cNvSpPr/>
              <p:nvPr/>
            </p:nvSpPr>
            <p:spPr>
              <a:xfrm>
                <a:off x="2613507" y="1897459"/>
                <a:ext cx="2820495" cy="881460"/>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起始状态：</a:t>
                </a:r>
                <a14:m>
                  <m:oMath xmlns:m="http://schemas.openxmlformats.org/officeDocument/2006/math">
                    <m:sSub>
                      <m:sSubPr>
                        <m:ctrlPr>
                          <a:rPr lang="en-US" altLang="zh-CN" b="1" i="1" smtClean="0">
                            <a:solidFill>
                              <a:schemeClr val="tx1"/>
                            </a:solidFill>
                            <a:latin typeface="Cambria Math"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𝑺</m:t>
                        </m:r>
                      </m:e>
                      <m:sub>
                        <m:r>
                          <a:rPr lang="en-US" altLang="zh-CN" b="1" i="1" smtClean="0">
                            <a:solidFill>
                              <a:schemeClr val="tx1"/>
                            </a:solidFill>
                            <a:latin typeface="Cambria Math" panose="02040503050406030204" pitchFamily="18" charset="0"/>
                            <a:ea typeface="黑体" panose="02010609060101010101" pitchFamily="49" charset="-122"/>
                          </a:rPr>
                          <m:t>𝟎</m:t>
                        </m:r>
                      </m:sub>
                    </m:sSub>
                    <m:r>
                      <a:rPr lang="en-US" altLang="zh-CN" b="1" i="1" smtClean="0">
                        <a:solidFill>
                          <a:schemeClr val="tx1"/>
                        </a:solidFill>
                        <a:latin typeface="Cambria Math" panose="02040503050406030204" pitchFamily="18" charset="0"/>
                        <a:ea typeface="黑体" panose="02010609060101010101" pitchFamily="49" charset="-122"/>
                      </a:rPr>
                      <m:t>=</m:t>
                    </m:r>
                    <m:sSub>
                      <m:sSubPr>
                        <m:ctrlPr>
                          <a:rPr lang="en-US" altLang="zh-CN" b="1" i="1" smtClean="0">
                            <a:solidFill>
                              <a:schemeClr val="tx1"/>
                            </a:solidFill>
                            <a:latin typeface="Cambria Math"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𝒔</m:t>
                        </m:r>
                      </m:e>
                      <m:sub>
                        <m:r>
                          <a:rPr lang="en-US" altLang="zh-CN" b="1" i="1" smtClean="0">
                            <a:solidFill>
                              <a:schemeClr val="tx1"/>
                            </a:solidFill>
                            <a:latin typeface="Cambria Math" panose="02040503050406030204" pitchFamily="18" charset="0"/>
                            <a:ea typeface="黑体" panose="02010609060101010101" pitchFamily="49" charset="-122"/>
                          </a:rPr>
                          <m:t>𝟏</m:t>
                        </m:r>
                      </m:sub>
                    </m:sSub>
                  </m:oMath>
                </a14:m>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终止状态</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b="1" i="1" smtClean="0">
                            <a:solidFill>
                              <a:schemeClr val="tx1"/>
                            </a:solidFill>
                            <a:latin typeface="Cambria Math"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𝑺</m:t>
                        </m:r>
                      </m:e>
                      <m:sub>
                        <m:r>
                          <a:rPr lang="en-US" altLang="zh-CN" b="1" i="1" smtClean="0">
                            <a:solidFill>
                              <a:schemeClr val="tx1"/>
                            </a:solidFill>
                            <a:latin typeface="Cambria Math" panose="02040503050406030204" pitchFamily="18" charset="0"/>
                            <a:ea typeface="黑体" panose="02010609060101010101" pitchFamily="49" charset="-122"/>
                          </a:rPr>
                          <m:t>𝑻</m:t>
                        </m:r>
                      </m:sub>
                    </m:sSub>
                    <m:r>
                      <a:rPr lang="en-US" altLang="zh-CN" b="1" i="1" smtClean="0">
                        <a:solidFill>
                          <a:schemeClr val="tx1"/>
                        </a:solidFill>
                        <a:latin typeface="Cambria Math" panose="02040503050406030204" pitchFamily="18" charset="0"/>
                        <a:ea typeface="黑体" panose="02010609060101010101" pitchFamily="49" charset="-122"/>
                      </a:rPr>
                      <m:t>∈{</m:t>
                    </m:r>
                    <m:sSub>
                      <m:sSubPr>
                        <m:ctrlPr>
                          <a:rPr lang="en-US" altLang="zh-CN" b="1" i="1" smtClean="0">
                            <a:solidFill>
                              <a:schemeClr val="tx1"/>
                            </a:solidFill>
                            <a:latin typeface="Cambria Math"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𝒔</m:t>
                        </m:r>
                      </m:e>
                      <m:sub>
                        <m:r>
                          <a:rPr lang="en-US" altLang="zh-CN" b="1" i="1" smtClean="0">
                            <a:solidFill>
                              <a:schemeClr val="tx1"/>
                            </a:solidFill>
                            <a:latin typeface="Cambria Math" panose="02040503050406030204" pitchFamily="18" charset="0"/>
                            <a:ea typeface="黑体" panose="02010609060101010101" pitchFamily="49" charset="-122"/>
                          </a:rPr>
                          <m:t>𝟗</m:t>
                        </m:r>
                      </m:sub>
                    </m:sSub>
                    <m:r>
                      <a:rPr lang="en-US" altLang="zh-CN" b="1" i="1" smtClean="0">
                        <a:solidFill>
                          <a:schemeClr val="tx1"/>
                        </a:solidFill>
                        <a:latin typeface="Cambria Math" panose="02040503050406030204" pitchFamily="18" charset="0"/>
                        <a:ea typeface="黑体" panose="02010609060101010101" pitchFamily="49" charset="-122"/>
                      </a:rPr>
                      <m:t>,</m:t>
                    </m:r>
                    <m:sSub>
                      <m:sSubPr>
                        <m:ctrlPr>
                          <a:rPr lang="en-US" altLang="zh-CN" b="1" i="1" smtClean="0">
                            <a:solidFill>
                              <a:schemeClr val="tx1"/>
                            </a:solidFill>
                            <a:latin typeface="Cambria Math"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𝒔</m:t>
                        </m:r>
                      </m:e>
                      <m:sub>
                        <m:r>
                          <a:rPr lang="en-US" altLang="zh-CN" b="1" i="1" smtClean="0">
                            <a:solidFill>
                              <a:schemeClr val="tx1"/>
                            </a:solidFill>
                            <a:latin typeface="Cambria Math" panose="02040503050406030204" pitchFamily="18" charset="0"/>
                            <a:ea typeface="黑体" panose="02010609060101010101" pitchFamily="49" charset="-122"/>
                          </a:rPr>
                          <m:t>𝒅</m:t>
                        </m:r>
                      </m:sub>
                    </m:sSub>
                    <m:r>
                      <a:rPr lang="en-US" altLang="zh-CN" b="1" i="1" smtClean="0">
                        <a:solidFill>
                          <a:schemeClr val="tx1"/>
                        </a:solidFill>
                        <a:latin typeface="Cambria Math" panose="02040503050406030204" pitchFamily="18" charset="0"/>
                        <a:ea typeface="黑体" panose="02010609060101010101" pitchFamily="49" charset="-122"/>
                      </a:rPr>
                      <m:t>}</m:t>
                    </m:r>
                  </m:oMath>
                </a14:m>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p>
            </p:txBody>
          </p:sp>
        </mc:Choice>
        <mc:Fallback xmlns="">
          <p:sp>
            <p:nvSpPr>
              <p:cNvPr id="35" name="矩形 34">
                <a:extLst>
                  <a:ext uri="{FF2B5EF4-FFF2-40B4-BE49-F238E27FC236}">
                    <a16:creationId xmlns:a16="http://schemas.microsoft.com/office/drawing/2014/main" id="{472B67C3-ECC7-49F0-B162-C99833E5C6F2}"/>
                  </a:ext>
                </a:extLst>
              </p:cNvPr>
              <p:cNvSpPr>
                <a:spLocks noRot="1" noChangeAspect="1" noMove="1" noResize="1" noEditPoints="1" noAdjustHandles="1" noChangeArrowheads="1" noChangeShapeType="1" noTextEdit="1"/>
              </p:cNvSpPr>
              <p:nvPr/>
            </p:nvSpPr>
            <p:spPr>
              <a:xfrm>
                <a:off x="2613507" y="1897459"/>
                <a:ext cx="2820495" cy="881460"/>
              </a:xfrm>
              <a:prstGeom prst="rect">
                <a:avLst/>
              </a:prstGeom>
              <a:blipFill>
                <a:blip r:embed="rId4"/>
                <a:stretch>
                  <a:fillRect l="-1948" b="-10345"/>
                </a:stretch>
              </a:blipFill>
            </p:spPr>
            <p:txBody>
              <a:bodyPr/>
              <a:lstStyle/>
              <a:p>
                <a:r>
                  <a:rPr lang="zh-CN" altLang="en-US">
                    <a:noFill/>
                  </a:rPr>
                  <a:t> </a:t>
                </a:r>
              </a:p>
            </p:txBody>
          </p:sp>
        </mc:Fallback>
      </mc:AlternateContent>
      <p:grpSp>
        <p:nvGrpSpPr>
          <p:cNvPr id="36" name="组合 35">
            <a:extLst>
              <a:ext uri="{FF2B5EF4-FFF2-40B4-BE49-F238E27FC236}">
                <a16:creationId xmlns:a16="http://schemas.microsoft.com/office/drawing/2014/main" xmlns="" id="{827BAA78-6976-4917-A366-15B7182193A2}"/>
              </a:ext>
            </a:extLst>
          </p:cNvPr>
          <p:cNvGrpSpPr/>
          <p:nvPr/>
        </p:nvGrpSpPr>
        <p:grpSpPr>
          <a:xfrm>
            <a:off x="6006473" y="4032974"/>
            <a:ext cx="1478757" cy="1971668"/>
            <a:chOff x="8158160" y="4067172"/>
            <a:chExt cx="1971676" cy="1971668"/>
          </a:xfrm>
        </p:grpSpPr>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xmlns="" id="{EC6B270F-32C0-47CD-969E-D2CF705FC07F}"/>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37" name="矩形 36">
                  <a:extLst>
                    <a:ext uri="{FF2B5EF4-FFF2-40B4-BE49-F238E27FC236}">
                      <a16:creationId xmlns:a16="http://schemas.microsoft.com/office/drawing/2014/main" id="{EC6B270F-32C0-47CD-969E-D2CF705FC07F}"/>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xmlns="" id="{0FDDD0C6-38AE-4223-A246-5A101AE2C95E}"/>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38" name="矩形 37">
                  <a:extLst>
                    <a:ext uri="{FF2B5EF4-FFF2-40B4-BE49-F238E27FC236}">
                      <a16:creationId xmlns:a16="http://schemas.microsoft.com/office/drawing/2014/main" id="{0FDDD0C6-38AE-4223-A246-5A101AE2C95E}"/>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A651B00F-F07E-44DE-A5FD-C24677C68A4E}"/>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39" name="矩形 38">
                  <a:extLst>
                    <a:ext uri="{FF2B5EF4-FFF2-40B4-BE49-F238E27FC236}">
                      <a16:creationId xmlns:a16="http://schemas.microsoft.com/office/drawing/2014/main" id="{A651B00F-F07E-44DE-A5FD-C24677C68A4E}"/>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7A7ADB57-123F-49B8-A631-8C034CE10E08}"/>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40" name="矩形 39">
                  <a:extLst>
                    <a:ext uri="{FF2B5EF4-FFF2-40B4-BE49-F238E27FC236}">
                      <a16:creationId xmlns:a16="http://schemas.microsoft.com/office/drawing/2014/main" id="{7A7ADB57-123F-49B8-A631-8C034CE10E08}"/>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6010D4BC-32C7-40DC-8D80-954BBDE75EAB}"/>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41" name="矩形 40">
                  <a:extLst>
                    <a:ext uri="{FF2B5EF4-FFF2-40B4-BE49-F238E27FC236}">
                      <a16:creationId xmlns:a16="http://schemas.microsoft.com/office/drawing/2014/main" id="{6010D4BC-32C7-40DC-8D80-954BBDE75EA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64954E5E-7387-4FED-A6C2-D07ACE20477C}"/>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42" name="矩形 41">
                  <a:extLst>
                    <a:ext uri="{FF2B5EF4-FFF2-40B4-BE49-F238E27FC236}">
                      <a16:creationId xmlns:a16="http://schemas.microsoft.com/office/drawing/2014/main" id="{64954E5E-7387-4FED-A6C2-D07ACE20477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58E3CEFD-8CA2-42FB-858E-8F6E3ECBB488}"/>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70C66533-B75B-4520-AA09-D11261F09C0D}"/>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9B9292F2-FD95-4A87-BADF-2C2018E48A4B}"/>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cxnSp>
        <p:nvCxnSpPr>
          <p:cNvPr id="46" name="直接箭头连接符 45">
            <a:extLst>
              <a:ext uri="{FF2B5EF4-FFF2-40B4-BE49-F238E27FC236}">
                <a16:creationId xmlns:a16="http://schemas.microsoft.com/office/drawing/2014/main" xmlns="" id="{EAED2670-C04F-464E-94CC-974B4DC06150}"/>
              </a:ext>
            </a:extLst>
          </p:cNvPr>
          <p:cNvCxnSpPr>
            <a:cxnSpLocks/>
          </p:cNvCxnSpPr>
          <p:nvPr/>
        </p:nvCxnSpPr>
        <p:spPr>
          <a:xfrm flipV="1">
            <a:off x="6270466" y="4388536"/>
            <a:ext cx="985778" cy="1260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xmlns="" id="{6466E4B0-E580-42D4-A074-B7C2917BC172}"/>
              </a:ext>
            </a:extLst>
          </p:cNvPr>
          <p:cNvSpPr txBox="1"/>
          <p:nvPr/>
        </p:nvSpPr>
        <p:spPr>
          <a:xfrm>
            <a:off x="7627199" y="4368552"/>
            <a:ext cx="1196630" cy="1631216"/>
          </a:xfrm>
          <a:prstGeom prst="rect">
            <a:avLst/>
          </a:prstGeom>
          <a:noFill/>
        </p:spPr>
        <p:txBody>
          <a:bodyPr wrap="square" rtlCol="0">
            <a:spAutoFit/>
          </a:bodyPr>
          <a:lstStyle/>
          <a:p>
            <a:pPr algn="ct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如何从起始状态到终止状态</a:t>
            </a:r>
            <a:endParaRPr lang="en-US" altLang="zh-CN"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p:txBody>
      </p:sp>
      <p:sp>
        <p:nvSpPr>
          <p:cNvPr id="32" name="标题 2">
            <a:extLst>
              <a:ext uri="{FF2B5EF4-FFF2-40B4-BE49-F238E27FC236}">
                <a16:creationId xmlns:a16="http://schemas.microsoft.com/office/drawing/2014/main" xmlns="" id="{A7663114-BA1E-4D33-B77E-13B4B0533AAA}"/>
              </a:ext>
            </a:extLst>
          </p:cNvPr>
          <p:cNvSpPr>
            <a:spLocks noGrp="1"/>
          </p:cNvSpPr>
          <p:nvPr>
            <p:ph type="title"/>
          </p:nvPr>
        </p:nvSpPr>
        <p:spPr>
          <a:xfrm>
            <a:off x="607112" y="152765"/>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a:t>
            </a:r>
          </a:p>
        </p:txBody>
      </p:sp>
      <p:pic>
        <p:nvPicPr>
          <p:cNvPr id="3" name="图片 2">
            <a:extLst>
              <a:ext uri="{FF2B5EF4-FFF2-40B4-BE49-F238E27FC236}">
                <a16:creationId xmlns:a16="http://schemas.microsoft.com/office/drawing/2014/main" xmlns="" id="{36C7118C-6151-43E6-A72F-97D87CB3C8E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7112" y="3973132"/>
            <a:ext cx="4922975" cy="2231242"/>
          </a:xfrm>
          <a:prstGeom prst="rect">
            <a:avLst/>
          </a:prstGeom>
        </p:spPr>
      </p:pic>
      <p:sp>
        <p:nvSpPr>
          <p:cNvPr id="31" name="文本框 30">
            <a:extLst>
              <a:ext uri="{FF2B5EF4-FFF2-40B4-BE49-F238E27FC236}">
                <a16:creationId xmlns:a16="http://schemas.microsoft.com/office/drawing/2014/main" xmlns="" id="{279EE90F-7717-4ADE-9A45-9FD8C41DA877}"/>
              </a:ext>
            </a:extLst>
          </p:cNvPr>
          <p:cNvSpPr txBox="1"/>
          <p:nvPr/>
        </p:nvSpPr>
        <p:spPr>
          <a:xfrm>
            <a:off x="587448" y="3603659"/>
            <a:ext cx="4335454"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7.4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机器人寻路问题的状态转移函数</a:t>
            </a:r>
          </a:p>
        </p:txBody>
      </p:sp>
    </p:spTree>
    <p:extLst>
      <p:ext uri="{BB962C8B-B14F-4D97-AF65-F5344CB8AC3E}">
        <p14:creationId xmlns:p14="http://schemas.microsoft.com/office/powerpoint/2010/main" val="176895809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xmlns="" id="{381256A6-962A-48F7-9C93-03CDFCAB9BDB}"/>
                  </a:ext>
                </a:extLst>
              </p:cNvPr>
              <p:cNvSpPr/>
              <p:nvPr/>
            </p:nvSpPr>
            <p:spPr>
              <a:xfrm>
                <a:off x="667957" y="1354466"/>
                <a:ext cx="7675129" cy="1135183"/>
              </a:xfrm>
              <a:prstGeom prst="rect">
                <a:avLst/>
              </a:prstGeom>
            </p:spPr>
            <p:txBody>
              <a:bodyPr wrap="square">
                <a:spAutoFit/>
              </a:bodyPr>
              <a:lstStyle/>
              <a:p>
                <a:pPr algn="ctr">
                  <a:lnSpc>
                    <a:spcPct val="150000"/>
                  </a:lnSpc>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马尔可夫决策过程</a:t>
                </a:r>
                <a14:m>
                  <m:oMath xmlns:m="http://schemas.openxmlformats.org/officeDocument/2006/math">
                    <m:r>
                      <a:rPr lang="en-US" altLang="zh-CN" sz="2000" b="1" i="1">
                        <a:latin typeface="Cambria Math" panose="02040503050406030204" pitchFamily="18" charset="0"/>
                        <a:ea typeface="黑体" panose="02010609060101010101" pitchFamily="49" charset="-122"/>
                      </a:rPr>
                      <m:t>𝑴𝑫𝑷</m:t>
                    </m:r>
                    <m:r>
                      <a:rPr lang="en-US" altLang="zh-CN" sz="2000" b="1" i="1">
                        <a:latin typeface="Cambria Math" panose="02040503050406030204" pitchFamily="18" charset="0"/>
                        <a:ea typeface="黑体" panose="02010609060101010101" pitchFamily="49" charset="-122"/>
                      </a:rPr>
                      <m:t>=</m:t>
                    </m:r>
                    <m:d>
                      <m:dPr>
                        <m:begChr m:val="{"/>
                        <m:endChr m:val="}"/>
                        <m:ctrlPr>
                          <a:rPr lang="en-US" altLang="zh-CN" sz="2000" b="1" i="1" smtClean="0">
                            <a:solidFill>
                              <a:schemeClr val="tx1"/>
                            </a:solidFill>
                            <a:latin typeface="Cambria Math" charset="0"/>
                            <a:ea typeface="黑体" panose="02010609060101010101" pitchFamily="49" charset="-122"/>
                          </a:rPr>
                        </m:ctrlPr>
                      </m:dPr>
                      <m:e>
                        <m:r>
                          <a:rPr lang="en-US" altLang="zh-CN" sz="2000" b="1" i="1" smtClean="0">
                            <a:solidFill>
                              <a:schemeClr val="tx1"/>
                            </a:solidFill>
                            <a:latin typeface="Cambria Math" panose="02040503050406030204" pitchFamily="18" charset="0"/>
                            <a:ea typeface="黑体" panose="02010609060101010101" pitchFamily="49" charset="-122"/>
                          </a:rPr>
                          <m:t>𝑺</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𝑨</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𝑷𝒓</m:t>
                        </m:r>
                        <m:r>
                          <a:rPr lang="en-US" altLang="zh-CN" sz="2000" b="1" i="1">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𝑹</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𝜸</m:t>
                        </m:r>
                      </m:e>
                    </m:d>
                    <m:r>
                      <a:rPr lang="zh-CN" altLang="en-US" sz="2000" b="1" i="1" smtClean="0">
                        <a:latin typeface="Cambria Math" panose="02040503050406030204" pitchFamily="18" charset="0"/>
                        <a:ea typeface="黑体" panose="02010609060101010101" pitchFamily="49" charset="-122"/>
                      </a:rPr>
                      <m:t>对</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环境进行了描述，那么</a:t>
                </a:r>
                <a:r>
                  <a:rPr lang="zh-CN" altLang="en-US"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智能主体如何与环境交互而完成任务？</a:t>
                </a:r>
                <a:r>
                  <a:rPr lang="zh-CN" altLang="en-US" sz="2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需要进行策略学习</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381256A6-962A-48F7-9C93-03CDFCAB9BDB}"/>
                  </a:ext>
                </a:extLst>
              </p:cNvPr>
              <p:cNvSpPr>
                <a:spLocks noRot="1" noChangeAspect="1" noMove="1" noResize="1" noEditPoints="1" noAdjustHandles="1" noChangeArrowheads="1" noChangeShapeType="1" noTextEdit="1"/>
              </p:cNvSpPr>
              <p:nvPr/>
            </p:nvSpPr>
            <p:spPr>
              <a:xfrm>
                <a:off x="667957" y="1354466"/>
                <a:ext cx="7675129" cy="1135183"/>
              </a:xfrm>
              <a:prstGeom prst="rect">
                <a:avLst/>
              </a:prstGeom>
              <a:blipFill>
                <a:blip r:embed="rId2"/>
                <a:stretch>
                  <a:fillRect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xmlns="" id="{58F3D96A-3DE9-46B0-9F5E-79CAF4A0CC12}"/>
                  </a:ext>
                </a:extLst>
              </p:cNvPr>
              <p:cNvSpPr/>
              <p:nvPr/>
            </p:nvSpPr>
            <p:spPr>
              <a:xfrm>
                <a:off x="570978" y="2956506"/>
                <a:ext cx="8220482" cy="2954655"/>
              </a:xfrm>
              <a:prstGeom prst="rect">
                <a:avLst/>
              </a:prstGeom>
            </p:spPr>
            <p:txBody>
              <a:bodyPr wrap="square">
                <a:spAutoFit/>
              </a:bodyPr>
              <a:lstStyle/>
              <a:p>
                <a:pPr>
                  <a:lnSpc>
                    <a:spcPct val="150000"/>
                  </a:lnSpc>
                </a:pPr>
                <a:r>
                  <a:rPr lang="zh-CN" altLang="en-US" sz="20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策略函数：</a:t>
                </a:r>
              </a:p>
              <a:p>
                <a:pPr marL="342900" indent="-342900">
                  <a:lnSpc>
                    <a:spcPct val="150000"/>
                  </a:lnSpc>
                  <a:buFont typeface="Arial" panose="020B0604020202020204" pitchFamily="34" charset="0"/>
                  <a:buChar char="•"/>
                </a:pP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策略函数</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𝐴</m:t>
                    </m:r>
                    <m:r>
                      <a:rPr lang="en-US" altLang="zh-CN" sz="2000" b="0" i="1" smtClean="0">
                        <a:latin typeface="Cambria Math" panose="02040503050406030204" pitchFamily="18" charset="0"/>
                        <a:ea typeface="黑体" panose="02010609060101010101" pitchFamily="49" charset="-122"/>
                      </a:rPr>
                      <m:t>↦[0, 1]</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𝜋</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𝑠</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𝑎</m:t>
                    </m:r>
                    <m:r>
                      <a:rPr lang="en-US" altLang="zh-CN" sz="2000" b="0" i="1" smtClean="0">
                        <a:solidFill>
                          <a:schemeClr val="tx1"/>
                        </a:solidFill>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的</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值表示在状态</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𝑠</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下采取动作</a:t>
                </a:r>
                <a14:m>
                  <m:oMath xmlns:m="http://schemas.openxmlformats.org/officeDocument/2006/math">
                    <m:r>
                      <a:rPr lang="en-US" altLang="zh-CN" sz="2000" i="1">
                        <a:latin typeface="Cambria Math" panose="02040503050406030204" pitchFamily="18" charset="0"/>
                        <a:ea typeface="黑体" panose="02010609060101010101" pitchFamily="49" charset="-122"/>
                      </a:rPr>
                      <m:t>𝑎</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的概率。</a:t>
                </a:r>
                <a:endPar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策略函数的输出可以是确定的，即给定</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𝑠</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情况下，只有一个动作</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𝑎</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使得概率</a:t>
                </a:r>
                <a14:m>
                  <m:oMath xmlns:m="http://schemas.openxmlformats.org/officeDocument/2006/math">
                    <m:r>
                      <a:rPr lang="en-US" altLang="zh-CN" sz="2000" i="1">
                        <a:latin typeface="Cambria Math" panose="02040503050406030204" pitchFamily="18" charset="0"/>
                        <a:ea typeface="黑体" panose="02010609060101010101" pitchFamily="49" charset="-122"/>
                      </a:rPr>
                      <m:t>𝜋</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𝑠</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𝑎</m:t>
                    </m:r>
                    <m:r>
                      <a:rPr lang="en-US" altLang="zh-CN" sz="2000" i="1">
                        <a:latin typeface="Cambria Math" panose="02040503050406030204" pitchFamily="18" charset="0"/>
                        <a:ea typeface="黑体" panose="02010609060101010101" pitchFamily="49" charset="-122"/>
                      </a:rPr>
                      <m:t>)</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取值为</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。对于确定的策略，记为</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𝑎</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𝜋</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𝑠</m:t>
                    </m:r>
                    <m:r>
                      <a:rPr lang="en-US" altLang="zh-CN" sz="2000" b="0" i="1" smtClean="0">
                        <a:solidFill>
                          <a:schemeClr val="tx1"/>
                        </a:solidFill>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m:t>
                    </m:r>
                  </m:oMath>
                </a14:m>
                <a:endPar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0" name="矩形 29">
                <a:extLst>
                  <a:ext uri="{FF2B5EF4-FFF2-40B4-BE49-F238E27FC236}">
                    <a16:creationId xmlns:a16="http://schemas.microsoft.com/office/drawing/2014/main" id="{58F3D96A-3DE9-46B0-9F5E-79CAF4A0CC12}"/>
                  </a:ext>
                </a:extLst>
              </p:cNvPr>
              <p:cNvSpPr>
                <a:spLocks noRot="1" noChangeAspect="1" noMove="1" noResize="1" noEditPoints="1" noAdjustHandles="1" noChangeArrowheads="1" noChangeShapeType="1" noTextEdit="1"/>
              </p:cNvSpPr>
              <p:nvPr/>
            </p:nvSpPr>
            <p:spPr>
              <a:xfrm>
                <a:off x="570978" y="2956506"/>
                <a:ext cx="8220482" cy="2954655"/>
              </a:xfrm>
              <a:prstGeom prst="rect">
                <a:avLst/>
              </a:prstGeom>
              <a:blipFill>
                <a:blip r:embed="rId3"/>
                <a:stretch>
                  <a:fillRect l="-816" r="-223"/>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xmlns="" id="{A7663114-BA1E-4D33-B77E-13B4B0533AAA}"/>
              </a:ext>
            </a:extLst>
          </p:cNvPr>
          <p:cNvSpPr>
            <a:spLocks noGrp="1"/>
          </p:cNvSpPr>
          <p:nvPr>
            <p:ph type="title"/>
          </p:nvPr>
        </p:nvSpPr>
        <p:spPr>
          <a:xfrm>
            <a:off x="751669" y="229883"/>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强化学习中的策略学习</a:t>
            </a:r>
          </a:p>
        </p:txBody>
      </p:sp>
    </p:spTree>
    <p:extLst>
      <p:ext uri="{BB962C8B-B14F-4D97-AF65-F5344CB8AC3E}">
        <p14:creationId xmlns:p14="http://schemas.microsoft.com/office/powerpoint/2010/main" val="111505998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xmlns="" id="{381256A6-962A-48F7-9C93-03CDFCAB9BDB}"/>
                  </a:ext>
                </a:extLst>
              </p:cNvPr>
              <p:cNvSpPr/>
              <p:nvPr/>
            </p:nvSpPr>
            <p:spPr>
              <a:xfrm>
                <a:off x="700198" y="938652"/>
                <a:ext cx="6834448" cy="1338828"/>
              </a:xfrm>
              <a:prstGeom prst="rect">
                <a:avLst/>
              </a:prstGeom>
            </p:spPr>
            <p:txBody>
              <a:bodyPr wrap="square">
                <a:spAutoFit/>
              </a:bodyPr>
              <a:lstStyle/>
              <a:p>
                <a:pPr>
                  <a:lnSpc>
                    <a:spcPct val="150000"/>
                  </a:lnSpc>
                </a:pP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如何进行策略学习：一个好的策略是在当前状态下采取了一个行动后，该</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行动</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能够在未来收到最大化的反馈：</a:t>
                </a:r>
                <a:endParaRPr lang="en-US" altLang="zh-CN" i="1" dirty="0">
                  <a:latin typeface="Cambria Math"/>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𝐺</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𝛾</m:t>
                      </m:r>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+2</m:t>
                          </m:r>
                        </m:sub>
                      </m:sSub>
                      <m:r>
                        <a:rPr lang="en-US" altLang="zh-CN" i="1">
                          <a:latin typeface="Cambria Math" panose="02040503050406030204" pitchFamily="18" charset="0"/>
                          <a:ea typeface="黑体" panose="02010609060101010101" pitchFamily="49" charset="-122"/>
                        </a:rPr>
                        <m:t>+</m:t>
                      </m:r>
                      <m:sSup>
                        <m:sSupPr>
                          <m:ctrlPr>
                            <a:rPr lang="en-US" altLang="zh-CN" i="1">
                              <a:latin typeface="Cambria Math"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𝛾</m:t>
                          </m:r>
                        </m:e>
                        <m:sup>
                          <m:r>
                            <a:rPr lang="en-US" altLang="zh-CN" i="1">
                              <a:latin typeface="Cambria Math" panose="02040503050406030204" pitchFamily="18" charset="0"/>
                              <a:ea typeface="黑体" panose="02010609060101010101" pitchFamily="49" charset="-122"/>
                            </a:rPr>
                            <m:t>2</m:t>
                          </m:r>
                        </m:sup>
                      </m:sSup>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+3</m:t>
                          </m:r>
                        </m:sub>
                      </m:sSub>
                      <m:r>
                        <a:rPr lang="en-US" altLang="zh-CN" i="1">
                          <a:latin typeface="Cambria Math" panose="02040503050406030204" pitchFamily="18" charset="0"/>
                          <a:ea typeface="黑体" panose="02010609060101010101" pitchFamily="49" charset="-122"/>
                        </a:rPr>
                        <m:t>+⋯</m:t>
                      </m:r>
                    </m:oMath>
                  </m:oMathPara>
                </a14:m>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xmlns="" xmlns:a14="http://schemas.microsoft.com/office/drawing/2010/main" id="{381256A6-962A-48F7-9C93-03CDFCAB9BDB}"/>
                  </a:ext>
                </a:extLst>
              </p:cNvPr>
              <p:cNvSpPr>
                <a:spLocks noRot="1" noChangeAspect="1" noMove="1" noResize="1" noEditPoints="1" noAdjustHandles="1" noChangeArrowheads="1" noChangeShapeType="1" noTextEdit="1"/>
              </p:cNvSpPr>
              <p:nvPr/>
            </p:nvSpPr>
            <p:spPr>
              <a:xfrm>
                <a:off x="700198" y="938652"/>
                <a:ext cx="6834448" cy="1338828"/>
              </a:xfrm>
              <a:prstGeom prst="rect">
                <a:avLst/>
              </a:prstGeom>
              <a:blipFill rotWithShape="1">
                <a:blip r:embed="rId2"/>
                <a:stretch>
                  <a:fillRect l="-803" r="-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xmlns="" id="{58F3D96A-3DE9-46B0-9F5E-79CAF4A0CC12}"/>
                  </a:ext>
                </a:extLst>
              </p:cNvPr>
              <p:cNvSpPr/>
              <p:nvPr/>
            </p:nvSpPr>
            <p:spPr>
              <a:xfrm>
                <a:off x="781106" y="2466580"/>
                <a:ext cx="7874987" cy="2532745"/>
              </a:xfrm>
              <a:prstGeom prst="rect">
                <a:avLst/>
              </a:prstGeom>
            </p:spPr>
            <p:txBody>
              <a:bodyPr wrap="square">
                <a:spAutoFit/>
              </a:body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为了对策略函数</a:t>
                </a:r>
                <a14:m>
                  <m:oMath xmlns:m="http://schemas.openxmlformats.org/officeDocument/2006/math">
                    <m:r>
                      <a:rPr lang="en-US" altLang="zh-CN" b="0" i="1" smtClean="0">
                        <a:latin typeface="Cambria Math" panose="02040503050406030204" pitchFamily="18" charset="0"/>
                        <a:ea typeface="黑体" panose="02010609060101010101" pitchFamily="49" charset="-122"/>
                      </a:rPr>
                      <m:t>𝜋</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进行评估，定义</a:t>
                </a:r>
              </a:p>
              <a:p>
                <a:pPr marL="342900" indent="-342900">
                  <a:lnSpc>
                    <a:spcPct val="150000"/>
                  </a:lnSpc>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黑体" panose="02010609060101010101" pitchFamily="49" charset="-122"/>
                      </a:rPr>
                      <m:t>𝑉</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𝑆</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Cambria Math" panose="02040503050406030204" pitchFamily="18" charset="0"/>
                      </a:rPr>
                      <m:t>ℝ</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sSub>
                      <m:sSubPr>
                        <m:ctrlPr>
                          <a:rPr lang="en-US" altLang="zh-CN" b="0" i="1" smtClean="0">
                            <a:solidFill>
                              <a:schemeClr val="tx1"/>
                            </a:solidFill>
                            <a:latin typeface="Cambria Math"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𝑉</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e>
                    </m:d>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charset="0"/>
                            <a:ea typeface="黑体" panose="02010609060101010101" pitchFamily="49" charset="-122"/>
                          </a:rPr>
                        </m:ctrlPr>
                      </m:sSubPr>
                      <m:e>
                        <m:r>
                          <a:rPr lang="zh-CN" altLang="en-US" b="0" i="1" smtClean="0">
                            <a:solidFill>
                              <a:schemeClr val="tx1"/>
                            </a:solidFill>
                            <a:latin typeface="Cambria Math" panose="02040503050406030204" pitchFamily="18" charset="0"/>
                            <a:ea typeface="黑体" panose="02010609060101010101" pitchFamily="49" charset="-122"/>
                          </a:rPr>
                          <m:t>𝔼</m:t>
                        </m:r>
                      </m:e>
                      <m:sub>
                        <m:r>
                          <a:rPr lang="en-US" altLang="zh-CN" b="0" i="1" smtClean="0">
                            <a:solidFill>
                              <a:schemeClr val="tx1"/>
                            </a:solidFill>
                            <a:latin typeface="Cambria Math" panose="02040503050406030204" pitchFamily="18" charset="0"/>
                            <a:ea typeface="黑体" panose="02010609060101010101" pitchFamily="49" charset="-122"/>
                          </a:rPr>
                          <m:t>𝜋</m:t>
                        </m:r>
                      </m:sub>
                    </m:sSub>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𝐺</m:t>
                        </m:r>
                      </m:e>
                      <m:sub>
                        <m:r>
                          <a:rPr lang="en-US" altLang="zh-CN" b="0" i="1" smtClean="0">
                            <a:solidFill>
                              <a:schemeClr val="tx1"/>
                            </a:solidFill>
                            <a:latin typeface="Cambria Math" panose="02040503050406030204" pitchFamily="18" charset="0"/>
                            <a:ea typeface="黑体" panose="02010609060101010101" pitchFamily="49" charset="-122"/>
                          </a:rPr>
                          <m:t>𝑡</m:t>
                        </m:r>
                      </m:sub>
                    </m:sSub>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𝑆</m:t>
                        </m:r>
                      </m:e>
                      <m:sub>
                        <m:r>
                          <a:rPr lang="en-US" altLang="zh-CN" b="0" i="1" smtClean="0">
                            <a:solidFill>
                              <a:schemeClr val="tx1"/>
                            </a:solidFill>
                            <a:latin typeface="Cambria Math" panose="02040503050406030204" pitchFamily="18" charset="0"/>
                            <a:ea typeface="黑体" panose="02010609060101010101" pitchFamily="49" charset="-122"/>
                          </a:rPr>
                          <m:t>𝑡</m:t>
                        </m:r>
                      </m:sub>
                    </m:sSub>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即在第</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𝑡</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步状态为</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𝑠</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时，按照策略</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𝜋</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行动</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后</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在未来所获得反馈值的期望</a:t>
                </a:r>
                <a:endPar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ea typeface="黑体" panose="02010609060101010101" pitchFamily="49" charset="-122"/>
                      </a:rPr>
                      <m:t>𝑞</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𝑆</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𝐴</m:t>
                    </m:r>
                    <m:r>
                      <a:rPr lang="en-US" altLang="zh-CN" b="0" i="1" smtClean="0">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Cambria Math" panose="02040503050406030204" pitchFamily="18" charset="0"/>
                      </a:rPr>
                      <m:t>ℝ</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sSub>
                      <m:sSubPr>
                        <m:ctrlPr>
                          <a:rPr lang="en-US" altLang="zh-CN" b="0" i="1" smtClean="0">
                            <a:solidFill>
                              <a:schemeClr val="tx1"/>
                            </a:solidFill>
                            <a:latin typeface="Cambria Math"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r>
                      <a:rPr lang="en-US" altLang="zh-CN" b="0" i="1" smtClean="0">
                        <a:solidFill>
                          <a:schemeClr val="tx1"/>
                        </a:solidFill>
                        <a:latin typeface="Cambria Math" panose="02040503050406030204" pitchFamily="18" charset="0"/>
                        <a:ea typeface="黑体" panose="02010609060101010101" pitchFamily="49" charset="-122"/>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i="1">
                            <a:latin typeface="Cambria Math" charset="0"/>
                            <a:ea typeface="黑体" panose="02010609060101010101" pitchFamily="49" charset="-122"/>
                          </a:rPr>
                        </m:ctrlPr>
                      </m:sSubPr>
                      <m:e>
                        <m:r>
                          <a:rPr lang="zh-CN" altLang="en-US" i="1">
                            <a:latin typeface="Cambria Math" panose="02040503050406030204" pitchFamily="18" charset="0"/>
                            <a:ea typeface="黑体" panose="02010609060101010101" pitchFamily="49" charset="-122"/>
                          </a:rPr>
                          <m:t>𝔼</m:t>
                        </m:r>
                      </m:e>
                      <m:sub>
                        <m:r>
                          <a:rPr lang="en-US" altLang="zh-CN" i="1">
                            <a:latin typeface="Cambria Math" panose="02040503050406030204" pitchFamily="18" charset="0"/>
                            <a:ea typeface="黑体" panose="02010609060101010101" pitchFamily="49" charset="-122"/>
                          </a:rPr>
                          <m:t>𝜋</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𝐺</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sSub>
                      <m:sSubPr>
                        <m:ctrlPr>
                          <a:rPr lang="en-US" altLang="zh-CN" b="0" i="1" smtClean="0">
                            <a:latin typeface="Cambria Math"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𝐴</m:t>
                        </m:r>
                      </m:e>
                      <m:sub>
                        <m:r>
                          <a:rPr lang="en-US" altLang="zh-CN" b="0" i="1" smtClean="0">
                            <a:latin typeface="Cambria Math" panose="02040503050406030204" pitchFamily="18" charset="0"/>
                            <a:ea typeface="黑体" panose="02010609060101010101" pitchFamily="49" charset="-122"/>
                          </a:rPr>
                          <m:t>𝑡</m:t>
                        </m:r>
                      </m:sub>
                    </m:sSub>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表示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在</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第</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𝑡</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步状态为</a:t>
                </a:r>
                <a14:m>
                  <m:oMath xmlns:m="http://schemas.openxmlformats.org/officeDocument/2006/math">
                    <m:r>
                      <a:rPr lang="en-US" altLang="zh-CN" i="1">
                        <a:latin typeface="Cambria Math" panose="02040503050406030204" pitchFamily="18" charset="0"/>
                        <a:ea typeface="黑体" panose="02010609060101010101" pitchFamily="49" charset="-122"/>
                      </a:rPr>
                      <m:t>𝑠</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按照策略</a:t>
                </a:r>
                <a14:m>
                  <m:oMath xmlns:m="http://schemas.openxmlformats.org/officeDocument/2006/math">
                    <m:r>
                      <a:rPr lang="en-US" altLang="zh-CN" i="1">
                        <a:latin typeface="Cambria Math" panose="02040503050406030204" pitchFamily="18" charset="0"/>
                        <a:ea typeface="黑体" panose="02010609060101010101" pitchFamily="49" charset="-122"/>
                      </a:rPr>
                      <m:t>𝜋</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采取</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动作</a:t>
                </a:r>
                <a14:m>
                  <m:oMath xmlns:m="http://schemas.openxmlformats.org/officeDocument/2006/math">
                    <m:r>
                      <a:rPr lang="en-US" altLang="zh-CN" b="0" i="1" dirty="0" smtClean="0">
                        <a:solidFill>
                          <a:schemeClr val="tx1"/>
                        </a:solidFill>
                        <a:latin typeface="Cambria Math" panose="02040503050406030204" pitchFamily="18" charset="0"/>
                        <a:ea typeface="黑体" panose="02010609060101010101" pitchFamily="49" charset="-122"/>
                      </a:rPr>
                      <m:t>𝑎</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后，</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在未来所获得反馈值的期望</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0" name="矩形 29">
                <a:extLst>
                  <a:ext uri="{FF2B5EF4-FFF2-40B4-BE49-F238E27FC236}">
                    <a16:creationId xmlns:a16="http://schemas.microsoft.com/office/drawing/2014/main" xmlns="" xmlns:a14="http://schemas.microsoft.com/office/drawing/2010/main" id="{58F3D96A-3DE9-46B0-9F5E-79CAF4A0CC12}"/>
                  </a:ext>
                </a:extLst>
              </p:cNvPr>
              <p:cNvSpPr>
                <a:spLocks noRot="1" noChangeAspect="1" noMove="1" noResize="1" noEditPoints="1" noAdjustHandles="1" noChangeArrowheads="1" noChangeShapeType="1" noTextEdit="1"/>
              </p:cNvSpPr>
              <p:nvPr/>
            </p:nvSpPr>
            <p:spPr>
              <a:xfrm>
                <a:off x="781106" y="2466580"/>
                <a:ext cx="7874987" cy="2532745"/>
              </a:xfrm>
              <a:prstGeom prst="rect">
                <a:avLst/>
              </a:prstGeom>
              <a:blipFill rotWithShape="1">
                <a:blip r:embed="rId3"/>
                <a:stretch>
                  <a:fillRect l="-619" b="-2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59D4A159-FB85-4174-9353-A2E4826218B7}"/>
                  </a:ext>
                </a:extLst>
              </p:cNvPr>
              <p:cNvSpPr/>
              <p:nvPr/>
            </p:nvSpPr>
            <p:spPr>
              <a:xfrm>
                <a:off x="990407" y="4996329"/>
                <a:ext cx="7874987" cy="1015663"/>
              </a:xfrm>
              <a:prstGeom prst="rect">
                <a:avLst/>
              </a:prstGeom>
            </p:spPr>
            <p:txBody>
              <a:bodyPr wrap="square">
                <a:spAutoFit/>
              </a:bodyPr>
              <a:lstStyle/>
              <a:p>
                <a:pPr>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这样，策略学习转换为如下优化问题：</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寻找一个最优策略</a:t>
                </a:r>
                <a14:m>
                  <m:oMath xmlns:m="http://schemas.openxmlformats.org/officeDocument/2006/math">
                    <m:sSup>
                      <m:sSupPr>
                        <m:ctrlPr>
                          <a:rPr lang="en-US" altLang="zh-CN" sz="2000" b="1" i="1" smtClean="0">
                            <a:solidFill>
                              <a:srgbClr val="0070C0"/>
                            </a:solidFill>
                            <a:latin typeface="Cambria Math" charset="0"/>
                            <a:ea typeface="黑体" panose="02010609060101010101" pitchFamily="49" charset="-122"/>
                          </a:rPr>
                        </m:ctrlPr>
                      </m:sSupPr>
                      <m:e>
                        <m:r>
                          <a:rPr lang="en-US" altLang="zh-CN" sz="2000" b="1" i="1" smtClean="0">
                            <a:solidFill>
                              <a:srgbClr val="0070C0"/>
                            </a:solidFill>
                            <a:latin typeface="Cambria Math" panose="02040503050406030204" pitchFamily="18" charset="0"/>
                            <a:ea typeface="黑体" panose="02010609060101010101" pitchFamily="49" charset="-122"/>
                          </a:rPr>
                          <m:t>𝝅</m:t>
                        </m:r>
                      </m:e>
                      <m:sup>
                        <m:r>
                          <a:rPr lang="en-US" altLang="zh-CN" sz="2000" b="1" i="1" smtClean="0">
                            <a:solidFill>
                              <a:srgbClr val="0070C0"/>
                            </a:solidFill>
                            <a:latin typeface="Cambria Math" panose="02040503050406030204" pitchFamily="18" charset="0"/>
                            <a:ea typeface="黑体" panose="02010609060101010101" pitchFamily="49" charset="-122"/>
                          </a:rPr>
                          <m:t>∗</m:t>
                        </m:r>
                      </m:sup>
                    </m:sSup>
                  </m:oMath>
                </a14:m>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，对任意</a:t>
                </a:r>
                <a14:m>
                  <m:oMath xmlns:m="http://schemas.openxmlformats.org/officeDocument/2006/math">
                    <m:r>
                      <a:rPr lang="en-US" altLang="zh-CN" sz="2000" b="1" i="1">
                        <a:solidFill>
                          <a:srgbClr val="0070C0"/>
                        </a:solidFill>
                        <a:latin typeface="Cambria Math" panose="02040503050406030204" pitchFamily="18" charset="0"/>
                        <a:ea typeface="黑体" panose="02010609060101010101" pitchFamily="49" charset="-122"/>
                      </a:rPr>
                      <m:t>𝒔</m:t>
                    </m:r>
                    <m:r>
                      <a:rPr lang="en-US" altLang="zh-CN" sz="2000" b="1" i="1" smtClean="0">
                        <a:solidFill>
                          <a:srgbClr val="0070C0"/>
                        </a:solidFill>
                        <a:latin typeface="Cambria Math" panose="02040503050406030204" pitchFamily="18" charset="0"/>
                        <a:ea typeface="黑体" panose="02010609060101010101" pitchFamily="49" charset="-122"/>
                      </a:rPr>
                      <m:t>∈</m:t>
                    </m:r>
                    <m:r>
                      <a:rPr lang="en-US" altLang="zh-CN" sz="2000" b="1" i="1" smtClean="0">
                        <a:solidFill>
                          <a:srgbClr val="0070C0"/>
                        </a:solidFill>
                        <a:latin typeface="Cambria Math" panose="02040503050406030204" pitchFamily="18" charset="0"/>
                        <a:ea typeface="黑体" panose="02010609060101010101" pitchFamily="49" charset="-122"/>
                      </a:rPr>
                      <m:t>𝑺</m:t>
                    </m:r>
                  </m:oMath>
                </a14:m>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使得</a:t>
                </a:r>
                <a14:m>
                  <m:oMath xmlns:m="http://schemas.openxmlformats.org/officeDocument/2006/math">
                    <m:sSub>
                      <m:sSubPr>
                        <m:ctrlPr>
                          <a:rPr lang="en-US" altLang="zh-CN" sz="2000" b="1" i="1">
                            <a:solidFill>
                              <a:srgbClr val="0070C0"/>
                            </a:solidFill>
                            <a:latin typeface="Cambria Math" charset="0"/>
                            <a:ea typeface="黑体" panose="02010609060101010101" pitchFamily="49" charset="-122"/>
                          </a:rPr>
                        </m:ctrlPr>
                      </m:sSubPr>
                      <m:e>
                        <m:r>
                          <a:rPr lang="en-US" altLang="zh-CN" sz="2000" b="1" i="1">
                            <a:solidFill>
                              <a:srgbClr val="0070C0"/>
                            </a:solidFill>
                            <a:latin typeface="Cambria Math" panose="02040503050406030204" pitchFamily="18" charset="0"/>
                            <a:ea typeface="黑体" panose="02010609060101010101" pitchFamily="49" charset="-122"/>
                          </a:rPr>
                          <m:t>𝑽</m:t>
                        </m:r>
                      </m:e>
                      <m:sub>
                        <m:sSup>
                          <m:sSupPr>
                            <m:ctrlPr>
                              <a:rPr lang="en-US" altLang="zh-CN" sz="2000" b="1" i="1" smtClean="0">
                                <a:solidFill>
                                  <a:srgbClr val="0070C0"/>
                                </a:solidFill>
                                <a:latin typeface="Cambria Math" charset="0"/>
                                <a:ea typeface="黑体" panose="02010609060101010101" pitchFamily="49" charset="-122"/>
                              </a:rPr>
                            </m:ctrlPr>
                          </m:sSupPr>
                          <m:e>
                            <m:r>
                              <a:rPr lang="en-US" altLang="zh-CN" sz="2000" b="1" i="1">
                                <a:solidFill>
                                  <a:srgbClr val="0070C0"/>
                                </a:solidFill>
                                <a:latin typeface="Cambria Math" panose="02040503050406030204" pitchFamily="18" charset="0"/>
                                <a:ea typeface="黑体" panose="02010609060101010101" pitchFamily="49" charset="-122"/>
                              </a:rPr>
                              <m:t>𝝅</m:t>
                            </m:r>
                          </m:e>
                          <m:sup>
                            <m:r>
                              <a:rPr lang="en-US" altLang="zh-CN" sz="2000" b="1" i="1" smtClean="0">
                                <a:solidFill>
                                  <a:srgbClr val="0070C0"/>
                                </a:solidFill>
                                <a:latin typeface="Cambria Math" panose="02040503050406030204" pitchFamily="18" charset="0"/>
                                <a:ea typeface="黑体" panose="02010609060101010101" pitchFamily="49" charset="-122"/>
                              </a:rPr>
                              <m:t>∗</m:t>
                            </m:r>
                          </m:sup>
                        </m:sSup>
                      </m:sub>
                    </m:sSub>
                    <m:d>
                      <m:dPr>
                        <m:ctrlPr>
                          <a:rPr lang="en-US" altLang="zh-CN" sz="2000" b="1" i="1">
                            <a:solidFill>
                              <a:srgbClr val="0070C0"/>
                            </a:solidFill>
                            <a:latin typeface="Cambria Math" charset="0"/>
                            <a:ea typeface="黑体" panose="02010609060101010101" pitchFamily="49" charset="-122"/>
                          </a:rPr>
                        </m:ctrlPr>
                      </m:dPr>
                      <m:e>
                        <m:r>
                          <a:rPr lang="en-US" altLang="zh-CN" sz="2000" b="1" i="1">
                            <a:solidFill>
                              <a:srgbClr val="0070C0"/>
                            </a:solidFill>
                            <a:latin typeface="Cambria Math" panose="02040503050406030204" pitchFamily="18" charset="0"/>
                            <a:ea typeface="黑体" panose="02010609060101010101" pitchFamily="49" charset="-122"/>
                          </a:rPr>
                          <m:t>𝒔</m:t>
                        </m:r>
                      </m:e>
                    </m:d>
                  </m:oMath>
                </a14:m>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值最大</a:t>
                </a:r>
                <a:endParaRPr lang="en-US"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1" name="矩形 40">
                <a:extLst>
                  <a:ext uri="{FF2B5EF4-FFF2-40B4-BE49-F238E27FC236}">
                    <a16:creationId xmlns:a16="http://schemas.microsoft.com/office/drawing/2014/main" xmlns="" xmlns:a14="http://schemas.microsoft.com/office/drawing/2010/main" id="{59D4A159-FB85-4174-9353-A2E4826218B7}"/>
                  </a:ext>
                </a:extLst>
              </p:cNvPr>
              <p:cNvSpPr>
                <a:spLocks noRot="1" noChangeAspect="1" noMove="1" noResize="1" noEditPoints="1" noAdjustHandles="1" noChangeArrowheads="1" noChangeShapeType="1" noTextEdit="1"/>
              </p:cNvSpPr>
              <p:nvPr/>
            </p:nvSpPr>
            <p:spPr>
              <a:xfrm>
                <a:off x="1320543" y="4996328"/>
                <a:ext cx="10499982" cy="1015663"/>
              </a:xfrm>
              <a:prstGeom prst="rect">
                <a:avLst/>
              </a:prstGeom>
              <a:blipFill rotWithShape="1">
                <a:blip r:embed="rId4"/>
                <a:stretch>
                  <a:fillRect l="-639" b="-3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D0AF311C-42B5-40D5-928B-BD18A6005A8C}"/>
                  </a:ext>
                </a:extLst>
              </p:cNvPr>
              <p:cNvSpPr txBox="1"/>
              <p:nvPr/>
            </p:nvSpPr>
            <p:spPr>
              <a:xfrm>
                <a:off x="7534646" y="1026787"/>
                <a:ext cx="1469819" cy="1815882"/>
              </a:xfrm>
              <a:prstGeom prst="rect">
                <a:avLst/>
              </a:prstGeom>
              <a:noFill/>
              <a:ln>
                <a:solidFill>
                  <a:schemeClr val="accent1"/>
                </a:solidFill>
              </a:ln>
            </p:spPr>
            <p:txBody>
              <a:bodyPr wrap="square" rtlCol="0">
                <a:spAutoFit/>
              </a:bodyPr>
              <a:lstStyle/>
              <a:p>
                <a:pPr algn="just"/>
                <a:r>
                  <a:rPr lang="zh-CN" altLang="en-US" sz="1400" dirty="0">
                    <a:latin typeface="Times New Roman" panose="02020603050405020304" pitchFamily="18" charset="0"/>
                    <a:ea typeface="黑体" pitchFamily="49" charset="-122"/>
                    <a:cs typeface="Times New Roman" panose="02020603050405020304" pitchFamily="18" charset="0"/>
                  </a:rPr>
                  <a:t>由马尔可夫性，未来的状态和奖励</a:t>
                </a:r>
                <a:r>
                  <a:rPr lang="zh-CN" altLang="en-US" sz="1400" dirty="0">
                    <a:solidFill>
                      <a:srgbClr val="FF0000"/>
                    </a:solidFill>
                    <a:latin typeface="Times New Roman" panose="02020603050405020304" pitchFamily="18" charset="0"/>
                    <a:ea typeface="黑体" pitchFamily="49" charset="-122"/>
                    <a:cs typeface="Times New Roman" panose="02020603050405020304" pitchFamily="18" charset="0"/>
                  </a:rPr>
                  <a:t>只与当前状态相关</a:t>
                </a:r>
                <a:r>
                  <a:rPr lang="zh-CN" altLang="en-US" sz="1400" dirty="0">
                    <a:latin typeface="Times New Roman" panose="02020603050405020304" pitchFamily="18" charset="0"/>
                    <a:ea typeface="黑体" pitchFamily="49" charset="-122"/>
                    <a:cs typeface="Times New Roman" panose="02020603050405020304" pitchFamily="18" charset="0"/>
                  </a:rPr>
                  <a:t>，与</a:t>
                </a:r>
                <a14:m>
                  <m:oMath xmlns:m="http://schemas.openxmlformats.org/officeDocument/2006/math">
                    <m:r>
                      <a:rPr lang="en-US" altLang="zh-CN" sz="1400" b="0" i="1" smtClean="0">
                        <a:latin typeface="Cambria Math" panose="02040503050406030204" pitchFamily="18" charset="0"/>
                        <a:ea typeface="黑体" pitchFamily="49" charset="-122"/>
                      </a:rPr>
                      <m:t>𝑡</m:t>
                    </m:r>
                  </m:oMath>
                </a14:m>
                <a:r>
                  <a:rPr lang="zh-CN" altLang="en-US" sz="1400" dirty="0">
                    <a:latin typeface="Times New Roman" panose="02020603050405020304" pitchFamily="18" charset="0"/>
                    <a:ea typeface="黑体" pitchFamily="49" charset="-122"/>
                    <a:cs typeface="Times New Roman" panose="02020603050405020304" pitchFamily="18" charset="0"/>
                  </a:rPr>
                  <a:t>无关。因此</a:t>
                </a:r>
                <a14:m>
                  <m:oMath xmlns:m="http://schemas.openxmlformats.org/officeDocument/2006/math">
                    <m:r>
                      <a:rPr lang="en-US" altLang="zh-CN" sz="1400" b="0" i="1" smtClean="0">
                        <a:latin typeface="Cambria Math" panose="02040503050406030204" pitchFamily="18" charset="0"/>
                        <a:ea typeface="黑体" pitchFamily="49" charset="-122"/>
                      </a:rPr>
                      <m:t>𝑡</m:t>
                    </m:r>
                  </m:oMath>
                </a14:m>
                <a:r>
                  <a:rPr lang="zh-CN" altLang="en-US" sz="1400" dirty="0">
                    <a:latin typeface="Times New Roman" panose="02020603050405020304" pitchFamily="18" charset="0"/>
                    <a:ea typeface="黑体" pitchFamily="49" charset="-122"/>
                    <a:cs typeface="Times New Roman" panose="02020603050405020304" pitchFamily="18" charset="0"/>
                  </a:rPr>
                  <a:t>取任意值该等式均成立，如</a:t>
                </a:r>
                <a:r>
                  <a:rPr lang="zh-CN" altLang="en-US" sz="1400" b="1" dirty="0">
                    <a:latin typeface="Times New Roman" panose="02020603050405020304" pitchFamily="18" charset="0"/>
                    <a:ea typeface="黑体" pitchFamily="49" charset="-122"/>
                    <a:cs typeface="Times New Roman" panose="02020603050405020304" pitchFamily="18" charset="0"/>
                  </a:rPr>
                  <a:t>“逢山开路</a:t>
                </a:r>
                <a:r>
                  <a:rPr lang="en-US" altLang="zh-CN" sz="1400" b="1" dirty="0">
                    <a:latin typeface="Times New Roman" panose="02020603050405020304" pitchFamily="18" charset="0"/>
                    <a:ea typeface="黑体" pitchFamily="49" charset="-122"/>
                    <a:cs typeface="Times New Roman" panose="02020603050405020304" pitchFamily="18" charset="0"/>
                  </a:rPr>
                  <a:t>,</a:t>
                </a:r>
                <a:r>
                  <a:rPr lang="zh-CN" altLang="en-US" sz="1400" b="1" dirty="0">
                    <a:latin typeface="Times New Roman" panose="02020603050405020304" pitchFamily="18" charset="0"/>
                    <a:ea typeface="黑体" pitchFamily="49" charset="-122"/>
                    <a:cs typeface="Times New Roman" panose="02020603050405020304" pitchFamily="18" charset="0"/>
                  </a:rPr>
                  <a:t>遇水搭桥”</a:t>
                </a:r>
                <a:r>
                  <a:rPr lang="zh-CN" altLang="en-US" sz="1400" dirty="0">
                    <a:latin typeface="Times New Roman" panose="02020603050405020304" pitchFamily="18" charset="0"/>
                    <a:ea typeface="黑体" pitchFamily="49" charset="-122"/>
                    <a:cs typeface="Times New Roman" panose="02020603050405020304" pitchFamily="18" charset="0"/>
                  </a:rPr>
                  <a:t>。</a:t>
                </a:r>
              </a:p>
            </p:txBody>
          </p:sp>
        </mc:Choice>
        <mc:Fallback xmlns="">
          <p:sp>
            <p:nvSpPr>
              <p:cNvPr id="5" name="文本框 4">
                <a:extLst>
                  <a:ext uri="{FF2B5EF4-FFF2-40B4-BE49-F238E27FC236}">
                    <a16:creationId xmlns:a16="http://schemas.microsoft.com/office/drawing/2014/main" id="{D0AF311C-42B5-40D5-928B-BD18A6005A8C}"/>
                  </a:ext>
                </a:extLst>
              </p:cNvPr>
              <p:cNvSpPr txBox="1">
                <a:spLocks noRot="1" noChangeAspect="1" noMove="1" noResize="1" noEditPoints="1" noAdjustHandles="1" noChangeArrowheads="1" noChangeShapeType="1" noTextEdit="1"/>
              </p:cNvSpPr>
              <p:nvPr/>
            </p:nvSpPr>
            <p:spPr>
              <a:xfrm>
                <a:off x="7534646" y="1026787"/>
                <a:ext cx="1469819" cy="1815882"/>
              </a:xfrm>
              <a:prstGeom prst="rect">
                <a:avLst/>
              </a:prstGeom>
              <a:blipFill>
                <a:blip r:embed="rId5"/>
                <a:stretch>
                  <a:fillRect l="-823" r="-12757" b="-2000"/>
                </a:stretch>
              </a:blipFill>
              <a:ln>
                <a:solidFill>
                  <a:schemeClr val="accent1"/>
                </a:solidFill>
              </a:ln>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xmlns="" id="{79B90D04-36AC-4F27-AB98-529470BFEC7C}"/>
              </a:ext>
            </a:extLst>
          </p:cNvPr>
          <p:cNvCxnSpPr>
            <a:cxnSpLocks/>
          </p:cNvCxnSpPr>
          <p:nvPr/>
        </p:nvCxnSpPr>
        <p:spPr>
          <a:xfrm flipV="1">
            <a:off x="7267289" y="2168072"/>
            <a:ext cx="249544" cy="77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3526972" y="6011991"/>
            <a:ext cx="846116"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867896" y="6011991"/>
            <a:ext cx="846116"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950030" y="6011992"/>
            <a:ext cx="0" cy="353183"/>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302828" y="6011991"/>
            <a:ext cx="0" cy="353183"/>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950030" y="6365174"/>
            <a:ext cx="2352799"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标题 2">
            <a:extLst>
              <a:ext uri="{FF2B5EF4-FFF2-40B4-BE49-F238E27FC236}">
                <a16:creationId xmlns:a16="http://schemas.microsoft.com/office/drawing/2014/main" xmlns="" id="{A7663114-BA1E-4D33-B77E-13B4B0533AAA}"/>
              </a:ext>
            </a:extLst>
          </p:cNvPr>
          <p:cNvSpPr>
            <a:spLocks noGrp="1"/>
          </p:cNvSpPr>
          <p:nvPr>
            <p:ph type="title"/>
          </p:nvPr>
        </p:nvSpPr>
        <p:spPr>
          <a:xfrm>
            <a:off x="619235" y="235883"/>
            <a:ext cx="7507706"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强化学习问题定义</a:t>
            </a:r>
            <a:endParaRPr lang="zh-CN" altLang="en-US" sz="24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1870830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73724" y="1163689"/>
                <a:ext cx="8350787" cy="5386090"/>
              </a:xfrm>
              <a:prstGeom prst="rect">
                <a:avLst/>
              </a:prstGeom>
            </p:spPr>
            <p:txBody>
              <a:bodyPr wrap="square">
                <a:spAutoFit/>
              </a:bodyPr>
              <a:lstStyle/>
              <a:p>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2.9</a:t>
                </a:r>
                <a:r>
                  <a:rPr lang="en-US" altLang="zh-CN" dirty="0"/>
                  <a:t> </a:t>
                </a:r>
                <a:r>
                  <a:rPr lang="zh-CN" altLang="zh-CN" dirty="0"/>
                  <a:t>使用全称量词或存在量词描述下列事实。</a:t>
                </a:r>
              </a:p>
              <a:p>
                <a:pPr lvl="0">
                  <a:lnSpc>
                    <a:spcPct val="150000"/>
                  </a:lnSpc>
                </a:pPr>
                <a:r>
                  <a:rPr lang="zh-CN" altLang="en-US" dirty="0"/>
                  <a:t>（</a:t>
                </a:r>
                <a:r>
                  <a:rPr lang="en-US" altLang="zh-CN" dirty="0"/>
                  <a:t>1</a:t>
                </a:r>
                <a:r>
                  <a:rPr lang="zh-CN" altLang="en-US" dirty="0"/>
                  <a:t>）</a:t>
                </a:r>
                <a:r>
                  <a:rPr lang="zh-CN" altLang="zh-CN" dirty="0"/>
                  <a:t>所有的国王都是人。</a:t>
                </a:r>
              </a:p>
              <a:p>
                <a:pPr lvl="0">
                  <a:lnSpc>
                    <a:spcPct val="150000"/>
                  </a:lnSpc>
                </a:pPr>
                <a:r>
                  <a:rPr lang="zh-CN" altLang="en-US" dirty="0"/>
                  <a:t>（</a:t>
                </a:r>
                <a:r>
                  <a:rPr lang="en-US" altLang="zh-CN" dirty="0"/>
                  <a:t>2</a:t>
                </a:r>
                <a:r>
                  <a:rPr lang="zh-CN" altLang="en-US" dirty="0"/>
                  <a:t>）</a:t>
                </a:r>
                <a:r>
                  <a:rPr lang="zh-CN" altLang="zh-CN" dirty="0"/>
                  <a:t>所有的国王都头戴皇冠。</a:t>
                </a:r>
              </a:p>
              <a:p>
                <a:pPr>
                  <a:lnSpc>
                    <a:spcPct val="150000"/>
                  </a:lnSpc>
                </a:pPr>
                <a:endParaRPr lang="en-US" altLang="zh-CN" dirty="0"/>
              </a:p>
              <a:p>
                <a:pPr>
                  <a:lnSpc>
                    <a:spcPct val="150000"/>
                  </a:lnSpc>
                </a:pPr>
                <a:r>
                  <a:rPr lang="zh-CN" altLang="zh-CN" dirty="0"/>
                  <a:t>解 </a:t>
                </a:r>
                <a:r>
                  <a:rPr lang="en-US" altLang="zh-CN" dirty="0"/>
                  <a:t>(1) “</a:t>
                </a:r>
                <a:r>
                  <a:rPr lang="zh-CN" altLang="zh-CN" dirty="0"/>
                  <a:t>所有的国王都是人</a:t>
                </a:r>
                <a:r>
                  <a:rPr lang="en-US" altLang="zh-CN" dirty="0"/>
                  <a:t>”</a:t>
                </a:r>
                <a:r>
                  <a:rPr lang="zh-CN" altLang="zh-CN" dirty="0"/>
                  <a:t>表示的含义为</a:t>
                </a:r>
                <a:r>
                  <a:rPr lang="en-US" altLang="zh-CN" dirty="0"/>
                  <a:t>“</a:t>
                </a:r>
                <a:r>
                  <a:rPr lang="zh-CN" altLang="zh-CN" dirty="0"/>
                  <a:t>对于所有的</a:t>
                </a:r>
                <a14:m>
                  <m:oMath xmlns:m="http://schemas.openxmlformats.org/officeDocument/2006/math">
                    <m:r>
                      <a:rPr lang="en-US" altLang="zh-CN" i="1">
                        <a:latin typeface="Cambria Math"/>
                      </a:rPr>
                      <m:t>𝑥</m:t>
                    </m:r>
                  </m:oMath>
                </a14:m>
                <a:r>
                  <a:rPr lang="zh-CN" altLang="zh-CN" dirty="0"/>
                  <a:t>，如果</a:t>
                </a:r>
                <a14:m>
                  <m:oMath xmlns:m="http://schemas.openxmlformats.org/officeDocument/2006/math">
                    <m:r>
                      <a:rPr lang="en-US" altLang="zh-CN" i="1">
                        <a:latin typeface="Cambria Math"/>
                      </a:rPr>
                      <m:t>𝑥</m:t>
                    </m:r>
                  </m:oMath>
                </a14:m>
                <a:r>
                  <a:rPr lang="zh-CN" altLang="zh-CN" dirty="0"/>
                  <a:t>是国王，那么</a:t>
                </a:r>
                <a14:m>
                  <m:oMath xmlns:m="http://schemas.openxmlformats.org/officeDocument/2006/math">
                    <m:r>
                      <a:rPr lang="en-US" altLang="zh-CN" i="1">
                        <a:latin typeface="Cambria Math"/>
                      </a:rPr>
                      <m:t>𝑥</m:t>
                    </m:r>
                  </m:oMath>
                </a14:m>
                <a:r>
                  <a:rPr lang="zh-CN" altLang="zh-CN" dirty="0"/>
                  <a:t>是人</a:t>
                </a:r>
                <a:r>
                  <a:rPr lang="en-US" altLang="zh-CN" dirty="0"/>
                  <a:t>”</a:t>
                </a:r>
                <a:r>
                  <a:rPr lang="zh-CN" altLang="zh-CN" dirty="0"/>
                  <a:t>，其符号化表示为</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𝐾𝑖𝑛𝑔</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𝑃𝑒𝑟𝑠𝑜𝑛</m:t>
                    </m:r>
                    <m:d>
                      <m:dPr>
                        <m:ctrlPr>
                          <a:rPr lang="zh-CN" altLang="zh-CN" i="1">
                            <a:latin typeface="Cambria Math" charset="0"/>
                          </a:rPr>
                        </m:ctrlPr>
                      </m:dPr>
                      <m:e>
                        <m:r>
                          <a:rPr lang="en-US" altLang="zh-CN" i="1">
                            <a:latin typeface="Cambria Math"/>
                          </a:rPr>
                          <m:t>𝑥</m:t>
                        </m:r>
                      </m:e>
                    </m:d>
                    <m:r>
                      <a:rPr lang="en-US" altLang="zh-CN" i="1">
                        <a:latin typeface="Cambria Math"/>
                      </a:rPr>
                      <m:t>)</m:t>
                    </m:r>
                  </m:oMath>
                </a14:m>
                <a:r>
                  <a:rPr lang="zh-CN" altLang="zh-CN" dirty="0"/>
                  <a:t>。其中</a:t>
                </a:r>
                <a14:m>
                  <m:oMath xmlns:m="http://schemas.openxmlformats.org/officeDocument/2006/math">
                    <m:r>
                      <a:rPr lang="en-US" altLang="zh-CN" i="1">
                        <a:latin typeface="Cambria Math"/>
                      </a:rPr>
                      <m:t>𝑥</m:t>
                    </m:r>
                  </m:oMath>
                </a14:m>
                <a:r>
                  <a:rPr lang="zh-CN" altLang="zh-CN" dirty="0"/>
                  <a:t>是变量符号，由于</a:t>
                </a:r>
                <a14:m>
                  <m:oMath xmlns:m="http://schemas.openxmlformats.org/officeDocument/2006/math">
                    <m:r>
                      <a:rPr lang="en-US" altLang="zh-CN" i="1">
                        <a:latin typeface="Cambria Math"/>
                      </a:rPr>
                      <m:t>𝑥</m:t>
                    </m:r>
                  </m:oMath>
                </a14:m>
                <a:r>
                  <a:rPr lang="zh-CN" altLang="zh-CN" dirty="0"/>
                  <a:t>受到全称量词的约束，因此</a:t>
                </a:r>
                <a14:m>
                  <m:oMath xmlns:m="http://schemas.openxmlformats.org/officeDocument/2006/math">
                    <m:r>
                      <a:rPr lang="en-US" altLang="zh-CN" i="1">
                        <a:latin typeface="Cambria Math"/>
                      </a:rPr>
                      <m:t>𝑥</m:t>
                    </m:r>
                  </m:oMath>
                </a14:m>
                <a:r>
                  <a:rPr lang="zh-CN" altLang="zh-CN" dirty="0"/>
                  <a:t>是约束变元；</a:t>
                </a:r>
                <a14:m>
                  <m:oMath xmlns:m="http://schemas.openxmlformats.org/officeDocument/2006/math">
                    <m:r>
                      <a:rPr lang="en-US" altLang="zh-CN" i="1">
                        <a:latin typeface="Cambria Math"/>
                      </a:rPr>
                      <m:t>𝐾𝑖𝑛𝑔</m:t>
                    </m:r>
                    <m:r>
                      <a:rPr lang="en-US" altLang="zh-CN" i="1">
                        <a:latin typeface="Cambria Math"/>
                      </a:rPr>
                      <m:t>(</m:t>
                    </m:r>
                    <m:r>
                      <a:rPr lang="en-US" altLang="zh-CN" i="1">
                        <a:latin typeface="Cambria Math"/>
                      </a:rPr>
                      <m:t>𝑥</m:t>
                    </m:r>
                    <m:r>
                      <a:rPr lang="en-US" altLang="zh-CN" i="1">
                        <a:latin typeface="Cambria Math"/>
                      </a:rPr>
                      <m:t>)</m:t>
                    </m:r>
                  </m:oMath>
                </a14:m>
                <a:r>
                  <a:rPr lang="zh-CN" altLang="zh-CN" dirty="0"/>
                  <a:t>是一个一元谓词，表示</a:t>
                </a:r>
                <a14:m>
                  <m:oMath xmlns:m="http://schemas.openxmlformats.org/officeDocument/2006/math">
                    <m:r>
                      <a:rPr lang="en-US" altLang="zh-CN" i="1">
                        <a:latin typeface="Cambria Math"/>
                      </a:rPr>
                      <m:t>𝑥</m:t>
                    </m:r>
                  </m:oMath>
                </a14:m>
                <a:r>
                  <a:rPr lang="zh-CN" altLang="zh-CN" dirty="0"/>
                  <a:t>是国王，</a:t>
                </a:r>
                <a14:m>
                  <m:oMath xmlns:m="http://schemas.openxmlformats.org/officeDocument/2006/math">
                    <m:r>
                      <a:rPr lang="en-US" altLang="zh-CN" i="1">
                        <a:latin typeface="Cambria Math"/>
                      </a:rPr>
                      <m:t>𝑃𝑒𝑟𝑠𝑜𝑛</m:t>
                    </m:r>
                    <m:r>
                      <a:rPr lang="en-US" altLang="zh-CN" i="1">
                        <a:latin typeface="Cambria Math"/>
                      </a:rPr>
                      <m:t>(</m:t>
                    </m:r>
                    <m:r>
                      <a:rPr lang="en-US" altLang="zh-CN" i="1">
                        <a:latin typeface="Cambria Math"/>
                      </a:rPr>
                      <m:t>𝑥</m:t>
                    </m:r>
                    <m:r>
                      <a:rPr lang="en-US" altLang="zh-CN" i="1">
                        <a:latin typeface="Cambria Math"/>
                      </a:rPr>
                      <m:t>)</m:t>
                    </m:r>
                  </m:oMath>
                </a14:m>
                <a:r>
                  <a:rPr lang="zh-CN" altLang="zh-CN" dirty="0"/>
                  <a:t>是一个一元谓词，表示</a:t>
                </a:r>
                <a14:m>
                  <m:oMath xmlns:m="http://schemas.openxmlformats.org/officeDocument/2006/math">
                    <m:r>
                      <a:rPr lang="en-US" altLang="zh-CN" i="1">
                        <a:latin typeface="Cambria Math"/>
                      </a:rPr>
                      <m:t>𝑥</m:t>
                    </m:r>
                  </m:oMath>
                </a14:m>
                <a:r>
                  <a:rPr lang="zh-CN" altLang="zh-CN" dirty="0"/>
                  <a:t>是人。</a:t>
                </a:r>
              </a:p>
              <a:p>
                <a:pPr>
                  <a:lnSpc>
                    <a:spcPct val="150000"/>
                  </a:lnSpc>
                </a:pPr>
                <a:r>
                  <a:rPr lang="en-US" altLang="zh-CN" dirty="0"/>
                  <a:t>(2) “</a:t>
                </a:r>
                <a:r>
                  <a:rPr lang="zh-CN" altLang="zh-CN" dirty="0"/>
                  <a:t>所有的国王都头戴皇冠</a:t>
                </a:r>
                <a:r>
                  <a:rPr lang="en-US" altLang="zh-CN" dirty="0"/>
                  <a:t>”</a:t>
                </a:r>
                <a:r>
                  <a:rPr lang="zh-CN" altLang="zh-CN" dirty="0"/>
                  <a:t>表示的含义为</a:t>
                </a:r>
                <a:r>
                  <a:rPr lang="en-US" altLang="zh-CN" dirty="0"/>
                  <a:t>“</a:t>
                </a:r>
                <a:r>
                  <a:rPr lang="zh-CN" altLang="zh-CN" dirty="0"/>
                  <a:t>对于所有的</a:t>
                </a:r>
                <a14:m>
                  <m:oMath xmlns:m="http://schemas.openxmlformats.org/officeDocument/2006/math">
                    <m:r>
                      <a:rPr lang="en-US" altLang="zh-CN" i="1">
                        <a:latin typeface="Cambria Math"/>
                      </a:rPr>
                      <m:t>𝑥</m:t>
                    </m:r>
                  </m:oMath>
                </a14:m>
                <a:r>
                  <a:rPr lang="zh-CN" altLang="zh-CN" dirty="0"/>
                  <a:t>，如果</a:t>
                </a:r>
                <a14:m>
                  <m:oMath xmlns:m="http://schemas.openxmlformats.org/officeDocument/2006/math">
                    <m:r>
                      <a:rPr lang="en-US" altLang="zh-CN" i="1">
                        <a:latin typeface="Cambria Math"/>
                      </a:rPr>
                      <m:t>𝑥</m:t>
                    </m:r>
                  </m:oMath>
                </a14:m>
                <a:r>
                  <a:rPr lang="zh-CN" altLang="zh-CN" dirty="0"/>
                  <a:t>是国王，那么</a:t>
                </a:r>
                <a14:m>
                  <m:oMath xmlns:m="http://schemas.openxmlformats.org/officeDocument/2006/math">
                    <m:r>
                      <a:rPr lang="en-US" altLang="zh-CN" i="1">
                        <a:latin typeface="Cambria Math"/>
                      </a:rPr>
                      <m:t>𝑥</m:t>
                    </m:r>
                  </m:oMath>
                </a14:m>
                <a:r>
                  <a:rPr lang="zh-CN" altLang="zh-CN" dirty="0"/>
                  <a:t>头戴皇冠</a:t>
                </a:r>
                <a:r>
                  <a:rPr lang="en-US" altLang="zh-CN" dirty="0"/>
                  <a:t>”</a:t>
                </a:r>
                <a:r>
                  <a:rPr lang="zh-CN" altLang="zh-CN" dirty="0"/>
                  <a:t>，符号化表示为</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𝐾𝑖𝑛𝑔</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𝐻𝑒𝑎𝑑</m:t>
                    </m:r>
                    <m:r>
                      <a:rPr lang="en-US" altLang="zh-CN" i="1">
                        <a:latin typeface="Cambria Math"/>
                      </a:rPr>
                      <m:t>_</m:t>
                    </m:r>
                    <m:r>
                      <a:rPr lang="en-US" altLang="zh-CN" i="1">
                        <a:latin typeface="Cambria Math"/>
                      </a:rPr>
                      <m:t>𝑂𝑛</m:t>
                    </m:r>
                    <m:r>
                      <a:rPr lang="en-US" altLang="zh-CN" i="1">
                        <a:latin typeface="Cambria Math"/>
                      </a:rPr>
                      <m:t>(</m:t>
                    </m:r>
                    <m:r>
                      <m:rPr>
                        <m:sty m:val="p"/>
                      </m:rPr>
                      <a:rPr lang="en-US" altLang="zh-CN">
                        <a:latin typeface="Cambria Math"/>
                      </a:rPr>
                      <m:t>Crown</m:t>
                    </m:r>
                    <m:r>
                      <a:rPr lang="en-US" altLang="zh-CN" i="1">
                        <a:latin typeface="Cambria Math"/>
                      </a:rPr>
                      <m:t>, </m:t>
                    </m:r>
                    <m:r>
                      <a:rPr lang="en-US" altLang="zh-CN" i="1">
                        <a:latin typeface="Cambria Math"/>
                      </a:rPr>
                      <m:t>𝑥</m:t>
                    </m:r>
                    <m:r>
                      <a:rPr lang="en-US" altLang="zh-CN" i="1">
                        <a:latin typeface="Cambria Math"/>
                      </a:rPr>
                      <m:t>))</m:t>
                    </m:r>
                  </m:oMath>
                </a14:m>
                <a:r>
                  <a:rPr lang="zh-CN" altLang="zh-CN" dirty="0"/>
                  <a:t>。其中</a:t>
                </a:r>
                <a14:m>
                  <m:oMath xmlns:m="http://schemas.openxmlformats.org/officeDocument/2006/math">
                    <m:r>
                      <a:rPr lang="en-US" altLang="zh-CN" i="1">
                        <a:latin typeface="Cambria Math"/>
                      </a:rPr>
                      <m:t>𝑥</m:t>
                    </m:r>
                  </m:oMath>
                </a14:m>
                <a:r>
                  <a:rPr lang="zh-CN" altLang="zh-CN" dirty="0"/>
                  <a:t>是变量符号，由于</a:t>
                </a:r>
                <a14:m>
                  <m:oMath xmlns:m="http://schemas.openxmlformats.org/officeDocument/2006/math">
                    <m:r>
                      <a:rPr lang="en-US" altLang="zh-CN" i="1">
                        <a:latin typeface="Cambria Math"/>
                      </a:rPr>
                      <m:t>𝑥</m:t>
                    </m:r>
                  </m:oMath>
                </a14:m>
                <a:r>
                  <a:rPr lang="zh-CN" altLang="zh-CN" dirty="0"/>
                  <a:t>受到全称量词的约束，因此</a:t>
                </a:r>
                <a14:m>
                  <m:oMath xmlns:m="http://schemas.openxmlformats.org/officeDocument/2006/math">
                    <m:r>
                      <a:rPr lang="en-US" altLang="zh-CN" i="1">
                        <a:latin typeface="Cambria Math"/>
                      </a:rPr>
                      <m:t>𝑥</m:t>
                    </m:r>
                  </m:oMath>
                </a14:m>
                <a:r>
                  <a:rPr lang="zh-CN" altLang="zh-CN" dirty="0"/>
                  <a:t>是约束变元；</a:t>
                </a:r>
                <a:r>
                  <a:rPr lang="en-US" altLang="zh-CN" dirty="0"/>
                  <a:t>Crown</a:t>
                </a:r>
                <a:r>
                  <a:rPr lang="zh-CN" altLang="zh-CN" dirty="0"/>
                  <a:t>是一个常量符号，表示皇冠； </a:t>
                </a:r>
                <a14:m>
                  <m:oMath xmlns:m="http://schemas.openxmlformats.org/officeDocument/2006/math">
                    <m:r>
                      <a:rPr lang="en-US" altLang="zh-CN" i="1">
                        <a:latin typeface="Cambria Math"/>
                      </a:rPr>
                      <m:t>𝐾𝑖𝑛𝑔</m:t>
                    </m:r>
                    <m:r>
                      <a:rPr lang="en-US" altLang="zh-CN" i="1">
                        <a:latin typeface="Cambria Math"/>
                      </a:rPr>
                      <m:t>(</m:t>
                    </m:r>
                    <m:r>
                      <a:rPr lang="en-US" altLang="zh-CN" i="1">
                        <a:latin typeface="Cambria Math"/>
                      </a:rPr>
                      <m:t>𝑥</m:t>
                    </m:r>
                    <m:r>
                      <a:rPr lang="en-US" altLang="zh-CN" i="1">
                        <a:latin typeface="Cambria Math"/>
                      </a:rPr>
                      <m:t>)</m:t>
                    </m:r>
                  </m:oMath>
                </a14:m>
                <a:r>
                  <a:rPr lang="zh-CN" altLang="zh-CN" dirty="0"/>
                  <a:t>是一个一元谓词，表示</a:t>
                </a:r>
                <a14:m>
                  <m:oMath xmlns:m="http://schemas.openxmlformats.org/officeDocument/2006/math">
                    <m:r>
                      <a:rPr lang="en-US" altLang="zh-CN" i="1">
                        <a:latin typeface="Cambria Math"/>
                      </a:rPr>
                      <m:t>𝑥</m:t>
                    </m:r>
                  </m:oMath>
                </a14:m>
                <a:r>
                  <a:rPr lang="zh-CN" altLang="zh-CN" dirty="0"/>
                  <a:t>是国王，</a:t>
                </a:r>
                <a14:m>
                  <m:oMath xmlns:m="http://schemas.openxmlformats.org/officeDocument/2006/math">
                    <m:r>
                      <a:rPr lang="en-US" altLang="zh-CN" i="1">
                        <a:latin typeface="Cambria Math"/>
                      </a:rPr>
                      <m:t>𝐻𝑒𝑎𝑑</m:t>
                    </m:r>
                    <m:r>
                      <a:rPr lang="en-US" altLang="zh-CN" i="1">
                        <a:latin typeface="Cambria Math"/>
                      </a:rPr>
                      <m:t>_</m:t>
                    </m:r>
                    <m:r>
                      <a:rPr lang="en-US" altLang="zh-CN" i="1">
                        <a:latin typeface="Cambria Math"/>
                      </a:rPr>
                      <m:t>𝑂𝑛</m:t>
                    </m:r>
                    <m:r>
                      <a:rPr lang="en-US" altLang="zh-CN" i="1">
                        <a:latin typeface="Cambria Math"/>
                      </a:rPr>
                      <m:t>(</m:t>
                    </m:r>
                    <m:r>
                      <m:rPr>
                        <m:sty m:val="p"/>
                      </m:rPr>
                      <a:rPr lang="en-US" altLang="zh-CN">
                        <a:latin typeface="Cambria Math"/>
                      </a:rPr>
                      <m:t>Crown</m:t>
                    </m:r>
                    <m:r>
                      <a:rPr lang="en-US" altLang="zh-CN" i="1">
                        <a:latin typeface="Cambria Math"/>
                      </a:rPr>
                      <m:t>, </m:t>
                    </m:r>
                    <m:r>
                      <a:rPr lang="en-US" altLang="zh-CN" i="1">
                        <a:latin typeface="Cambria Math"/>
                      </a:rPr>
                      <m:t>𝑥</m:t>
                    </m:r>
                    <m:r>
                      <a:rPr lang="en-US" altLang="zh-CN" i="1">
                        <a:latin typeface="Cambria Math"/>
                      </a:rPr>
                      <m:t>)</m:t>
                    </m:r>
                  </m:oMath>
                </a14:m>
                <a:r>
                  <a:rPr lang="zh-CN" altLang="zh-CN" dirty="0"/>
                  <a:t>是一个二元谓词，表示</a:t>
                </a:r>
                <a14:m>
                  <m:oMath xmlns:m="http://schemas.openxmlformats.org/officeDocument/2006/math">
                    <m:r>
                      <a:rPr lang="en-US" altLang="zh-CN" i="1">
                        <a:latin typeface="Cambria Math"/>
                      </a:rPr>
                      <m:t>𝑥</m:t>
                    </m:r>
                  </m:oMath>
                </a14:m>
                <a:r>
                  <a:rPr lang="zh-CN" altLang="zh-CN" dirty="0"/>
                  <a:t>头戴皇冠。</a:t>
                </a:r>
              </a:p>
            </p:txBody>
          </p:sp>
        </mc:Choice>
        <mc:Fallback xmlns="">
          <p:sp>
            <p:nvSpPr>
              <p:cNvPr id="3" name="矩形 2"/>
              <p:cNvSpPr>
                <a:spLocks noRot="1" noChangeAspect="1" noMove="1" noResize="1" noEditPoints="1" noAdjustHandles="1" noChangeArrowheads="1" noChangeShapeType="1" noTextEdit="1"/>
              </p:cNvSpPr>
              <p:nvPr/>
            </p:nvSpPr>
            <p:spPr>
              <a:xfrm>
                <a:off x="473724" y="1163689"/>
                <a:ext cx="8350787" cy="5386090"/>
              </a:xfrm>
              <a:prstGeom prst="rect">
                <a:avLst/>
              </a:prstGeom>
              <a:blipFill rotWithShape="1">
                <a:blip r:embed="rId2"/>
                <a:stretch>
                  <a:fillRect l="-803" t="-793" r="-32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53310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强化学习问题定义</a:t>
            </a:r>
          </a:p>
        </p:txBody>
      </p:sp>
      <p:sp>
        <p:nvSpPr>
          <p:cNvPr id="4" name="文本框 3">
            <a:extLst>
              <a:ext uri="{FF2B5EF4-FFF2-40B4-BE49-F238E27FC236}">
                <a16:creationId xmlns:a16="http://schemas.microsoft.com/office/drawing/2014/main" xmlns="" id="{F4093C4F-1805-4AAE-9FDD-534DB2B16C6B}"/>
              </a:ext>
            </a:extLst>
          </p:cNvPr>
          <p:cNvSpPr txBox="1"/>
          <p:nvPr/>
        </p:nvSpPr>
        <p:spPr>
          <a:xfrm>
            <a:off x="669701" y="1370457"/>
            <a:ext cx="4572000" cy="369332"/>
          </a:xfrm>
          <a:prstGeom prst="rect">
            <a:avLst/>
          </a:prstGeom>
          <a:noFill/>
        </p:spPr>
        <p:txBody>
          <a:bodyPr wrap="square">
            <a:spAutoFit/>
          </a:bodyPr>
          <a:lstStyle/>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智能体选择动作的模型：</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DF528AF0-C542-45B3-A6C2-EDC3768BF5E7}"/>
                  </a:ext>
                </a:extLst>
              </p:cNvPr>
              <p:cNvSpPr txBox="1"/>
              <p:nvPr/>
            </p:nvSpPr>
            <p:spPr>
              <a:xfrm>
                <a:off x="669701" y="1774013"/>
                <a:ext cx="7804598" cy="369332"/>
              </a:xfrm>
              <a:prstGeom prst="rect">
                <a:avLst/>
              </a:prstGeom>
              <a:noFill/>
            </p:spPr>
            <p:txBody>
              <a:bodyPr wrap="square">
                <a:spAutoFit/>
              </a:bodyPr>
              <a:lstStyle/>
              <a:p>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策略函数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 1]</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表示智能体在状态</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下采取动作</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的概率</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Choice>
        <mc:Fallback xmlns="">
          <p:sp>
            <p:nvSpPr>
              <p:cNvPr id="7" name="文本框 6">
                <a:extLst>
                  <a:ext uri="{FF2B5EF4-FFF2-40B4-BE49-F238E27FC236}">
                    <a16:creationId xmlns:a16="http://schemas.microsoft.com/office/drawing/2014/main" id="{DF528AF0-C542-45B3-A6C2-EDC3768BF5E7}"/>
                  </a:ext>
                </a:extLst>
              </p:cNvPr>
              <p:cNvSpPr txBox="1">
                <a:spLocks noRot="1" noChangeAspect="1" noMove="1" noResize="1" noEditPoints="1" noAdjustHandles="1" noChangeArrowheads="1" noChangeShapeType="1" noTextEdit="1"/>
              </p:cNvSpPr>
              <p:nvPr/>
            </p:nvSpPr>
            <p:spPr>
              <a:xfrm>
                <a:off x="669701" y="1774013"/>
                <a:ext cx="7804598" cy="369332"/>
              </a:xfrm>
              <a:prstGeom prst="rect">
                <a:avLst/>
              </a:prstGeom>
              <a:blipFill>
                <a:blip r:embed="rId2"/>
                <a:stretch>
                  <a:fillRect l="-703" t="-6557" b="-26230"/>
                </a:stretch>
              </a:blipFill>
            </p:spPr>
            <p:txBody>
              <a:bodyPr/>
              <a:lstStyle/>
              <a:p>
                <a:r>
                  <a:rPr lang="zh-CN" altLang="en-US">
                    <a:noFill/>
                  </a:rPr>
                  <a:t> </a:t>
                </a:r>
              </a:p>
            </p:txBody>
          </p:sp>
        </mc:Fallback>
      </mc:AlternateContent>
      <p:sp>
        <p:nvSpPr>
          <p:cNvPr id="11" name="椭圆形标注 7">
            <a:extLst>
              <a:ext uri="{FF2B5EF4-FFF2-40B4-BE49-F238E27FC236}">
                <a16:creationId xmlns:a16="http://schemas.microsoft.com/office/drawing/2014/main" xmlns="" id="{58259EC9-7F0E-441A-8B4D-6AEAC994B2C8}"/>
              </a:ext>
            </a:extLst>
          </p:cNvPr>
          <p:cNvSpPr/>
          <p:nvPr/>
        </p:nvSpPr>
        <p:spPr>
          <a:xfrm>
            <a:off x="5653826" y="2301424"/>
            <a:ext cx="3213279" cy="160882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一个好的策略函数应该能够使得智能体在采取了一系列行动后可</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获得</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最佳奖励</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xmlns="" id="{D94E6579-47B9-4FBF-93D6-B408065768DE}"/>
                  </a:ext>
                </a:extLst>
              </p:cNvPr>
              <p:cNvSpPr txBox="1"/>
              <p:nvPr/>
            </p:nvSpPr>
            <p:spPr>
              <a:xfrm>
                <a:off x="669701" y="2459503"/>
                <a:ext cx="4314423" cy="646331"/>
              </a:xfrm>
              <a:prstGeom prst="rect">
                <a:avLst/>
              </a:prstGeom>
              <a:noFill/>
            </p:spPr>
            <p:txBody>
              <a:bodyPr wrap="square">
                <a:spAutoFit/>
              </a:bodyPr>
              <a:lstStyle/>
              <a:p>
                <a:r>
                  <a:rPr lang="zh-CN" altLang="zh-CN" sz="1800" b="1"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最大化每一时刻的回报值</a:t>
                </a:r>
                <a:r>
                  <a:rPr lang="zh-CN" altLang="en-US" sz="1800" b="1"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𝛾</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sSub>
                        <m:sSubPr>
                          <m:ctrlPr>
                            <a:rPr lang="zh-CN" altLang="zh-CN" sz="1800" i="1">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D94E6579-47B9-4FBF-93D6-B408065768DE}"/>
                  </a:ext>
                </a:extLst>
              </p:cNvPr>
              <p:cNvSpPr txBox="1">
                <a:spLocks noRot="1" noChangeAspect="1" noMove="1" noResize="1" noEditPoints="1" noAdjustHandles="1" noChangeArrowheads="1" noChangeShapeType="1" noTextEdit="1"/>
              </p:cNvSpPr>
              <p:nvPr/>
            </p:nvSpPr>
            <p:spPr>
              <a:xfrm>
                <a:off x="669701" y="2459503"/>
                <a:ext cx="4314423" cy="646331"/>
              </a:xfrm>
              <a:prstGeom prst="rect">
                <a:avLst/>
              </a:prstGeom>
              <a:blipFill>
                <a:blip r:embed="rId3"/>
                <a:stretch>
                  <a:fillRect l="-1271" t="-3774"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FFA6FD87-85F8-4727-B96C-8168E8CD6875}"/>
                  </a:ext>
                </a:extLst>
              </p:cNvPr>
              <p:cNvSpPr txBox="1"/>
              <p:nvPr/>
            </p:nvSpPr>
            <p:spPr>
              <a:xfrm>
                <a:off x="682580" y="3350570"/>
                <a:ext cx="5100034" cy="1754326"/>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价值函数（</a:t>
                </a:r>
                <a:r>
                  <a:rPr lang="en-US"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value function</a:t>
                </a: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表示智能体在时刻</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处于状态</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时，按照策略</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采取行动时所获得回报的期望。价值函数衡量了某个状态的好坏程度，反映了智能体从当前状态转移到该状态时能够为目标完成带来多大</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好处</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等线" panose="02010600030101010101" pitchFamily="2" charset="-122"/>
                    <a:ea typeface="Times New Roman" panose="02020603050405020304" pitchFamily="18" charset="0"/>
                    <a:cs typeface="Times New Roman" panose="02020603050405020304" pitchFamily="18" charset="0"/>
                  </a:rPr>
                  <a:t> </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FFA6FD87-85F8-4727-B96C-8168E8CD6875}"/>
                  </a:ext>
                </a:extLst>
              </p:cNvPr>
              <p:cNvSpPr txBox="1">
                <a:spLocks noRot="1" noChangeAspect="1" noMove="1" noResize="1" noEditPoints="1" noAdjustHandles="1" noChangeArrowheads="1" noChangeShapeType="1" noTextEdit="1"/>
              </p:cNvSpPr>
              <p:nvPr/>
            </p:nvSpPr>
            <p:spPr>
              <a:xfrm>
                <a:off x="682580" y="3350570"/>
                <a:ext cx="5100034" cy="1754326"/>
              </a:xfrm>
              <a:prstGeom prst="rect">
                <a:avLst/>
              </a:prstGeom>
              <a:blipFill>
                <a:blip r:embed="rId4"/>
                <a:stretch>
                  <a:fillRect l="-836" t="-2439" r="-956" b="-5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xmlns="" id="{1766C431-7870-49E9-A5D6-84F606E00F43}"/>
                  </a:ext>
                </a:extLst>
              </p:cNvPr>
              <p:cNvSpPr txBox="1"/>
              <p:nvPr/>
            </p:nvSpPr>
            <p:spPr>
              <a:xfrm>
                <a:off x="682580" y="5126034"/>
                <a:ext cx="7753082" cy="923330"/>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动作</a:t>
                </a:r>
                <a:r>
                  <a:rPr lang="en-US"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价值函数</a:t>
                </a:r>
                <a:r>
                  <a:rPr lang="en-US"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(action-value function)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𝑞</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𝐴</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，表示智能体在时刻</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处于状态</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时，选择了动作</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后，在</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时刻后根据策略</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采取行动所获得回报的期望。</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1766C431-7870-49E9-A5D6-84F606E00F43}"/>
                  </a:ext>
                </a:extLst>
              </p:cNvPr>
              <p:cNvSpPr txBox="1">
                <a:spLocks noRot="1" noChangeAspect="1" noMove="1" noResize="1" noEditPoints="1" noAdjustHandles="1" noChangeArrowheads="1" noChangeShapeType="1" noTextEdit="1"/>
              </p:cNvSpPr>
              <p:nvPr/>
            </p:nvSpPr>
            <p:spPr>
              <a:xfrm>
                <a:off x="682580" y="5126034"/>
                <a:ext cx="7753082" cy="923330"/>
              </a:xfrm>
              <a:prstGeom prst="rect">
                <a:avLst/>
              </a:prstGeom>
              <a:blipFill>
                <a:blip r:embed="rId5"/>
                <a:stretch>
                  <a:fillRect l="-550" t="-4636" r="-3538"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112938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强化学习问题定义</a:t>
            </a:r>
          </a:p>
        </p:txBody>
      </p:sp>
      <p:sp>
        <p:nvSpPr>
          <p:cNvPr id="11" name="椭圆形标注 7">
            <a:extLst>
              <a:ext uri="{FF2B5EF4-FFF2-40B4-BE49-F238E27FC236}">
                <a16:creationId xmlns:a16="http://schemas.microsoft.com/office/drawing/2014/main" xmlns="" id="{58259EC9-7F0E-441A-8B4D-6AEAC994B2C8}"/>
              </a:ext>
            </a:extLst>
          </p:cNvPr>
          <p:cNvSpPr/>
          <p:nvPr/>
        </p:nvSpPr>
        <p:spPr>
          <a:xfrm>
            <a:off x="5660265" y="2409057"/>
            <a:ext cx="3213279" cy="160882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一个好的策略函数应该能够使得智能体在采取了一系列行动后可得到最佳奖励</a:t>
            </a:r>
            <a:endParaRPr lang="zh-CN" altLang="en-US" dirty="0"/>
          </a:p>
        </p:txBody>
      </p:sp>
      <p:sp>
        <p:nvSpPr>
          <p:cNvPr id="6" name="矩形 5">
            <a:extLst>
              <a:ext uri="{FF2B5EF4-FFF2-40B4-BE49-F238E27FC236}">
                <a16:creationId xmlns:a16="http://schemas.microsoft.com/office/drawing/2014/main" xmlns="" id="{D5B70C8C-3C3A-4BAD-98FF-C387B18BCAE4}"/>
              </a:ext>
            </a:extLst>
          </p:cNvPr>
          <p:cNvSpPr/>
          <p:nvPr/>
        </p:nvSpPr>
        <p:spPr>
          <a:xfrm>
            <a:off x="470079" y="1281448"/>
            <a:ext cx="7315200" cy="998838"/>
          </a:xfrm>
          <a:prstGeom prst="rect">
            <a:avLst/>
          </a:prstGeom>
          <a:solidFill>
            <a:srgbClr val="DBFDAA">
              <a:alpha val="9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1ADC76D4-90B5-43C8-95DE-13432046E60D}"/>
                  </a:ext>
                </a:extLst>
              </p:cNvPr>
              <p:cNvSpPr txBox="1"/>
              <p:nvPr/>
            </p:nvSpPr>
            <p:spPr>
              <a:xfrm>
                <a:off x="682580" y="1544829"/>
                <a:ext cx="6722772" cy="646331"/>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给定一个马尔可夫决策过程</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𝑀𝐷𝑃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学习一个最优策略</a:t>
                </a:r>
                <a14:m>
                  <m:oMath xmlns:m="http://schemas.openxmlformats.org/officeDocument/2006/math">
                    <m:sSup>
                      <m:sSup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，对任意</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sSub>
                      <m:sSub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e>
                      <m:sub>
                        <m:sSup>
                          <m:sSup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sub>
                    </m:sSub>
                    <m:d>
                      <m:d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e>
                    </m:d>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值最大。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1ADC76D4-90B5-43C8-95DE-13432046E60D}"/>
                  </a:ext>
                </a:extLst>
              </p:cNvPr>
              <p:cNvSpPr txBox="1">
                <a:spLocks noRot="1" noChangeAspect="1" noMove="1" noResize="1" noEditPoints="1" noAdjustHandles="1" noChangeArrowheads="1" noChangeShapeType="1" noTextEdit="1"/>
              </p:cNvSpPr>
              <p:nvPr/>
            </p:nvSpPr>
            <p:spPr>
              <a:xfrm>
                <a:off x="682580" y="1544829"/>
                <a:ext cx="6722772" cy="646331"/>
              </a:xfrm>
              <a:prstGeom prst="rect">
                <a:avLst/>
              </a:prstGeom>
              <a:blipFill>
                <a:blip r:embed="rId4"/>
                <a:stretch>
                  <a:fillRect l="-816" t="-3774" r="-725" b="-15094"/>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xmlns="" id="{284D1BA4-2F23-4633-A3BD-D2E246940B4B}"/>
              </a:ext>
            </a:extLst>
          </p:cNvPr>
          <p:cNvSpPr txBox="1"/>
          <p:nvPr/>
        </p:nvSpPr>
        <p:spPr>
          <a:xfrm>
            <a:off x="682580" y="1383211"/>
            <a:ext cx="1261884" cy="523220"/>
          </a:xfrm>
          <a:prstGeom prst="rect">
            <a:avLst/>
          </a:prstGeom>
          <a:noFill/>
        </p:spPr>
        <p:txBody>
          <a:bodyPr wrap="none" rtlCol="0">
            <a:spAutoFit/>
          </a:bodyPr>
          <a:lstStyle/>
          <a:p>
            <a:r>
              <a:rPr lang="zh-CN" altLang="en-US" sz="2800" b="1" dirty="0">
                <a:latin typeface="华文楷体" panose="02010600040101010101" pitchFamily="2" charset="-122"/>
                <a:ea typeface="华文楷体" panose="02010600040101010101" pitchFamily="2" charset="-122"/>
              </a:rPr>
              <a:t>定义：</a:t>
            </a:r>
          </a:p>
        </p:txBody>
      </p:sp>
      <p:grpSp>
        <p:nvGrpSpPr>
          <p:cNvPr id="8" name="组合 7">
            <a:extLst>
              <a:ext uri="{FF2B5EF4-FFF2-40B4-BE49-F238E27FC236}">
                <a16:creationId xmlns:a16="http://schemas.microsoft.com/office/drawing/2014/main" xmlns="" id="{834F4DD7-1989-4512-8B92-F522576D3C2A}"/>
              </a:ext>
            </a:extLst>
          </p:cNvPr>
          <p:cNvGrpSpPr/>
          <p:nvPr/>
        </p:nvGrpSpPr>
        <p:grpSpPr>
          <a:xfrm>
            <a:off x="470079" y="1295066"/>
            <a:ext cx="7315200" cy="998838"/>
            <a:chOff x="470079" y="1295066"/>
            <a:chExt cx="7315200" cy="998838"/>
          </a:xfrm>
        </p:grpSpPr>
        <p:sp>
          <p:nvSpPr>
            <p:cNvPr id="19" name="矩形 18">
              <a:extLst>
                <a:ext uri="{FF2B5EF4-FFF2-40B4-BE49-F238E27FC236}">
                  <a16:creationId xmlns:a16="http://schemas.microsoft.com/office/drawing/2014/main" xmlns="" id="{E238C12C-5F59-4A1B-B250-E42D804DA102}"/>
                </a:ext>
              </a:extLst>
            </p:cNvPr>
            <p:cNvSpPr/>
            <p:nvPr/>
          </p:nvSpPr>
          <p:spPr>
            <a:xfrm>
              <a:off x="470079" y="1295066"/>
              <a:ext cx="7315200" cy="998838"/>
            </a:xfrm>
            <a:prstGeom prst="rect">
              <a:avLst/>
            </a:prstGeom>
            <a:solidFill>
              <a:srgbClr val="DBFDAA">
                <a:alpha val="9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xmlns="" id="{62AD9408-3CC6-42E0-BD8F-8FBA6EE6ADD8}"/>
                    </a:ext>
                  </a:extLst>
                </p:cNvPr>
                <p:cNvSpPr txBox="1"/>
                <p:nvPr/>
              </p:nvSpPr>
              <p:spPr>
                <a:xfrm>
                  <a:off x="682580" y="1558447"/>
                  <a:ext cx="6722772" cy="646331"/>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给定一个马尔可夫决策过程</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𝑀𝐷𝑃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学习一个最优策略</a:t>
                  </a:r>
                  <a14:m>
                    <m:oMath xmlns:m="http://schemas.openxmlformats.org/officeDocument/2006/math">
                      <m:sSup>
                        <m:sSup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，对任意</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sSub>
                        <m:sSub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e>
                        <m:sub>
                          <m:sSup>
                            <m:sSup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sub>
                      </m:sSub>
                      <m:d>
                        <m:dPr>
                          <m:ctrlPr>
                            <a:rPr lang="zh-CN" altLang="zh-CN" sz="1800" i="1" kern="100">
                              <a:solidFill>
                                <a:srgbClr val="000000"/>
                              </a:solidFill>
                              <a:effectLst/>
                              <a:latin typeface="Cambria Math"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e>
                      </m:d>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值最大。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62AD9408-3CC6-42E0-BD8F-8FBA6EE6ADD8}"/>
                    </a:ext>
                  </a:extLst>
                </p:cNvPr>
                <p:cNvSpPr txBox="1">
                  <a:spLocks noRot="1" noChangeAspect="1" noMove="1" noResize="1" noEditPoints="1" noAdjustHandles="1" noChangeArrowheads="1" noChangeShapeType="1" noTextEdit="1"/>
                </p:cNvSpPr>
                <p:nvPr/>
              </p:nvSpPr>
              <p:spPr>
                <a:xfrm>
                  <a:off x="682580" y="1558447"/>
                  <a:ext cx="6722772" cy="646331"/>
                </a:xfrm>
                <a:prstGeom prst="rect">
                  <a:avLst/>
                </a:prstGeom>
                <a:blipFill>
                  <a:blip r:embed="rId5"/>
                  <a:stretch>
                    <a:fillRect l="-816" t="-4717" r="-725" b="-15094"/>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xmlns="" id="{DFBE1298-E6B0-4DCF-A4D5-6F2FDF7790C2}"/>
                </a:ext>
              </a:extLst>
            </p:cNvPr>
            <p:cNvSpPr txBox="1"/>
            <p:nvPr/>
          </p:nvSpPr>
          <p:spPr>
            <a:xfrm>
              <a:off x="682580" y="1396829"/>
              <a:ext cx="1261884" cy="523220"/>
            </a:xfrm>
            <a:prstGeom prst="rect">
              <a:avLst/>
            </a:prstGeom>
            <a:noFill/>
          </p:spPr>
          <p:txBody>
            <a:bodyPr wrap="none" rtlCol="0">
              <a:spAutoFit/>
            </a:bodyPr>
            <a:lstStyle/>
            <a:p>
              <a:r>
                <a:rPr lang="zh-CN" altLang="en-US" sz="2800" b="1" dirty="0">
                  <a:latin typeface="华文楷体" panose="02010600040101010101" pitchFamily="2" charset="-122"/>
                  <a:ea typeface="华文楷体" panose="02010600040101010101" pitchFamily="2" charset="-122"/>
                </a:rPr>
                <a:t>定义：</a:t>
              </a: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0F4836E3-D79C-4500-B8E4-C47319AA9D26}"/>
                  </a:ext>
                </a:extLst>
              </p:cNvPr>
              <p:cNvSpPr/>
              <p:nvPr/>
            </p:nvSpPr>
            <p:spPr>
              <a:xfrm>
                <a:off x="502022" y="2778271"/>
                <a:ext cx="5158243" cy="3477875"/>
              </a:xfrm>
              <a:prstGeom prst="rect">
                <a:avLst/>
              </a:prstGeom>
            </p:spPr>
            <p:txBody>
              <a:bodyPr wrap="square">
                <a:spAutoFit/>
              </a:bodyPr>
              <a:lstStyle/>
              <a:p>
                <a:pPr marL="285750" indent="-285750">
                  <a:spcAft>
                    <a:spcPts val="0"/>
                  </a:spcAft>
                  <a:buFont typeface="Wingdings" panose="05000000000000000000" pitchFamily="2" charset="2"/>
                  <a:buChar char="l"/>
                </a:pP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价值函数和动作</a:t>
                </a:r>
                <a:r>
                  <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价值函数反映了智能体在某一策略下所对应状态序列获得回报的期望，它比回报本身更加准确地刻画了智能体的目标。</a:t>
                </a:r>
                <a:endPar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Aft>
                    <a:spcPts val="0"/>
                  </a:spcAft>
                  <a:buFont typeface="Wingdings" panose="05000000000000000000" pitchFamily="2" charset="2"/>
                  <a:buChar char="l"/>
                </a:pPr>
                <a:endPar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Aft>
                    <a:spcPts val="0"/>
                  </a:spcAft>
                  <a:buFont typeface="Wingdings" panose="05000000000000000000" pitchFamily="2" charset="2"/>
                  <a:buChar char="l"/>
                </a:pP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价值函数和动作</a:t>
                </a:r>
                <a:r>
                  <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价值函数的定义之所以能够成立，离不开决策过程所具有的马尔可夫性，即当位于当前状态</a:t>
                </a:r>
                <a14:m>
                  <m:oMath xmlns:m="http://schemas.openxmlformats.org/officeDocument/2006/math">
                    <m:r>
                      <a:rPr lang="en-US" altLang="zh-CN" sz="20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时，无论当前时刻</a:t>
                </a:r>
                <a14:m>
                  <m:oMath xmlns:m="http://schemas.openxmlformats.org/officeDocument/2006/math">
                    <m:r>
                      <a:rPr lang="en-US" altLang="zh-CN" sz="20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的取值是多少，一个策略回报值的期望是一定的（当前状态只与前一状态有关，与时间无关）。</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0F4836E3-D79C-4500-B8E4-C47319AA9D26}"/>
                  </a:ext>
                </a:extLst>
              </p:cNvPr>
              <p:cNvSpPr>
                <a:spLocks noRot="1" noChangeAspect="1" noMove="1" noResize="1" noEditPoints="1" noAdjustHandles="1" noChangeArrowheads="1" noChangeShapeType="1" noTextEdit="1"/>
              </p:cNvSpPr>
              <p:nvPr/>
            </p:nvSpPr>
            <p:spPr>
              <a:xfrm>
                <a:off x="502022" y="2778271"/>
                <a:ext cx="5158243" cy="3477875"/>
              </a:xfrm>
              <a:prstGeom prst="rect">
                <a:avLst/>
              </a:prstGeom>
              <a:blipFill>
                <a:blip r:embed="rId6"/>
                <a:stretch>
                  <a:fillRect l="-1063" t="-1228" r="-3896" b="-24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94164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28E9B1AF-58B4-4E99-8310-BE98E52BBBF1}"/>
                  </a:ext>
                </a:extLst>
              </p:cNvPr>
              <p:cNvSpPr/>
              <p:nvPr/>
            </p:nvSpPr>
            <p:spPr>
              <a:xfrm>
                <a:off x="253202" y="1896915"/>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charset="0"/>
                          </a:rPr>
                        </m:ctrlPr>
                      </m:dPr>
                      <m:e>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charset="0"/>
                          </a:rPr>
                        </m:ctrlPr>
                      </m:dPr>
                      <m:e>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1896915"/>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xmlns="" id="{EA92C76C-8A8E-42B5-B6F5-3D4E70894F84}"/>
              </a:ext>
            </a:extLst>
          </p:cNvPr>
          <p:cNvSpPr txBox="1"/>
          <p:nvPr/>
        </p:nvSpPr>
        <p:spPr>
          <a:xfrm>
            <a:off x="333047" y="955385"/>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23" name="组合 22">
            <a:extLst>
              <a:ext uri="{FF2B5EF4-FFF2-40B4-BE49-F238E27FC236}">
                <a16:creationId xmlns:a16="http://schemas.microsoft.com/office/drawing/2014/main" xmlns="" id="{535B2DFA-F3AD-4A06-8330-BCF31FA34D16}"/>
              </a:ext>
            </a:extLst>
          </p:cNvPr>
          <p:cNvGrpSpPr/>
          <p:nvPr/>
        </p:nvGrpSpPr>
        <p:grpSpPr>
          <a:xfrm>
            <a:off x="34229" y="3753121"/>
            <a:ext cx="8525813" cy="2149494"/>
            <a:chOff x="0" y="3903436"/>
            <a:chExt cx="8525813" cy="2149494"/>
          </a:xfrm>
        </p:grpSpPr>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xmlns="" id="{4F39A53C-C510-48AD-AD62-06F583E9EFE0}"/>
                    </a:ext>
                  </a:extLst>
                </p:cNvPr>
                <p:cNvSpPr txBox="1"/>
                <p:nvPr/>
              </p:nvSpPr>
              <p:spPr>
                <a:xfrm>
                  <a:off x="408904" y="3903436"/>
                  <a:ext cx="8116909" cy="1839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𝜋</m:t>
                            </m:r>
                          </m:sub>
                        </m:sSub>
                        <m:d>
                          <m:dPr>
                            <m:ctrlPr>
                              <a:rPr lang="zh-CN" altLang="en-US" i="1">
                                <a:solidFill>
                                  <a:srgbClr val="836967"/>
                                </a:solidFill>
                                <a:latin typeface="Cambria Math" charset="0"/>
                              </a:rPr>
                            </m:ctrlPr>
                          </m:dPr>
                          <m:e>
                            <m:r>
                              <a:rPr lang="zh-CN" altLang="en-US" i="1">
                                <a:latin typeface="Cambria Math" panose="02040503050406030204" pitchFamily="18" charset="0"/>
                              </a:rPr>
                              <m:t>𝑠</m:t>
                            </m:r>
                          </m:e>
                        </m:d>
                        <m:r>
                          <a:rPr lang="zh-CN" altLang="en-US" i="0">
                            <a:latin typeface="Cambria Math" panose="02040503050406030204" pitchFamily="18" charset="0"/>
                          </a:rPr>
                          <m:t>=</m:t>
                        </m:r>
                        <m:sSub>
                          <m:sSubPr>
                            <m:ctrlPr>
                              <a:rPr lang="zh-CN" altLang="en-US" i="1">
                                <a:solidFill>
                                  <a:srgbClr val="836967"/>
                                </a:solidFill>
                                <a:latin typeface="Cambria Math"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𝜋</m:t>
                            </m:r>
                          </m:sub>
                        </m:sSub>
                        <m:d>
                          <m:dPr>
                            <m:begChr m:val="["/>
                            <m:endChr m:val="]"/>
                            <m:ctrlPr>
                              <a:rPr lang="zh-CN" altLang="en-US" i="1">
                                <a:solidFill>
                                  <a:srgbClr val="836967"/>
                                </a:solidFill>
                                <a:latin typeface="Cambria Math" charset="0"/>
                              </a:rPr>
                            </m:ctrlPr>
                          </m:dPr>
                          <m:e>
                            <m:sSub>
                              <m:sSubPr>
                                <m:ctrlPr>
                                  <a:rPr lang="zh-CN" altLang="en-US" i="1">
                                    <a:solidFill>
                                      <a:srgbClr val="836967"/>
                                    </a:solidFill>
                                    <a:latin typeface="Cambria Math"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𝛾</m:t>
                            </m:r>
                            <m:sSub>
                              <m:sSubPr>
                                <m:ctrlPr>
                                  <a:rPr lang="zh-CN" altLang="en-US" i="1">
                                    <a:solidFill>
                                      <a:srgbClr val="836967"/>
                                    </a:solidFill>
                                    <a:latin typeface="Cambria Math"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+2</m:t>
                                </m:r>
                              </m:sub>
                            </m:sSub>
                            <m:r>
                              <a:rPr lang="zh-CN" altLang="en-US" i="0">
                                <a:latin typeface="Cambria Math" panose="02040503050406030204" pitchFamily="18" charset="0"/>
                              </a:rPr>
                              <m:t>+</m:t>
                            </m:r>
                            <m:sSup>
                              <m:sSupPr>
                                <m:ctrlPr>
                                  <a:rPr lang="zh-CN" altLang="en-US" i="1">
                                    <a:solidFill>
                                      <a:srgbClr val="836967"/>
                                    </a:solidFill>
                                    <a:latin typeface="Cambria Math" charset="0"/>
                                  </a:rPr>
                                </m:ctrlPr>
                              </m:sSupPr>
                              <m:e>
                                <m:r>
                                  <a:rPr lang="zh-CN" altLang="en-US" i="1">
                                    <a:latin typeface="Cambria Math" panose="02040503050406030204" pitchFamily="18" charset="0"/>
                                  </a:rPr>
                                  <m:t>𝛾</m:t>
                                </m:r>
                              </m:e>
                              <m:sup>
                                <m:r>
                                  <a:rPr lang="zh-CN" altLang="en-US" i="0">
                                    <a:latin typeface="Cambria Math" panose="02040503050406030204" pitchFamily="18" charset="0"/>
                                  </a:rPr>
                                  <m:t>2</m:t>
                                </m:r>
                              </m:sup>
                            </m:sSup>
                            <m:sSub>
                              <m:sSubPr>
                                <m:ctrlPr>
                                  <a:rPr lang="zh-CN" altLang="en-US" i="1">
                                    <a:solidFill>
                                      <a:srgbClr val="836967"/>
                                    </a:solidFill>
                                    <a:latin typeface="Cambria Math"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+3</m:t>
                                </m:r>
                              </m:sub>
                            </m:sSub>
                            <m:r>
                              <a:rPr lang="zh-CN" altLang="en-US" i="0">
                                <a:latin typeface="Cambria Math" panose="02040503050406030204" pitchFamily="18" charset="0"/>
                              </a:rPr>
                              <m:t>+⋯</m:t>
                            </m:r>
                          </m:e>
                          <m:e>
                            <m:sSub>
                              <m:sSubPr>
                                <m:ctrlPr>
                                  <a:rPr lang="zh-CN" altLang="en-US" i="1">
                                    <a:solidFill>
                                      <a:srgbClr val="836967"/>
                                    </a:solidFill>
                                    <a:latin typeface="Cambria Math"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𝑠</m:t>
                            </m:r>
                          </m:e>
                        </m:d>
                        <m:r>
                          <a:rPr lang="zh-CN" altLang="en-US" i="0">
                            <a:latin typeface="Cambria Math" panose="02040503050406030204" pitchFamily="18" charset="0"/>
                          </a:rPr>
                          <m:t>=</m:t>
                        </m:r>
                        <m:sSub>
                          <m:sSubPr>
                            <m:ctrlPr>
                              <a:rPr lang="zh-CN" altLang="en-US" i="1">
                                <a:solidFill>
                                  <a:srgbClr val="836967"/>
                                </a:solidFill>
                                <a:latin typeface="Cambria Math"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𝜋</m:t>
                            </m:r>
                            <m:d>
                              <m:dPr>
                                <m:ctrlPr>
                                  <a:rPr lang="zh-CN" altLang="en-US" i="1">
                                    <a:solidFill>
                                      <a:srgbClr val="836967"/>
                                    </a:solidFill>
                                    <a:latin typeface="Cambria Math"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e>
                            </m:d>
                          </m:sub>
                        </m:sSub>
                        <m:d>
                          <m:dPr>
                            <m:begChr m:val="["/>
                            <m:endChr m:val="]"/>
                            <m:ctrlPr>
                              <a:rPr lang="zh-CN" altLang="en-US" i="1">
                                <a:solidFill>
                                  <a:srgbClr val="836967"/>
                                </a:solidFill>
                                <a:latin typeface="Cambria Math" charset="0"/>
                              </a:rPr>
                            </m:ctrlPr>
                          </m:dPr>
                          <m:e>
                            <m:sSub>
                              <m:sSubPr>
                                <m:ctrlPr>
                                  <a:rPr lang="zh-CN" altLang="en-US" i="1">
                                    <a:solidFill>
                                      <a:srgbClr val="836967"/>
                                    </a:solidFill>
                                    <a:latin typeface="Cambria Math"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𝜋</m:t>
                                </m:r>
                              </m:sub>
                            </m:sSub>
                            <m:d>
                              <m:dPr>
                                <m:begChr m:val="["/>
                                <m:endChr m:val="]"/>
                                <m:ctrlPr>
                                  <a:rPr lang="zh-CN" altLang="en-US" i="1">
                                    <a:solidFill>
                                      <a:srgbClr val="836967"/>
                                    </a:solidFill>
                                    <a:latin typeface="Cambria Math" charset="0"/>
                                  </a:rPr>
                                </m:ctrlPr>
                              </m:dPr>
                              <m:e>
                                <m:sSub>
                                  <m:sSubPr>
                                    <m:ctrlPr>
                                      <a:rPr lang="zh-CN" altLang="en-US" i="1">
                                        <a:solidFill>
                                          <a:srgbClr val="836967"/>
                                        </a:solidFill>
                                        <a:latin typeface="Cambria Math"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𝛾</m:t>
                                </m:r>
                                <m:sSub>
                                  <m:sSubPr>
                                    <m:ctrlPr>
                                      <a:rPr lang="zh-CN" altLang="en-US" i="1">
                                        <a:solidFill>
                                          <a:srgbClr val="836967"/>
                                        </a:solidFill>
                                        <a:latin typeface="Cambria Math"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+2</m:t>
                                    </m:r>
                                  </m:sub>
                                </m:sSub>
                                <m:r>
                                  <a:rPr lang="zh-CN" altLang="en-US" i="0">
                                    <a:latin typeface="Cambria Math" panose="02040503050406030204" pitchFamily="18" charset="0"/>
                                  </a:rPr>
                                  <m:t>+</m:t>
                                </m:r>
                                <m:sSup>
                                  <m:sSupPr>
                                    <m:ctrlPr>
                                      <a:rPr lang="zh-CN" altLang="en-US" i="1">
                                        <a:solidFill>
                                          <a:srgbClr val="836967"/>
                                        </a:solidFill>
                                        <a:latin typeface="Cambria Math" charset="0"/>
                                      </a:rPr>
                                    </m:ctrlPr>
                                  </m:sSupPr>
                                  <m:e>
                                    <m:r>
                                      <a:rPr lang="zh-CN" altLang="en-US" i="1">
                                        <a:latin typeface="Cambria Math" panose="02040503050406030204" pitchFamily="18" charset="0"/>
                                      </a:rPr>
                                      <m:t>𝛾</m:t>
                                    </m:r>
                                  </m:e>
                                  <m:sup>
                                    <m:r>
                                      <a:rPr lang="zh-CN" altLang="en-US" i="0">
                                        <a:latin typeface="Cambria Math" panose="02040503050406030204" pitchFamily="18" charset="0"/>
                                      </a:rPr>
                                      <m:t>2</m:t>
                                    </m:r>
                                  </m:sup>
                                </m:sSup>
                                <m:sSub>
                                  <m:sSubPr>
                                    <m:ctrlPr>
                                      <a:rPr lang="zh-CN" altLang="en-US" i="1">
                                        <a:solidFill>
                                          <a:srgbClr val="836967"/>
                                        </a:solidFill>
                                        <a:latin typeface="Cambria Math"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+3</m:t>
                                    </m:r>
                                  </m:sub>
                                </m:sSub>
                                <m:r>
                                  <a:rPr lang="zh-CN" altLang="en-US" i="0">
                                    <a:latin typeface="Cambria Math" panose="02040503050406030204" pitchFamily="18" charset="0"/>
                                  </a:rPr>
                                  <m:t>+⋯</m:t>
                                </m:r>
                              </m:e>
                              <m:e>
                                <m:sSub>
                                  <m:sSubPr>
                                    <m:ctrlPr>
                                      <a:rPr lang="zh-CN" altLang="en-US" i="1">
                                        <a:solidFill>
                                          <a:srgbClr val="836967"/>
                                        </a:solidFill>
                                        <a:latin typeface="Cambria Math"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sSub>
                                  <m:sSubPr>
                                    <m:ctrlPr>
                                      <a:rPr lang="zh-CN" altLang="en-US" i="1">
                                        <a:solidFill>
                                          <a:srgbClr val="836967"/>
                                        </a:solidFill>
                                        <a:latin typeface="Cambria Math"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𝑎</m:t>
                                </m:r>
                              </m:e>
                            </m:d>
                          </m:e>
                        </m:d>
                        <m:r>
                          <a:rPr lang="zh-CN" altLang="en-US" i="0">
                            <a:latin typeface="Cambria Math" panose="02040503050406030204" pitchFamily="18" charset="0"/>
                          </a:rPr>
                          <m:t>=</m:t>
                        </m:r>
                        <m:nary>
                          <m:naryPr>
                            <m:chr m:val="∑"/>
                            <m:limLoc m:val="undOvr"/>
                            <m:supHide m:val="on"/>
                            <m:ctrlPr>
                              <a:rPr lang="zh-CN" altLang="en-US" i="1">
                                <a:latin typeface="Cambria Math" charset="0"/>
                              </a:rPr>
                            </m:ctrlPr>
                          </m:naryPr>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𝐴</m:t>
                            </m:r>
                          </m:sub>
                          <m:sup/>
                          <m:e>
                            <m:limLow>
                              <m:limLowPr>
                                <m:ctrlPr>
                                  <a:rPr lang="zh-CN" altLang="en-US" i="1">
                                    <a:solidFill>
                                      <a:srgbClr val="836967"/>
                                    </a:solidFill>
                                    <a:latin typeface="Cambria Math" charset="0"/>
                                  </a:rPr>
                                </m:ctrlPr>
                              </m:limLowPr>
                              <m:e>
                                <m:groupChr>
                                  <m:groupChrPr>
                                    <m:chr m:val="⏟"/>
                                    <m:ctrlPr>
                                      <a:rPr lang="zh-CN" altLang="en-US" i="1">
                                        <a:solidFill>
                                          <a:srgbClr val="836967"/>
                                        </a:solidFill>
                                        <a:latin typeface="Cambria Math" charset="0"/>
                                      </a:rPr>
                                    </m:ctrlPr>
                                  </m:groupChrPr>
                                  <m:e>
                                    <m:r>
                                      <a:rPr lang="zh-CN" altLang="en-US" i="1">
                                        <a:latin typeface="Cambria Math" panose="02040503050406030204" pitchFamily="18" charset="0"/>
                                      </a:rPr>
                                      <m:t>𝜋</m:t>
                                    </m:r>
                                    <m:d>
                                      <m:dPr>
                                        <m:ctrlPr>
                                          <a:rPr lang="zh-CN" altLang="en-US" i="1">
                                            <a:solidFill>
                                              <a:srgbClr val="836967"/>
                                            </a:solidFill>
                                            <a:latin typeface="Cambria Math"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groupChr>
                              </m:e>
                              <m:lim>
                                <m:r>
                                  <a:rPr lang="zh-CN" altLang="en-US" i="0">
                                    <a:latin typeface="Cambria Math" panose="02040503050406030204" pitchFamily="18" charset="0"/>
                                  </a:rPr>
                                  <m:t>  采取动作</m:t>
                                </m:r>
                                <m:r>
                                  <a:rPr lang="zh-CN" altLang="en-US" i="1">
                                    <a:latin typeface="Cambria Math" panose="02040503050406030204" pitchFamily="18" charset="0"/>
                                  </a:rPr>
                                  <m:t>𝑎</m:t>
                                </m:r>
                                <m:r>
                                  <a:rPr lang="zh-CN" altLang="en-US" i="0">
                                    <a:latin typeface="Cambria Math" panose="02040503050406030204" pitchFamily="18" charset="0"/>
                                  </a:rPr>
                                  <m:t>的概率</m:t>
                                </m:r>
                              </m:lim>
                            </m:limLow>
                          </m:e>
                        </m:nary>
                        <m:r>
                          <a:rPr lang="zh-CN" altLang="en-US" i="0">
                            <a:latin typeface="Cambria Math" panose="02040503050406030204" pitchFamily="18" charset="0"/>
                          </a:rPr>
                          <m:t>×</m:t>
                        </m:r>
                        <m:limLow>
                          <m:limLowPr>
                            <m:ctrlPr>
                              <a:rPr lang="zh-CN" altLang="en-US" i="1">
                                <a:solidFill>
                                  <a:srgbClr val="836967"/>
                                </a:solidFill>
                                <a:latin typeface="Cambria Math" charset="0"/>
                              </a:rPr>
                            </m:ctrlPr>
                          </m:limLowPr>
                          <m:e>
                            <m:groupChr>
                              <m:groupChrPr>
                                <m:chr m:val="⏟"/>
                                <m:ctrlPr>
                                  <a:rPr lang="zh-CN" altLang="en-US" i="1">
                                    <a:solidFill>
                                      <a:srgbClr val="836967"/>
                                    </a:solidFill>
                                    <a:latin typeface="Cambria Math" charset="0"/>
                                  </a:rPr>
                                </m:ctrlPr>
                              </m:groupChrPr>
                              <m:e>
                                <m:sSub>
                                  <m:sSubPr>
                                    <m:ctrlPr>
                                      <a:rPr lang="zh-CN" altLang="en-US" i="1">
                                        <a:solidFill>
                                          <a:srgbClr val="836967"/>
                                        </a:solidFill>
                                        <a:latin typeface="Cambria Math"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𝜋</m:t>
                                    </m:r>
                                  </m:sub>
                                </m:sSub>
                                <m:d>
                                  <m:dPr>
                                    <m:ctrlPr>
                                      <a:rPr lang="zh-CN" altLang="en-US" i="1">
                                        <a:solidFill>
                                          <a:srgbClr val="836967"/>
                                        </a:solidFill>
                                        <a:latin typeface="Cambria Math"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groupChr>
                          </m:e>
                          <m:lim>
                            <m:r>
                              <a:rPr lang="zh-CN" altLang="en-US" i="0">
                                <a:latin typeface="Cambria Math" panose="02040503050406030204" pitchFamily="18" charset="0"/>
                              </a:rPr>
                              <m:t>采取动作</m:t>
                            </m:r>
                            <m:r>
                              <a:rPr lang="zh-CN" altLang="en-US" i="1">
                                <a:latin typeface="Cambria Math" panose="02040503050406030204" pitchFamily="18" charset="0"/>
                              </a:rPr>
                              <m:t>𝑎</m:t>
                            </m:r>
                            <m:r>
                              <a:rPr lang="zh-CN" altLang="en-US" i="0">
                                <a:latin typeface="Cambria Math" panose="02040503050406030204" pitchFamily="18" charset="0"/>
                              </a:rPr>
                              <m:t>后带来的回报期望</m:t>
                            </m:r>
                          </m:lim>
                        </m:limLow>
                        <m:r>
                          <a:rPr lang="zh-CN" altLang="en-US" i="0">
                            <a:latin typeface="Cambria Math" panose="02040503050406030204" pitchFamily="18" charset="0"/>
                          </a:rPr>
                          <m:t> </m:t>
                        </m:r>
                      </m:oMath>
                    </m:oMathPara>
                  </a14:m>
                  <a:endParaRPr lang="en-US" altLang="zh-CN" dirty="0"/>
                </a:p>
                <a:p>
                  <a:endParaRPr lang="zh-CN" altLang="en-US" dirty="0"/>
                </a:p>
              </p:txBody>
            </p:sp>
          </mc:Choice>
          <mc:Fallback xmlns="">
            <p:sp>
              <p:nvSpPr>
                <p:cNvPr id="21" name="文本框 20">
                  <a:extLst>
                    <a:ext uri="{FF2B5EF4-FFF2-40B4-BE49-F238E27FC236}">
                      <a16:creationId xmlns:a16="http://schemas.microsoft.com/office/drawing/2014/main" id="{4F39A53C-C510-48AD-AD62-06F583E9EFE0}"/>
                    </a:ext>
                  </a:extLst>
                </p:cNvPr>
                <p:cNvSpPr txBox="1">
                  <a:spLocks noRot="1" noChangeAspect="1" noMove="1" noResize="1" noEditPoints="1" noAdjustHandles="1" noChangeArrowheads="1" noChangeShapeType="1" noTextEdit="1"/>
                </p:cNvSpPr>
                <p:nvPr/>
              </p:nvSpPr>
              <p:spPr>
                <a:xfrm>
                  <a:off x="408904" y="3903436"/>
                  <a:ext cx="8116909" cy="18390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3C29E902-1E2D-4AC1-9F85-11D4FC298779}"/>
                    </a:ext>
                  </a:extLst>
                </p:cNvPr>
                <p:cNvSpPr txBox="1"/>
                <p:nvPr/>
              </p:nvSpPr>
              <p:spPr>
                <a:xfrm>
                  <a:off x="0" y="5448534"/>
                  <a:ext cx="5376928" cy="6043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nary>
                          <m:naryPr>
                            <m:chr m:val="∑"/>
                            <m:limLoc m:val="subSup"/>
                            <m:supHide m:val="on"/>
                            <m:ctrlPr>
                              <a:rPr lang="zh-CN" altLang="en-US" i="1">
                                <a:latin typeface="Cambria Math" charset="0"/>
                              </a:rPr>
                            </m:ctrlPr>
                          </m:naryPr>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𝐴</m:t>
                            </m:r>
                          </m:sub>
                          <m:sup/>
                          <m:e>
                            <m:d>
                              <m:dPr>
                                <m:begChr m:val=""/>
                                <m:ctrlPr>
                                  <a:rPr lang="zh-CN" altLang="en-US" i="1">
                                    <a:latin typeface="Cambria Math" charset="0"/>
                                  </a:rPr>
                                </m:ctrlPr>
                              </m:dPr>
                              <m:e>
                                <m:r>
                                  <a:rPr lang="zh-CN" altLang="en-US" i="1">
                                    <a:latin typeface="Cambria Math" panose="02040503050406030204" pitchFamily="18" charset="0"/>
                                  </a:rPr>
                                  <m:t>𝜋</m:t>
                                </m:r>
                                <m:d>
                                  <m:dPr>
                                    <m:ctrlPr>
                                      <a:rPr lang="zh-CN" altLang="en-US" i="1">
                                        <a:solidFill>
                                          <a:srgbClr val="836967"/>
                                        </a:solidFill>
                                        <a:latin typeface="Cambria Math"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sSub>
                                  <m:sSubPr>
                                    <m:ctrlPr>
                                      <a:rPr lang="zh-CN" altLang="en-US" i="1">
                                        <a:solidFill>
                                          <a:srgbClr val="836967"/>
                                        </a:solidFill>
                                        <a:latin typeface="Cambria Math"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𝜋</m:t>
                                    </m:r>
                                  </m:sub>
                                </m:sSub>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nary>
                      </m:oMath>
                    </m:oMathPara>
                  </a14:m>
                  <a:endParaRPr lang="zh-CN" altLang="en-US" dirty="0"/>
                </a:p>
              </p:txBody>
            </p:sp>
          </mc:Choice>
          <mc:Fallback xmlns="">
            <p:sp>
              <p:nvSpPr>
                <p:cNvPr id="24" name="文本框 23">
                  <a:extLst>
                    <a:ext uri="{FF2B5EF4-FFF2-40B4-BE49-F238E27FC236}">
                      <a16:creationId xmlns:a16="http://schemas.microsoft.com/office/drawing/2014/main" id="{3C29E902-1E2D-4AC1-9F85-11D4FC298779}"/>
                    </a:ext>
                  </a:extLst>
                </p:cNvPr>
                <p:cNvSpPr txBox="1">
                  <a:spLocks noRot="1" noChangeAspect="1" noMove="1" noResize="1" noEditPoints="1" noAdjustHandles="1" noChangeArrowheads="1" noChangeShapeType="1" noTextEdit="1"/>
                </p:cNvSpPr>
                <p:nvPr/>
              </p:nvSpPr>
              <p:spPr>
                <a:xfrm>
                  <a:off x="0" y="5448534"/>
                  <a:ext cx="5376928" cy="604396"/>
                </a:xfrm>
                <a:prstGeom prst="rect">
                  <a:avLst/>
                </a:prstGeom>
                <a:blipFill>
                  <a:blip r:embed="rId4"/>
                  <a:stretch>
                    <a:fillRect/>
                  </a:stretch>
                </a:blipFill>
              </p:spPr>
              <p:txBody>
                <a:bodyPr/>
                <a:lstStyle/>
                <a:p>
                  <a:r>
                    <a:rPr lang="zh-CN" altLang="en-US">
                      <a:noFill/>
                    </a:rPr>
                    <a:t> </a:t>
                  </a:r>
                </a:p>
              </p:txBody>
            </p:sp>
          </mc:Fallback>
        </mc:AlternateContent>
      </p:grpSp>
      <p:cxnSp>
        <p:nvCxnSpPr>
          <p:cNvPr id="3" name="直接连接符 2">
            <a:extLst>
              <a:ext uri="{FF2B5EF4-FFF2-40B4-BE49-F238E27FC236}">
                <a16:creationId xmlns:a16="http://schemas.microsoft.com/office/drawing/2014/main" xmlns="" id="{6CDD0DFF-08F3-4DFE-B7DE-55D903CB1250}"/>
              </a:ext>
            </a:extLst>
          </p:cNvPr>
          <p:cNvCxnSpPr/>
          <p:nvPr/>
        </p:nvCxnSpPr>
        <p:spPr>
          <a:xfrm>
            <a:off x="679688" y="3501125"/>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0758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28E9B1AF-58B4-4E99-8310-BE98E52BBBF1}"/>
                  </a:ext>
                </a:extLst>
              </p:cNvPr>
              <p:cNvSpPr/>
              <p:nvPr/>
            </p:nvSpPr>
            <p:spPr>
              <a:xfrm>
                <a:off x="253202" y="2043611"/>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charset="0"/>
                          </a:rPr>
                        </m:ctrlPr>
                      </m:dPr>
                      <m:e>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charset="0"/>
                          </a:rPr>
                        </m:ctrlPr>
                      </m:dPr>
                      <m:e>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2043611"/>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xmlns="" id="{EA92C76C-8A8E-42B5-B6F5-3D4E70894F84}"/>
              </a:ext>
            </a:extLst>
          </p:cNvPr>
          <p:cNvSpPr txBox="1"/>
          <p:nvPr/>
        </p:nvSpPr>
        <p:spPr>
          <a:xfrm>
            <a:off x="333047" y="1107268"/>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xmlns="" id="{71F4F480-80FD-4D2D-8561-9D8F4345E73E}"/>
                  </a:ext>
                </a:extLst>
              </p:cNvPr>
              <p:cNvSpPr txBox="1"/>
              <p:nvPr/>
            </p:nvSpPr>
            <p:spPr>
              <a:xfrm>
                <a:off x="586875" y="4093819"/>
                <a:ext cx="6253485" cy="1843197"/>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800" b="1"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800" i="1" kern="100">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p>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oMath>
                    <m:oMath xmlns:m="http://schemas.openxmlformats.org/officeDocument/2006/math">
                      <m:r>
                        <m:rPr>
                          <m:aln/>
                        </m:rP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sSup>
                            <m:sSupPr>
                              <m:ctrlPr>
                                <a:rPr lang="zh-CN" altLang="zh-CN" sz="1800" i="1" kern="100">
                                  <a:effectLst/>
                                  <a:latin typeface="Cambria Math"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kern="100">
                                  <a:effectLst/>
                                  <a:latin typeface="Cambria Math" charset="0"/>
                                  <a:ea typeface="Cambria Math" panose="02040503050406030204" pitchFamily="18" charset="0"/>
                                  <a:cs typeface="Times New Roman" panose="02020603050405020304" pitchFamily="18" charset="0"/>
                                </a:rPr>
                              </m:ctrlPr>
                            </m:funcPr>
                            <m:fNa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fName>
                            <m:e>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e>
                          </m:func>
                        </m:sub>
                      </m:sSub>
                      <m:d>
                        <m:dPr>
                          <m:begChr m:val="["/>
                          <m:endChr m:val="]"/>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800" i="1" kern="100">
                                  <a:effectLst/>
                                  <a:latin typeface="Cambria Math"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800" i="1" kern="100">
                                  <a:effectLst/>
                                  <a:latin typeface="Cambria Math"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sSub>
                                <m:sSubPr>
                                  <m:ctrlPr>
                                    <a:rPr lang="zh-CN" altLang="zh-CN" sz="1800" i="1" kern="100">
                                      <a:effectLst/>
                                      <a:latin typeface="Cambria Math"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d>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lang="zh-CN" altLang="zh-CN" sz="1400" i="1" kern="100">
                              <a:effectLst/>
                              <a:latin typeface="Cambria Math" charset="0"/>
                              <a:ea typeface="Cambria Math" panose="02040503050406030204" pitchFamily="18" charset="0"/>
                              <a:cs typeface="Times New Roman" panose="02020603050405020304" pitchFamily="18" charset="0"/>
                            </a:rPr>
                          </m:ctrlPr>
                        </m:naryPr>
                        <m:sub>
                          <m:sSup>
                            <m:sSupPr>
                              <m:ctrlPr>
                                <a:rPr lang="zh-CN" altLang="zh-CN" sz="1400" i="1" kern="100">
                                  <a:effectLst/>
                                  <a:latin typeface="Cambria Math"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effectLst/>
                              <a:latin typeface="Cambria Math" panose="02040503050406030204" pitchFamily="18" charset="0"/>
                              <a:ea typeface="华文楷体" panose="02010600040101010101" pitchFamily="2" charset="-122"/>
                              <a:cs typeface="Times New Roman" panose="02020603050405020304" pitchFamily="18" charset="0"/>
                            </a:rPr>
                            <m:t>𝑺</m:t>
                          </m:r>
                        </m:sub>
                        <m:sup/>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zh-CN" altLang="zh-CN" sz="1400" i="1" kern="100">
                                  <a:effectLst/>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charset="0"/>
                                      <a:ea typeface="Cambria Math" panose="02040503050406030204" pitchFamily="18" charset="0"/>
                                      <a:cs typeface="Times New Roman" panose="02020603050405020304" pitchFamily="18" charset="0"/>
                                    </a:rPr>
                                  </m:ctrlPr>
                                </m:groupChr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effectLst/>
                                          <a:latin typeface="Cambria Math"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在状态</m:t>
                              </m:r>
                              <m:r>
                                <m:rPr>
                                  <m:sty m:val="p"/>
                                </m:rP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s</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采取行动</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进入状态</m:t>
                              </m:r>
                              <m:sSup>
                                <m:sSupPr>
                                  <m:ctrlPr>
                                    <a:rPr lang="zh-CN" altLang="zh-CN" sz="1400" i="1" kern="100">
                                      <a:effectLst/>
                                      <a:latin typeface="Cambria Math"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的概率</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400" i="1" kern="100">
                                  <a:effectLst/>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charset="0"/>
                                      <a:ea typeface="Cambria Math" panose="02040503050406030204" pitchFamily="18" charset="0"/>
                                      <a:cs typeface="Times New Roman" panose="02020603050405020304" pitchFamily="18" charset="0"/>
                                    </a:rPr>
                                  </m:ctrlPr>
                                </m:groupChr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kern="100">
                                          <a:effectLst/>
                                          <a:latin typeface="Cambria Math"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effectLst/>
                                              <a:latin typeface="Cambria Math"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m:t>
                              </m:r>
                              <m:r>
                                <m:rPr>
                                  <m:sty m:val="p"/>
                                </m:rP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s</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采取</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进入</m:t>
                              </m:r>
                              <m:sSup>
                                <m:sSupPr>
                                  <m:ctrlPr>
                                    <a:rPr lang="zh-CN" altLang="zh-CN" sz="1400" i="1" kern="100">
                                      <a:effectLst/>
                                      <a:latin typeface="Cambria Math"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得到的回报</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𝛾</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400" i="1" kern="100">
                                  <a:effectLst/>
                                  <a:latin typeface="Cambria Math"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charset="0"/>
                                      <a:ea typeface="Cambria Math" panose="02040503050406030204" pitchFamily="18" charset="0"/>
                                      <a:cs typeface="Times New Roman" panose="02020603050405020304" pitchFamily="18" charset="0"/>
                                    </a:rPr>
                                  </m:ctrlPr>
                                </m:groupChrPr>
                                <m:e>
                                  <m:sSub>
                                    <m:sSubPr>
                                      <m:ctrlPr>
                                        <a:rPr lang="zh-CN" altLang="zh-CN" sz="1400" i="1" kern="100">
                                          <a:effectLst/>
                                          <a:latin typeface="Cambria Math"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effectLst/>
                                          <a:latin typeface="Cambria Math" charset="0"/>
                                          <a:ea typeface="Cambria Math" panose="02040503050406030204" pitchFamily="18" charset="0"/>
                                          <a:cs typeface="Times New Roman" panose="02020603050405020304" pitchFamily="18" charset="0"/>
                                        </a:rPr>
                                      </m:ctrlPr>
                                    </m:dPr>
                                    <m:e>
                                      <m:sSup>
                                        <m:sSupPr>
                                          <m:ctrlPr>
                                            <a:rPr lang="zh-CN" altLang="zh-CN" sz="1400" i="1" kern="100">
                                              <a:effectLst/>
                                              <a:latin typeface="Cambria Math"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m:t>
                              </m:r>
                              <m:sSup>
                                <m:sSupPr>
                                  <m:ctrlPr>
                                    <a:rPr lang="zh-CN" altLang="zh-CN" sz="1400" i="1" kern="100">
                                      <a:effectLst/>
                                      <a:latin typeface="Cambria Math"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获得的回报期望</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lang="zh-CN" altLang="zh-CN" sz="1400" i="1">
                              <a:effectLst/>
                              <a:latin typeface="Cambria Math" charset="0"/>
                              <a:ea typeface="Cambria Math" panose="02040503050406030204" pitchFamily="18" charset="0"/>
                              <a:cs typeface="Times New Roman" panose="02020603050405020304" pitchFamily="18" charset="0"/>
                            </a:rPr>
                          </m:ctrlPr>
                        </m:naryPr>
                        <m:sub>
                          <m:sSup>
                            <m:sSupPr>
                              <m:ctrlPr>
                                <a:rPr lang="zh-CN" altLang="zh-CN" sz="1400" i="1">
                                  <a:effectLst/>
                                  <a:latin typeface="Cambria Math"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effectLst/>
                              <a:latin typeface="Cambria Math" panose="02040503050406030204" pitchFamily="18" charset="0"/>
                              <a:ea typeface="华文楷体" panose="02010600040101010101" pitchFamily="2" charset="-122"/>
                              <a:cs typeface="Times New Roman" panose="02020603050405020304" pitchFamily="18" charset="0"/>
                            </a:rPr>
                            <m:t>𝑺</m:t>
                          </m:r>
                        </m:sub>
                        <m:sup/>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a:effectLst/>
                                  <a:latin typeface="Cambria Math"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e>
                      </m:nary>
                      <m:d>
                        <m:dPr>
                          <m:begChr m:val="["/>
                          <m:endChr m:val="]"/>
                          <m:ctrlPr>
                            <a:rPr lang="zh-CN" altLang="zh-CN" sz="1400" i="1">
                              <a:effectLst/>
                              <a:latin typeface="Cambria Math" charset="0"/>
                              <a:ea typeface="Cambria Math" panose="02040503050406030204" pitchFamily="18" charset="0"/>
                              <a:cs typeface="Times New Roman" panose="02020603050405020304" pitchFamily="18" charset="0"/>
                            </a:rPr>
                          </m:ctrlPr>
                        </m:d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a:effectLst/>
                                  <a:latin typeface="Cambria Math" charset="0"/>
                                  <a:ea typeface="Cambria Math" panose="02040503050406030204" pitchFamily="18" charset="0"/>
                                  <a:cs typeface="Times New Roman" panose="02020603050405020304" pitchFamily="18" charset="0"/>
                                </a:rPr>
                              </m:ctrlPr>
                            </m:d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a:effectLst/>
                                      <a:latin typeface="Cambria Math"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400" i="1">
                                  <a:effectLst/>
                                  <a:latin typeface="Cambria Math"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a:effectLst/>
                                  <a:latin typeface="Cambria Math" charset="0"/>
                                  <a:ea typeface="Cambria Math" panose="02040503050406030204" pitchFamily="18" charset="0"/>
                                  <a:cs typeface="Times New Roman" panose="02020603050405020304" pitchFamily="18" charset="0"/>
                                </a:rPr>
                              </m:ctrlPr>
                            </m:dPr>
                            <m:e>
                              <m:sSup>
                                <m:sSupPr>
                                  <m:ctrlPr>
                                    <a:rPr lang="zh-CN" altLang="zh-CN" sz="1400" i="1">
                                      <a:effectLst/>
                                      <a:latin typeface="Cambria Math"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e>
                          </m:d>
                        </m:e>
                      </m:d>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en-US" dirty="0"/>
              </a:p>
            </p:txBody>
          </p:sp>
        </mc:Choice>
        <mc:Fallback xmlns="">
          <p:sp>
            <p:nvSpPr>
              <p:cNvPr id="28" name="文本框 27">
                <a:extLst>
                  <a:ext uri="{FF2B5EF4-FFF2-40B4-BE49-F238E27FC236}">
                    <a16:creationId xmlns:a16="http://schemas.microsoft.com/office/drawing/2014/main" id="{71F4F480-80FD-4D2D-8561-9D8F4345E73E}"/>
                  </a:ext>
                </a:extLst>
              </p:cNvPr>
              <p:cNvSpPr txBox="1">
                <a:spLocks noRot="1" noChangeAspect="1" noMove="1" noResize="1" noEditPoints="1" noAdjustHandles="1" noChangeArrowheads="1" noChangeShapeType="1" noTextEdit="1"/>
              </p:cNvSpPr>
              <p:nvPr/>
            </p:nvSpPr>
            <p:spPr>
              <a:xfrm>
                <a:off x="586875" y="4093819"/>
                <a:ext cx="6253485" cy="1843197"/>
              </a:xfrm>
              <a:prstGeom prst="rect">
                <a:avLst/>
              </a:prstGeom>
              <a:blipFill>
                <a:blip r:embed="rId3"/>
                <a:stretch>
                  <a:fillRect l="-6043" t="-4305" r="-26023" b="-54636"/>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xmlns="" id="{36641276-2332-4E28-AA22-160DC6768EA4}"/>
              </a:ext>
            </a:extLst>
          </p:cNvPr>
          <p:cNvCxnSpPr/>
          <p:nvPr/>
        </p:nvCxnSpPr>
        <p:spPr>
          <a:xfrm>
            <a:off x="625899" y="3745617"/>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5655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28E9B1AF-58B4-4E99-8310-BE98E52BBBF1}"/>
                  </a:ext>
                </a:extLst>
              </p:cNvPr>
              <p:cNvSpPr/>
              <p:nvPr/>
            </p:nvSpPr>
            <p:spPr>
              <a:xfrm>
                <a:off x="253202" y="2043611"/>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charset="0"/>
                          </a:rPr>
                        </m:ctrlPr>
                      </m:dPr>
                      <m:e>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charset="0"/>
                          </a:rPr>
                        </m:ctrlPr>
                      </m:dPr>
                      <m:e>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2043611"/>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xmlns="" id="{EA92C76C-8A8E-42B5-B6F5-3D4E70894F84}"/>
              </a:ext>
            </a:extLst>
          </p:cNvPr>
          <p:cNvSpPr txBox="1"/>
          <p:nvPr/>
        </p:nvSpPr>
        <p:spPr>
          <a:xfrm>
            <a:off x="333047" y="1107268"/>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2A7BC573-8636-4608-B5E0-509A1DBD2DB4}"/>
                  </a:ext>
                </a:extLst>
              </p:cNvPr>
              <p:cNvSpPr txBox="1"/>
              <p:nvPr/>
            </p:nvSpPr>
            <p:spPr>
              <a:xfrm>
                <a:off x="601318" y="3953097"/>
                <a:ext cx="7737024" cy="9416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𝜋</m:t>
                          </m:r>
                        </m:sub>
                      </m:sSub>
                      <m:d>
                        <m:dPr>
                          <m:ctrlPr>
                            <a:rPr lang="zh-CN" altLang="en-US" i="1">
                              <a:solidFill>
                                <a:srgbClr val="836967"/>
                              </a:solidFill>
                              <a:latin typeface="Cambria Math" charset="0"/>
                            </a:rPr>
                          </m:ctrlPr>
                        </m:dPr>
                        <m:e>
                          <m:r>
                            <a:rPr lang="zh-CN" altLang="en-US" i="1">
                              <a:latin typeface="Cambria Math" panose="02040503050406030204" pitchFamily="18" charset="0"/>
                            </a:rPr>
                            <m:t>𝑠</m:t>
                          </m:r>
                        </m:e>
                      </m:d>
                      <m:r>
                        <a:rPr lang="zh-CN" altLang="en-US" i="0">
                          <a:latin typeface="Cambria Math" panose="02040503050406030204" pitchFamily="18" charset="0"/>
                        </a:rPr>
                        <m:t>=</m:t>
                      </m:r>
                      <m:nary>
                        <m:naryPr>
                          <m:chr m:val="∑"/>
                          <m:limLoc m:val="subSup"/>
                          <m:supHide m:val="on"/>
                          <m:ctrlPr>
                            <a:rPr lang="zh-CN" altLang="en-US" i="1">
                              <a:latin typeface="Cambria Math" charset="0"/>
                            </a:rPr>
                          </m:ctrlPr>
                        </m:naryPr>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𝐴</m:t>
                          </m:r>
                        </m:sub>
                        <m:sup/>
                        <m:e>
                          <m:r>
                            <a:rPr lang="zh-CN" altLang="en-US" i="1">
                              <a:latin typeface="Cambria Math" panose="02040503050406030204" pitchFamily="18" charset="0"/>
                            </a:rPr>
                            <m:t>𝜋</m:t>
                          </m:r>
                          <m:d>
                            <m:dPr>
                              <m:ctrlPr>
                                <a:rPr lang="zh-CN" altLang="en-US" i="1">
                                  <a:solidFill>
                                    <a:srgbClr val="836967"/>
                                  </a:solidFill>
                                  <a:latin typeface="Cambria Math"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nary>
                            <m:naryPr>
                              <m:chr m:val="∑"/>
                              <m:limLoc m:val="subSup"/>
                              <m:supHide m:val="on"/>
                              <m:ctrlPr>
                                <a:rPr lang="zh-CN" altLang="en-US" i="1">
                                  <a:latin typeface="Cambria Math" charset="0"/>
                                </a:rPr>
                              </m:ctrlPr>
                            </m:naryPr>
                            <m:sub>
                              <m:sSup>
                                <m:sSupPr>
                                  <m:ctrlPr>
                                    <a:rPr lang="zh-CN" altLang="en-US" i="1">
                                      <a:solidFill>
                                        <a:srgbClr val="836967"/>
                                      </a:solidFill>
                                      <a:latin typeface="Cambria Math" charset="0"/>
                                    </a:rPr>
                                  </m:ctrlPr>
                                </m:sSupPr>
                                <m:e>
                                  <m:r>
                                    <a:rPr lang="zh-CN" altLang="en-US" i="1">
                                      <a:latin typeface="Cambria Math" panose="02040503050406030204" pitchFamily="18" charset="0"/>
                                    </a:rPr>
                                    <m:t>𝑠</m:t>
                                  </m:r>
                                </m:e>
                                <m:sup>
                                  <m:r>
                                    <a:rPr lang="zh-CN" altLang="en-US" i="0">
                                      <a:latin typeface="Cambria Math" panose="02040503050406030204" pitchFamily="18" charset="0"/>
                                    </a:rPr>
                                    <m:t>′</m:t>
                                  </m:r>
                                </m:sup>
                              </m:sSup>
                              <m:r>
                                <a:rPr lang="zh-CN" altLang="en-US" i="0">
                                  <a:latin typeface="Cambria Math" panose="02040503050406030204" pitchFamily="18" charset="0"/>
                                </a:rPr>
                                <m:t>∈</m:t>
                              </m:r>
                              <m:r>
                                <a:rPr lang="zh-CN" altLang="en-US" b="1" i="1">
                                  <a:latin typeface="Cambria Math" panose="02040503050406030204" pitchFamily="18" charset="0"/>
                                </a:rPr>
                                <m:t>𝑺</m:t>
                              </m:r>
                            </m:sub>
                            <m:sup/>
                            <m:e>
                              <m:r>
                                <a:rPr lang="zh-CN" altLang="en-US" b="0" i="1">
                                  <a:latin typeface="Cambria Math" panose="02040503050406030204" pitchFamily="18" charset="0"/>
                                </a:rPr>
                                <m:t>𝑃</m:t>
                              </m:r>
                              <m:d>
                                <m:dPr>
                                  <m:ctrlPr>
                                    <a:rPr lang="zh-CN" altLang="en-US" b="0" i="1">
                                      <a:solidFill>
                                        <a:srgbClr val="836967"/>
                                      </a:solidFill>
                                      <a:latin typeface="Cambria Math" charset="0"/>
                                    </a:rPr>
                                  </m:ctrlPr>
                                </m:dPr>
                                <m:e>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nary>
                          <m:d>
                            <m:dPr>
                              <m:begChr m:val="["/>
                              <m:endChr m:val="]"/>
                              <m:ctrlPr>
                                <a:rPr lang="zh-CN" altLang="en-US" b="0" i="1">
                                  <a:solidFill>
                                    <a:srgbClr val="836967"/>
                                  </a:solidFill>
                                  <a:latin typeface="Cambria Math" charset="0"/>
                                </a:rPr>
                              </m:ctrlPr>
                            </m:dPr>
                            <m:e>
                              <m:r>
                                <a:rPr lang="zh-CN" altLang="en-US" b="0" i="1">
                                  <a:latin typeface="Cambria Math" panose="02040503050406030204" pitchFamily="18" charset="0"/>
                                </a:rPr>
                                <m:t>𝑅</m:t>
                              </m:r>
                              <m:d>
                                <m:dPr>
                                  <m:ctrlPr>
                                    <a:rPr lang="zh-CN" altLang="en-US" b="0" i="1">
                                      <a:solidFill>
                                        <a:srgbClr val="836967"/>
                                      </a:solidFill>
                                      <a:latin typeface="Cambria Math"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sSub>
                                <m:sSubPr>
                                  <m:ctrlPr>
                                    <a:rPr lang="zh-CN" altLang="en-US" b="0" i="1">
                                      <a:solidFill>
                                        <a:srgbClr val="836967"/>
                                      </a:solidFill>
                                      <a:latin typeface="Cambria Math" charset="0"/>
                                    </a:rPr>
                                  </m:ctrlPr>
                                </m:sSubPr>
                                <m:e>
                                  <m:r>
                                    <a:rPr lang="zh-CN" altLang="en-US" b="0" i="1">
                                      <a:latin typeface="Cambria Math" panose="02040503050406030204" pitchFamily="18" charset="0"/>
                                    </a:rPr>
                                    <m:t>𝑉</m:t>
                                  </m:r>
                                </m:e>
                                <m:sub>
                                  <m:r>
                                    <a:rPr lang="zh-CN" altLang="en-US" b="0" i="1">
                                      <a:latin typeface="Cambria Math" panose="02040503050406030204" pitchFamily="18" charset="0"/>
                                    </a:rPr>
                                    <m:t>𝜋</m:t>
                                  </m:r>
                                </m:sub>
                              </m:sSub>
                              <m:d>
                                <m:dPr>
                                  <m:ctrlPr>
                                    <a:rPr lang="zh-CN" altLang="en-US" b="0" i="1">
                                      <a:solidFill>
                                        <a:srgbClr val="836967"/>
                                      </a:solidFill>
                                      <a:latin typeface="Cambria Math" charset="0"/>
                                    </a:rPr>
                                  </m:ctrlPr>
                                </m:dPr>
                                <m:e>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e>
                          </m:d>
                        </m:e>
                      </m:nary>
                      <m:r>
                        <a:rPr lang="zh-CN" altLang="en-US" b="0" i="0">
                          <a:latin typeface="Cambria Math" panose="02040503050406030204" pitchFamily="18" charset="0"/>
                        </a:rPr>
                        <m:t>=</m:t>
                      </m:r>
                      <m:sSub>
                        <m:sSubPr>
                          <m:ctrlPr>
                            <a:rPr lang="zh-CN" altLang="en-US" b="0" i="1">
                              <a:solidFill>
                                <a:srgbClr val="836967"/>
                              </a:solidFill>
                              <a:latin typeface="Cambria Math" charset="0"/>
                            </a:rPr>
                          </m:ctrlPr>
                        </m:sSubPr>
                        <m:e>
                          <m:r>
                            <a:rPr lang="zh-CN" altLang="en-US" b="0" i="0">
                              <a:latin typeface="Cambria Math" panose="02040503050406030204" pitchFamily="18" charset="0"/>
                            </a:rPr>
                            <m:t>𝔼</m:t>
                          </m:r>
                        </m:e>
                        <m:sub>
                          <m:d>
                            <m:dPr>
                              <m:begChr m:val=""/>
                              <m:ctrlPr>
                                <a:rPr lang="zh-CN" altLang="en-US" b="0" i="1">
                                  <a:latin typeface="Cambria Math" charset="0"/>
                                </a:rPr>
                              </m:ctrlPr>
                            </m:dP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𝜋</m:t>
                              </m:r>
                              <m:r>
                                <a:rPr lang="zh-CN" altLang="en-US" b="0" i="0">
                                  <a:latin typeface="Cambria Math" panose="02040503050406030204" pitchFamily="18" charset="0"/>
                                </a:rPr>
                                <m:t>(</m:t>
                              </m:r>
                              <m:r>
                                <a:rPr lang="zh-CN" altLang="en-US" b="0" i="1">
                                  <a:latin typeface="Cambria Math" panose="02040503050406030204" pitchFamily="18" charset="0"/>
                                </a:rPr>
                                <m:t>𝑠</m:t>
                              </m:r>
                              <m:r>
                                <a:rPr lang="zh-CN" altLang="en-US" b="0" i="0">
                                  <a:latin typeface="Cambria Math" panose="02040503050406030204" pitchFamily="18" charset="0"/>
                                </a:rPr>
                                <m:t>,⋅</m:t>
                              </m:r>
                            </m:e>
                          </m:d>
                        </m:sub>
                      </m:sSub>
                      <m:sSub>
                        <m:sSubPr>
                          <m:ctrlPr>
                            <a:rPr lang="zh-CN" altLang="en-US" b="0" i="1">
                              <a:solidFill>
                                <a:srgbClr val="836967"/>
                              </a:solidFill>
                              <a:latin typeface="Cambria Math" charset="0"/>
                            </a:rPr>
                          </m:ctrlPr>
                        </m:sSubPr>
                        <m:e>
                          <m:r>
                            <a:rPr lang="zh-CN" altLang="en-US" b="0" i="0">
                              <a:latin typeface="Cambria Math" panose="02040503050406030204" pitchFamily="18" charset="0"/>
                            </a:rPr>
                            <m:t>𝔼</m:t>
                          </m:r>
                        </m:e>
                        <m:sub>
                          <m:d>
                            <m:dPr>
                              <m:begChr m:val=""/>
                              <m:ctrlPr>
                                <a:rPr lang="zh-CN" altLang="en-US" b="0" i="1">
                                  <a:latin typeface="Cambria Math" charset="0"/>
                                </a:rPr>
                              </m:ctrlPr>
                            </m:dPr>
                            <m:e>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𝑃</m:t>
                              </m:r>
                              <m:r>
                                <a:rPr lang="zh-CN" altLang="en-US" b="0" i="0">
                                  <a:latin typeface="Cambria Math" panose="02040503050406030204" pitchFamily="18" charset="0"/>
                                </a:rPr>
                                <m:t>(⋅|</m:t>
                              </m:r>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ub>
                      </m:sSub>
                      <m:d>
                        <m:dPr>
                          <m:begChr m:val="["/>
                          <m:endChr m:val="]"/>
                          <m:ctrlPr>
                            <a:rPr lang="zh-CN" altLang="en-US" b="0" i="1">
                              <a:solidFill>
                                <a:srgbClr val="836967"/>
                              </a:solidFill>
                              <a:latin typeface="Cambria Math" charset="0"/>
                            </a:rPr>
                          </m:ctrlPr>
                        </m:dPr>
                        <m:e>
                          <m:r>
                            <a:rPr lang="zh-CN" altLang="en-US" b="0" i="1">
                              <a:latin typeface="Cambria Math" panose="02040503050406030204" pitchFamily="18" charset="0"/>
                            </a:rPr>
                            <m:t>𝑅</m:t>
                          </m:r>
                          <m:d>
                            <m:dPr>
                              <m:ctrlPr>
                                <a:rPr lang="zh-CN" altLang="en-US" b="0" i="1">
                                  <a:solidFill>
                                    <a:srgbClr val="836967"/>
                                  </a:solidFill>
                                  <a:latin typeface="Cambria Math"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sSub>
                            <m:sSubPr>
                              <m:ctrlPr>
                                <a:rPr lang="zh-CN" altLang="en-US" b="0" i="1">
                                  <a:solidFill>
                                    <a:srgbClr val="836967"/>
                                  </a:solidFill>
                                  <a:latin typeface="Cambria Math" charset="0"/>
                                </a:rPr>
                              </m:ctrlPr>
                            </m:sSubPr>
                            <m:e>
                              <m:r>
                                <a:rPr lang="zh-CN" altLang="en-US" b="0" i="1">
                                  <a:latin typeface="Cambria Math" panose="02040503050406030204" pitchFamily="18" charset="0"/>
                                </a:rPr>
                                <m:t>𝑉</m:t>
                              </m:r>
                            </m:e>
                            <m:sub>
                              <m:r>
                                <a:rPr lang="zh-CN" altLang="en-US" b="0" i="1">
                                  <a:latin typeface="Cambria Math" panose="02040503050406030204" pitchFamily="18" charset="0"/>
                                </a:rPr>
                                <m:t>𝜋</m:t>
                              </m:r>
                            </m:sub>
                          </m:sSub>
                          <m:d>
                            <m:dPr>
                              <m:ctrlPr>
                                <a:rPr lang="zh-CN" altLang="en-US" b="0" i="1">
                                  <a:solidFill>
                                    <a:srgbClr val="836967"/>
                                  </a:solidFill>
                                  <a:latin typeface="Cambria Math" charset="0"/>
                                </a:rPr>
                              </m:ctrlPr>
                            </m:dPr>
                            <m:e>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e>
                      </m:d>
                    </m:oMath>
                  </m:oMathPara>
                </a14:m>
                <a:endParaRPr lang="zh-CN" altLang="en-US" dirty="0"/>
              </a:p>
            </p:txBody>
          </p:sp>
        </mc:Choice>
        <mc:Fallback xmlns="">
          <p:sp>
            <p:nvSpPr>
              <p:cNvPr id="8" name="文本框 7">
                <a:extLst>
                  <a:ext uri="{FF2B5EF4-FFF2-40B4-BE49-F238E27FC236}">
                    <a16:creationId xmlns:a16="http://schemas.microsoft.com/office/drawing/2014/main" id="{2A7BC573-8636-4608-B5E0-509A1DBD2DB4}"/>
                  </a:ext>
                </a:extLst>
              </p:cNvPr>
              <p:cNvSpPr txBox="1">
                <a:spLocks noRot="1" noChangeAspect="1" noMove="1" noResize="1" noEditPoints="1" noAdjustHandles="1" noChangeArrowheads="1" noChangeShapeType="1" noTextEdit="1"/>
              </p:cNvSpPr>
              <p:nvPr/>
            </p:nvSpPr>
            <p:spPr>
              <a:xfrm>
                <a:off x="601318" y="3953097"/>
                <a:ext cx="7737024" cy="941668"/>
              </a:xfrm>
              <a:prstGeom prst="rect">
                <a:avLst/>
              </a:prstGeom>
              <a:blipFill>
                <a:blip r:embed="rId3"/>
                <a:stretch>
                  <a:fillRect b="-709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xmlns="" id="{A269D7D7-8815-4A5B-8358-1872E6575349}"/>
                  </a:ext>
                </a:extLst>
              </p:cNvPr>
              <p:cNvSpPr txBox="1"/>
              <p:nvPr/>
            </p:nvSpPr>
            <p:spPr>
              <a:xfrm>
                <a:off x="535057" y="5085535"/>
                <a:ext cx="7869546" cy="883190"/>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价值函数取值与时间没有关系，只与策略</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、在策略</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下从某个状态转移到其后续状态所取得的回报以及在后续所得回报有关。</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A269D7D7-8815-4A5B-8358-1872E6575349}"/>
                  </a:ext>
                </a:extLst>
              </p:cNvPr>
              <p:cNvSpPr txBox="1">
                <a:spLocks noRot="1" noChangeAspect="1" noMove="1" noResize="1" noEditPoints="1" noAdjustHandles="1" noChangeArrowheads="1" noChangeShapeType="1" noTextEdit="1"/>
              </p:cNvSpPr>
              <p:nvPr/>
            </p:nvSpPr>
            <p:spPr>
              <a:xfrm>
                <a:off x="535057" y="5085535"/>
                <a:ext cx="7869546" cy="883190"/>
              </a:xfrm>
              <a:prstGeom prst="rect">
                <a:avLst/>
              </a:prstGeom>
              <a:blipFill>
                <a:blip r:embed="rId4"/>
                <a:stretch>
                  <a:fillRect l="-697" r="-620" b="-10345"/>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xmlns="" id="{8C87CD74-9942-4CB4-82B3-0077EBAC514E}"/>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2135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28E9B1AF-58B4-4E99-8310-BE98E52BBBF1}"/>
                  </a:ext>
                </a:extLst>
              </p:cNvPr>
              <p:cNvSpPr/>
              <p:nvPr/>
            </p:nvSpPr>
            <p:spPr>
              <a:xfrm>
                <a:off x="253202" y="2043611"/>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charset="0"/>
                          </a:rPr>
                        </m:ctrlPr>
                      </m:dPr>
                      <m:e>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charset="0"/>
                          </a:rPr>
                        </m:ctrlPr>
                      </m:dPr>
                      <m:e>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2043611"/>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xmlns="" id="{EA92C76C-8A8E-42B5-B6F5-3D4E70894F84}"/>
              </a:ext>
            </a:extLst>
          </p:cNvPr>
          <p:cNvSpPr txBox="1"/>
          <p:nvPr/>
        </p:nvSpPr>
        <p:spPr>
          <a:xfrm>
            <a:off x="333047" y="1107268"/>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xmlns="" id="{A269D7D7-8815-4A5B-8358-1872E6575349}"/>
              </a:ext>
            </a:extLst>
          </p:cNvPr>
          <p:cNvSpPr txBox="1"/>
          <p:nvPr/>
        </p:nvSpPr>
        <p:spPr>
          <a:xfrm>
            <a:off x="513564" y="5362146"/>
            <a:ext cx="7869546" cy="883190"/>
          </a:xfrm>
          <a:prstGeom prst="rect">
            <a:avLst/>
          </a:prstGeom>
          <a:noFill/>
        </p:spPr>
        <p:txBody>
          <a:bodyPr wrap="square">
            <a:spAutoFit/>
          </a:bodyPr>
          <a:lstStyle/>
          <a:p>
            <a:pPr indent="304800" algn="just">
              <a:lnSpc>
                <a:spcPct val="150000"/>
              </a:lnSpc>
            </a:pP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   动作</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价值函数取值同样与时间没有关系，而是与瞬时奖励和下一步的状态和动作有关。</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E40342B5-5DCD-4D94-9649-321E1B32BF31}"/>
                  </a:ext>
                </a:extLst>
              </p:cNvPr>
              <p:cNvSpPr txBox="1"/>
              <p:nvPr/>
            </p:nvSpPr>
            <p:spPr>
              <a:xfrm>
                <a:off x="1025136" y="3862181"/>
                <a:ext cx="6992177" cy="14271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charset="0"/>
                            </a:rPr>
                          </m:ctrlPr>
                        </m:dPr>
                        <m:e>
                          <m:sSub>
                            <m:sSubPr>
                              <m:ctrlPr>
                                <a:rPr lang="zh-CN" altLang="en-US" i="1">
                                  <a:solidFill>
                                    <a:srgbClr val="836967"/>
                                  </a:solidFill>
                                  <a:latin typeface="Cambria Math"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𝜋</m:t>
                              </m:r>
                            </m:sub>
                          </m:sSub>
                          <m:d>
                            <m:dPr>
                              <m:ctrlPr>
                                <a:rPr lang="zh-CN" altLang="en-US" i="1">
                                  <a:solidFill>
                                    <a:srgbClr val="836967"/>
                                  </a:solidFill>
                                  <a:latin typeface="Cambria Math"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r>
                            <a:rPr lang="zh-CN" altLang="en-US" i="0">
                              <a:latin typeface="Cambria Math" panose="02040503050406030204" pitchFamily="18" charset="0"/>
                            </a:rPr>
                            <m:t>=</m:t>
                          </m:r>
                          <m:nary>
                            <m:naryPr>
                              <m:chr m:val="∑"/>
                              <m:limLoc m:val="subSup"/>
                              <m:supHide m:val="on"/>
                              <m:ctrlPr>
                                <a:rPr lang="zh-CN" altLang="en-US" i="1">
                                  <a:latin typeface="Cambria Math" charset="0"/>
                                </a:rPr>
                              </m:ctrlPr>
                            </m:naryPr>
                            <m:sub>
                              <m:sSup>
                                <m:sSupPr>
                                  <m:ctrlPr>
                                    <a:rPr lang="zh-CN" altLang="en-US" i="1">
                                      <a:solidFill>
                                        <a:srgbClr val="836967"/>
                                      </a:solidFill>
                                      <a:latin typeface="Cambria Math" charset="0"/>
                                    </a:rPr>
                                  </m:ctrlPr>
                                </m:sSupPr>
                                <m:e>
                                  <m:r>
                                    <a:rPr lang="zh-CN" altLang="en-US" i="1">
                                      <a:latin typeface="Cambria Math" panose="02040503050406030204" pitchFamily="18" charset="0"/>
                                    </a:rPr>
                                    <m:t>𝑠</m:t>
                                  </m:r>
                                </m:e>
                                <m:sup>
                                  <m:r>
                                    <a:rPr lang="zh-CN" altLang="en-US" i="0">
                                      <a:latin typeface="Cambria Math" panose="02040503050406030204" pitchFamily="18" charset="0"/>
                                    </a:rPr>
                                    <m:t>′</m:t>
                                  </m:r>
                                </m:sup>
                              </m:sSup>
                              <m:r>
                                <a:rPr lang="zh-CN" altLang="en-US" i="0">
                                  <a:latin typeface="Cambria Math" panose="02040503050406030204" pitchFamily="18" charset="0"/>
                                </a:rPr>
                                <m:t>∈</m:t>
                              </m:r>
                              <m:r>
                                <a:rPr lang="zh-CN" altLang="en-US" b="1" i="1">
                                  <a:latin typeface="Cambria Math" panose="02040503050406030204" pitchFamily="18" charset="0"/>
                                </a:rPr>
                                <m:t>𝑺</m:t>
                              </m:r>
                            </m:sub>
                            <m:sup/>
                            <m:e>
                              <m:r>
                                <a:rPr lang="zh-CN" altLang="en-US" b="0" i="1">
                                  <a:latin typeface="Cambria Math" panose="02040503050406030204" pitchFamily="18" charset="0"/>
                                </a:rPr>
                                <m:t>𝑃</m:t>
                              </m:r>
                              <m:d>
                                <m:dPr>
                                  <m:ctrlPr>
                                    <a:rPr lang="zh-CN" altLang="en-US" b="0" i="1">
                                      <a:solidFill>
                                        <a:srgbClr val="836967"/>
                                      </a:solidFill>
                                      <a:latin typeface="Cambria Math" charset="0"/>
                                    </a:rPr>
                                  </m:ctrlPr>
                                </m:dPr>
                                <m:e>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nary>
                          <m:d>
                            <m:dPr>
                              <m:begChr m:val="["/>
                              <m:endChr m:val="]"/>
                              <m:ctrlPr>
                                <a:rPr lang="zh-CN" altLang="en-US" b="0" i="1">
                                  <a:solidFill>
                                    <a:srgbClr val="836967"/>
                                  </a:solidFill>
                                  <a:latin typeface="Cambria Math" charset="0"/>
                                </a:rPr>
                              </m:ctrlPr>
                            </m:dPr>
                            <m:e>
                              <m:r>
                                <a:rPr lang="zh-CN" altLang="en-US" b="0" i="1">
                                  <a:latin typeface="Cambria Math" panose="02040503050406030204" pitchFamily="18" charset="0"/>
                                </a:rPr>
                                <m:t>𝑅</m:t>
                              </m:r>
                              <m:d>
                                <m:dPr>
                                  <m:ctrlPr>
                                    <a:rPr lang="zh-CN" altLang="en-US" b="0" i="1">
                                      <a:solidFill>
                                        <a:srgbClr val="836967"/>
                                      </a:solidFill>
                                      <a:latin typeface="Cambria Math"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nary>
                                <m:naryPr>
                                  <m:chr m:val="∑"/>
                                  <m:limLoc m:val="subSup"/>
                                  <m:supHide m:val="on"/>
                                  <m:ctrlPr>
                                    <a:rPr lang="zh-CN" altLang="en-US" b="0" i="1">
                                      <a:latin typeface="Cambria Math" charset="0"/>
                                    </a:rPr>
                                  </m:ctrlPr>
                                </m:naryPr>
                                <m:sub>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𝐴</m:t>
                                  </m:r>
                                </m:sub>
                                <m:sup/>
                                <m:e>
                                  <m:r>
                                    <a:rPr lang="zh-CN" altLang="en-US" b="0" i="1">
                                      <a:latin typeface="Cambria Math" panose="02040503050406030204" pitchFamily="18" charset="0"/>
                                    </a:rPr>
                                    <m:t>𝜋</m:t>
                                  </m:r>
                                  <m:d>
                                    <m:dPr>
                                      <m:ctrlPr>
                                        <a:rPr lang="zh-CN" altLang="en-US" b="0" i="1">
                                          <a:solidFill>
                                            <a:srgbClr val="836967"/>
                                          </a:solidFill>
                                          <a:latin typeface="Cambria Math" charset="0"/>
                                        </a:rPr>
                                      </m:ctrlPr>
                                    </m:dPr>
                                    <m:e>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e>
                                  </m:d>
                                  <m:sSub>
                                    <m:sSubPr>
                                      <m:ctrlPr>
                                        <a:rPr lang="zh-CN" altLang="en-US" b="0" i="1">
                                          <a:solidFill>
                                            <a:srgbClr val="836967"/>
                                          </a:solidFill>
                                          <a:latin typeface="Cambria Math" charset="0"/>
                                        </a:rPr>
                                      </m:ctrlPr>
                                    </m:sSubPr>
                                    <m:e>
                                      <m:r>
                                        <a:rPr lang="zh-CN" altLang="en-US" b="0" i="1">
                                          <a:latin typeface="Cambria Math" panose="02040503050406030204" pitchFamily="18" charset="0"/>
                                        </a:rPr>
                                        <m:t>𝑞</m:t>
                                      </m:r>
                                    </m:e>
                                    <m:sub>
                                      <m:r>
                                        <a:rPr lang="zh-CN" altLang="en-US" b="0" i="1">
                                          <a:latin typeface="Cambria Math" panose="02040503050406030204" pitchFamily="18" charset="0"/>
                                        </a:rPr>
                                        <m:t>𝜋</m:t>
                                      </m:r>
                                    </m:sub>
                                  </m:sSub>
                                  <m:d>
                                    <m:dPr>
                                      <m:ctrlPr>
                                        <a:rPr lang="zh-CN" altLang="en-US" b="0" i="1">
                                          <a:solidFill>
                                            <a:srgbClr val="836967"/>
                                          </a:solidFill>
                                          <a:latin typeface="Cambria Math" charset="0"/>
                                        </a:rPr>
                                      </m:ctrlPr>
                                    </m:dPr>
                                    <m:e>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e>
                                  </m:d>
                                </m:e>
                              </m:nary>
                            </m:e>
                          </m:d>
                          <m:r>
                            <a:rPr lang="zh-CN" altLang="en-US" b="0" i="0">
                              <a:latin typeface="Cambria Math" panose="02040503050406030204" pitchFamily="18" charset="0"/>
                            </a:rPr>
                            <m:t>=</m:t>
                          </m:r>
                          <m:sSub>
                            <m:sSubPr>
                              <m:ctrlPr>
                                <a:rPr lang="zh-CN" altLang="en-US" b="0" i="1">
                                  <a:solidFill>
                                    <a:srgbClr val="836967"/>
                                  </a:solidFill>
                                  <a:latin typeface="Cambria Math" charset="0"/>
                                </a:rPr>
                              </m:ctrlPr>
                            </m:sSubPr>
                            <m:e>
                              <m:r>
                                <a:rPr lang="zh-CN" altLang="en-US" b="0" i="0">
                                  <a:latin typeface="Cambria Math" panose="02040503050406030204" pitchFamily="18" charset="0"/>
                                </a:rPr>
                                <m:t>𝔼</m:t>
                              </m:r>
                            </m:e>
                            <m:sub>
                              <m:d>
                                <m:dPr>
                                  <m:begChr m:val=""/>
                                  <m:ctrlPr>
                                    <a:rPr lang="zh-CN" altLang="en-US" b="0" i="1">
                                      <a:latin typeface="Cambria Math" charset="0"/>
                                    </a:rPr>
                                  </m:ctrlPr>
                                </m:dPr>
                                <m:e>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𝑃</m:t>
                                  </m:r>
                                  <m:r>
                                    <a:rPr lang="zh-CN" altLang="en-US" b="0" i="0">
                                      <a:latin typeface="Cambria Math" panose="02040503050406030204" pitchFamily="18" charset="0"/>
                                    </a:rPr>
                                    <m:t>(⋅|</m:t>
                                  </m:r>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ub>
                          </m:sSub>
                          <m:r>
                            <a:rPr lang="zh-CN" altLang="en-US" b="0" i="0">
                              <a:latin typeface="Cambria Math" panose="02040503050406030204" pitchFamily="18" charset="0"/>
                            </a:rPr>
                            <m:t>[</m:t>
                          </m:r>
                          <m:r>
                            <a:rPr lang="zh-CN" altLang="en-US" b="0" i="1">
                              <a:latin typeface="Cambria Math" panose="02040503050406030204" pitchFamily="18" charset="0"/>
                            </a:rPr>
                            <m:t>𝑅</m:t>
                          </m:r>
                          <m:d>
                            <m:dPr>
                              <m:ctrlPr>
                                <a:rPr lang="zh-CN" altLang="en-US" b="0" i="1">
                                  <a:solidFill>
                                    <a:srgbClr val="836967"/>
                                  </a:solidFill>
                                  <a:latin typeface="Cambria Math"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sSub>
                            <m:sSubPr>
                              <m:ctrlPr>
                                <a:rPr lang="zh-CN" altLang="en-US" b="0" i="1">
                                  <a:solidFill>
                                    <a:srgbClr val="836967"/>
                                  </a:solidFill>
                                  <a:latin typeface="Cambria Math" charset="0"/>
                                </a:rPr>
                              </m:ctrlPr>
                            </m:sSubPr>
                            <m:e>
                              <m:r>
                                <a:rPr lang="zh-CN" altLang="en-US" b="0" i="0">
                                  <a:latin typeface="Cambria Math" panose="02040503050406030204" pitchFamily="18" charset="0"/>
                                </a:rPr>
                                <m:t>𝔼</m:t>
                              </m:r>
                            </m:e>
                            <m:sub>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𝜋</m:t>
                              </m:r>
                              <m:d>
                                <m:dPr>
                                  <m:ctrlPr>
                                    <a:rPr lang="zh-CN" altLang="en-US" b="0" i="1">
                                      <a:solidFill>
                                        <a:srgbClr val="836967"/>
                                      </a:solidFill>
                                      <a:latin typeface="Cambria Math" charset="0"/>
                                    </a:rPr>
                                  </m:ctrlPr>
                                </m:dPr>
                                <m:e>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e>
                              </m:d>
                            </m:sub>
                          </m:sSub>
                          <m:d>
                            <m:dPr>
                              <m:begChr m:val="["/>
                              <m:endChr m:val="]"/>
                              <m:ctrlPr>
                                <a:rPr lang="zh-CN" altLang="en-US" b="0" i="1">
                                  <a:solidFill>
                                    <a:srgbClr val="836967"/>
                                  </a:solidFill>
                                  <a:latin typeface="Cambria Math" charset="0"/>
                                </a:rPr>
                              </m:ctrlPr>
                            </m:dPr>
                            <m:e>
                              <m:sSub>
                                <m:sSubPr>
                                  <m:ctrlPr>
                                    <a:rPr lang="zh-CN" altLang="en-US" b="0" i="1">
                                      <a:solidFill>
                                        <a:srgbClr val="836967"/>
                                      </a:solidFill>
                                      <a:latin typeface="Cambria Math" charset="0"/>
                                    </a:rPr>
                                  </m:ctrlPr>
                                </m:sSubPr>
                                <m:e>
                                  <m:r>
                                    <a:rPr lang="zh-CN" altLang="en-US" b="0" i="1">
                                      <a:latin typeface="Cambria Math" panose="02040503050406030204" pitchFamily="18" charset="0"/>
                                    </a:rPr>
                                    <m:t>𝑞</m:t>
                                  </m:r>
                                </m:e>
                                <m:sub>
                                  <m:r>
                                    <a:rPr lang="zh-CN" altLang="en-US" b="0" i="1">
                                      <a:latin typeface="Cambria Math" panose="02040503050406030204" pitchFamily="18" charset="0"/>
                                    </a:rPr>
                                    <m:t>𝜋</m:t>
                                  </m:r>
                                </m:sub>
                              </m:sSub>
                              <m:d>
                                <m:dPr>
                                  <m:ctrlPr>
                                    <a:rPr lang="zh-CN" altLang="en-US" b="0" i="1">
                                      <a:solidFill>
                                        <a:srgbClr val="836967"/>
                                      </a:solidFill>
                                      <a:latin typeface="Cambria Math" charset="0"/>
                                    </a:rPr>
                                  </m:ctrlPr>
                                </m:dPr>
                                <m:e>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sSup>
                                    <m:sSupPr>
                                      <m:ctrlPr>
                                        <a:rPr lang="zh-CN" altLang="en-US" b="0" i="1">
                                          <a:solidFill>
                                            <a:srgbClr val="836967"/>
                                          </a:solidFill>
                                          <a:latin typeface="Cambria Math"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e>
                              </m:d>
                            </m:e>
                          </m:d>
                        </m:e>
                      </m:d>
                    </m:oMath>
                  </m:oMathPara>
                </a14:m>
                <a:endParaRPr lang="zh-CN" altLang="en-US" dirty="0"/>
              </a:p>
            </p:txBody>
          </p:sp>
        </mc:Choice>
        <mc:Fallback xmlns="">
          <p:sp>
            <p:nvSpPr>
              <p:cNvPr id="9" name="文本框 8">
                <a:extLst>
                  <a:ext uri="{FF2B5EF4-FFF2-40B4-BE49-F238E27FC236}">
                    <a16:creationId xmlns:a16="http://schemas.microsoft.com/office/drawing/2014/main" id="{E40342B5-5DCD-4D94-9649-321E1B32BF31}"/>
                  </a:ext>
                </a:extLst>
              </p:cNvPr>
              <p:cNvSpPr txBox="1">
                <a:spLocks noRot="1" noChangeAspect="1" noMove="1" noResize="1" noEditPoints="1" noAdjustHandles="1" noChangeArrowheads="1" noChangeShapeType="1" noTextEdit="1"/>
              </p:cNvSpPr>
              <p:nvPr/>
            </p:nvSpPr>
            <p:spPr>
              <a:xfrm>
                <a:off x="1025136" y="3862181"/>
                <a:ext cx="6992177" cy="1427122"/>
              </a:xfrm>
              <a:prstGeom prst="rect">
                <a:avLst/>
              </a:prstGeom>
              <a:blipFill>
                <a:blip r:embed="rId3"/>
                <a:stretch>
                  <a:fillRect/>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xmlns="" id="{5B50AB98-3033-42C0-8A9B-344DF807DBF4}"/>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78125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7663114-BA1E-4D33-B77E-13B4B0533AAA}"/>
              </a:ext>
            </a:extLst>
          </p:cNvPr>
          <p:cNvSpPr>
            <a:spLocks noGrp="1"/>
          </p:cNvSpPr>
          <p:nvPr>
            <p:ph type="title"/>
          </p:nvPr>
        </p:nvSpPr>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价值函数与动作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价值函数的关系：动作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a:t>
            </a:r>
            <a:r>
              <a:rPr lang="zh-CN" altLang="zh-CN" sz="2400" dirty="0">
                <a:latin typeface="黑体" panose="02010609060101010101" pitchFamily="49" charset="-122"/>
                <a:ea typeface="黑体" panose="02010609060101010101" pitchFamily="49" charset="-122"/>
                <a:cs typeface="Times New Roman" panose="02020603050405020304" pitchFamily="18" charset="0"/>
              </a:rPr>
              <a:t>贝尔曼方程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707713" y="2886992"/>
                <a:ext cx="8159392" cy="5420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e>
                      </m:d>
                      <m:r>
                        <a:rPr lang="en-US" altLang="zh-CN" sz="2400" i="1">
                          <a:latin typeface="Cambria Math"/>
                        </a:rPr>
                        <m:t>=</m:t>
                      </m:r>
                      <m:sSub>
                        <m:sSubPr>
                          <m:ctrlPr>
                            <a:rPr lang="zh-CN" altLang="zh-CN" sz="2400" i="1">
                              <a:latin typeface="Cambria Math" charset="0"/>
                            </a:rPr>
                          </m:ctrlPr>
                        </m:sSubPr>
                        <m:e>
                          <m:r>
                            <a:rPr lang="en-US" altLang="zh-CN" sz="2400" i="1">
                              <a:latin typeface="Cambria Math"/>
                            </a:rPr>
                            <m:t>𝔼</m:t>
                          </m:r>
                        </m:e>
                        <m:sub>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r>
                        <a:rPr lang="en-US" altLang="zh-CN" sz="2400">
                          <a:latin typeface="Cambria Math"/>
                        </a:rPr>
                        <m:t>[</m:t>
                      </m:r>
                      <m:r>
                        <a:rPr lang="en-US" altLang="zh-CN" sz="2400" i="1">
                          <a:latin typeface="Cambria Math"/>
                        </a:rPr>
                        <m:t>𝑅</m:t>
                      </m:r>
                      <m:d>
                        <m:dPr>
                          <m:ctrlPr>
                            <a:rPr lang="zh-CN" altLang="zh-CN" sz="2400" i="1">
                              <a:latin typeface="Cambria Math"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charset="0"/>
                            </a:rPr>
                          </m:ctrlPr>
                        </m:sSubPr>
                        <m:e>
                          <m:r>
                            <a:rPr lang="en-US" altLang="zh-CN" sz="2400" i="1">
                              <a:latin typeface="Cambria Math"/>
                            </a:rPr>
                            <m:t>𝔼</m:t>
                          </m:r>
                        </m:e>
                        <m:sub>
                          <m:sSup>
                            <m:sSupPr>
                              <m:ctrlPr>
                                <a:rPr lang="zh-CN" altLang="zh-CN" sz="2400" i="1">
                                  <a:latin typeface="Cambria Math" charset="0"/>
                                </a:rPr>
                              </m:ctrlPr>
                            </m:sSupPr>
                            <m:e>
                              <m:r>
                                <a:rPr lang="en-US" altLang="zh-CN" sz="2400" i="1">
                                  <a:latin typeface="Cambria Math"/>
                                </a:rPr>
                                <m:t>𝑎</m:t>
                              </m:r>
                            </m:e>
                            <m:sup>
                              <m:r>
                                <a:rPr lang="en-US" altLang="zh-CN" sz="2400" i="1">
                                  <a:latin typeface="Cambria Math"/>
                                </a:rPr>
                                <m:t>′</m:t>
                              </m:r>
                            </m:sup>
                          </m:sSup>
                          <m:r>
                            <a:rPr lang="en-US" altLang="zh-CN" sz="2400" i="1">
                              <a:latin typeface="Cambria Math"/>
                            </a:rPr>
                            <m:t>~</m:t>
                          </m:r>
                          <m:r>
                            <a:rPr lang="en-US" altLang="zh-CN" sz="2400" i="1">
                              <a:latin typeface="Cambria Math"/>
                            </a:rPr>
                            <m:t>𝜋</m:t>
                          </m:r>
                          <m:d>
                            <m:dPr>
                              <m:ctrlPr>
                                <a:rPr lang="zh-CN" altLang="zh-CN" sz="2400" i="1">
                                  <a:latin typeface="Cambria Math" charset="0"/>
                                </a:rPr>
                              </m:ctrlPr>
                            </m:dPr>
                            <m:e>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e>
                          </m:d>
                        </m:sub>
                      </m:sSub>
                      <m:d>
                        <m:dPr>
                          <m:begChr m:val="["/>
                          <m:endChr m:val="]"/>
                          <m:ctrlPr>
                            <a:rPr lang="zh-CN" altLang="zh-CN" sz="2400" i="1">
                              <a:latin typeface="Cambria Math" charset="0"/>
                            </a:rPr>
                          </m:ctrlPr>
                        </m:dPr>
                        <m:e>
                          <m:sSub>
                            <m:sSubPr>
                              <m:ctrlPr>
                                <a:rPr lang="zh-CN" altLang="zh-CN" sz="2400" i="1">
                                  <a:latin typeface="Cambria Math"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charset="0"/>
                                </a:rPr>
                              </m:ctrlPr>
                            </m:dPr>
                            <m:e>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sSup>
                                <m:sSupPr>
                                  <m:ctrlPr>
                                    <a:rPr lang="zh-CN" altLang="zh-CN" sz="2400" i="1">
                                      <a:latin typeface="Cambria Math" charset="0"/>
                                    </a:rPr>
                                  </m:ctrlPr>
                                </m:sSupPr>
                                <m:e>
                                  <m:r>
                                    <a:rPr lang="en-US" altLang="zh-CN" sz="2400" i="1">
                                      <a:latin typeface="Cambria Math"/>
                                    </a:rPr>
                                    <m:t>𝑎</m:t>
                                  </m:r>
                                </m:e>
                                <m:sup>
                                  <m:r>
                                    <a:rPr lang="en-US" altLang="zh-CN" sz="2400" i="1">
                                      <a:latin typeface="Cambria Math"/>
                                    </a:rPr>
                                    <m:t>′</m:t>
                                  </m:r>
                                </m:sup>
                              </m:sSup>
                            </m:e>
                          </m:d>
                        </m:e>
                      </m:d>
                      <m:r>
                        <a:rPr lang="en-US" altLang="zh-CN" sz="2400">
                          <a:latin typeface="Cambria Math"/>
                        </a:rPr>
                        <m:t>]</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707713" y="2886992"/>
                <a:ext cx="8159392" cy="542008"/>
              </a:xfrm>
              <a:prstGeom prst="rect">
                <a:avLst/>
              </a:prstGeom>
              <a:blipFill>
                <a:blip r:embed="rId2"/>
                <a:stretch>
                  <a:fillRect b="-4494"/>
                </a:stretch>
              </a:blipFill>
            </p:spPr>
            <p:txBody>
              <a:bodyPr/>
              <a:lstStyle/>
              <a:p>
                <a:r>
                  <a:rPr lang="zh-CN" altLang="en-US">
                    <a:noFill/>
                  </a:rPr>
                  <a:t> </a:t>
                </a:r>
              </a:p>
            </p:txBody>
          </p:sp>
        </mc:Fallback>
      </mc:AlternateContent>
      <p:sp>
        <p:nvSpPr>
          <p:cNvPr id="9" name="矩形 8"/>
          <p:cNvSpPr/>
          <p:nvPr/>
        </p:nvSpPr>
        <p:spPr>
          <a:xfrm>
            <a:off x="178130" y="2281633"/>
            <a:ext cx="3390672"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动作</a:t>
            </a:r>
            <a:r>
              <a:rPr lang="en-US" altLang="zh-CN" sz="2000" kern="0" dirty="0">
                <a:solidFill>
                  <a:srgbClr val="C00000"/>
                </a:solidFill>
                <a:latin typeface="黑体" panose="02010609060101010101" pitchFamily="49" charset="-122"/>
                <a:ea typeface="黑体" panose="02010609060101010101" pitchFamily="49" charset="-122"/>
                <a:cs typeface="Times New Roman" pitchFamily="18" charset="0"/>
              </a:rPr>
              <a:t>-</a:t>
            </a:r>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0" name="矩形 9"/>
              <p:cNvSpPr/>
              <p:nvPr/>
            </p:nvSpPr>
            <p:spPr>
              <a:xfrm>
                <a:off x="1088900" y="1619074"/>
                <a:ext cx="7236361" cy="5137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charset="0"/>
                            </a:rPr>
                          </m:ctrlPr>
                        </m:dPr>
                        <m:e>
                          <m:r>
                            <a:rPr lang="en-US" altLang="zh-CN" sz="2400" i="1">
                              <a:latin typeface="Cambria Math"/>
                            </a:rPr>
                            <m:t>𝑠</m:t>
                          </m:r>
                        </m:e>
                      </m:d>
                      <m:sSub>
                        <m:sSubPr>
                          <m:ctrlPr>
                            <a:rPr lang="zh-CN" altLang="zh-CN" sz="2400" i="1">
                              <a:latin typeface="Cambria Math" charset="0"/>
                            </a:rPr>
                          </m:ctrlPr>
                        </m:sSubPr>
                        <m:e>
                          <m:r>
                            <a:rPr lang="en-US" altLang="zh-CN" sz="2400" b="0" i="1" smtClean="0">
                              <a:latin typeface="Cambria Math"/>
                            </a:rPr>
                            <m:t>=</m:t>
                          </m:r>
                          <m:r>
                            <a:rPr lang="en-US" altLang="zh-CN" sz="2400" i="1">
                              <a:latin typeface="Cambria Math"/>
                            </a:rPr>
                            <m:t>𝔼</m:t>
                          </m:r>
                        </m:e>
                        <m:sub>
                          <m:r>
                            <a:rPr lang="en-US" altLang="zh-CN" sz="2400" i="1">
                              <a:latin typeface="Cambria Math"/>
                            </a:rPr>
                            <m:t>𝑎</m:t>
                          </m:r>
                          <m:r>
                            <a:rPr lang="en-US" altLang="zh-CN" sz="2400" i="1">
                              <a:latin typeface="Cambria Math"/>
                            </a:rPr>
                            <m:t>∼</m:t>
                          </m:r>
                          <m:r>
                            <a:rPr lang="en-US" altLang="zh-CN" sz="2400" i="1">
                              <a:latin typeface="Cambria Math"/>
                            </a:rPr>
                            <m:t>𝜋</m:t>
                          </m:r>
                          <m:r>
                            <a:rPr lang="en-US" altLang="zh-CN" sz="2400" i="1">
                              <a:latin typeface="Cambria Math"/>
                            </a:rPr>
                            <m:t>(</m:t>
                          </m:r>
                          <m:r>
                            <a:rPr lang="en-US" altLang="zh-CN" sz="2400" i="1">
                              <a:latin typeface="Cambria Math"/>
                            </a:rPr>
                            <m:t>𝑠</m:t>
                          </m:r>
                          <m:r>
                            <a:rPr lang="en-US" altLang="zh-CN" sz="2400" i="1">
                              <a:latin typeface="Cambria Math"/>
                            </a:rPr>
                            <m:t>,⋅)</m:t>
                          </m:r>
                        </m:sub>
                      </m:sSub>
                      <m:sSub>
                        <m:sSubPr>
                          <m:ctrlPr>
                            <a:rPr lang="zh-CN" altLang="zh-CN" sz="2400" i="1">
                              <a:latin typeface="Cambria Math" charset="0"/>
                            </a:rPr>
                          </m:ctrlPr>
                        </m:sSubPr>
                        <m:e>
                          <m:r>
                            <a:rPr lang="en-US" altLang="zh-CN" sz="2400" i="1">
                              <a:latin typeface="Cambria Math"/>
                            </a:rPr>
                            <m:t>𝔼</m:t>
                          </m:r>
                        </m:e>
                        <m:sub>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d>
                        <m:dPr>
                          <m:begChr m:val="["/>
                          <m:endChr m:val="]"/>
                          <m:ctrlPr>
                            <a:rPr lang="zh-CN" altLang="zh-CN" sz="2400" i="1">
                              <a:latin typeface="Cambria Math" charset="0"/>
                            </a:rPr>
                          </m:ctrlPr>
                        </m:dPr>
                        <m:e>
                          <m:r>
                            <a:rPr lang="en-US" altLang="zh-CN" sz="2400" i="1">
                              <a:latin typeface="Cambria Math"/>
                            </a:rPr>
                            <m:t>𝑅</m:t>
                          </m:r>
                          <m:d>
                            <m:dPr>
                              <m:ctrlPr>
                                <a:rPr lang="zh-CN" altLang="zh-CN" sz="2400" i="1">
                                  <a:latin typeface="Cambria Math" charset="0"/>
                                </a:rPr>
                              </m:ctrlPr>
                            </m:dPr>
                            <m:e>
                              <m:r>
                                <a:rPr lang="en-US" altLang="zh-CN" sz="2400" i="1">
                                  <a:latin typeface="Cambria Math"/>
                                </a:rPr>
                                <m:t>𝑠</m:t>
                              </m:r>
                              <m:r>
                                <a:rPr lang="en-US" altLang="zh-CN" sz="2400" i="1">
                                  <a:latin typeface="Cambria Math"/>
                                </a:rPr>
                                <m:t>,</m:t>
                              </m:r>
                              <m:sSup>
                                <m:sSupPr>
                                  <m:ctrlPr>
                                    <a:rPr lang="zh-CN" altLang="zh-CN" sz="2400" i="1">
                                      <a:latin typeface="Cambria Math" charset="0"/>
                                    </a:rPr>
                                  </m:ctrlPr>
                                </m:sSupPr>
                                <m:e>
                                  <m:r>
                                    <a:rPr lang="en-US" altLang="zh-CN" sz="2400" i="1">
                                      <a:latin typeface="Cambria Math"/>
                                    </a:rPr>
                                    <m:t>𝑎</m:t>
                                  </m:r>
                                  <m:r>
                                    <a:rPr lang="en-US" altLang="zh-CN" sz="2400" i="1">
                                      <a:latin typeface="Cambria Math"/>
                                    </a:rPr>
                                    <m:t>,</m:t>
                                  </m:r>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charset="0"/>
                                </a:rPr>
                              </m:ctrlPr>
                            </m:dPr>
                            <m:e>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e>
                          </m:d>
                        </m:e>
                      </m:d>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088900" y="1619074"/>
                <a:ext cx="7236361" cy="513795"/>
              </a:xfrm>
              <a:prstGeom prst="rect">
                <a:avLst/>
              </a:prstGeom>
              <a:blipFill>
                <a:blip r:embed="rId3"/>
                <a:stretch>
                  <a:fillRect b="-10714"/>
                </a:stretch>
              </a:blipFill>
            </p:spPr>
            <p:txBody>
              <a:bodyPr/>
              <a:lstStyle/>
              <a:p>
                <a:r>
                  <a:rPr lang="zh-CN" altLang="en-US">
                    <a:noFill/>
                  </a:rPr>
                  <a:t> </a:t>
                </a:r>
              </a:p>
            </p:txBody>
          </p:sp>
        </mc:Fallback>
      </mc:AlternateContent>
      <p:sp>
        <p:nvSpPr>
          <p:cNvPr id="11" name="矩形 10"/>
          <p:cNvSpPr/>
          <p:nvPr/>
        </p:nvSpPr>
        <p:spPr>
          <a:xfrm>
            <a:off x="178130" y="1091556"/>
            <a:ext cx="2749471"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p:sp>
        <p:nvSpPr>
          <p:cNvPr id="7" name="矩形 6"/>
          <p:cNvSpPr/>
          <p:nvPr/>
        </p:nvSpPr>
        <p:spPr>
          <a:xfrm>
            <a:off x="270164" y="3869452"/>
            <a:ext cx="8519668" cy="2543453"/>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贝尔曼方程描述了价值函数或动作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递推关系，是研究强化学习问题的重要手段。其中价值函数的贝尔曼方程描述了当前状态价值函数和其后续状态价值函数之间的关系，即当前状态价值函数等于瞬时奖励的期望加上后续状态的（折扣）价值函数的期望。而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价值函数的贝尔曼方程描述了当前动作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价值函数和其后续动作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价值函数之间的关系，即当前状态下的动作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价值函数等于瞬时奖励的期望加上后续状态的（折扣）动作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价值函数的期望。</a:t>
            </a:r>
          </a:p>
        </p:txBody>
      </p:sp>
      <p:cxnSp>
        <p:nvCxnSpPr>
          <p:cNvPr id="12" name="直接连接符 11">
            <a:extLst>
              <a:ext uri="{FF2B5EF4-FFF2-40B4-BE49-F238E27FC236}">
                <a16:creationId xmlns:a16="http://schemas.microsoft.com/office/drawing/2014/main" xmlns="" id="{81042D90-B325-470C-B6E9-37FF66D74D14}"/>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91136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7663114-BA1E-4D33-B77E-13B4B0533AAA}"/>
              </a:ext>
            </a:extLst>
          </p:cNvPr>
          <p:cNvSpPr>
            <a:spLocks noGrp="1"/>
          </p:cNvSpPr>
          <p:nvPr>
            <p:ph type="title"/>
          </p:nvPr>
        </p:nvSpPr>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价值函数与动作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价值函数的关系：动作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a:t>
            </a:r>
            <a:r>
              <a:rPr lang="zh-CN" altLang="zh-CN" sz="2400" dirty="0">
                <a:latin typeface="黑体" panose="02010609060101010101" pitchFamily="49" charset="-122"/>
                <a:ea typeface="黑体" panose="02010609060101010101" pitchFamily="49" charset="-122"/>
                <a:cs typeface="Times New Roman" panose="02020603050405020304" pitchFamily="18" charset="0"/>
              </a:rPr>
              <a:t>贝尔曼方程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矩形 6"/>
          <p:cNvSpPr/>
          <p:nvPr/>
        </p:nvSpPr>
        <p:spPr>
          <a:xfrm>
            <a:off x="394938" y="3761336"/>
            <a:ext cx="8354124" cy="2120902"/>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在实际中，需要计算得到最优策略以指导智能体在当前状态如何选择一个可获得最大回报的动作。求解最优策略的一种方法就是去求解最优的价值函数或最优的动作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价值函数（即基于价值方法，</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value-based approach</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）。一旦找到了最优的价值函数或动作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价值函数，自然而然也就是找到最优策略。当然，在强化学习中还有基于策略（</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policy-based</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）和基于模型（</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model-based</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）等不同方法。 </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06C71D0E-7511-44AA-B622-E4D92A304B88}"/>
                  </a:ext>
                </a:extLst>
              </p:cNvPr>
              <p:cNvSpPr/>
              <p:nvPr/>
            </p:nvSpPr>
            <p:spPr>
              <a:xfrm>
                <a:off x="707713" y="2886992"/>
                <a:ext cx="8159392" cy="5420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e>
                      </m:d>
                      <m:r>
                        <a:rPr lang="en-US" altLang="zh-CN" sz="2400" i="1">
                          <a:latin typeface="Cambria Math"/>
                        </a:rPr>
                        <m:t>=</m:t>
                      </m:r>
                      <m:sSub>
                        <m:sSubPr>
                          <m:ctrlPr>
                            <a:rPr lang="zh-CN" altLang="zh-CN" sz="2400" i="1">
                              <a:latin typeface="Cambria Math" charset="0"/>
                            </a:rPr>
                          </m:ctrlPr>
                        </m:sSubPr>
                        <m:e>
                          <m:r>
                            <a:rPr lang="en-US" altLang="zh-CN" sz="2400" i="1">
                              <a:latin typeface="Cambria Math"/>
                            </a:rPr>
                            <m:t>𝔼</m:t>
                          </m:r>
                        </m:e>
                        <m:sub>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r>
                        <a:rPr lang="en-US" altLang="zh-CN" sz="2400">
                          <a:latin typeface="Cambria Math"/>
                        </a:rPr>
                        <m:t>[</m:t>
                      </m:r>
                      <m:r>
                        <a:rPr lang="en-US" altLang="zh-CN" sz="2400" i="1">
                          <a:latin typeface="Cambria Math"/>
                        </a:rPr>
                        <m:t>𝑅</m:t>
                      </m:r>
                      <m:d>
                        <m:dPr>
                          <m:ctrlPr>
                            <a:rPr lang="zh-CN" altLang="zh-CN" sz="2400" i="1">
                              <a:latin typeface="Cambria Math"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charset="0"/>
                            </a:rPr>
                          </m:ctrlPr>
                        </m:sSubPr>
                        <m:e>
                          <m:r>
                            <a:rPr lang="en-US" altLang="zh-CN" sz="2400" i="1">
                              <a:latin typeface="Cambria Math"/>
                            </a:rPr>
                            <m:t>𝔼</m:t>
                          </m:r>
                        </m:e>
                        <m:sub>
                          <m:sSup>
                            <m:sSupPr>
                              <m:ctrlPr>
                                <a:rPr lang="zh-CN" altLang="zh-CN" sz="2400" i="1">
                                  <a:latin typeface="Cambria Math" charset="0"/>
                                </a:rPr>
                              </m:ctrlPr>
                            </m:sSupPr>
                            <m:e>
                              <m:r>
                                <a:rPr lang="en-US" altLang="zh-CN" sz="2400" i="1">
                                  <a:latin typeface="Cambria Math"/>
                                </a:rPr>
                                <m:t>𝑎</m:t>
                              </m:r>
                            </m:e>
                            <m:sup>
                              <m:r>
                                <a:rPr lang="en-US" altLang="zh-CN" sz="2400" i="1">
                                  <a:latin typeface="Cambria Math"/>
                                </a:rPr>
                                <m:t>′</m:t>
                              </m:r>
                            </m:sup>
                          </m:sSup>
                          <m:r>
                            <a:rPr lang="en-US" altLang="zh-CN" sz="2400" i="1">
                              <a:latin typeface="Cambria Math"/>
                            </a:rPr>
                            <m:t>~</m:t>
                          </m:r>
                          <m:r>
                            <a:rPr lang="en-US" altLang="zh-CN" sz="2400" i="1">
                              <a:latin typeface="Cambria Math"/>
                            </a:rPr>
                            <m:t>𝜋</m:t>
                          </m:r>
                          <m:d>
                            <m:dPr>
                              <m:ctrlPr>
                                <a:rPr lang="zh-CN" altLang="zh-CN" sz="2400" i="1">
                                  <a:latin typeface="Cambria Math" charset="0"/>
                                </a:rPr>
                              </m:ctrlPr>
                            </m:dPr>
                            <m:e>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e>
                          </m:d>
                        </m:sub>
                      </m:sSub>
                      <m:d>
                        <m:dPr>
                          <m:begChr m:val="["/>
                          <m:endChr m:val="]"/>
                          <m:ctrlPr>
                            <a:rPr lang="zh-CN" altLang="zh-CN" sz="2400" i="1">
                              <a:latin typeface="Cambria Math" charset="0"/>
                            </a:rPr>
                          </m:ctrlPr>
                        </m:dPr>
                        <m:e>
                          <m:sSub>
                            <m:sSubPr>
                              <m:ctrlPr>
                                <a:rPr lang="zh-CN" altLang="zh-CN" sz="2400" i="1">
                                  <a:latin typeface="Cambria Math"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charset="0"/>
                                </a:rPr>
                              </m:ctrlPr>
                            </m:dPr>
                            <m:e>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sSup>
                                <m:sSupPr>
                                  <m:ctrlPr>
                                    <a:rPr lang="zh-CN" altLang="zh-CN" sz="2400" i="1">
                                      <a:latin typeface="Cambria Math" charset="0"/>
                                    </a:rPr>
                                  </m:ctrlPr>
                                </m:sSupPr>
                                <m:e>
                                  <m:r>
                                    <a:rPr lang="en-US" altLang="zh-CN" sz="2400" i="1">
                                      <a:latin typeface="Cambria Math"/>
                                    </a:rPr>
                                    <m:t>𝑎</m:t>
                                  </m:r>
                                </m:e>
                                <m:sup>
                                  <m:r>
                                    <a:rPr lang="en-US" altLang="zh-CN" sz="2400" i="1">
                                      <a:latin typeface="Cambria Math"/>
                                    </a:rPr>
                                    <m:t>′</m:t>
                                  </m:r>
                                </m:sup>
                              </m:sSup>
                            </m:e>
                          </m:d>
                        </m:e>
                      </m:d>
                      <m:r>
                        <a:rPr lang="en-US" altLang="zh-CN" sz="2400">
                          <a:latin typeface="Cambria Math"/>
                        </a:rPr>
                        <m:t>]</m:t>
                      </m:r>
                    </m:oMath>
                  </m:oMathPara>
                </a14:m>
                <a:endParaRPr lang="zh-CN" altLang="en-US" sz="2400" dirty="0"/>
              </a:p>
            </p:txBody>
          </p:sp>
        </mc:Choice>
        <mc:Fallback xmlns="">
          <p:sp>
            <p:nvSpPr>
              <p:cNvPr id="12" name="矩形 11">
                <a:extLst>
                  <a:ext uri="{FF2B5EF4-FFF2-40B4-BE49-F238E27FC236}">
                    <a16:creationId xmlns:a16="http://schemas.microsoft.com/office/drawing/2014/main" id="{06C71D0E-7511-44AA-B622-E4D92A304B88}"/>
                  </a:ext>
                </a:extLst>
              </p:cNvPr>
              <p:cNvSpPr>
                <a:spLocks noRot="1" noChangeAspect="1" noMove="1" noResize="1" noEditPoints="1" noAdjustHandles="1" noChangeArrowheads="1" noChangeShapeType="1" noTextEdit="1"/>
              </p:cNvSpPr>
              <p:nvPr/>
            </p:nvSpPr>
            <p:spPr>
              <a:xfrm>
                <a:off x="707713" y="2886992"/>
                <a:ext cx="8159392" cy="542008"/>
              </a:xfrm>
              <a:prstGeom prst="rect">
                <a:avLst/>
              </a:prstGeom>
              <a:blipFill>
                <a:blip r:embed="rId2"/>
                <a:stretch>
                  <a:fillRect b="-4494"/>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xmlns="" id="{E91B39DB-BB27-48BB-9EC7-24EAAF9BA4C6}"/>
              </a:ext>
            </a:extLst>
          </p:cNvPr>
          <p:cNvSpPr/>
          <p:nvPr/>
        </p:nvSpPr>
        <p:spPr>
          <a:xfrm>
            <a:off x="178130" y="2281633"/>
            <a:ext cx="3390672"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动作</a:t>
            </a:r>
            <a:r>
              <a:rPr lang="en-US" altLang="zh-CN" sz="2000" kern="0" dirty="0">
                <a:solidFill>
                  <a:srgbClr val="C00000"/>
                </a:solidFill>
                <a:latin typeface="黑体" panose="02010609060101010101" pitchFamily="49" charset="-122"/>
                <a:ea typeface="黑体" panose="02010609060101010101" pitchFamily="49" charset="-122"/>
                <a:cs typeface="Times New Roman" pitchFamily="18" charset="0"/>
              </a:rPr>
              <a:t>-</a:t>
            </a:r>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D4769238-1CCC-4035-8635-5CDDA8827326}"/>
                  </a:ext>
                </a:extLst>
              </p:cNvPr>
              <p:cNvSpPr/>
              <p:nvPr/>
            </p:nvSpPr>
            <p:spPr>
              <a:xfrm>
                <a:off x="1088900" y="1619074"/>
                <a:ext cx="7236361" cy="5137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charset="0"/>
                            </a:rPr>
                          </m:ctrlPr>
                        </m:dPr>
                        <m:e>
                          <m:r>
                            <a:rPr lang="en-US" altLang="zh-CN" sz="2400" i="1">
                              <a:latin typeface="Cambria Math"/>
                            </a:rPr>
                            <m:t>𝑠</m:t>
                          </m:r>
                        </m:e>
                      </m:d>
                      <m:sSub>
                        <m:sSubPr>
                          <m:ctrlPr>
                            <a:rPr lang="zh-CN" altLang="zh-CN" sz="2400" i="1">
                              <a:latin typeface="Cambria Math" charset="0"/>
                            </a:rPr>
                          </m:ctrlPr>
                        </m:sSubPr>
                        <m:e>
                          <m:r>
                            <a:rPr lang="en-US" altLang="zh-CN" sz="2400" b="0" i="1" smtClean="0">
                              <a:latin typeface="Cambria Math"/>
                            </a:rPr>
                            <m:t>=</m:t>
                          </m:r>
                          <m:r>
                            <a:rPr lang="en-US" altLang="zh-CN" sz="2400" i="1">
                              <a:latin typeface="Cambria Math"/>
                            </a:rPr>
                            <m:t>𝔼</m:t>
                          </m:r>
                        </m:e>
                        <m:sub>
                          <m:r>
                            <a:rPr lang="en-US" altLang="zh-CN" sz="2400" i="1">
                              <a:latin typeface="Cambria Math"/>
                            </a:rPr>
                            <m:t>𝑎</m:t>
                          </m:r>
                          <m:r>
                            <a:rPr lang="en-US" altLang="zh-CN" sz="2400" i="1">
                              <a:latin typeface="Cambria Math"/>
                            </a:rPr>
                            <m:t>∼</m:t>
                          </m:r>
                          <m:r>
                            <a:rPr lang="en-US" altLang="zh-CN" sz="2400" i="1">
                              <a:latin typeface="Cambria Math"/>
                            </a:rPr>
                            <m:t>𝜋</m:t>
                          </m:r>
                          <m:r>
                            <a:rPr lang="en-US" altLang="zh-CN" sz="2400" i="1">
                              <a:latin typeface="Cambria Math"/>
                            </a:rPr>
                            <m:t>(</m:t>
                          </m:r>
                          <m:r>
                            <a:rPr lang="en-US" altLang="zh-CN" sz="2400" i="1">
                              <a:latin typeface="Cambria Math"/>
                            </a:rPr>
                            <m:t>𝑠</m:t>
                          </m:r>
                          <m:r>
                            <a:rPr lang="en-US" altLang="zh-CN" sz="2400" i="1">
                              <a:latin typeface="Cambria Math"/>
                            </a:rPr>
                            <m:t>,⋅)</m:t>
                          </m:r>
                        </m:sub>
                      </m:sSub>
                      <m:sSub>
                        <m:sSubPr>
                          <m:ctrlPr>
                            <a:rPr lang="zh-CN" altLang="zh-CN" sz="2400" i="1">
                              <a:latin typeface="Cambria Math" charset="0"/>
                            </a:rPr>
                          </m:ctrlPr>
                        </m:sSubPr>
                        <m:e>
                          <m:r>
                            <a:rPr lang="en-US" altLang="zh-CN" sz="2400" i="1">
                              <a:latin typeface="Cambria Math"/>
                            </a:rPr>
                            <m:t>𝔼</m:t>
                          </m:r>
                        </m:e>
                        <m:sub>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d>
                        <m:dPr>
                          <m:begChr m:val="["/>
                          <m:endChr m:val="]"/>
                          <m:ctrlPr>
                            <a:rPr lang="zh-CN" altLang="zh-CN" sz="2400" i="1">
                              <a:latin typeface="Cambria Math" charset="0"/>
                            </a:rPr>
                          </m:ctrlPr>
                        </m:dPr>
                        <m:e>
                          <m:r>
                            <a:rPr lang="en-US" altLang="zh-CN" sz="2400" i="1">
                              <a:latin typeface="Cambria Math"/>
                            </a:rPr>
                            <m:t>𝑅</m:t>
                          </m:r>
                          <m:d>
                            <m:dPr>
                              <m:ctrlPr>
                                <a:rPr lang="zh-CN" altLang="zh-CN" sz="2400" i="1">
                                  <a:latin typeface="Cambria Math" charset="0"/>
                                </a:rPr>
                              </m:ctrlPr>
                            </m:dPr>
                            <m:e>
                              <m:r>
                                <a:rPr lang="en-US" altLang="zh-CN" sz="2400" i="1">
                                  <a:latin typeface="Cambria Math"/>
                                </a:rPr>
                                <m:t>𝑠</m:t>
                              </m:r>
                              <m:r>
                                <a:rPr lang="en-US" altLang="zh-CN" sz="2400" i="1">
                                  <a:latin typeface="Cambria Math"/>
                                </a:rPr>
                                <m:t>,</m:t>
                              </m:r>
                              <m:sSup>
                                <m:sSupPr>
                                  <m:ctrlPr>
                                    <a:rPr lang="zh-CN" altLang="zh-CN" sz="2400" i="1">
                                      <a:latin typeface="Cambria Math" charset="0"/>
                                    </a:rPr>
                                  </m:ctrlPr>
                                </m:sSupPr>
                                <m:e>
                                  <m:r>
                                    <a:rPr lang="en-US" altLang="zh-CN" sz="2400" i="1">
                                      <a:latin typeface="Cambria Math"/>
                                    </a:rPr>
                                    <m:t>𝑎</m:t>
                                  </m:r>
                                  <m:r>
                                    <a:rPr lang="en-US" altLang="zh-CN" sz="2400" i="1">
                                      <a:latin typeface="Cambria Math"/>
                                    </a:rPr>
                                    <m:t>,</m:t>
                                  </m:r>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charset="0"/>
                                </a:rPr>
                              </m:ctrlPr>
                            </m:dPr>
                            <m:e>
                              <m:sSup>
                                <m:sSupPr>
                                  <m:ctrlPr>
                                    <a:rPr lang="zh-CN" altLang="zh-CN" sz="2400" i="1">
                                      <a:latin typeface="Cambria Math" charset="0"/>
                                    </a:rPr>
                                  </m:ctrlPr>
                                </m:sSupPr>
                                <m:e>
                                  <m:r>
                                    <a:rPr lang="en-US" altLang="zh-CN" sz="2400" i="1">
                                      <a:latin typeface="Cambria Math"/>
                                    </a:rPr>
                                    <m:t>𝑠</m:t>
                                  </m:r>
                                </m:e>
                                <m:sup>
                                  <m:r>
                                    <a:rPr lang="en-US" altLang="zh-CN" sz="2400" i="1">
                                      <a:latin typeface="Cambria Math"/>
                                    </a:rPr>
                                    <m:t>′</m:t>
                                  </m:r>
                                </m:sup>
                              </m:sSup>
                            </m:e>
                          </m:d>
                        </m:e>
                      </m:d>
                    </m:oMath>
                  </m:oMathPara>
                </a14:m>
                <a:endParaRPr lang="zh-CN" altLang="en-US" sz="2400" dirty="0"/>
              </a:p>
            </p:txBody>
          </p:sp>
        </mc:Choice>
        <mc:Fallback xmlns="">
          <p:sp>
            <p:nvSpPr>
              <p:cNvPr id="14" name="矩形 13">
                <a:extLst>
                  <a:ext uri="{FF2B5EF4-FFF2-40B4-BE49-F238E27FC236}">
                    <a16:creationId xmlns:a16="http://schemas.microsoft.com/office/drawing/2014/main" id="{D4769238-1CCC-4035-8635-5CDDA8827326}"/>
                  </a:ext>
                </a:extLst>
              </p:cNvPr>
              <p:cNvSpPr>
                <a:spLocks noRot="1" noChangeAspect="1" noMove="1" noResize="1" noEditPoints="1" noAdjustHandles="1" noChangeArrowheads="1" noChangeShapeType="1" noTextEdit="1"/>
              </p:cNvSpPr>
              <p:nvPr/>
            </p:nvSpPr>
            <p:spPr>
              <a:xfrm>
                <a:off x="1088900" y="1619074"/>
                <a:ext cx="7236361" cy="513795"/>
              </a:xfrm>
              <a:prstGeom prst="rect">
                <a:avLst/>
              </a:prstGeom>
              <a:blipFill>
                <a:blip r:embed="rId3"/>
                <a:stretch>
                  <a:fillRect b="-10714"/>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xmlns="" id="{776C2F37-80B4-41D5-977A-C1D801D19D9A}"/>
              </a:ext>
            </a:extLst>
          </p:cNvPr>
          <p:cNvSpPr/>
          <p:nvPr/>
        </p:nvSpPr>
        <p:spPr>
          <a:xfrm>
            <a:off x="178130" y="1091556"/>
            <a:ext cx="2749471"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p:cxnSp>
        <p:nvCxnSpPr>
          <p:cNvPr id="8" name="直接连接符 7">
            <a:extLst>
              <a:ext uri="{FF2B5EF4-FFF2-40B4-BE49-F238E27FC236}">
                <a16:creationId xmlns:a16="http://schemas.microsoft.com/office/drawing/2014/main" xmlns="" id="{C5DBE529-E5CF-4B20-9230-FCC42CA54E2A}"/>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04427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9A3CDD21-2BD0-4098-8131-FA7AA96A58D0}"/>
                  </a:ext>
                </a:extLst>
              </p:cNvPr>
              <p:cNvSpPr/>
              <p:nvPr/>
            </p:nvSpPr>
            <p:spPr>
              <a:xfrm>
                <a:off x="328015" y="1143244"/>
                <a:ext cx="2862450"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e>
                      </m:d>
                      <m:r>
                        <a:rPr lang="en-US" altLang="zh-CN" i="1">
                          <a:latin typeface="Cambria Math" panose="02040503050406030204" pitchFamily="18" charset="0"/>
                          <a:ea typeface="黑体" panose="02010609060101010101" pitchFamily="49" charset="-122"/>
                        </a:rPr>
                        <m:t>=</m:t>
                      </m:r>
                      <m:nary>
                        <m:naryPr>
                          <m:chr m:val="∑"/>
                          <m:supHide m:val="on"/>
                          <m:ctrlPr>
                            <a:rPr lang="en-US" altLang="zh-CN" i="1">
                              <a:latin typeface="Cambria Math" charset="0"/>
                              <a:ea typeface="黑体" panose="02010609060101010101" pitchFamily="49" charset="-122"/>
                            </a:rPr>
                          </m:ctrlPr>
                        </m:naryPr>
                        <m:sub>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𝐴</m:t>
                          </m:r>
                        </m:sub>
                        <m:sup/>
                        <m:e>
                          <m:r>
                            <a:rPr lang="en-US" altLang="zh-CN" i="1">
                              <a:latin typeface="Cambria Math" panose="02040503050406030204" pitchFamily="18" charset="0"/>
                              <a:ea typeface="黑体" panose="02010609060101010101" pitchFamily="49" charset="-122"/>
                            </a:rPr>
                            <m:t>𝜋</m:t>
                          </m:r>
                          <m:d>
                            <m:dPr>
                              <m:ctrlPr>
                                <a:rPr lang="en-US" altLang="zh-CN" i="1">
                                  <a:latin typeface="Cambria Math"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e>
                          </m:d>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e>
                      </m:nary>
                    </m:oMath>
                  </m:oMathPara>
                </a14:m>
                <a:endParaRPr lang="zh-CN" altLang="en-US" dirty="0"/>
              </a:p>
            </p:txBody>
          </p:sp>
        </mc:Choice>
        <mc:Fallback xmlns="">
          <p:sp>
            <p:nvSpPr>
              <p:cNvPr id="4" name="矩形 3">
                <a:extLst>
                  <a:ext uri="{FF2B5EF4-FFF2-40B4-BE49-F238E27FC236}">
                    <a16:creationId xmlns:a16="http://schemas.microsoft.com/office/drawing/2014/main" xmlns="" xmlns:a14="http://schemas.microsoft.com/office/drawing/2010/main" id="{9A3CDD21-2BD0-4098-8131-FA7AA96A58D0}"/>
                  </a:ext>
                </a:extLst>
              </p:cNvPr>
              <p:cNvSpPr>
                <a:spLocks noRot="1" noChangeAspect="1" noMove="1" noResize="1" noEditPoints="1" noAdjustHandles="1" noChangeArrowheads="1" noChangeShapeType="1" noTextEdit="1"/>
              </p:cNvSpPr>
              <p:nvPr/>
            </p:nvSpPr>
            <p:spPr>
              <a:xfrm>
                <a:off x="328015" y="1143244"/>
                <a:ext cx="2862450" cy="76450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CD4F462C-7017-4640-BD6C-9A692BE9D39E}"/>
                  </a:ext>
                </a:extLst>
              </p:cNvPr>
              <p:cNvSpPr/>
              <p:nvPr/>
            </p:nvSpPr>
            <p:spPr>
              <a:xfrm>
                <a:off x="3949146" y="1247324"/>
                <a:ext cx="4365746" cy="6983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charset="0"/>
                              <a:ea typeface="黑体" panose="02010609060101010101" pitchFamily="49" charset="-122"/>
                            </a:rPr>
                          </m:ctrlPr>
                        </m:sSubPr>
                        <m:e>
                          <m:r>
                            <a:rPr lang="en-US" altLang="zh-CN" sz="1600" b="0" i="1" smtClean="0">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charset="0"/>
                              <a:ea typeface="黑体" panose="02010609060101010101" pitchFamily="49" charset="-122"/>
                            </a:rPr>
                          </m:ctrlPr>
                        </m:dPr>
                        <m:e>
                          <m:r>
                            <a:rPr lang="en-US" altLang="zh-CN" sz="1600" i="1">
                              <a:latin typeface="Cambria Math" panose="02040503050406030204" pitchFamily="18" charset="0"/>
                              <a:ea typeface="黑体" panose="02010609060101010101" pitchFamily="49" charset="-122"/>
                            </a:rPr>
                            <m:t>𝑠</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𝑎</m:t>
                          </m:r>
                        </m:e>
                      </m:d>
                      <m:r>
                        <a:rPr lang="en-US" altLang="zh-CN" sz="1600" i="1" smtClean="0">
                          <a:latin typeface="Cambria Math" panose="02040503050406030204" pitchFamily="18" charset="0"/>
                          <a:ea typeface="黑体" panose="02010609060101010101" pitchFamily="49" charset="-122"/>
                        </a:rPr>
                        <m:t>=</m:t>
                      </m:r>
                      <m:nary>
                        <m:naryPr>
                          <m:chr m:val="∑"/>
                          <m:supHide m:val="on"/>
                          <m:ctrlPr>
                            <a:rPr lang="en-US" altLang="zh-CN" sz="1600" i="1">
                              <a:latin typeface="Cambria Math" charset="0"/>
                              <a:ea typeface="黑体" panose="02010609060101010101" pitchFamily="49" charset="-122"/>
                            </a:rPr>
                          </m:ctrlPr>
                        </m:naryPr>
                        <m:sub>
                          <m:sSup>
                            <m:sSupPr>
                              <m:ctrlPr>
                                <a:rPr lang="en-US" altLang="zh-CN" sz="1600" i="1">
                                  <a:latin typeface="Cambria Math"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𝑆</m:t>
                          </m:r>
                        </m:sub>
                        <m:sup/>
                        <m:e>
                          <m:r>
                            <a:rPr lang="en-US" altLang="zh-CN" sz="1600" i="1">
                              <a:latin typeface="Cambria Math" panose="02040503050406030204" pitchFamily="18" charset="0"/>
                              <a:ea typeface="黑体" panose="02010609060101010101" pitchFamily="49" charset="-122"/>
                            </a:rPr>
                            <m:t>𝑃𝑟</m:t>
                          </m:r>
                          <m:r>
                            <a:rPr lang="en-US" altLang="zh-CN" sz="1600" i="1">
                              <a:latin typeface="Cambria Math" panose="02040503050406030204" pitchFamily="18" charset="0"/>
                              <a:ea typeface="黑体" panose="02010609060101010101" pitchFamily="49" charset="-122"/>
                            </a:rPr>
                            <m:t>(</m:t>
                          </m:r>
                          <m:sSup>
                            <m:sSupPr>
                              <m:ctrlPr>
                                <a:rPr lang="en-US" altLang="zh-CN" sz="1600" i="1">
                                  <a:latin typeface="Cambria Math"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𝑠</m:t>
                          </m:r>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𝑎</m:t>
                          </m:r>
                          <m:r>
                            <a:rPr lang="en-US" altLang="zh-CN" sz="1600" i="1">
                              <a:latin typeface="Cambria Math" panose="02040503050406030204" pitchFamily="18" charset="0"/>
                              <a:ea typeface="黑体" panose="02010609060101010101" pitchFamily="49" charset="-122"/>
                            </a:rPr>
                            <m:t>)</m:t>
                          </m:r>
                        </m:e>
                      </m:nary>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𝑅</m:t>
                      </m:r>
                      <m:d>
                        <m:dPr>
                          <m:ctrlPr>
                            <a:rPr lang="en-US" altLang="zh-CN" sz="1600" i="1">
                              <a:latin typeface="Cambria Math" charset="0"/>
                              <a:ea typeface="黑体" panose="02010609060101010101" pitchFamily="49" charset="-122"/>
                            </a:rPr>
                          </m:ctrlPr>
                        </m:dPr>
                        <m:e>
                          <m:r>
                            <a:rPr lang="en-US" altLang="zh-CN" sz="1600" i="1">
                              <a:latin typeface="Cambria Math" panose="02040503050406030204" pitchFamily="18" charset="0"/>
                              <a:ea typeface="黑体" panose="02010609060101010101" pitchFamily="49" charset="-122"/>
                            </a:rPr>
                            <m:t>𝑠</m:t>
                          </m:r>
                          <m:r>
                            <a:rPr lang="en-US" altLang="zh-CN" sz="1600" i="1">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𝑎</m:t>
                          </m:r>
                          <m:r>
                            <a:rPr lang="en-US" altLang="zh-CN" sz="1600" b="0" i="1" smtClean="0">
                              <a:latin typeface="Cambria Math" panose="02040503050406030204" pitchFamily="18" charset="0"/>
                              <a:ea typeface="黑体" panose="02010609060101010101" pitchFamily="49" charset="-122"/>
                            </a:rPr>
                            <m:t>,</m:t>
                          </m:r>
                          <m:sSup>
                            <m:sSupPr>
                              <m:ctrlPr>
                                <a:rPr lang="en-US" altLang="zh-CN" sz="1600" i="1">
                                  <a:latin typeface="Cambria Math"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e>
                      </m:d>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𝛾</m:t>
                      </m:r>
                      <m:sSub>
                        <m:sSubPr>
                          <m:ctrlPr>
                            <a:rPr lang="en-US" altLang="zh-CN" sz="1600" i="1">
                              <a:latin typeface="Cambria Math"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𝑉</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charset="0"/>
                              <a:ea typeface="黑体" panose="02010609060101010101" pitchFamily="49" charset="-122"/>
                            </a:rPr>
                          </m:ctrlPr>
                        </m:dPr>
                        <m:e>
                          <m:sSup>
                            <m:sSupPr>
                              <m:ctrlPr>
                                <a:rPr lang="en-US" altLang="zh-CN" sz="1600" i="1">
                                  <a:latin typeface="Cambria Math"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e>
                      </m:d>
                      <m:r>
                        <a:rPr lang="en-US" altLang="zh-CN" sz="1600" i="1">
                          <a:latin typeface="Cambria Math" panose="02040503050406030204" pitchFamily="18" charset="0"/>
                          <a:ea typeface="黑体" panose="02010609060101010101" pitchFamily="49" charset="-122"/>
                        </a:rPr>
                        <m:t>]</m:t>
                      </m:r>
                    </m:oMath>
                  </m:oMathPara>
                </a14:m>
                <a:endParaRPr lang="zh-CN" altLang="en-US" sz="1600" dirty="0"/>
              </a:p>
            </p:txBody>
          </p:sp>
        </mc:Choice>
        <mc:Fallback xmlns="">
          <p:sp>
            <p:nvSpPr>
              <p:cNvPr id="8" name="矩形 7">
                <a:extLst>
                  <a:ext uri="{FF2B5EF4-FFF2-40B4-BE49-F238E27FC236}">
                    <a16:creationId xmlns:a16="http://schemas.microsoft.com/office/drawing/2014/main" xmlns="" xmlns:a14="http://schemas.microsoft.com/office/drawing/2010/main" id="{CD4F462C-7017-4640-BD6C-9A692BE9D39E}"/>
                  </a:ext>
                </a:extLst>
              </p:cNvPr>
              <p:cNvSpPr>
                <a:spLocks noRot="1" noChangeAspect="1" noMove="1" noResize="1" noEditPoints="1" noAdjustHandles="1" noChangeArrowheads="1" noChangeShapeType="1" noTextEdit="1"/>
              </p:cNvSpPr>
              <p:nvPr/>
            </p:nvSpPr>
            <p:spPr>
              <a:xfrm>
                <a:off x="3949146" y="1247324"/>
                <a:ext cx="4365746" cy="698333"/>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B9866053-FDDC-4178-8BA4-1E18541F0C69}"/>
                  </a:ext>
                </a:extLst>
              </p:cNvPr>
              <p:cNvSpPr/>
              <p:nvPr/>
            </p:nvSpPr>
            <p:spPr>
              <a:xfrm>
                <a:off x="376457" y="2204833"/>
                <a:ext cx="3092129" cy="646331"/>
              </a:xfrm>
              <a:prstGeom prst="rect">
                <a:avLst/>
              </a:prstGeom>
            </p:spPr>
            <p:txBody>
              <a:bodyPr wrap="none">
                <a:spAutoFit/>
              </a:bodyPr>
              <a:lstStyle/>
              <a:p>
                <a14:m>
                  <m:oMath xmlns:m="http://schemas.openxmlformats.org/officeDocument/2006/math">
                    <m:sSub>
                      <m:sSubPr>
                        <m:ctrlPr>
                          <a:rPr lang="en-US" altLang="zh-CN" i="1" smtClean="0">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charset="0"/>
                            <a:ea typeface="黑体" panose="02010609060101010101" pitchFamily="49" charset="-122"/>
                          </a:rPr>
                        </m:ctrlPr>
                      </m:dPr>
                      <m:e>
                        <m:sSub>
                          <m:sSubPr>
                            <m:ctrlPr>
                              <a:rPr lang="en-US" altLang="zh-CN" b="0" i="1" smtClean="0">
                                <a:latin typeface="Cambria Math"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𝜋</m:t>
                    </m:r>
                    <m:d>
                      <m:dPr>
                        <m:ctrlPr>
                          <a:rPr lang="en-US" altLang="zh-CN" i="1">
                            <a:latin typeface="Cambria Math" charset="0"/>
                            <a:ea typeface="黑体" panose="02010609060101010101" pitchFamily="49" charset="-122"/>
                          </a:rPr>
                        </m:ctrlPr>
                      </m:dPr>
                      <m:e>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上</m:t>
                        </m:r>
                      </m:e>
                    </m:d>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charset="0"/>
                            <a:ea typeface="黑体" panose="02010609060101010101" pitchFamily="49" charset="-122"/>
                          </a:rPr>
                        </m:ctrlPr>
                      </m:dPr>
                      <m:e>
                        <m:sSub>
                          <m:sSubPr>
                            <m:ctrlPr>
                              <a:rPr lang="en-US" altLang="zh-CN" b="0" i="1" smtClean="0">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上</m:t>
                        </m:r>
                      </m:e>
                    </m:d>
                  </m:oMath>
                </a14:m>
                <a:r>
                  <a:rPr lang="en-US" altLang="zh-CN" i="1" dirty="0">
                    <a:latin typeface="Cambria Math" panose="02040503050406030204" pitchFamily="18" charset="0"/>
                    <a:ea typeface="黑体" panose="02010609060101010101" pitchFamily="49" charset="-122"/>
                  </a:rPr>
                  <a:t> </a:t>
                </a:r>
                <a:br>
                  <a:rPr lang="en-US" altLang="zh-CN" i="1" dirty="0">
                    <a:latin typeface="Cambria Math" panose="02040503050406030204" pitchFamily="18" charset="0"/>
                    <a:ea typeface="黑体" panose="02010609060101010101" pitchFamily="49" charset="-122"/>
                  </a:rPr>
                </a:br>
                <a:r>
                  <a:rPr lang="en-US" altLang="zh-CN" i="1" dirty="0">
                    <a:latin typeface="Cambria Math" panose="02040503050406030204" pitchFamily="18" charset="0"/>
                    <a:ea typeface="黑体" panose="02010609060101010101" pitchFamily="49" charset="-122"/>
                  </a:rPr>
                  <a:t>                 </a:t>
                </a:r>
                <a14:m>
                  <m:oMath xmlns:m="http://schemas.openxmlformats.org/officeDocument/2006/math">
                    <m:r>
                      <a:rPr lang="en-US" altLang="zh-CN" b="0" i="1" smtClean="0">
                        <a:latin typeface="Cambria Math" panose="02040503050406030204" pitchFamily="18" charset="0"/>
                        <a:ea typeface="黑体" panose="02010609060101010101" pitchFamily="49" charset="-122"/>
                      </a:rPr>
                      <m:t>+ </m:t>
                    </m:r>
                    <m:r>
                      <a:rPr lang="en-US" altLang="zh-CN" i="1">
                        <a:latin typeface="Cambria Math" panose="02040503050406030204" pitchFamily="18" charset="0"/>
                        <a:ea typeface="黑体" panose="02010609060101010101" pitchFamily="49" charset="-122"/>
                      </a:rPr>
                      <m:t>𝜋</m:t>
                    </m:r>
                    <m:d>
                      <m:dPr>
                        <m:ctrlPr>
                          <a:rPr lang="en-US" altLang="zh-CN" i="1">
                            <a:latin typeface="Cambria Math" charset="0"/>
                            <a:ea typeface="黑体" panose="02010609060101010101" pitchFamily="49" charset="-122"/>
                          </a:rPr>
                        </m:ctrlPr>
                      </m:dPr>
                      <m:e>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右</m:t>
                        </m:r>
                      </m:e>
                    </m:d>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charset="0"/>
                            <a:ea typeface="黑体" panose="02010609060101010101" pitchFamily="49" charset="-122"/>
                          </a:rPr>
                        </m:ctrlPr>
                      </m:dPr>
                      <m:e>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右</m:t>
                        </m:r>
                      </m:e>
                    </m:d>
                  </m:oMath>
                </a14:m>
                <a:endParaRPr lang="zh-CN" altLang="en-US" dirty="0"/>
              </a:p>
            </p:txBody>
          </p:sp>
        </mc:Choice>
        <mc:Fallback xmlns="">
          <p:sp>
            <p:nvSpPr>
              <p:cNvPr id="45" name="矩形 44">
                <a:extLst>
                  <a:ext uri="{FF2B5EF4-FFF2-40B4-BE49-F238E27FC236}">
                    <a16:creationId xmlns:a16="http://schemas.microsoft.com/office/drawing/2014/main" xmlns="" xmlns:a14="http://schemas.microsoft.com/office/drawing/2010/main" id="{B9866053-FDDC-4178-8BA4-1E18541F0C69}"/>
                  </a:ext>
                </a:extLst>
              </p:cNvPr>
              <p:cNvSpPr>
                <a:spLocks noRot="1" noChangeAspect="1" noMove="1" noResize="1" noEditPoints="1" noAdjustHandles="1" noChangeArrowheads="1" noChangeShapeType="1" noTextEdit="1"/>
              </p:cNvSpPr>
              <p:nvPr/>
            </p:nvSpPr>
            <p:spPr>
              <a:xfrm>
                <a:off x="376457" y="2204833"/>
                <a:ext cx="3092129" cy="646331"/>
              </a:xfrm>
              <a:prstGeom prst="rect">
                <a:avLst/>
              </a:prstGeom>
              <a:blipFill rotWithShape="1">
                <a:blip r:embed="rId14"/>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xmlns="" id="{3745E4B0-35CC-4DA5-AD99-F6230E3FDF34}"/>
                  </a:ext>
                </a:extLst>
              </p:cNvPr>
              <p:cNvSpPr/>
              <p:nvPr/>
            </p:nvSpPr>
            <p:spPr>
              <a:xfrm>
                <a:off x="3685579" y="2168141"/>
                <a:ext cx="526430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charset="0"/>
                              <a:ea typeface="黑体" panose="02010609060101010101" pitchFamily="49" charset="-122"/>
                            </a:rPr>
                          </m:ctrlPr>
                        </m:dPr>
                        <m:e>
                          <m:sSub>
                            <m:sSubPr>
                              <m:ctrlPr>
                                <a:rPr lang="en-US" altLang="zh-CN" sz="1600" b="0" i="1" smtClean="0">
                                  <a:latin typeface="Cambria Math"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𝑠</m:t>
                              </m:r>
                            </m:e>
                            <m:sub>
                              <m:r>
                                <a:rPr lang="en-US" altLang="zh-CN" sz="1600" b="0" i="1" smtClean="0">
                                  <a:latin typeface="Cambria Math" panose="02040503050406030204" pitchFamily="18" charset="0"/>
                                  <a:ea typeface="黑体" panose="02010609060101010101" pitchFamily="49" charset="-122"/>
                                </a:rPr>
                                <m:t>1</m:t>
                              </m:r>
                            </m:sub>
                          </m:sSub>
                          <m:r>
                            <a:rPr lang="en-US" altLang="zh-CN" sz="1600" i="1">
                              <a:latin typeface="Cambria Math" panose="02040503050406030204" pitchFamily="18" charset="0"/>
                              <a:ea typeface="黑体" panose="02010609060101010101" pitchFamily="49" charset="-122"/>
                            </a:rPr>
                            <m:t>,</m:t>
                          </m:r>
                          <m:r>
                            <a:rPr lang="zh-CN" altLang="en-US" sz="1600" i="1" smtClean="0">
                              <a:latin typeface="Cambria Math" panose="02040503050406030204" pitchFamily="18" charset="0"/>
                              <a:ea typeface="黑体" panose="02010609060101010101" pitchFamily="49" charset="-122"/>
                            </a:rPr>
                            <m:t>上</m:t>
                          </m:r>
                        </m:e>
                      </m:d>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𝑃𝑟</m:t>
                      </m:r>
                      <m:d>
                        <m:dPr>
                          <m:ctrlPr>
                            <a:rPr lang="en-US" altLang="zh-CN" sz="1600" i="1">
                              <a:latin typeface="Cambria Math" charset="0"/>
                              <a:ea typeface="黑体" panose="02010609060101010101" pitchFamily="49" charset="-122"/>
                            </a:rPr>
                          </m:ctrlPr>
                        </m:dPr>
                        <m:e>
                          <m:sSub>
                            <m:sSubPr>
                              <m:ctrlPr>
                                <a:rPr lang="en-US" altLang="zh-CN" sz="1600" i="1">
                                  <a:latin typeface="Cambria Math"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𝑠</m:t>
                              </m:r>
                            </m:e>
                            <m:sub>
                              <m:r>
                                <a:rPr lang="en-US" altLang="zh-CN" sz="1600" b="0" i="1" smtClean="0">
                                  <a:latin typeface="Cambria Math" panose="02040503050406030204" pitchFamily="18" charset="0"/>
                                  <a:ea typeface="黑体" panose="02010609060101010101" pitchFamily="49" charset="-122"/>
                                </a:rPr>
                                <m:t>4</m:t>
                              </m:r>
                            </m:sub>
                          </m:sSub>
                        </m:e>
                        <m:e>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1</m:t>
                              </m:r>
                            </m:sub>
                          </m:sSub>
                          <m:r>
                            <a:rPr lang="en-US" altLang="zh-CN" sz="1600" i="1">
                              <a:latin typeface="Cambria Math" panose="02040503050406030204" pitchFamily="18" charset="0"/>
                              <a:ea typeface="黑体" pitchFamily="49" charset="-122"/>
                            </a:rPr>
                            <m:t>,</m:t>
                          </m:r>
                          <m:r>
                            <a:rPr lang="zh-CN" altLang="en-US" sz="1600" i="1">
                              <a:latin typeface="Cambria Math" panose="02040503050406030204" pitchFamily="18" charset="0"/>
                              <a:ea typeface="黑体" pitchFamily="49" charset="-122"/>
                            </a:rPr>
                            <m:t>上</m:t>
                          </m:r>
                        </m:e>
                      </m:d>
                      <m:r>
                        <a:rPr lang="en-US" altLang="zh-CN" sz="1600" i="1">
                          <a:latin typeface="Cambria Math" panose="02040503050406030204" pitchFamily="18" charset="0"/>
                          <a:ea typeface="黑体" pitchFamily="49" charset="-122"/>
                        </a:rPr>
                        <m:t>[</m:t>
                      </m:r>
                      <m:r>
                        <a:rPr lang="en-US" altLang="zh-CN" sz="1600" i="1">
                          <a:latin typeface="Cambria Math" panose="02040503050406030204" pitchFamily="18" charset="0"/>
                          <a:ea typeface="黑体" pitchFamily="49" charset="-122"/>
                        </a:rPr>
                        <m:t>𝑅</m:t>
                      </m:r>
                      <m:d>
                        <m:dPr>
                          <m:ctrlPr>
                            <a:rPr lang="en-US" altLang="zh-CN" sz="1600" i="1">
                              <a:latin typeface="Cambria Math" charset="0"/>
                              <a:ea typeface="黑体" pitchFamily="49" charset="-122"/>
                            </a:rPr>
                          </m:ctrlPr>
                        </m:dPr>
                        <m:e>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1</m:t>
                              </m:r>
                            </m:sub>
                          </m:sSub>
                          <m:r>
                            <a:rPr lang="en-US" altLang="zh-CN" sz="1600" i="1">
                              <a:latin typeface="Cambria Math" panose="02040503050406030204" pitchFamily="18" charset="0"/>
                              <a:ea typeface="黑体" pitchFamily="49" charset="-122"/>
                            </a:rPr>
                            <m:t>,</m:t>
                          </m:r>
                          <m:r>
                            <a:rPr lang="zh-CN" altLang="en-US" sz="1600" i="1" smtClean="0">
                              <a:latin typeface="Cambria Math" panose="02040503050406030204" pitchFamily="18" charset="0"/>
                              <a:ea typeface="黑体" pitchFamily="49" charset="-122"/>
                            </a:rPr>
                            <m:t>上</m:t>
                          </m:r>
                          <m:r>
                            <a:rPr lang="en-US" altLang="zh-CN" sz="1600" i="1">
                              <a:latin typeface="Cambria Math" panose="02040503050406030204" pitchFamily="18" charset="0"/>
                              <a:ea typeface="黑体" pitchFamily="49" charset="-122"/>
                            </a:rPr>
                            <m:t>,</m:t>
                          </m:r>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4</m:t>
                              </m:r>
                            </m:sub>
                          </m:sSub>
                        </m:e>
                      </m:d>
                      <m:r>
                        <a:rPr lang="en-US" altLang="zh-CN" sz="1600" i="1">
                          <a:latin typeface="Cambria Math" panose="02040503050406030204" pitchFamily="18" charset="0"/>
                          <a:ea typeface="黑体" pitchFamily="49" charset="-122"/>
                        </a:rPr>
                        <m:t>+</m:t>
                      </m:r>
                      <m:r>
                        <a:rPr lang="en-US" altLang="zh-CN" sz="1600" i="1">
                          <a:latin typeface="Cambria Math" panose="02040503050406030204" pitchFamily="18" charset="0"/>
                          <a:ea typeface="黑体" pitchFamily="49" charset="-122"/>
                        </a:rPr>
                        <m:t>𝛾</m:t>
                      </m:r>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𝑉</m:t>
                          </m:r>
                        </m:e>
                        <m:sub>
                          <m:r>
                            <a:rPr lang="en-US" altLang="zh-CN" sz="1600" i="1">
                              <a:latin typeface="Cambria Math" panose="02040503050406030204" pitchFamily="18" charset="0"/>
                              <a:ea typeface="黑体" pitchFamily="49" charset="-122"/>
                            </a:rPr>
                            <m:t>𝜋</m:t>
                          </m:r>
                        </m:sub>
                      </m:sSub>
                      <m:d>
                        <m:dPr>
                          <m:ctrlPr>
                            <a:rPr lang="en-US" altLang="zh-CN" sz="1600" i="1">
                              <a:latin typeface="Cambria Math" charset="0"/>
                              <a:ea typeface="黑体" pitchFamily="49" charset="-122"/>
                            </a:rPr>
                          </m:ctrlPr>
                        </m:dPr>
                        <m:e>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4</m:t>
                              </m:r>
                            </m:sub>
                          </m:sSub>
                        </m:e>
                      </m:d>
                      <m:r>
                        <a:rPr lang="en-US" altLang="zh-CN" sz="1600" i="1">
                          <a:latin typeface="Cambria Math" panose="02040503050406030204" pitchFamily="18" charset="0"/>
                          <a:ea typeface="黑体" pitchFamily="49" charset="-122"/>
                        </a:rPr>
                        <m:t>]</m:t>
                      </m:r>
                    </m:oMath>
                  </m:oMathPara>
                </a14:m>
                <a:endParaRPr lang="zh-CN" altLang="en-US" sz="1600" dirty="0"/>
              </a:p>
            </p:txBody>
          </p:sp>
        </mc:Choice>
        <mc:Fallback xmlns="">
          <p:sp>
            <p:nvSpPr>
              <p:cNvPr id="47" name="矩形 46">
                <a:extLst>
                  <a:ext uri="{FF2B5EF4-FFF2-40B4-BE49-F238E27FC236}">
                    <a16:creationId xmlns:a16="http://schemas.microsoft.com/office/drawing/2014/main" xmlns="" xmlns:a14="http://schemas.microsoft.com/office/drawing/2010/main" id="{3745E4B0-35CC-4DA5-AD99-F6230E3FDF34}"/>
                  </a:ext>
                </a:extLst>
              </p:cNvPr>
              <p:cNvSpPr>
                <a:spLocks noRot="1" noChangeAspect="1" noMove="1" noResize="1" noEditPoints="1" noAdjustHandles="1" noChangeArrowheads="1" noChangeShapeType="1" noTextEdit="1"/>
              </p:cNvSpPr>
              <p:nvPr/>
            </p:nvSpPr>
            <p:spPr>
              <a:xfrm>
                <a:off x="3685579" y="2168141"/>
                <a:ext cx="5264309" cy="338554"/>
              </a:xfrm>
              <a:prstGeom prst="rect">
                <a:avLst/>
              </a:prstGeom>
              <a:blipFill rotWithShape="1">
                <a:blip r:embed="rId15"/>
                <a:stretch>
                  <a:fillRect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标题 2">
                <a:extLst>
                  <a:ext uri="{FF2B5EF4-FFF2-40B4-BE49-F238E27FC236}">
                    <a16:creationId xmlns:a16="http://schemas.microsoft.com/office/drawing/2014/main" xmlns="" id="{A7663114-BA1E-4D33-B77E-13B4B0533AAA}"/>
                  </a:ext>
                </a:extLst>
              </p:cNvPr>
              <p:cNvSpPr>
                <a:spLocks noGrp="1"/>
              </p:cNvSpPr>
              <p:nvPr>
                <p:ph type="title"/>
              </p:nvPr>
            </p:nvSpPr>
            <p:spPr>
              <a:xfrm>
                <a:off x="302052" y="172222"/>
                <a:ext cx="7983088"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价值函数与动作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价值函数的关系：以状态</a:t>
                </a:r>
                <a14:m>
                  <m:oMath xmlns:m="http://schemas.openxmlformats.org/officeDocument/2006/math">
                    <m:sSub>
                      <m:sSubPr>
                        <m:ctrlPr>
                          <a:rPr lang="en-US" altLang="zh-CN" sz="2400" i="1">
                            <a:latin typeface="Cambria Math" charset="0"/>
                            <a:ea typeface="黑体" panose="02010609060101010101" pitchFamily="49" charset="-122"/>
                            <a:cs typeface="Times New Roman" panose="02020603050405020304" pitchFamily="18" charset="0"/>
                          </a:rPr>
                        </m:ctrlPr>
                      </m:sSubPr>
                      <m:e>
                        <m:r>
                          <a:rPr lang="en-US" altLang="zh-CN" sz="2400">
                            <a:latin typeface="Cambria Math" panose="02040503050406030204" pitchFamily="18" charset="0"/>
                            <a:ea typeface="黑体" panose="02010609060101010101" pitchFamily="49" charset="-122"/>
                            <a:cs typeface="Times New Roman" panose="02020603050405020304" pitchFamily="18" charset="0"/>
                          </a:rPr>
                          <m:t>𝑠</m:t>
                        </m:r>
                      </m:e>
                      <m:sub>
                        <m:r>
                          <a:rPr lang="en-US" altLang="zh-CN" sz="2400">
                            <a:latin typeface="Cambria Math" panose="02040503050406030204" pitchFamily="18" charset="0"/>
                            <a:ea typeface="黑体" panose="02010609060101010101" pitchFamily="49" charset="-122"/>
                            <a:cs typeface="Times New Roman" panose="02020603050405020304" pitchFamily="18" charset="0"/>
                          </a:rPr>
                          <m:t>1</m:t>
                        </m:r>
                      </m:sub>
                    </m:sSub>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的计算为例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40" name="标题 2">
                <a:extLst>
                  <a:ext uri="{FF2B5EF4-FFF2-40B4-BE49-F238E27FC236}">
                    <a16:creationId xmlns:a16="http://schemas.microsoft.com/office/drawing/2014/main" id="{A7663114-BA1E-4D33-B77E-13B4B0533AAA}"/>
                  </a:ext>
                </a:extLst>
              </p:cNvPr>
              <p:cNvSpPr>
                <a:spLocks noGrp="1" noRot="1" noChangeAspect="1" noMove="1" noResize="1" noEditPoints="1" noAdjustHandles="1" noChangeArrowheads="1" noChangeShapeType="1" noTextEdit="1"/>
              </p:cNvSpPr>
              <p:nvPr>
                <p:ph type="title"/>
              </p:nvPr>
            </p:nvSpPr>
            <p:spPr>
              <a:xfrm>
                <a:off x="302052" y="172222"/>
                <a:ext cx="7983088" cy="657727"/>
              </a:xfrm>
              <a:blipFill>
                <a:blip r:embed="rId16"/>
                <a:stretch>
                  <a:fillRect b="-8333"/>
                </a:stretch>
              </a:blipFill>
            </p:spPr>
            <p:txBody>
              <a:bodyPr/>
              <a:lstStyle/>
              <a:p>
                <a:r>
                  <a:rPr lang="zh-CN" altLang="en-US">
                    <a:noFill/>
                  </a:rPr>
                  <a:t> </a:t>
                </a:r>
              </a:p>
            </p:txBody>
          </p:sp>
        </mc:Fallback>
      </mc:AlternateContent>
      <p:cxnSp>
        <p:nvCxnSpPr>
          <p:cNvPr id="7" name="直接连接符 6"/>
          <p:cNvCxnSpPr/>
          <p:nvPr/>
        </p:nvCxnSpPr>
        <p:spPr>
          <a:xfrm flipH="1">
            <a:off x="3749635" y="1143244"/>
            <a:ext cx="8906" cy="5071161"/>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xmlns="" id="{F0FFEF78-970C-46E7-98CA-2FDC0357E405}"/>
              </a:ext>
            </a:extLst>
          </p:cNvPr>
          <p:cNvGrpSpPr/>
          <p:nvPr/>
        </p:nvGrpSpPr>
        <p:grpSpPr>
          <a:xfrm>
            <a:off x="444035" y="3368750"/>
            <a:ext cx="3196720" cy="2096160"/>
            <a:chOff x="895062" y="3993297"/>
            <a:chExt cx="3196720" cy="2096160"/>
          </a:xfrm>
        </p:grpSpPr>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xmlns="" id="{BC758CB6-6944-49A9-B48A-4DFB68EA57C7}"/>
                    </a:ext>
                  </a:extLst>
                </p:cNvPr>
                <p:cNvSpPr/>
                <p:nvPr/>
              </p:nvSpPr>
              <p:spPr>
                <a:xfrm>
                  <a:off x="1271175" y="4754275"/>
                  <a:ext cx="1335183" cy="13351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𝑉</m:t>
                        </m:r>
                        <m:r>
                          <a:rPr lang="en-US" altLang="zh-CN" b="0" i="1" smtClean="0">
                            <a:latin typeface="Cambria Math" panose="02040503050406030204" pitchFamily="18" charset="0"/>
                            <a:ea typeface="黑体" pitchFamily="49" charset="-122"/>
                          </a:rPr>
                          <m:t>(</m:t>
                        </m:r>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AAB76723-5C4D-48EA-B5AF-FD881F3C38B2}"/>
                    </a:ext>
                  </a:extLst>
                </p:cNvPr>
                <p:cNvSpPr>
                  <a:spLocks noRot="1" noChangeAspect="1" noMove="1" noResize="1" noEditPoints="1" noAdjustHandles="1" noChangeArrowheads="1" noChangeShapeType="1" noTextEdit="1"/>
                </p:cNvSpPr>
                <p:nvPr/>
              </p:nvSpPr>
              <p:spPr>
                <a:xfrm>
                  <a:off x="1271175" y="4754275"/>
                  <a:ext cx="1335183" cy="1335182"/>
                </a:xfrm>
                <a:prstGeom prst="rect">
                  <a:avLst/>
                </a:prstGeom>
                <a:blipFill>
                  <a:blip r:embed="rId4"/>
                  <a:stretch>
                    <a:fillRect/>
                  </a:stretch>
                </a:blipFill>
              </p:spPr>
              <p:txBody>
                <a:bodyPr/>
                <a:lstStyle/>
                <a:p>
                  <a:r>
                    <a:rPr lang="zh-CN" altLang="en-US">
                      <a:noFill/>
                    </a:rPr>
                    <a:t> </a:t>
                  </a:r>
                </a:p>
              </p:txBody>
            </p:sp>
          </mc:Fallback>
        </mc:AlternateContent>
        <p:sp>
          <p:nvSpPr>
            <p:cNvPr id="73" name="箭头: 下 72">
              <a:extLst>
                <a:ext uri="{FF2B5EF4-FFF2-40B4-BE49-F238E27FC236}">
                  <a16:creationId xmlns:a16="http://schemas.microsoft.com/office/drawing/2014/main" xmlns="" id="{642100E3-7F0E-44BC-9667-D7FDE1C4B698}"/>
                </a:ext>
              </a:extLst>
            </p:cNvPr>
            <p:cNvSpPr/>
            <p:nvPr/>
          </p:nvSpPr>
          <p:spPr>
            <a:xfrm rot="10800000">
              <a:off x="1843513" y="4421092"/>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xmlns="" id="{1E754BAC-3DEF-409C-9C86-8F1217F5DFE3}"/>
                    </a:ext>
                  </a:extLst>
                </p:cNvPr>
                <p:cNvSpPr/>
                <p:nvPr/>
              </p:nvSpPr>
              <p:spPr>
                <a:xfrm>
                  <a:off x="2081521" y="5480967"/>
                  <a:ext cx="109228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𝜋</m:t>
                        </m:r>
                        <m:r>
                          <a:rPr lang="en-US" altLang="zh-CN" i="1">
                            <a:latin typeface="Cambria Math" panose="02040503050406030204" pitchFamily="18" charset="0"/>
                            <a:ea typeface="黑体" pitchFamily="49" charset="-122"/>
                          </a:rPr>
                          <m:t>(</m:t>
                        </m:r>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右</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5" name="矩形 4">
                  <a:extLst>
                    <a:ext uri="{FF2B5EF4-FFF2-40B4-BE49-F238E27FC236}">
                      <a16:creationId xmlns:a16="http://schemas.microsoft.com/office/drawing/2014/main" id="{2511961E-3329-4BF4-A6B7-67E117BE0361}"/>
                    </a:ext>
                  </a:extLst>
                </p:cNvPr>
                <p:cNvSpPr>
                  <a:spLocks noRot="1" noChangeAspect="1" noMove="1" noResize="1" noEditPoints="1" noAdjustHandles="1" noChangeArrowheads="1" noChangeShapeType="1" noTextEdit="1"/>
                </p:cNvSpPr>
                <p:nvPr/>
              </p:nvSpPr>
              <p:spPr>
                <a:xfrm>
                  <a:off x="2081521" y="5480967"/>
                  <a:ext cx="1092287"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xmlns="" id="{914B1FAF-1534-4D41-889D-36F22EC0BC5D}"/>
                    </a:ext>
                  </a:extLst>
                </p:cNvPr>
                <p:cNvSpPr/>
                <p:nvPr/>
              </p:nvSpPr>
              <p:spPr>
                <a:xfrm>
                  <a:off x="1397204" y="3993297"/>
                  <a:ext cx="108311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𝑞</m:t>
                        </m:r>
                        <m:r>
                          <a:rPr lang="en-US" altLang="zh-CN" i="1">
                            <a:latin typeface="Cambria Math" panose="02040503050406030204" pitchFamily="18" charset="0"/>
                            <a:ea typeface="黑体" pitchFamily="49" charset="-122"/>
                          </a:rPr>
                          <m:t>(</m:t>
                        </m:r>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2" name="矩形 31">
                  <a:extLst>
                    <a:ext uri="{FF2B5EF4-FFF2-40B4-BE49-F238E27FC236}">
                      <a16:creationId xmlns:a16="http://schemas.microsoft.com/office/drawing/2014/main" id="{2A3F75E2-5A0C-4BF8-BD1A-66CB7713F1E1}"/>
                    </a:ext>
                  </a:extLst>
                </p:cNvPr>
                <p:cNvSpPr>
                  <a:spLocks noRot="1" noChangeAspect="1" noMove="1" noResize="1" noEditPoints="1" noAdjustHandles="1" noChangeArrowheads="1" noChangeShapeType="1" noTextEdit="1"/>
                </p:cNvSpPr>
                <p:nvPr/>
              </p:nvSpPr>
              <p:spPr>
                <a:xfrm>
                  <a:off x="1397204" y="3993297"/>
                  <a:ext cx="1083117" cy="369332"/>
                </a:xfrm>
                <a:prstGeom prst="rect">
                  <a:avLst/>
                </a:prstGeom>
                <a:blipFill>
                  <a:blip r:embed="rId6"/>
                  <a:stretch>
                    <a:fillRect b="-13333"/>
                  </a:stretch>
                </a:blipFill>
              </p:spPr>
              <p:txBody>
                <a:bodyPr/>
                <a:lstStyle/>
                <a:p>
                  <a:r>
                    <a:rPr lang="zh-CN" altLang="en-US">
                      <a:noFill/>
                    </a:rPr>
                    <a:t> </a:t>
                  </a:r>
                </a:p>
              </p:txBody>
            </p:sp>
          </mc:Fallback>
        </mc:AlternateContent>
        <p:sp>
          <p:nvSpPr>
            <p:cNvPr id="76" name="箭头: 下 75">
              <a:extLst>
                <a:ext uri="{FF2B5EF4-FFF2-40B4-BE49-F238E27FC236}">
                  <a16:creationId xmlns:a16="http://schemas.microsoft.com/office/drawing/2014/main" xmlns="" id="{5269517F-D275-4C78-B3E1-81021FB84839}"/>
                </a:ext>
              </a:extLst>
            </p:cNvPr>
            <p:cNvSpPr/>
            <p:nvPr/>
          </p:nvSpPr>
          <p:spPr>
            <a:xfrm rot="16200000">
              <a:off x="2532414" y="5040866"/>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xmlns="" id="{ADD3FD52-DF04-4F89-84A0-F17419DBADB9}"/>
                    </a:ext>
                  </a:extLst>
                </p:cNvPr>
                <p:cNvSpPr/>
                <p:nvPr/>
              </p:nvSpPr>
              <p:spPr>
                <a:xfrm>
                  <a:off x="3008665" y="5215485"/>
                  <a:ext cx="108311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𝑞</m:t>
                        </m:r>
                        <m:r>
                          <a:rPr lang="en-US" altLang="zh-CN" i="1">
                            <a:latin typeface="Cambria Math" panose="02040503050406030204" pitchFamily="18" charset="0"/>
                            <a:ea typeface="黑体" pitchFamily="49" charset="-122"/>
                          </a:rPr>
                          <m:t>(</m:t>
                        </m:r>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右</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4" name="矩形 33">
                  <a:extLst>
                    <a:ext uri="{FF2B5EF4-FFF2-40B4-BE49-F238E27FC236}">
                      <a16:creationId xmlns:a16="http://schemas.microsoft.com/office/drawing/2014/main" id="{D894F323-526B-4BC8-98BE-940A6859AA88}"/>
                    </a:ext>
                  </a:extLst>
                </p:cNvPr>
                <p:cNvSpPr>
                  <a:spLocks noRot="1" noChangeAspect="1" noMove="1" noResize="1" noEditPoints="1" noAdjustHandles="1" noChangeArrowheads="1" noChangeShapeType="1" noTextEdit="1"/>
                </p:cNvSpPr>
                <p:nvPr/>
              </p:nvSpPr>
              <p:spPr>
                <a:xfrm>
                  <a:off x="3008665" y="5215485"/>
                  <a:ext cx="1083117" cy="369332"/>
                </a:xfrm>
                <a:prstGeom prst="rect">
                  <a:avLst/>
                </a:prstGeom>
                <a:blipFill>
                  <a:blip r:embed="rId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xmlns="" id="{C985C101-6F06-4CB3-A47F-0CFFC2F5A374}"/>
                    </a:ext>
                  </a:extLst>
                </p:cNvPr>
                <p:cNvSpPr/>
                <p:nvPr/>
              </p:nvSpPr>
              <p:spPr>
                <a:xfrm>
                  <a:off x="895062" y="4735404"/>
                  <a:ext cx="109228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𝜋</m:t>
                        </m:r>
                        <m:r>
                          <a:rPr lang="en-US" altLang="zh-CN" i="1">
                            <a:latin typeface="Cambria Math" panose="02040503050406030204" pitchFamily="18" charset="0"/>
                            <a:ea typeface="黑体" pitchFamily="49" charset="-122"/>
                          </a:rPr>
                          <m:t>(</m:t>
                        </m:r>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5" name="矩形 34">
                  <a:extLst>
                    <a:ext uri="{FF2B5EF4-FFF2-40B4-BE49-F238E27FC236}">
                      <a16:creationId xmlns:a16="http://schemas.microsoft.com/office/drawing/2014/main" id="{DBA9AB28-F7AA-435C-9D62-C90A1BF77957}"/>
                    </a:ext>
                  </a:extLst>
                </p:cNvPr>
                <p:cNvSpPr>
                  <a:spLocks noRot="1" noChangeAspect="1" noMove="1" noResize="1" noEditPoints="1" noAdjustHandles="1" noChangeArrowheads="1" noChangeShapeType="1" noTextEdit="1"/>
                </p:cNvSpPr>
                <p:nvPr/>
              </p:nvSpPr>
              <p:spPr>
                <a:xfrm>
                  <a:off x="895062" y="4735404"/>
                  <a:ext cx="1092287" cy="369332"/>
                </a:xfrm>
                <a:prstGeom prst="rect">
                  <a:avLst/>
                </a:prstGeom>
                <a:blipFill>
                  <a:blip r:embed="rId8"/>
                  <a:stretch>
                    <a:fillRect b="-13115"/>
                  </a:stretch>
                </a:blipFill>
              </p:spPr>
              <p:txBody>
                <a:bodyPr/>
                <a:lstStyle/>
                <a:p>
                  <a:r>
                    <a:rPr lang="zh-CN" altLang="en-US">
                      <a:noFill/>
                    </a:rPr>
                    <a:t> </a:t>
                  </a:r>
                </a:p>
              </p:txBody>
            </p:sp>
          </mc:Fallback>
        </mc:AlternateContent>
      </p:grpSp>
      <p:grpSp>
        <p:nvGrpSpPr>
          <p:cNvPr id="79" name="组合 78">
            <a:extLst>
              <a:ext uri="{FF2B5EF4-FFF2-40B4-BE49-F238E27FC236}">
                <a16:creationId xmlns:a16="http://schemas.microsoft.com/office/drawing/2014/main" xmlns="" id="{146562DD-9DEA-4906-97C4-8D23BF7690BD}"/>
              </a:ext>
            </a:extLst>
          </p:cNvPr>
          <p:cNvGrpSpPr/>
          <p:nvPr/>
        </p:nvGrpSpPr>
        <p:grpSpPr>
          <a:xfrm>
            <a:off x="4419894" y="2949190"/>
            <a:ext cx="3469831" cy="2670353"/>
            <a:chOff x="7310654" y="3225145"/>
            <a:chExt cx="3469831" cy="2670359"/>
          </a:xfrm>
        </p:grpSpPr>
        <p:grpSp>
          <p:nvGrpSpPr>
            <p:cNvPr id="80" name="组合 79">
              <a:extLst>
                <a:ext uri="{FF2B5EF4-FFF2-40B4-BE49-F238E27FC236}">
                  <a16:creationId xmlns:a16="http://schemas.microsoft.com/office/drawing/2014/main" xmlns="" id="{092A13EE-AF61-4870-9315-4A9F2C80B00D}"/>
                </a:ext>
              </a:extLst>
            </p:cNvPr>
            <p:cNvGrpSpPr/>
            <p:nvPr/>
          </p:nvGrpSpPr>
          <p:grpSpPr>
            <a:xfrm>
              <a:off x="8110122" y="3225145"/>
              <a:ext cx="2670363" cy="2670359"/>
              <a:chOff x="8158160" y="4724393"/>
              <a:chExt cx="1314449" cy="1314447"/>
            </a:xfrm>
          </p:grpSpPr>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xmlns="" id="{FC095D4D-88F3-415C-9449-79292D6E2E1D}"/>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黑体" pitchFamily="49" charset="-122"/>
                            </a:rPr>
                            <m:t>𝑉</m:t>
                          </m:r>
                          <m:r>
                            <a:rPr lang="en-US" altLang="zh-CN" i="1" smtClean="0">
                              <a:latin typeface="Cambria Math" panose="02040503050406030204" pitchFamily="18" charset="0"/>
                              <a:ea typeface="黑体" pitchFamily="49" charset="-122"/>
                            </a:rPr>
                            <m:t>(</m:t>
                          </m:r>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28" name="矩形 27">
                    <a:extLst>
                      <a:ext uri="{FF2B5EF4-FFF2-40B4-BE49-F238E27FC236}">
                        <a16:creationId xmlns:a16="http://schemas.microsoft.com/office/drawing/2014/main" id="{7EE71A0D-B912-424F-9257-5C9CF75FD2E7}"/>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9"/>
                    <a:stretch>
                      <a:fillRect/>
                    </a:stretch>
                  </a:blipFill>
                </p:spPr>
                <p:txBody>
                  <a:bodyPr/>
                  <a:lstStyle/>
                  <a:p>
                    <a:r>
                      <a:rPr lang="zh-CN" altLang="en-US">
                        <a:noFill/>
                      </a:rPr>
                      <a:t> </a:t>
                    </a:r>
                  </a:p>
                </p:txBody>
              </p:sp>
            </mc:Fallback>
          </mc:AlternateContent>
          <p:sp>
            <p:nvSpPr>
              <p:cNvPr id="88" name="矩形 87">
                <a:extLst>
                  <a:ext uri="{FF2B5EF4-FFF2-40B4-BE49-F238E27FC236}">
                    <a16:creationId xmlns:a16="http://schemas.microsoft.com/office/drawing/2014/main" xmlns="" id="{DD22F567-8119-4976-9234-0C5403C1A786}"/>
                  </a:ext>
                </a:extLst>
              </p:cNvPr>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9" name="矩形 88">
                <a:extLst>
                  <a:ext uri="{FF2B5EF4-FFF2-40B4-BE49-F238E27FC236}">
                    <a16:creationId xmlns:a16="http://schemas.microsoft.com/office/drawing/2014/main" xmlns="" id="{97E4E9D0-3AD4-4E78-9365-AB0145E8CFD9}"/>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xmlns="" id="{5BA22AF3-F092-42F7-93EB-FD5EE2C7FC6B}"/>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黑体" pitchFamily="49" charset="-122"/>
                            </a:rPr>
                            <m:t>𝑉</m:t>
                          </m:r>
                          <m:r>
                            <a:rPr lang="en-US" altLang="zh-CN" i="1" smtClean="0">
                              <a:latin typeface="Cambria Math" panose="02040503050406030204" pitchFamily="18" charset="0"/>
                              <a:ea typeface="黑体" pitchFamily="49" charset="-122"/>
                            </a:rPr>
                            <m:t>(</m:t>
                          </m:r>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1" name="矩形 30">
                    <a:extLst>
                      <a:ext uri="{FF2B5EF4-FFF2-40B4-BE49-F238E27FC236}">
                        <a16:creationId xmlns:a16="http://schemas.microsoft.com/office/drawing/2014/main" id="{12367DA6-721F-4E1B-9C5A-CB30BA27D078}"/>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0"/>
                    <a:stretch>
                      <a:fillRect/>
                    </a:stretch>
                  </a:blipFill>
                </p:spPr>
                <p:txBody>
                  <a:bodyPr/>
                  <a:lstStyle/>
                  <a:p>
                    <a:r>
                      <a:rPr lang="zh-CN" altLang="en-US">
                        <a:noFill/>
                      </a:rPr>
                      <a:t> </a:t>
                    </a:r>
                  </a:p>
                </p:txBody>
              </p:sp>
            </mc:Fallback>
          </mc:AlternateContent>
        </p:grpSp>
        <p:sp>
          <p:nvSpPr>
            <p:cNvPr id="81" name="箭头: 下 80">
              <a:extLst>
                <a:ext uri="{FF2B5EF4-FFF2-40B4-BE49-F238E27FC236}">
                  <a16:creationId xmlns:a16="http://schemas.microsoft.com/office/drawing/2014/main" xmlns="" id="{8839ADB4-676B-4A24-93A8-6077490461DC}"/>
                </a:ext>
              </a:extLst>
            </p:cNvPr>
            <p:cNvSpPr/>
            <p:nvPr/>
          </p:nvSpPr>
          <p:spPr>
            <a:xfrm rot="10800000">
              <a:off x="8677572" y="5090856"/>
              <a:ext cx="190500" cy="426260"/>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xmlns="" id="{4CEE91C9-D622-41CE-8822-CD0120BF8873}"/>
                    </a:ext>
                  </a:extLst>
                </p:cNvPr>
                <p:cNvSpPr/>
                <p:nvPr/>
              </p:nvSpPr>
              <p:spPr>
                <a:xfrm>
                  <a:off x="8236107" y="5090856"/>
                  <a:ext cx="108311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黑体" pitchFamily="49" charset="-122"/>
                          </a:rPr>
                          <m:t>𝑞</m:t>
                        </m:r>
                        <m:r>
                          <a:rPr lang="en-US" altLang="zh-CN" i="1">
                            <a:latin typeface="Cambria Math" panose="02040503050406030204" pitchFamily="18" charset="0"/>
                            <a:ea typeface="黑体" pitchFamily="49" charset="-122"/>
                          </a:rPr>
                          <m:t>(</m:t>
                        </m:r>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i="1">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8" name="矩形 37">
                  <a:extLst>
                    <a:ext uri="{FF2B5EF4-FFF2-40B4-BE49-F238E27FC236}">
                      <a16:creationId xmlns:a16="http://schemas.microsoft.com/office/drawing/2014/main" id="{845EA59B-CD00-4A33-AD9C-DD4A96CC399A}"/>
                    </a:ext>
                  </a:extLst>
                </p:cNvPr>
                <p:cNvSpPr>
                  <a:spLocks noRot="1" noChangeAspect="1" noMove="1" noResize="1" noEditPoints="1" noAdjustHandles="1" noChangeArrowheads="1" noChangeShapeType="1" noTextEdit="1"/>
                </p:cNvSpPr>
                <p:nvPr/>
              </p:nvSpPr>
              <p:spPr>
                <a:xfrm>
                  <a:off x="8236107" y="5090856"/>
                  <a:ext cx="1083117" cy="369332"/>
                </a:xfrm>
                <a:prstGeom prst="rect">
                  <a:avLst/>
                </a:prstGeom>
                <a:blipFill>
                  <a:blip r:embed="rId11"/>
                  <a:stretch>
                    <a:fillRect b="-13115"/>
                  </a:stretch>
                </a:blipFill>
              </p:spPr>
              <p:txBody>
                <a:bodyPr/>
                <a:lstStyle/>
                <a:p>
                  <a:r>
                    <a:rPr lang="zh-CN" altLang="en-US">
                      <a:noFill/>
                    </a:rPr>
                    <a:t> </a:t>
                  </a:r>
                </a:p>
              </p:txBody>
            </p:sp>
          </mc:Fallback>
        </mc:AlternateContent>
        <p:sp>
          <p:nvSpPr>
            <p:cNvPr id="83" name="箭头: 下 82">
              <a:extLst>
                <a:ext uri="{FF2B5EF4-FFF2-40B4-BE49-F238E27FC236}">
                  <a16:creationId xmlns:a16="http://schemas.microsoft.com/office/drawing/2014/main" xmlns="" id="{BD70B003-772B-4DB6-8F82-3162AA980B2B}"/>
                </a:ext>
              </a:extLst>
            </p:cNvPr>
            <p:cNvSpPr/>
            <p:nvPr/>
          </p:nvSpPr>
          <p:spPr>
            <a:xfrm rot="10800000">
              <a:off x="8680340" y="4159523"/>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xmlns="" id="{BC5A7172-D2AC-45CE-B9E5-A82B308AEEAF}"/>
                    </a:ext>
                  </a:extLst>
                </p:cNvPr>
                <p:cNvSpPr/>
                <p:nvPr/>
              </p:nvSpPr>
              <p:spPr>
                <a:xfrm>
                  <a:off x="7310654" y="4279658"/>
                  <a:ext cx="1486176"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𝑃𝑟</m:t>
                        </m:r>
                        <m:r>
                          <a:rPr lang="en-US" altLang="zh-CN" i="1">
                            <a:latin typeface="Cambria Math" panose="02040503050406030204" pitchFamily="18" charset="0"/>
                            <a:ea typeface="黑体" pitchFamily="49" charset="-122"/>
                          </a:rPr>
                          <m:t>(</m:t>
                        </m:r>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r>
                          <a:rPr lang="en-US" altLang="zh-CN" b="0" i="1" smtClean="0">
                            <a:latin typeface="Cambria Math" panose="02040503050406030204" pitchFamily="18" charset="0"/>
                            <a:ea typeface="黑体" pitchFamily="49" charset="-122"/>
                          </a:rPr>
                          <m:t>|</m:t>
                        </m:r>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41" name="矩形 40">
                  <a:extLst>
                    <a:ext uri="{FF2B5EF4-FFF2-40B4-BE49-F238E27FC236}">
                      <a16:creationId xmlns:a16="http://schemas.microsoft.com/office/drawing/2014/main" id="{F3FBA83E-CDE4-4B52-9EFC-0E974C6249A0}"/>
                    </a:ext>
                  </a:extLst>
                </p:cNvPr>
                <p:cNvSpPr>
                  <a:spLocks noRot="1" noChangeAspect="1" noMove="1" noResize="1" noEditPoints="1" noAdjustHandles="1" noChangeArrowheads="1" noChangeShapeType="1" noTextEdit="1"/>
                </p:cNvSpPr>
                <p:nvPr/>
              </p:nvSpPr>
              <p:spPr>
                <a:xfrm>
                  <a:off x="7310654" y="4279658"/>
                  <a:ext cx="1486176" cy="369332"/>
                </a:xfrm>
                <a:prstGeom prst="rect">
                  <a:avLst/>
                </a:prstGeom>
                <a:blipFill>
                  <a:blip r:embed="rId12"/>
                  <a:stretch>
                    <a:fillRect b="-13115"/>
                  </a:stretch>
                </a:blipFill>
              </p:spPr>
              <p:txBody>
                <a:bodyPr/>
                <a:lstStyle/>
                <a:p>
                  <a:r>
                    <a:rPr lang="zh-CN" altLang="en-US">
                      <a:noFill/>
                    </a:rPr>
                    <a:t> </a:t>
                  </a:r>
                </a:p>
              </p:txBody>
            </p:sp>
          </mc:Fallback>
        </mc:AlternateContent>
        <p:sp>
          <p:nvSpPr>
            <p:cNvPr id="85" name="箭头: 下 84">
              <a:extLst>
                <a:ext uri="{FF2B5EF4-FFF2-40B4-BE49-F238E27FC236}">
                  <a16:creationId xmlns:a16="http://schemas.microsoft.com/office/drawing/2014/main" xmlns="" id="{94F41D10-BEE6-4A1F-87F4-A6E464C83FE2}"/>
                </a:ext>
              </a:extLst>
            </p:cNvPr>
            <p:cNvSpPr/>
            <p:nvPr/>
          </p:nvSpPr>
          <p:spPr>
            <a:xfrm rot="16200000">
              <a:off x="9393614" y="4934486"/>
              <a:ext cx="205999" cy="59082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xmlns="" id="{FAC4CCA9-5C2E-4A8D-B0DC-23E6B33040C1}"/>
                    </a:ext>
                  </a:extLst>
                </p:cNvPr>
                <p:cNvSpPr/>
                <p:nvPr/>
              </p:nvSpPr>
              <p:spPr>
                <a:xfrm>
                  <a:off x="8799074" y="5403823"/>
                  <a:ext cx="1490664" cy="3693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𝑃𝑟</m:t>
                        </m:r>
                        <m:r>
                          <a:rPr lang="en-US" altLang="zh-CN" i="1">
                            <a:latin typeface="Cambria Math" panose="02040503050406030204" pitchFamily="18" charset="0"/>
                            <a:ea typeface="黑体" pitchFamily="49" charset="-122"/>
                          </a:rPr>
                          <m:t>(</m:t>
                        </m:r>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r>
                          <a:rPr lang="en-US" altLang="zh-CN" b="0" i="1" smtClean="0">
                            <a:latin typeface="Cambria Math" panose="02040503050406030204" pitchFamily="18" charset="0"/>
                            <a:ea typeface="黑体" pitchFamily="49" charset="-122"/>
                          </a:rPr>
                          <m:t>|</m:t>
                        </m:r>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b="0" i="1" smtClean="0">
                            <a:latin typeface="Cambria Math"/>
                            <a:ea typeface="黑体" pitchFamily="49" charset="-122"/>
                          </a:rPr>
                          <m:t>右</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43" name="矩形 42">
                  <a:extLst>
                    <a:ext uri="{FF2B5EF4-FFF2-40B4-BE49-F238E27FC236}">
                      <a16:creationId xmlns:a16="http://schemas.microsoft.com/office/drawing/2014/main" xmlns="" xmlns:a14="http://schemas.microsoft.com/office/drawing/2010/main" id="{EDE53665-B7BB-49FB-A185-4645351B51B3}"/>
                    </a:ext>
                  </a:extLst>
                </p:cNvPr>
                <p:cNvSpPr>
                  <a:spLocks noRot="1" noChangeAspect="1" noMove="1" noResize="1" noEditPoints="1" noAdjustHandles="1" noChangeArrowheads="1" noChangeShapeType="1" noTextEdit="1"/>
                </p:cNvSpPr>
                <p:nvPr/>
              </p:nvSpPr>
              <p:spPr>
                <a:xfrm>
                  <a:off x="8799074" y="5403823"/>
                  <a:ext cx="1490664" cy="369333"/>
                </a:xfrm>
                <a:prstGeom prst="rect">
                  <a:avLst/>
                </a:prstGeom>
                <a:blipFill rotWithShape="1">
                  <a:blip r:embed="rId13"/>
                  <a:stretch>
                    <a:fillRect b="-11475"/>
                  </a:stretch>
                </a:blipFill>
              </p:spPr>
              <p:txBody>
                <a:bodyPr/>
                <a:lstStyle/>
                <a:p>
                  <a:r>
                    <a:rPr lang="zh-CN" altLang="en-US">
                      <a:noFill/>
                    </a:rPr>
                    <a:t> </a:t>
                  </a:r>
                </a:p>
              </p:txBody>
            </p:sp>
          </mc:Fallback>
        </mc:AlternateContent>
      </p:grpSp>
      <p:sp>
        <p:nvSpPr>
          <p:cNvPr id="91" name="文本框 90">
            <a:extLst>
              <a:ext uri="{FF2B5EF4-FFF2-40B4-BE49-F238E27FC236}">
                <a16:creationId xmlns:a16="http://schemas.microsoft.com/office/drawing/2014/main" xmlns="" id="{3977D187-B6BE-49DC-A91D-C2F1B663E5DE}"/>
              </a:ext>
            </a:extLst>
          </p:cNvPr>
          <p:cNvSpPr txBox="1"/>
          <p:nvPr/>
        </p:nvSpPr>
        <p:spPr>
          <a:xfrm>
            <a:off x="391557" y="5662374"/>
            <a:ext cx="2492990" cy="369332"/>
          </a:xfrm>
          <a:prstGeom prst="rect">
            <a:avLst/>
          </a:prstGeom>
          <a:noFill/>
        </p:spPr>
        <p:txBody>
          <a:bodyPr wrap="none" rtlCol="0">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不同动作下的反馈累加</a:t>
            </a:r>
          </a:p>
        </p:txBody>
      </p:sp>
      <p:sp>
        <p:nvSpPr>
          <p:cNvPr id="92" name="文本框 91">
            <a:extLst>
              <a:ext uri="{FF2B5EF4-FFF2-40B4-BE49-F238E27FC236}">
                <a16:creationId xmlns:a16="http://schemas.microsoft.com/office/drawing/2014/main" xmlns="" id="{2C2CF777-0899-49A3-9DFC-B38BA553AD74}"/>
              </a:ext>
            </a:extLst>
          </p:cNvPr>
          <p:cNvSpPr txBox="1"/>
          <p:nvPr/>
        </p:nvSpPr>
        <p:spPr>
          <a:xfrm>
            <a:off x="4604888" y="5727103"/>
            <a:ext cx="3647152" cy="369332"/>
          </a:xfrm>
          <a:prstGeom prst="rect">
            <a:avLst/>
          </a:prstGeom>
          <a:noFill/>
        </p:spPr>
        <p:txBody>
          <a:bodyPr wrap="none" rtlCol="0">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动作确定时状态转移后的反馈结果</a:t>
            </a:r>
          </a:p>
        </p:txBody>
      </p:sp>
    </p:spTree>
    <p:extLst>
      <p:ext uri="{BB962C8B-B14F-4D97-AF65-F5344CB8AC3E}">
        <p14:creationId xmlns:p14="http://schemas.microsoft.com/office/powerpoint/2010/main" val="1354498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二、基于价值的强化学习</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一、强化学习问题定义</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三、基于策略的强化学习</a:t>
            </a:r>
          </a:p>
        </p:txBody>
      </p:sp>
      <p:sp>
        <p:nvSpPr>
          <p:cNvPr id="7" name="矩形 6">
            <a:extLst>
              <a:ext uri="{FF2B5EF4-FFF2-40B4-BE49-F238E27FC236}">
                <a16:creationId xmlns:a16="http://schemas.microsoft.com/office/drawing/2014/main" xmlns=""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四、深度强化学习的应用</a:t>
            </a:r>
          </a:p>
        </p:txBody>
      </p:sp>
    </p:spTree>
    <p:extLst>
      <p:ext uri="{BB962C8B-B14F-4D97-AF65-F5344CB8AC3E}">
        <p14:creationId xmlns:p14="http://schemas.microsoft.com/office/powerpoint/2010/main" val="17212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74573" y="1305342"/>
                <a:ext cx="8240617" cy="5078313"/>
              </a:xfrm>
              <a:prstGeom prst="rect">
                <a:avLst/>
              </a:prstGeom>
            </p:spPr>
            <p:txBody>
              <a:bodyPr wrap="square">
                <a:spAutoFit/>
              </a:bodyPr>
              <a:lstStyle/>
              <a:p>
                <a:pPr>
                  <a:lnSpc>
                    <a:spcPct val="15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定理 </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2.4 </a:t>
                </a:r>
                <a:r>
                  <a:rPr lang="zh-CN" altLang="zh-CN" dirty="0"/>
                  <a:t>当公式中存在多个量词时，若多个量词都是全称量词或者都是存在量词，则量词的位置可以互换；若多个量词中既有全称量词又有存在量词，则量词的位置不可以随意互换。</a:t>
                </a:r>
              </a:p>
              <a:p>
                <a:pPr>
                  <a:lnSpc>
                    <a:spcPct val="150000"/>
                  </a:lnSpc>
                </a:pPr>
                <a:r>
                  <a:rPr lang="zh-CN" altLang="zh-CN" dirty="0"/>
                  <a:t>设</a:t>
                </a:r>
                <a14:m>
                  <m:oMath xmlns:m="http://schemas.openxmlformats.org/officeDocument/2006/math">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t>是包含变元</a:t>
                </a:r>
                <a14:m>
                  <m:oMath xmlns:m="http://schemas.openxmlformats.org/officeDocument/2006/math">
                    <m:r>
                      <a:rPr lang="en-US" altLang="zh-CN" i="1">
                        <a:latin typeface="Cambria Math"/>
                      </a:rPr>
                      <m:t>𝑥</m:t>
                    </m:r>
                    <m:r>
                      <a:rPr lang="en-US" altLang="zh-CN" i="1">
                        <a:latin typeface="Cambria Math"/>
                      </a:rPr>
                      <m:t>, </m:t>
                    </m:r>
                    <m:r>
                      <a:rPr lang="en-US" altLang="zh-CN" i="1">
                        <a:latin typeface="Cambria Math"/>
                      </a:rPr>
                      <m:t>𝑦</m:t>
                    </m:r>
                  </m:oMath>
                </a14:m>
                <a:r>
                  <a:rPr lang="zh-CN" altLang="zh-CN" dirty="0"/>
                  <a:t>的谓词公式，则如下关系成立：</a:t>
                </a:r>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gn="ctr">
                  <a:lnSpc>
                    <a:spcPct val="150000"/>
                  </a:lnSpc>
                </a:pPr>
                <a:r>
                  <a:rPr lang="en-US" altLang="zh-CN" dirty="0"/>
                  <a:t>(</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374573" y="1305342"/>
                <a:ext cx="8240617" cy="5078313"/>
              </a:xfrm>
              <a:prstGeom prst="rect">
                <a:avLst/>
              </a:prstGeom>
              <a:blipFill rotWithShape="1">
                <a:blip r:embed="rId2"/>
                <a:stretch>
                  <a:fillRect l="-740" r="-3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052149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策略迭代的基本模式</a:t>
            </a:r>
          </a:p>
        </p:txBody>
      </p:sp>
      <mc:AlternateContent xmlns:mc="http://schemas.openxmlformats.org/markup-compatibility/2006" xmlns:a14="http://schemas.microsoft.com/office/drawing/2010/main">
        <mc:Choice Requires="a14">
          <p:sp>
            <p:nvSpPr>
              <p:cNvPr id="5" name="矩形 4"/>
              <p:cNvSpPr/>
              <p:nvPr/>
            </p:nvSpPr>
            <p:spPr>
              <a:xfrm>
                <a:off x="165905" y="1855060"/>
                <a:ext cx="8547789" cy="2469522"/>
              </a:xfrm>
              <a:prstGeom prst="rect">
                <a:avLst/>
              </a:prstGeom>
            </p:spPr>
            <p:txBody>
              <a:bodyPr wrap="square">
                <a:spAutoFit/>
              </a:bodyPr>
              <a:lstStyle/>
              <a:p>
                <a:pPr algn="ctr">
                  <a:lnSpc>
                    <a:spcPct val="200000"/>
                  </a:lnSpc>
                </a:pP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回顾强化学习问题的定义</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p>
              <a:p>
                <a:pPr algn="ctr">
                  <a:lnSpc>
                    <a:spcPct val="200000"/>
                  </a:lnSpc>
                </a:pP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给定一个马尔可夫决策过程</a:t>
                </a:r>
                <a14:m>
                  <m:oMath xmlns:m="http://schemas.openxmlformats.org/officeDocument/2006/math">
                    <m:r>
                      <a:rPr lang="en-US" altLang="zh-CN" sz="2000" i="1">
                        <a:latin typeface="Cambria Math"/>
                      </a:rPr>
                      <m:t>𝑀𝐷𝑃</m:t>
                    </m:r>
                    <m:r>
                      <a:rPr lang="en-US" altLang="zh-CN" sz="2000" i="1">
                        <a:latin typeface="Cambria Math"/>
                      </a:rPr>
                      <m:t>=(</m:t>
                    </m:r>
                    <m:r>
                      <a:rPr lang="en-US" altLang="zh-CN" sz="2000" i="1">
                        <a:latin typeface="Cambria Math"/>
                      </a:rPr>
                      <m:t>𝑆</m:t>
                    </m:r>
                    <m:r>
                      <a:rPr lang="en-US" altLang="zh-CN" sz="2000" i="1">
                        <a:latin typeface="Cambria Math"/>
                      </a:rPr>
                      <m:t>,</m:t>
                    </m:r>
                    <m:r>
                      <a:rPr lang="en-US" altLang="zh-CN" sz="2000" i="1">
                        <a:latin typeface="Cambria Math"/>
                      </a:rPr>
                      <m:t>𝐴</m:t>
                    </m:r>
                    <m:r>
                      <a:rPr lang="en-US" altLang="zh-CN" sz="2000" i="1">
                        <a:latin typeface="Cambria Math"/>
                      </a:rPr>
                      <m:t>,</m:t>
                    </m:r>
                    <m:r>
                      <a:rPr lang="en-US" altLang="zh-CN" sz="2000" i="1">
                        <a:latin typeface="Cambria Math"/>
                      </a:rPr>
                      <m:t>𝑃</m:t>
                    </m:r>
                    <m:r>
                      <a:rPr lang="en-US" altLang="zh-CN" sz="2000" i="1">
                        <a:latin typeface="Cambria Math"/>
                      </a:rPr>
                      <m:t>,</m:t>
                    </m:r>
                    <m:r>
                      <a:rPr lang="en-US" altLang="zh-CN" sz="2000" i="1">
                        <a:latin typeface="Cambria Math"/>
                      </a:rPr>
                      <m:t>𝑅</m:t>
                    </m:r>
                    <m:r>
                      <a:rPr lang="en-US" altLang="zh-CN" sz="2000" i="1">
                        <a:latin typeface="Cambria Math"/>
                      </a:rPr>
                      <m:t>,</m:t>
                    </m:r>
                    <m:r>
                      <a:rPr lang="en-US" altLang="zh-CN" sz="2000" i="1">
                        <a:latin typeface="Cambria Math"/>
                      </a:rPr>
                      <m:t>𝛾</m:t>
                    </m:r>
                    <m:r>
                      <a:rPr lang="en-US" altLang="zh-CN" sz="2000" i="1">
                        <a:latin typeface="Cambria Math"/>
                      </a:rPr>
                      <m:t>)</m:t>
                    </m:r>
                  </m:oMath>
                </a14:m>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00000"/>
                  </a:lnSpc>
                </a:pPr>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强化学习会寻找一个最优策略</a:t>
                </a:r>
                <a14:m>
                  <m:oMath xmlns:m="http://schemas.openxmlformats.org/officeDocument/2006/math">
                    <m:sSup>
                      <m:sSupPr>
                        <m:ctrlPr>
                          <a:rPr lang="zh-CN" altLang="zh-CN" sz="2000" b="1" i="1">
                            <a:solidFill>
                              <a:srgbClr val="0070C0"/>
                            </a:solidFill>
                            <a:latin typeface="Cambria Math" charset="0"/>
                          </a:rPr>
                        </m:ctrlPr>
                      </m:sSupPr>
                      <m:e>
                        <m:r>
                          <a:rPr lang="en-US" altLang="zh-CN" sz="2000" b="1" i="1">
                            <a:solidFill>
                              <a:srgbClr val="0070C0"/>
                            </a:solidFill>
                            <a:latin typeface="Cambria Math"/>
                          </a:rPr>
                          <m:t>𝝅</m:t>
                        </m:r>
                      </m:e>
                      <m:sup>
                        <m:r>
                          <a:rPr lang="en-US" altLang="zh-CN" sz="2000" b="1" i="1">
                            <a:solidFill>
                              <a:srgbClr val="0070C0"/>
                            </a:solidFill>
                            <a:latin typeface="Cambria Math"/>
                          </a:rPr>
                          <m:t>∗</m:t>
                        </m:r>
                      </m:sup>
                    </m:sSup>
                  </m:oMath>
                </a14:m>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，在策略</a:t>
                </a:r>
                <a14:m>
                  <m:oMath xmlns:m="http://schemas.openxmlformats.org/officeDocument/2006/math">
                    <m:sSup>
                      <m:sSupPr>
                        <m:ctrlPr>
                          <a:rPr lang="zh-CN" altLang="zh-CN" sz="2000" b="1" i="1">
                            <a:solidFill>
                              <a:srgbClr val="0070C0"/>
                            </a:solidFill>
                            <a:latin typeface="Cambria Math" charset="0"/>
                          </a:rPr>
                        </m:ctrlPr>
                      </m:sSupPr>
                      <m:e>
                        <m:r>
                          <a:rPr lang="en-US" altLang="zh-CN" sz="2000" b="1" i="1">
                            <a:solidFill>
                              <a:srgbClr val="0070C0"/>
                            </a:solidFill>
                            <a:latin typeface="Cambria Math"/>
                          </a:rPr>
                          <m:t>𝝅</m:t>
                        </m:r>
                      </m:e>
                      <m:sup>
                        <m:r>
                          <a:rPr lang="en-US" altLang="zh-CN" sz="2000" b="1" i="1">
                            <a:solidFill>
                              <a:srgbClr val="0070C0"/>
                            </a:solidFill>
                            <a:latin typeface="Cambria Math"/>
                          </a:rPr>
                          <m:t>∗</m:t>
                        </m:r>
                      </m:sup>
                    </m:sSup>
                  </m:oMath>
                </a14:m>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作用下使得任意状态</a:t>
                </a:r>
                <a14:m>
                  <m:oMath xmlns:m="http://schemas.openxmlformats.org/officeDocument/2006/math">
                    <m:r>
                      <a:rPr lang="en-US" altLang="zh-CN" sz="2000" b="1" i="1">
                        <a:solidFill>
                          <a:srgbClr val="0070C0"/>
                        </a:solidFill>
                        <a:latin typeface="Cambria Math"/>
                      </a:rPr>
                      <m:t>𝒔</m:t>
                    </m:r>
                    <m:r>
                      <a:rPr lang="en-US" altLang="zh-CN" sz="2000" b="1">
                        <a:solidFill>
                          <a:srgbClr val="0070C0"/>
                        </a:solidFill>
                        <a:latin typeface="Cambria Math"/>
                      </a:rPr>
                      <m:t>∈</m:t>
                    </m:r>
                    <m:r>
                      <a:rPr lang="en-US" altLang="zh-CN" sz="2000" b="1" i="1">
                        <a:solidFill>
                          <a:srgbClr val="0070C0"/>
                        </a:solidFill>
                        <a:latin typeface="Cambria Math"/>
                      </a:rPr>
                      <m:t>𝑺</m:t>
                    </m:r>
                  </m:oMath>
                </a14:m>
                <a:endParaRPr lang="en-US"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00000"/>
                  </a:lnSpc>
                </a:pPr>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对应的价值函数</a:t>
                </a:r>
                <a14:m>
                  <m:oMath xmlns:m="http://schemas.openxmlformats.org/officeDocument/2006/math">
                    <m:sSub>
                      <m:sSubPr>
                        <m:ctrlPr>
                          <a:rPr lang="zh-CN" altLang="zh-CN" sz="2000" b="1" i="1">
                            <a:solidFill>
                              <a:srgbClr val="0070C0"/>
                            </a:solidFill>
                            <a:latin typeface="Cambria Math" charset="0"/>
                          </a:rPr>
                        </m:ctrlPr>
                      </m:sSubPr>
                      <m:e>
                        <m:r>
                          <a:rPr lang="en-US" altLang="zh-CN" sz="2000" b="1" i="1">
                            <a:solidFill>
                              <a:srgbClr val="0070C0"/>
                            </a:solidFill>
                            <a:latin typeface="Cambria Math"/>
                          </a:rPr>
                          <m:t>𝑽</m:t>
                        </m:r>
                      </m:e>
                      <m:sub>
                        <m:sSup>
                          <m:sSupPr>
                            <m:ctrlPr>
                              <a:rPr lang="zh-CN" altLang="zh-CN" sz="2000" b="1" i="1">
                                <a:solidFill>
                                  <a:srgbClr val="0070C0"/>
                                </a:solidFill>
                                <a:latin typeface="Cambria Math" charset="0"/>
                              </a:rPr>
                            </m:ctrlPr>
                          </m:sSupPr>
                          <m:e>
                            <m:r>
                              <a:rPr lang="en-US" altLang="zh-CN" sz="2000" b="1" i="1">
                                <a:solidFill>
                                  <a:srgbClr val="0070C0"/>
                                </a:solidFill>
                                <a:latin typeface="Cambria Math"/>
                              </a:rPr>
                              <m:t>𝝅</m:t>
                            </m:r>
                          </m:e>
                          <m:sup>
                            <m:r>
                              <a:rPr lang="en-US" altLang="zh-CN" sz="2000" b="1" i="1">
                                <a:solidFill>
                                  <a:srgbClr val="0070C0"/>
                                </a:solidFill>
                                <a:latin typeface="Cambria Math"/>
                              </a:rPr>
                              <m:t>∗</m:t>
                            </m:r>
                          </m:sup>
                        </m:sSup>
                      </m:sub>
                    </m:sSub>
                    <m:d>
                      <m:dPr>
                        <m:ctrlPr>
                          <a:rPr lang="zh-CN" altLang="zh-CN" sz="2000" b="1" i="1">
                            <a:solidFill>
                              <a:srgbClr val="0070C0"/>
                            </a:solidFill>
                            <a:latin typeface="Cambria Math" charset="0"/>
                          </a:rPr>
                        </m:ctrlPr>
                      </m:dPr>
                      <m:e>
                        <m:r>
                          <a:rPr lang="en-US" altLang="zh-CN" sz="2000" b="1" i="1">
                            <a:solidFill>
                              <a:srgbClr val="0070C0"/>
                            </a:solidFill>
                            <a:latin typeface="Cambria Math"/>
                          </a:rPr>
                          <m:t>𝒔</m:t>
                        </m:r>
                      </m:e>
                    </m:d>
                  </m:oMath>
                </a14:m>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取值最大。</a:t>
                </a:r>
              </a:p>
            </p:txBody>
          </p:sp>
        </mc:Choice>
        <mc:Fallback xmlns="">
          <p:sp>
            <p:nvSpPr>
              <p:cNvPr id="5" name="矩形 4"/>
              <p:cNvSpPr>
                <a:spLocks noRot="1" noChangeAspect="1" noMove="1" noResize="1" noEditPoints="1" noAdjustHandles="1" noChangeArrowheads="1" noChangeShapeType="1" noTextEdit="1"/>
              </p:cNvSpPr>
              <p:nvPr/>
            </p:nvSpPr>
            <p:spPr>
              <a:xfrm>
                <a:off x="165905" y="1855060"/>
                <a:ext cx="8547789" cy="2469522"/>
              </a:xfrm>
              <a:prstGeom prst="rect">
                <a:avLst/>
              </a:prstGeom>
              <a:blipFill>
                <a:blip r:embed="rId2"/>
                <a:stretch>
                  <a:fillRect b="-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1458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策略迭代的基本模式</a:t>
            </a:r>
          </a:p>
        </p:txBody>
      </p:sp>
      <mc:AlternateContent xmlns:mc="http://schemas.openxmlformats.org/markup-compatibility/2006" xmlns:a14="http://schemas.microsoft.com/office/drawing/2010/main">
        <mc:Choice Requires="a14">
          <p:sp>
            <p:nvSpPr>
              <p:cNvPr id="5" name="矩形 4"/>
              <p:cNvSpPr/>
              <p:nvPr/>
            </p:nvSpPr>
            <p:spPr>
              <a:xfrm>
                <a:off x="459645" y="4346892"/>
                <a:ext cx="8440910" cy="1895519"/>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为了求解最优策略</a:t>
                </a:r>
                <a14:m>
                  <m:oMath xmlns:m="http://schemas.openxmlformats.org/officeDocument/2006/math">
                    <m:sSup>
                      <m:sSupPr>
                        <m:ctrlPr>
                          <a:rPr lang="zh-CN" altLang="zh-CN" sz="1600" b="1" i="1">
                            <a:latin typeface="Cambria Math" charset="0"/>
                          </a:rPr>
                        </m:ctrlPr>
                      </m:sSupPr>
                      <m:e>
                        <m:r>
                          <a:rPr lang="en-US" altLang="zh-CN" sz="1600" b="1" i="1">
                            <a:latin typeface="Cambria Math"/>
                          </a:rPr>
                          <m:t>𝝅</m:t>
                        </m:r>
                      </m:e>
                      <m:sup>
                        <m:r>
                          <a:rPr lang="en-US" altLang="zh-CN" sz="1600" b="1" i="1">
                            <a:latin typeface="Cambria Math"/>
                          </a:rPr>
                          <m:t>∗</m:t>
                        </m:r>
                      </m:sup>
                    </m:sSup>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7.7</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展示了一种思路：从一个任意的策略开始，首先计算该策略下价值函数（或动作</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价值函数），然后根据价值函数调整改进策略使其更优，不断迭代这个过程直到策略收敛。通过策略计算价值函数的过程叫做策略评估（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policy evaluation</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），通过价值函数优化策略的过程叫做策略优化（</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policy improvement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），策略评估和策略优化交替进行的强化学习求解方法叫做通用策略迭代（</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Generalized Policy Iteration</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GPI</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p>
            </p:txBody>
          </p:sp>
        </mc:Choice>
        <mc:Fallback xmlns="">
          <p:sp>
            <p:nvSpPr>
              <p:cNvPr id="5" name="矩形 4"/>
              <p:cNvSpPr>
                <a:spLocks noRot="1" noChangeAspect="1" noMove="1" noResize="1" noEditPoints="1" noAdjustHandles="1" noChangeArrowheads="1" noChangeShapeType="1" noTextEdit="1"/>
              </p:cNvSpPr>
              <p:nvPr/>
            </p:nvSpPr>
            <p:spPr>
              <a:xfrm>
                <a:off x="459645" y="4346892"/>
                <a:ext cx="8440910" cy="1895519"/>
              </a:xfrm>
              <a:prstGeom prst="rect">
                <a:avLst/>
              </a:prstGeom>
              <a:blipFill>
                <a:blip r:embed="rId2"/>
                <a:stretch>
                  <a:fillRect l="-361" r="-361" b="-385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xmlns="" id="{5610EFAF-97A4-4C8A-97BF-74E57A9A1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639" y="1510545"/>
            <a:ext cx="5833578" cy="2445335"/>
          </a:xfrm>
          <a:prstGeom prst="rect">
            <a:avLst/>
          </a:prstGeom>
        </p:spPr>
      </p:pic>
      <p:sp>
        <p:nvSpPr>
          <p:cNvPr id="7" name="文本框 6">
            <a:extLst>
              <a:ext uri="{FF2B5EF4-FFF2-40B4-BE49-F238E27FC236}">
                <a16:creationId xmlns:a16="http://schemas.microsoft.com/office/drawing/2014/main" xmlns="" id="{075056FF-D254-4006-9368-591D4F2E1269}"/>
              </a:ext>
            </a:extLst>
          </p:cNvPr>
          <p:cNvSpPr txBox="1"/>
          <p:nvPr/>
        </p:nvSpPr>
        <p:spPr>
          <a:xfrm>
            <a:off x="2180904" y="1162387"/>
            <a:ext cx="5267458" cy="338554"/>
          </a:xfrm>
          <a:prstGeom prst="rect">
            <a:avLst/>
          </a:prstGeom>
          <a:noFill/>
        </p:spPr>
        <p:txBody>
          <a:bodyPr wrap="square" rtlCol="0">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基于通用策略迭代来学习最优策略的模式</a:t>
            </a:r>
          </a:p>
        </p:txBody>
      </p:sp>
    </p:spTree>
    <p:extLst>
      <p:ext uri="{BB962C8B-B14F-4D97-AF65-F5344CB8AC3E}">
        <p14:creationId xmlns:p14="http://schemas.microsoft.com/office/powerpoint/2010/main" val="1855212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xmlns="" id="{A7663114-BA1E-4D33-B77E-13B4B0533AAA}"/>
              </a:ext>
            </a:extLst>
          </p:cNvPr>
          <p:cNvSpPr>
            <a:spLocks noGrp="1"/>
          </p:cNvSpPr>
          <p:nvPr>
            <p:ph type="title"/>
          </p:nvPr>
        </p:nvSpPr>
        <p:spPr>
          <a:xfrm>
            <a:off x="646503" y="194256"/>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p>
        </p:txBody>
      </p:sp>
      <mc:AlternateContent xmlns:mc="http://schemas.openxmlformats.org/markup-compatibility/2006" xmlns:a14="http://schemas.microsoft.com/office/drawing/2010/main">
        <mc:Choice Requires="a14">
          <p:sp>
            <p:nvSpPr>
              <p:cNvPr id="3" name="矩形 2"/>
              <p:cNvSpPr/>
              <p:nvPr/>
            </p:nvSpPr>
            <p:spPr>
              <a:xfrm>
                <a:off x="489858" y="4351324"/>
                <a:ext cx="8381009" cy="1862176"/>
              </a:xfrm>
              <a:prstGeom prst="rect">
                <a:avLst/>
              </a:prstGeom>
            </p:spPr>
            <p:txBody>
              <a:bodyPr wrap="square">
                <a:spAutoFit/>
              </a:bodyPr>
              <a:lstStyle/>
              <a:p>
                <a:pPr>
                  <a:lnSpc>
                    <a:spcPct val="200000"/>
                  </a:lnSpc>
                </a:pP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在讨论如何优化策略之前，首先需要明确什么是</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更好</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的策略。分别给出</a:t>
                </a:r>
                <a14:m>
                  <m:oMath xmlns:m="http://schemas.openxmlformats.org/officeDocument/2006/math">
                    <m:r>
                      <a:rPr lang="en-US" altLang="zh-CN" sz="2000" b="1" i="1">
                        <a:latin typeface="Cambria Math"/>
                      </a:rPr>
                      <m:t>𝝅</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p>
                      <m:sSupPr>
                        <m:ctrlPr>
                          <a:rPr lang="zh-CN" altLang="zh-CN" sz="2000" b="1" i="1">
                            <a:latin typeface="Cambria Math" charset="0"/>
                          </a:rPr>
                        </m:ctrlPr>
                      </m:sSupPr>
                      <m:e>
                        <m:r>
                          <a:rPr lang="en-US" altLang="zh-CN" sz="2000" b="1" i="1">
                            <a:latin typeface="Cambria Math"/>
                          </a:rPr>
                          <m:t>𝝅</m:t>
                        </m:r>
                      </m:e>
                      <m:sup>
                        <m:r>
                          <a:rPr lang="en-US" altLang="zh-CN" sz="2000" b="1" i="1">
                            <a:latin typeface="Cambria Math"/>
                          </a:rPr>
                          <m:t>′</m:t>
                        </m:r>
                      </m:sup>
                    </m:sSup>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两个策略，如果对于任意状态</a:t>
                </a:r>
                <a14:m>
                  <m:oMath xmlns:m="http://schemas.openxmlformats.org/officeDocument/2006/math">
                    <m:r>
                      <a:rPr lang="en-US" altLang="zh-CN" sz="2000" b="1" i="1">
                        <a:latin typeface="Cambria Math"/>
                      </a:rPr>
                      <m:t>𝒔</m:t>
                    </m:r>
                    <m:r>
                      <a:rPr lang="en-US" altLang="zh-CN" sz="2000" b="1" i="1">
                        <a:latin typeface="Cambria Math"/>
                      </a:rPr>
                      <m:t>∈</m:t>
                    </m:r>
                    <m:r>
                      <a:rPr lang="en-US" altLang="zh-CN" sz="2000" b="1" i="1">
                        <a:latin typeface="Cambria Math"/>
                      </a:rPr>
                      <m:t>𝑺</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，有</a:t>
                </a:r>
                <a14:m>
                  <m:oMath xmlns:m="http://schemas.openxmlformats.org/officeDocument/2006/math">
                    <m:sSub>
                      <m:sSubPr>
                        <m:ctrlPr>
                          <a:rPr lang="zh-CN" altLang="zh-CN" sz="2000" b="1" i="1">
                            <a:latin typeface="Cambria Math" charset="0"/>
                          </a:rPr>
                        </m:ctrlPr>
                      </m:sSubPr>
                      <m:e>
                        <m:r>
                          <a:rPr lang="en-US" altLang="zh-CN" sz="2000" b="1" i="1">
                            <a:latin typeface="Cambria Math"/>
                          </a:rPr>
                          <m:t>𝑽</m:t>
                        </m:r>
                      </m:e>
                      <m:sub>
                        <m:r>
                          <a:rPr lang="en-US" altLang="zh-CN" sz="2000" b="1" i="1">
                            <a:latin typeface="Cambria Math"/>
                          </a:rPr>
                          <m:t>𝝅</m:t>
                        </m:r>
                      </m:sub>
                    </m:sSub>
                    <m:d>
                      <m:dPr>
                        <m:ctrlPr>
                          <a:rPr lang="zh-CN" altLang="zh-CN" sz="2000" b="1" i="1">
                            <a:latin typeface="Cambria Math" charset="0"/>
                          </a:rPr>
                        </m:ctrlPr>
                      </m:dPr>
                      <m:e>
                        <m:r>
                          <a:rPr lang="en-US" altLang="zh-CN" sz="2000" b="1" i="1">
                            <a:latin typeface="Cambria Math"/>
                          </a:rPr>
                          <m:t>𝒔</m:t>
                        </m:r>
                      </m:e>
                    </m:d>
                    <m:r>
                      <a:rPr lang="en-US" altLang="zh-CN" sz="2000" b="1" i="1">
                        <a:latin typeface="Cambria Math"/>
                      </a:rPr>
                      <m:t>≤</m:t>
                    </m:r>
                    <m:sSub>
                      <m:sSubPr>
                        <m:ctrlPr>
                          <a:rPr lang="zh-CN" altLang="zh-CN" sz="2000" b="1" i="1">
                            <a:latin typeface="Cambria Math" charset="0"/>
                          </a:rPr>
                        </m:ctrlPr>
                      </m:sSubPr>
                      <m:e>
                        <m:r>
                          <a:rPr lang="en-US" altLang="zh-CN" sz="2000" b="1" i="1">
                            <a:latin typeface="Cambria Math"/>
                          </a:rPr>
                          <m:t>𝑽</m:t>
                        </m:r>
                      </m:e>
                      <m:sub>
                        <m:sSup>
                          <m:sSupPr>
                            <m:ctrlPr>
                              <a:rPr lang="zh-CN" altLang="zh-CN" sz="2000" b="1" i="1">
                                <a:latin typeface="Cambria Math" charset="0"/>
                              </a:rPr>
                            </m:ctrlPr>
                          </m:sSupPr>
                          <m:e>
                            <m:r>
                              <a:rPr lang="en-US" altLang="zh-CN" sz="2000" b="1" i="1">
                                <a:latin typeface="Cambria Math"/>
                              </a:rPr>
                              <m:t>𝝅</m:t>
                            </m:r>
                          </m:e>
                          <m:sup>
                            <m:r>
                              <a:rPr lang="en-US" altLang="zh-CN" sz="2000" b="1" i="1">
                                <a:latin typeface="Cambria Math"/>
                              </a:rPr>
                              <m:t>′</m:t>
                            </m:r>
                          </m:sup>
                        </m:sSup>
                      </m:sub>
                    </m:sSub>
                    <m:r>
                      <a:rPr lang="en-US" altLang="zh-CN" sz="2000" b="1" i="1">
                        <a:latin typeface="Cambria Math"/>
                      </a:rPr>
                      <m:t>(</m:t>
                    </m:r>
                    <m:r>
                      <a:rPr lang="en-US" altLang="zh-CN" sz="2000" b="1" i="1">
                        <a:latin typeface="Cambria Math"/>
                      </a:rPr>
                      <m:t>𝒔</m:t>
                    </m:r>
                    <m:r>
                      <a:rPr lang="en-US" altLang="zh-CN" sz="2000" b="1" i="1">
                        <a:latin typeface="Cambria Math"/>
                      </a:rPr>
                      <m:t>)</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，那么可以认为策略</a:t>
                </a:r>
                <a14:m>
                  <m:oMath xmlns:m="http://schemas.openxmlformats.org/officeDocument/2006/math">
                    <m:sSup>
                      <m:sSupPr>
                        <m:ctrlPr>
                          <a:rPr lang="zh-CN" altLang="zh-CN" sz="2000" b="1" i="1">
                            <a:latin typeface="Cambria Math" charset="0"/>
                          </a:rPr>
                        </m:ctrlPr>
                      </m:sSupPr>
                      <m:e>
                        <m:r>
                          <a:rPr lang="en-US" altLang="zh-CN" sz="2000" b="1" i="1">
                            <a:latin typeface="Cambria Math"/>
                          </a:rPr>
                          <m:t>𝝅</m:t>
                        </m:r>
                      </m:e>
                      <m:sup>
                        <m:r>
                          <a:rPr lang="en-US" altLang="zh-CN" sz="2000" b="1" i="1">
                            <a:latin typeface="Cambria Math"/>
                          </a:rPr>
                          <m:t>′</m:t>
                        </m:r>
                      </m:sup>
                    </m:sSup>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不比策略</a:t>
                </a:r>
                <a14:m>
                  <m:oMath xmlns:m="http://schemas.openxmlformats.org/officeDocument/2006/math">
                    <m:r>
                      <a:rPr lang="en-US" altLang="zh-CN" sz="2000" b="1" i="1">
                        <a:latin typeface="Cambria Math"/>
                      </a:rPr>
                      <m:t>𝝅</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差，可见</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更优</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策略是一个偏序关系。</a:t>
                </a:r>
              </a:p>
            </p:txBody>
          </p:sp>
        </mc:Choice>
        <mc:Fallback xmlns="">
          <p:sp>
            <p:nvSpPr>
              <p:cNvPr id="3" name="矩形 2"/>
              <p:cNvSpPr>
                <a:spLocks noRot="1" noChangeAspect="1" noMove="1" noResize="1" noEditPoints="1" noAdjustHandles="1" noChangeArrowheads="1" noChangeShapeType="1" noTextEdit="1"/>
              </p:cNvSpPr>
              <p:nvPr/>
            </p:nvSpPr>
            <p:spPr>
              <a:xfrm>
                <a:off x="489858" y="4351324"/>
                <a:ext cx="8381009" cy="1862176"/>
              </a:xfrm>
              <a:prstGeom prst="rect">
                <a:avLst/>
              </a:prstGeom>
              <a:blipFill>
                <a:blip r:embed="rId2"/>
                <a:stretch>
                  <a:fillRect l="-727" r="-145" b="-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15BC1C45-DB01-4AC2-9B0C-C97145B1D2EE}"/>
                  </a:ext>
                </a:extLst>
              </p:cNvPr>
              <p:cNvSpPr/>
              <p:nvPr/>
            </p:nvSpPr>
            <p:spPr>
              <a:xfrm>
                <a:off x="646503" y="1181159"/>
                <a:ext cx="7464387" cy="2927276"/>
              </a:xfrm>
              <a:prstGeom prst="rect">
                <a:avLst/>
              </a:prstGeom>
              <a:solidFill>
                <a:srgbClr val="FFFF00"/>
              </a:solidFill>
            </p:spPr>
            <p:txBody>
              <a:bodyPr wrap="square">
                <a:spAutoFit/>
              </a:bodyPr>
              <a:lstStyle/>
              <a:p>
                <a:pPr>
                  <a:lnSpc>
                    <a:spcPct val="150000"/>
                  </a:lnSpc>
                </a:pPr>
                <a:r>
                  <a:rPr lang="zh-CN" altLang="en-US" sz="2000" dirty="0">
                    <a:solidFill>
                      <a:srgbClr val="FF0000"/>
                    </a:solidFill>
                    <a:latin typeface="黑体" panose="02010609060101010101" pitchFamily="49" charset="-122"/>
                    <a:ea typeface="黑体" panose="02010609060101010101" pitchFamily="49" charset="-122"/>
                  </a:rPr>
                  <a:t>策略优化定理：</a:t>
                </a:r>
                <a:endParaRPr lang="en-US" altLang="zh-CN" sz="2000"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对于确定的策略</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oMath>
                </a14:m>
                <a:r>
                  <a:rPr lang="zh-CN" altLang="en-US" sz="2000" dirty="0">
                    <a:latin typeface="黑体" panose="02010609060101010101" pitchFamily="49" charset="-122"/>
                    <a:ea typeface="黑体" panose="02010609060101010101" pitchFamily="49" charset="-122"/>
                  </a:rPr>
                  <a:t>和</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rPr>
                      <m:t>𝜋</m:t>
                    </m:r>
                    <m:r>
                      <a:rPr lang="en-US" altLang="zh-CN" sz="2000" b="0" i="1" dirty="0" smtClean="0">
                        <a:latin typeface="Cambria Math" panose="02040503050406030204" pitchFamily="18" charset="0"/>
                        <a:ea typeface="黑体" panose="02010609060101010101" pitchFamily="49" charset="-122"/>
                      </a:rPr>
                      <m:t>′</m:t>
                    </m:r>
                  </m:oMath>
                </a14:m>
                <a:r>
                  <a:rPr lang="zh-CN" altLang="en-US" sz="2000" dirty="0">
                    <a:latin typeface="黑体" panose="02010609060101010101" pitchFamily="49" charset="-122"/>
                    <a:ea typeface="黑体" panose="02010609060101010101" pitchFamily="49" charset="-122"/>
                  </a:rPr>
                  <a:t>，如果对于任意状态</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oMath>
                </a14:m>
                <a:endParaRPr lang="en-US" altLang="zh-CN" sz="20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𝑞</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sSup>
                            <m:sSupPr>
                              <m:ctrlPr>
                                <a:rPr lang="en-US" altLang="zh-CN" sz="2000" b="0" i="1" smtClean="0">
                                  <a:latin typeface="Cambria Math"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𝜋</m:t>
                              </m:r>
                            </m:e>
                            <m:sup>
                              <m:r>
                                <a:rPr lang="en-US" altLang="zh-CN" sz="2000" b="0" i="1" smtClean="0">
                                  <a:latin typeface="Cambria Math" panose="02040503050406030204" pitchFamily="18" charset="0"/>
                                  <a:ea typeface="黑体" panose="02010609060101010101" pitchFamily="49" charset="-122"/>
                                </a:rPr>
                                <m:t>′</m:t>
                              </m:r>
                            </m:sup>
                          </m:sSup>
                          <m:d>
                            <m:dPr>
                              <m:ctrlPr>
                                <a:rPr lang="en-US" altLang="zh-CN" sz="2000" b="0" i="1" smtClean="0">
                                  <a:latin typeface="Cambria Math"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e>
                          </m:d>
                        </m:e>
                      </m:d>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𝑞</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𝜋</m:t>
                      </m:r>
                      <m:d>
                        <m:dPr>
                          <m:ctrlPr>
                            <a:rPr lang="en-US" altLang="zh-CN" sz="2000" b="0" i="1" smtClean="0">
                              <a:latin typeface="Cambria Math"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e>
                      </m:d>
                      <m:r>
                        <a:rPr lang="en-US" altLang="zh-CN" sz="2000" b="0" i="1" smtClean="0">
                          <a:latin typeface="Cambria Math" panose="02040503050406030204" pitchFamily="18" charset="0"/>
                          <a:ea typeface="黑体" panose="02010609060101010101" pitchFamily="49" charset="-122"/>
                        </a:rPr>
                        <m:t>)</m:t>
                      </m:r>
                    </m:oMath>
                  </m:oMathPara>
                </a14:m>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那么对于任意状态</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oMath>
                </a14:m>
                <a:r>
                  <a:rPr lang="zh-CN" altLang="en-US" sz="2000" dirty="0">
                    <a:latin typeface="黑体" panose="02010609060101010101" pitchFamily="49" charset="-122"/>
                    <a:ea typeface="黑体" panose="02010609060101010101" pitchFamily="49" charset="-122"/>
                  </a:rPr>
                  <a:t>，有</a:t>
                </a:r>
                <a:endParaRPr lang="en-US" altLang="zh-CN" sz="20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sSup>
                            <m:sSupPr>
                              <m:ctrlPr>
                                <a:rPr lang="en-US" altLang="zh-CN" sz="2000" b="0" i="1" smtClean="0">
                                  <a:latin typeface="Cambria Math"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𝜋</m:t>
                              </m:r>
                            </m:e>
                            <m:sup>
                              <m:r>
                                <a:rPr lang="en-US" altLang="zh-CN" sz="2000" b="0" i="1" smtClean="0">
                                  <a:latin typeface="Cambria Math" panose="02040503050406030204" pitchFamily="18" charset="0"/>
                                  <a:ea typeface="黑体" panose="02010609060101010101" pitchFamily="49" charset="-122"/>
                                </a:rPr>
                                <m:t>′</m:t>
                              </m:r>
                            </m:sup>
                          </m:sSup>
                        </m:sub>
                      </m:sSub>
                      <m:d>
                        <m:dPr>
                          <m:ctrlPr>
                            <a:rPr lang="en-US" altLang="zh-CN" sz="2000" b="0" i="1" smtClean="0">
                              <a:latin typeface="Cambria Math"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e>
                      </m:d>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oMath>
                  </m:oMathPara>
                </a14:m>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即策略</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r>
                      <a:rPr lang="en-US" altLang="zh-CN" sz="2000" b="0" i="1" smtClean="0">
                        <a:latin typeface="Cambria Math" panose="02040503050406030204" pitchFamily="18" charset="0"/>
                        <a:ea typeface="黑体" panose="02010609060101010101" pitchFamily="49" charset="-122"/>
                      </a:rPr>
                      <m:t>′</m:t>
                    </m:r>
                  </m:oMath>
                </a14:m>
                <a:r>
                  <a:rPr lang="zh-CN" altLang="en-US" sz="2000" dirty="0">
                    <a:latin typeface="黑体" panose="02010609060101010101" pitchFamily="49" charset="-122"/>
                    <a:ea typeface="黑体" panose="02010609060101010101" pitchFamily="49" charset="-122"/>
                  </a:rPr>
                  <a:t>不比</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rPr>
                      <m:t>𝜋</m:t>
                    </m:r>
                  </m:oMath>
                </a14:m>
                <a:r>
                  <a:rPr lang="zh-CN" altLang="en-US" sz="2000" dirty="0">
                    <a:latin typeface="黑体" panose="02010609060101010101" pitchFamily="49" charset="-122"/>
                    <a:ea typeface="黑体" panose="02010609060101010101" pitchFamily="49" charset="-122"/>
                  </a:rPr>
                  <a:t>差</a:t>
                </a:r>
                <a:endParaRPr lang="en-US" altLang="zh-CN" sz="2000" dirty="0">
                  <a:latin typeface="黑体" panose="02010609060101010101" pitchFamily="49" charset="-122"/>
                  <a:ea typeface="黑体" panose="02010609060101010101" pitchFamily="49" charset="-122"/>
                </a:endParaRPr>
              </a:p>
            </p:txBody>
          </p:sp>
        </mc:Choice>
        <mc:Fallback xmlns="">
          <p:sp>
            <p:nvSpPr>
              <p:cNvPr id="7" name="矩形 6">
                <a:extLst>
                  <a:ext uri="{FF2B5EF4-FFF2-40B4-BE49-F238E27FC236}">
                    <a16:creationId xmlns:a16="http://schemas.microsoft.com/office/drawing/2014/main" id="{15BC1C45-DB01-4AC2-9B0C-C97145B1D2EE}"/>
                  </a:ext>
                </a:extLst>
              </p:cNvPr>
              <p:cNvSpPr>
                <a:spLocks noRot="1" noChangeAspect="1" noMove="1" noResize="1" noEditPoints="1" noAdjustHandles="1" noChangeArrowheads="1" noChangeShapeType="1" noTextEdit="1"/>
              </p:cNvSpPr>
              <p:nvPr/>
            </p:nvSpPr>
            <p:spPr>
              <a:xfrm>
                <a:off x="646503" y="1181159"/>
                <a:ext cx="7464387" cy="2927276"/>
              </a:xfrm>
              <a:prstGeom prst="rect">
                <a:avLst/>
              </a:prstGeom>
              <a:blipFill>
                <a:blip r:embed="rId3"/>
                <a:stretch>
                  <a:fillRect l="-816" b="-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3">
                <a:extLst>
                  <a:ext uri="{FF2B5EF4-FFF2-40B4-BE49-F238E27FC236}">
                    <a16:creationId xmlns:a16="http://schemas.microsoft.com/office/drawing/2014/main" xmlns="" id="{95F31245-9084-4868-A12D-068AAE7DE628}"/>
                  </a:ext>
                </a:extLst>
              </p:cNvPr>
              <p:cNvSpPr txBox="1"/>
              <p:nvPr/>
            </p:nvSpPr>
            <p:spPr>
              <a:xfrm>
                <a:off x="6616560" y="1309899"/>
                <a:ext cx="2185988" cy="1754326"/>
              </a:xfrm>
              <a:prstGeom prst="rect">
                <a:avLst/>
              </a:prstGeom>
              <a:solidFill>
                <a:srgbClr val="FFFF00"/>
              </a:solidFill>
              <a:ln>
                <a:solidFill>
                  <a:schemeClr val="accent1"/>
                </a:solidFill>
              </a:ln>
            </p:spPr>
            <p:txBody>
              <a:bodyPr wrap="square" rtlCol="0">
                <a:spAutoFit/>
              </a:bodyPr>
              <a:lstStyle/>
              <a:p>
                <a:r>
                  <a:rPr lang="zh-CN" altLang="en-US" dirty="0">
                    <a:ea typeface="黑体" pitchFamily="49" charset="-122"/>
                  </a:rPr>
                  <a:t>注意，不等式左侧的含义是只在当前这一步将动作修改为</a:t>
                </a:r>
                <a14:m>
                  <m:oMath xmlns:m="http://schemas.openxmlformats.org/officeDocument/2006/math">
                    <m:r>
                      <a:rPr lang="en-US" altLang="zh-CN" b="0" i="1" smtClean="0">
                        <a:latin typeface="Cambria Math" panose="02040503050406030204" pitchFamily="18" charset="0"/>
                        <a:ea typeface="黑体" pitchFamily="49" charset="-122"/>
                      </a:rPr>
                      <m:t>𝜋</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𝑠</m:t>
                    </m:r>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m:t>
                    </m:r>
                  </m:oMath>
                </a14:m>
                <a:r>
                  <a:rPr lang="zh-CN" altLang="en-US" dirty="0">
                    <a:ea typeface="黑体" pitchFamily="49" charset="-122"/>
                  </a:rPr>
                  <a:t>未来的动作仍然按照</a:t>
                </a:r>
                <a14:m>
                  <m:oMath xmlns:m="http://schemas.openxmlformats.org/officeDocument/2006/math">
                    <m:r>
                      <a:rPr lang="en-US" altLang="zh-CN" b="0" i="1" smtClean="0">
                        <a:latin typeface="Cambria Math" panose="02040503050406030204" pitchFamily="18" charset="0"/>
                        <a:ea typeface="黑体" pitchFamily="49" charset="-122"/>
                      </a:rPr>
                      <m:t>𝜋</m:t>
                    </m:r>
                  </m:oMath>
                </a14:m>
                <a:r>
                  <a:rPr lang="zh-CN" altLang="en-US" dirty="0">
                    <a:ea typeface="黑体" pitchFamily="49" charset="-122"/>
                  </a:rPr>
                  <a:t>的指导进行</a:t>
                </a:r>
              </a:p>
            </p:txBody>
          </p:sp>
        </mc:Choice>
        <mc:Fallback xmlns="">
          <p:sp>
            <p:nvSpPr>
              <p:cNvPr id="10" name="文本框 3">
                <a:extLst>
                  <a:ext uri="{FF2B5EF4-FFF2-40B4-BE49-F238E27FC236}">
                    <a16:creationId xmlns:a16="http://schemas.microsoft.com/office/drawing/2014/main" id="{95F31245-9084-4868-A12D-068AAE7DE628}"/>
                  </a:ext>
                </a:extLst>
              </p:cNvPr>
              <p:cNvSpPr txBox="1">
                <a:spLocks noRot="1" noChangeAspect="1" noMove="1" noResize="1" noEditPoints="1" noAdjustHandles="1" noChangeArrowheads="1" noChangeShapeType="1" noTextEdit="1"/>
              </p:cNvSpPr>
              <p:nvPr/>
            </p:nvSpPr>
            <p:spPr>
              <a:xfrm>
                <a:off x="6616560" y="1309899"/>
                <a:ext cx="2185988" cy="1754326"/>
              </a:xfrm>
              <a:prstGeom prst="rect">
                <a:avLst/>
              </a:prstGeom>
              <a:blipFill>
                <a:blip r:embed="rId4"/>
                <a:stretch>
                  <a:fillRect l="-1939" t="-1724" r="-554" b="-3448"/>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2356687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C78A7C31-3764-48CD-9DE6-326D71F9F0A4}"/>
                  </a:ext>
                </a:extLst>
              </p:cNvPr>
              <p:cNvSpPr/>
              <p:nvPr/>
            </p:nvSpPr>
            <p:spPr>
              <a:xfrm>
                <a:off x="151411" y="925864"/>
                <a:ext cx="8992589" cy="5585760"/>
              </a:xfrm>
              <a:prstGeom prst="rect">
                <a:avLst/>
              </a:prstGeom>
            </p:spPr>
            <p:txBody>
              <a:bodyPr wrap="square">
                <a:spAutoFit/>
              </a:bodyPr>
              <a:lstStyle/>
              <a:p>
                <a:pPr>
                  <a:lnSpc>
                    <a:spcPct val="200000"/>
                  </a:lnSpc>
                </a:pP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给定当前策略</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𝝅</m:t>
                    </m:r>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en-US" altLang="zh-CN" sz="2400" b="1" i="1" smtClean="0">
                            <a:latin typeface="Cambria Math" charset="0"/>
                            <a:ea typeface="黑体" panose="02010609060101010101" pitchFamily="49" charset="-122"/>
                          </a:rPr>
                        </m:ctrlPr>
                      </m:sSubPr>
                      <m:e>
                        <m:r>
                          <a:rPr lang="en-US" altLang="zh-CN" sz="2400" b="1" i="1" smtClean="0">
                            <a:latin typeface="Cambria Math" panose="02040503050406030204" pitchFamily="18" charset="0"/>
                            <a:ea typeface="黑体" panose="02010609060101010101" pitchFamily="49" charset="-122"/>
                          </a:rPr>
                          <m:t>𝑽</m:t>
                        </m:r>
                      </m:e>
                      <m:sub>
                        <m:r>
                          <a:rPr lang="en-US" altLang="zh-CN" sz="2400" b="1" i="1" smtClean="0">
                            <a:latin typeface="Cambria Math" panose="02040503050406030204" pitchFamily="18" charset="0"/>
                            <a:ea typeface="黑体" panose="02010609060101010101" pitchFamily="49" charset="-122"/>
                          </a:rPr>
                          <m:t>𝝅</m:t>
                        </m:r>
                      </m:sub>
                    </m:sSub>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和行动</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en-US" altLang="zh-CN" sz="2400" b="1" i="1" smtClean="0">
                            <a:latin typeface="Cambria Math" charset="0"/>
                            <a:ea typeface="黑体" panose="02010609060101010101" pitchFamily="49" charset="-122"/>
                          </a:rPr>
                        </m:ctrlPr>
                      </m:sSubPr>
                      <m:e>
                        <m:r>
                          <a:rPr lang="en-US" altLang="zh-CN" sz="2400" b="1" i="1" smtClean="0">
                            <a:latin typeface="Cambria Math" panose="02040503050406030204" pitchFamily="18" charset="0"/>
                            <a:ea typeface="黑体" panose="02010609060101010101" pitchFamily="49" charset="-122"/>
                          </a:rPr>
                          <m:t>𝒒</m:t>
                        </m:r>
                      </m:e>
                      <m:sub>
                        <m:r>
                          <a:rPr lang="en-US" altLang="zh-CN" sz="2400" b="1" i="1" smtClean="0">
                            <a:latin typeface="Cambria Math" panose="02040503050406030204" pitchFamily="18" charset="0"/>
                            <a:ea typeface="黑体" panose="02010609060101010101" pitchFamily="49" charset="-122"/>
                          </a:rPr>
                          <m:t>𝝅</m:t>
                        </m:r>
                      </m:sub>
                    </m:sSub>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时，可如下构造新的策略</a:t>
                </a:r>
                <a14:m>
                  <m:oMath xmlns:m="http://schemas.openxmlformats.org/officeDocument/2006/math">
                    <m:sSup>
                      <m:sSupPr>
                        <m:ctrlPr>
                          <a:rPr lang="en-US" altLang="zh-CN" sz="2400" b="1" i="1" smtClean="0">
                            <a:latin typeface="Cambria Math" charset="0"/>
                            <a:ea typeface="黑体" panose="02010609060101010101" pitchFamily="49" charset="-122"/>
                          </a:rPr>
                        </m:ctrlPr>
                      </m:sSupPr>
                      <m:e>
                        <m:r>
                          <a:rPr lang="en-US" altLang="zh-CN" sz="2400" b="1" i="1" smtClean="0">
                            <a:latin typeface="Cambria Math" panose="02040503050406030204" pitchFamily="18" charset="0"/>
                            <a:ea typeface="黑体" panose="02010609060101010101" pitchFamily="49" charset="-122"/>
                          </a:rPr>
                          <m:t>𝝅</m:t>
                        </m:r>
                      </m:e>
                      <m:sup>
                        <m:r>
                          <a:rPr lang="en-US" altLang="zh-CN" sz="2400" b="1" i="1" smtClean="0">
                            <a:latin typeface="Cambria Math" panose="02040503050406030204" pitchFamily="18" charset="0"/>
                            <a:ea typeface="黑体" panose="02010609060101010101" pitchFamily="49" charset="-122"/>
                          </a:rPr>
                          <m:t>′</m:t>
                        </m:r>
                      </m:sup>
                    </m:sSup>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，只要</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p>
                      <m:sSupPr>
                        <m:ctrlPr>
                          <a:rPr lang="en-US" altLang="zh-CN" sz="2400" b="1" i="1">
                            <a:latin typeface="Cambria Math" charset="0"/>
                            <a:ea typeface="黑体" panose="02010609060101010101" pitchFamily="49" charset="-122"/>
                          </a:rPr>
                        </m:ctrlPr>
                      </m:sSupPr>
                      <m:e>
                        <m:r>
                          <a:rPr lang="en-US" altLang="zh-CN" sz="2400" b="1" i="1">
                            <a:latin typeface="Cambria Math" panose="02040503050406030204" pitchFamily="18" charset="0"/>
                            <a:ea typeface="黑体" panose="02010609060101010101" pitchFamily="49" charset="-122"/>
                          </a:rPr>
                          <m:t>𝝅</m:t>
                        </m:r>
                      </m:e>
                      <m:sup>
                        <m:r>
                          <a:rPr lang="en-US" altLang="zh-CN" sz="2400" b="1" i="1">
                            <a:latin typeface="Cambria Math" panose="02040503050406030204" pitchFamily="18" charset="0"/>
                            <a:ea typeface="黑体" panose="02010609060101010101" pitchFamily="49" charset="-122"/>
                          </a:rPr>
                          <m:t>′</m:t>
                        </m:r>
                      </m:sup>
                    </m:sSup>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满足如下条件：</a:t>
                </a:r>
                <a:endParaRPr lang="en-US" altLang="zh-CN" sz="2400" b="1" i="1" dirty="0">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00000"/>
                  </a:lnSpc>
                </a:pPr>
                <a14:m>
                  <m:oMath xmlns:m="http://schemas.openxmlformats.org/officeDocument/2006/math">
                    <m:r>
                      <a:rPr lang="en-US" altLang="zh-CN" sz="2400" b="1" i="1" smtClean="0">
                        <a:solidFill>
                          <a:srgbClr val="00B0F0"/>
                        </a:solidFill>
                        <a:latin typeface="Cambria Math"/>
                        <a:ea typeface="黑体" panose="02010609060101010101" pitchFamily="49" charset="-122"/>
                      </a:rPr>
                      <m:t>                   </m:t>
                    </m:r>
                    <m:sSup>
                      <m:sSupPr>
                        <m:ctrlPr>
                          <a:rPr lang="en-US" altLang="zh-CN" sz="2400" b="1" i="1" smtClean="0">
                            <a:solidFill>
                              <a:srgbClr val="00B0F0"/>
                            </a:solidFill>
                            <a:latin typeface="Cambria Math" charset="0"/>
                            <a:ea typeface="黑体" panose="02010609060101010101" pitchFamily="49" charset="-122"/>
                          </a:rPr>
                        </m:ctrlPr>
                      </m:sSupPr>
                      <m:e>
                        <m:r>
                          <a:rPr lang="en-US" altLang="zh-CN" sz="2400" b="1" i="1" smtClean="0">
                            <a:solidFill>
                              <a:srgbClr val="00B0F0"/>
                            </a:solidFill>
                            <a:latin typeface="Cambria Math" panose="02040503050406030204" pitchFamily="18" charset="0"/>
                            <a:ea typeface="黑体" panose="02010609060101010101" pitchFamily="49" charset="-122"/>
                          </a:rPr>
                          <m:t>𝝅</m:t>
                        </m:r>
                      </m:e>
                      <m:sup>
                        <m:r>
                          <a:rPr lang="en-US" altLang="zh-CN" sz="2400" b="1" i="1" smtClean="0">
                            <a:solidFill>
                              <a:srgbClr val="00B0F0"/>
                            </a:solidFill>
                            <a:latin typeface="Cambria Math" panose="02040503050406030204" pitchFamily="18" charset="0"/>
                            <a:ea typeface="黑体" panose="02010609060101010101" pitchFamily="49" charset="-122"/>
                          </a:rPr>
                          <m:t>′</m:t>
                        </m:r>
                      </m:sup>
                    </m:sSup>
                    <m:d>
                      <m:dPr>
                        <m:ctrlPr>
                          <a:rPr lang="en-US" altLang="zh-CN" sz="2400" b="1" i="1" smtClean="0">
                            <a:solidFill>
                              <a:srgbClr val="00B0F0"/>
                            </a:solidFill>
                            <a:latin typeface="Cambria Math" charset="0"/>
                            <a:ea typeface="黑体" panose="02010609060101010101" pitchFamily="49" charset="-122"/>
                          </a:rPr>
                        </m:ctrlPr>
                      </m:dPr>
                      <m:e>
                        <m:r>
                          <a:rPr lang="en-US" altLang="zh-CN" sz="2400" b="1" i="1" smtClean="0">
                            <a:solidFill>
                              <a:srgbClr val="00B0F0"/>
                            </a:solidFill>
                            <a:latin typeface="Cambria Math" panose="02040503050406030204" pitchFamily="18" charset="0"/>
                            <a:ea typeface="黑体" panose="02010609060101010101" pitchFamily="49" charset="-122"/>
                          </a:rPr>
                          <m:t>𝒔</m:t>
                        </m:r>
                      </m:e>
                    </m:d>
                    <m:r>
                      <a:rPr lang="en-US" altLang="zh-CN" sz="2400" b="1" i="1" smtClean="0">
                        <a:solidFill>
                          <a:srgbClr val="00B0F0"/>
                        </a:solidFill>
                        <a:latin typeface="Cambria Math" panose="02040503050406030204" pitchFamily="18" charset="0"/>
                        <a:ea typeface="黑体" panose="02010609060101010101" pitchFamily="49" charset="-122"/>
                      </a:rPr>
                      <m:t>=</m:t>
                    </m:r>
                    <m:sSub>
                      <m:sSubPr>
                        <m:ctrlPr>
                          <a:rPr lang="en-US" altLang="zh-CN" sz="2400" b="1" i="1" smtClean="0">
                            <a:solidFill>
                              <a:srgbClr val="00B0F0"/>
                            </a:solidFill>
                            <a:latin typeface="Cambria Math" charset="0"/>
                            <a:ea typeface="黑体" panose="02010609060101010101" pitchFamily="49" charset="-122"/>
                          </a:rPr>
                        </m:ctrlPr>
                      </m:sSubPr>
                      <m:e>
                        <m:r>
                          <a:rPr lang="en-US" altLang="zh-CN" sz="2400" b="1" i="0" smtClean="0">
                            <a:solidFill>
                              <a:srgbClr val="00B0F0"/>
                            </a:solidFill>
                            <a:latin typeface="Cambria Math" panose="02040503050406030204" pitchFamily="18" charset="0"/>
                            <a:ea typeface="黑体" panose="02010609060101010101" pitchFamily="49" charset="-122"/>
                          </a:rPr>
                          <m:t>𝐚𝐫𝐠𝐦𝐚𝐱</m:t>
                        </m:r>
                      </m:e>
                      <m:sub>
                        <m:r>
                          <a:rPr lang="en-US" altLang="zh-CN" sz="2400" b="1" i="1" smtClean="0">
                            <a:solidFill>
                              <a:srgbClr val="00B0F0"/>
                            </a:solidFill>
                            <a:latin typeface="Cambria Math" panose="02040503050406030204" pitchFamily="18" charset="0"/>
                            <a:ea typeface="黑体" panose="02010609060101010101" pitchFamily="49" charset="-122"/>
                          </a:rPr>
                          <m:t>𝒂</m:t>
                        </m:r>
                      </m:sub>
                    </m:sSub>
                    <m:sSub>
                      <m:sSubPr>
                        <m:ctrlPr>
                          <a:rPr lang="en-US" altLang="zh-CN" sz="2400" b="1" i="1" smtClean="0">
                            <a:solidFill>
                              <a:srgbClr val="00B0F0"/>
                            </a:solidFill>
                            <a:latin typeface="Cambria Math" charset="0"/>
                            <a:ea typeface="黑体" panose="02010609060101010101" pitchFamily="49" charset="-122"/>
                          </a:rPr>
                        </m:ctrlPr>
                      </m:sSubPr>
                      <m:e>
                        <m:r>
                          <a:rPr lang="en-US" altLang="zh-CN" sz="2400" b="1" i="1" smtClean="0">
                            <a:solidFill>
                              <a:srgbClr val="00B0F0"/>
                            </a:solidFill>
                            <a:latin typeface="Cambria Math" panose="02040503050406030204" pitchFamily="18" charset="0"/>
                            <a:ea typeface="黑体" panose="02010609060101010101" pitchFamily="49" charset="-122"/>
                          </a:rPr>
                          <m:t>𝒒</m:t>
                        </m:r>
                      </m:e>
                      <m:sub>
                        <m:r>
                          <a:rPr lang="en-US" altLang="zh-CN" sz="2400" b="1" i="1" smtClean="0">
                            <a:solidFill>
                              <a:srgbClr val="00B0F0"/>
                            </a:solidFill>
                            <a:latin typeface="Cambria Math" panose="02040503050406030204" pitchFamily="18" charset="0"/>
                            <a:ea typeface="黑体" panose="02010609060101010101" pitchFamily="49" charset="-122"/>
                          </a:rPr>
                          <m:t>𝝅</m:t>
                        </m:r>
                      </m:sub>
                    </m:sSub>
                    <m:r>
                      <a:rPr lang="en-US" altLang="zh-CN" sz="2400" b="1" i="1" smtClean="0">
                        <a:solidFill>
                          <a:srgbClr val="00B0F0"/>
                        </a:solidFill>
                        <a:latin typeface="Cambria Math" panose="02040503050406030204" pitchFamily="18" charset="0"/>
                        <a:ea typeface="黑体" panose="02010609060101010101" pitchFamily="49" charset="-122"/>
                      </a:rPr>
                      <m:t>(</m:t>
                    </m:r>
                    <m:r>
                      <a:rPr lang="en-US" altLang="zh-CN" sz="2400" b="1" i="1" smtClean="0">
                        <a:solidFill>
                          <a:srgbClr val="00B0F0"/>
                        </a:solidFill>
                        <a:latin typeface="Cambria Math" panose="02040503050406030204" pitchFamily="18" charset="0"/>
                        <a:ea typeface="黑体" panose="02010609060101010101" pitchFamily="49" charset="-122"/>
                      </a:rPr>
                      <m:t>𝒔</m:t>
                    </m:r>
                    <m:r>
                      <a:rPr lang="en-US" altLang="zh-CN" sz="2400" b="1" i="1" smtClean="0">
                        <a:solidFill>
                          <a:srgbClr val="00B0F0"/>
                        </a:solidFill>
                        <a:latin typeface="Cambria Math" panose="02040503050406030204" pitchFamily="18" charset="0"/>
                        <a:ea typeface="黑体" panose="02010609060101010101" pitchFamily="49" charset="-122"/>
                      </a:rPr>
                      <m:t>,</m:t>
                    </m:r>
                    <m:r>
                      <a:rPr lang="en-US" altLang="zh-CN" sz="2400" b="1" i="1" smtClean="0">
                        <a:solidFill>
                          <a:srgbClr val="00B0F0"/>
                        </a:solidFill>
                        <a:latin typeface="Cambria Math" panose="02040503050406030204" pitchFamily="18" charset="0"/>
                        <a:ea typeface="黑体" panose="02010609060101010101" pitchFamily="49" charset="-122"/>
                      </a:rPr>
                      <m:t>𝒂</m:t>
                    </m:r>
                    <m:r>
                      <a:rPr lang="en-US" altLang="zh-CN" sz="2400" b="1" i="1" smtClean="0">
                        <a:solidFill>
                          <a:srgbClr val="00B0F0"/>
                        </a:solidFill>
                        <a:latin typeface="Cambria Math" panose="02040503050406030204" pitchFamily="18" charset="0"/>
                        <a:ea typeface="黑体" panose="02010609060101010101" pitchFamily="49" charset="-122"/>
                      </a:rPr>
                      <m:t>)</m:t>
                    </m:r>
                  </m:oMath>
                </a14:m>
                <a:r>
                  <a:rPr lang="en-US" altLang="zh-CN"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rPr>
                  <a:t>（对于任意</a:t>
                </a:r>
                <a14:m>
                  <m:oMath xmlns:m="http://schemas.openxmlformats.org/officeDocument/2006/math">
                    <m:r>
                      <a:rPr lang="en-US" altLang="zh-CN" sz="2400" b="1" i="1">
                        <a:solidFill>
                          <a:srgbClr val="00B0F0"/>
                        </a:solidFill>
                        <a:latin typeface="Cambria Math" panose="02040503050406030204" pitchFamily="18" charset="0"/>
                        <a:ea typeface="黑体" panose="02010609060101010101" pitchFamily="49" charset="-122"/>
                      </a:rPr>
                      <m:t>𝒔</m:t>
                    </m:r>
                    <m:r>
                      <a:rPr lang="en-US" altLang="zh-CN" sz="2400" b="1" i="1">
                        <a:solidFill>
                          <a:srgbClr val="00B0F0"/>
                        </a:solidFill>
                        <a:latin typeface="Cambria Math" panose="02040503050406030204" pitchFamily="18" charset="0"/>
                        <a:ea typeface="黑体" panose="02010609060101010101" pitchFamily="49" charset="-122"/>
                      </a:rPr>
                      <m:t>∈</m:t>
                    </m:r>
                    <m:r>
                      <a:rPr lang="en-US" altLang="zh-CN" sz="2400" b="1" i="1">
                        <a:solidFill>
                          <a:srgbClr val="00B0F0"/>
                        </a:solidFill>
                        <a:latin typeface="Cambria Math" panose="02040503050406030204" pitchFamily="18" charset="0"/>
                        <a:ea typeface="黑体" panose="02010609060101010101" pitchFamily="49" charset="-122"/>
                      </a:rPr>
                      <m:t>𝑺</m:t>
                    </m:r>
                  </m:oMath>
                </a14:m>
                <a:r>
                  <a:rPr lang="zh-CN" altLang="en-US"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200000"/>
                  </a:lnSpc>
                </a:pP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𝝅</m:t>
                    </m:r>
                    <m:r>
                      <a:rPr lang="en-US" altLang="zh-CN" sz="2400" b="1" i="1" smtClean="0">
                        <a:latin typeface="Cambria Math" panose="02040503050406030204" pitchFamily="18" charset="0"/>
                        <a:ea typeface="黑体" panose="02010609060101010101" pitchFamily="49" charset="-122"/>
                      </a:rPr>
                      <m:t>′</m:t>
                    </m:r>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便是对</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𝝅</m:t>
                    </m:r>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的一个改进。</a:t>
                </a:r>
                <a:r>
                  <a:rPr lang="zh-CN" altLang="zh-CN" sz="2400" b="1" dirty="0">
                    <a:latin typeface="Times New Roman" panose="02020603050405020304" pitchFamily="18" charset="0"/>
                    <a:ea typeface="华文楷体" panose="02010600040101010101" pitchFamily="2" charset="-122"/>
                    <a:cs typeface="Times New Roman" panose="02020603050405020304" pitchFamily="18" charset="0"/>
                  </a:rPr>
                  <a:t>于是对于任意</a:t>
                </a:r>
                <a14:m>
                  <m:oMath xmlns:m="http://schemas.openxmlformats.org/officeDocument/2006/math">
                    <m:r>
                      <a:rPr lang="en-US" altLang="zh-CN" sz="2400" b="1" i="1">
                        <a:latin typeface="Cambria Math"/>
                      </a:rPr>
                      <m:t>𝒔</m:t>
                    </m:r>
                    <m:r>
                      <a:rPr lang="en-US" altLang="zh-CN" sz="2400" b="1" i="1">
                        <a:latin typeface="Cambria Math"/>
                      </a:rPr>
                      <m:t>∈</m:t>
                    </m:r>
                    <m:r>
                      <a:rPr lang="en-US" altLang="zh-CN" sz="2400" b="1" i="1">
                        <a:latin typeface="Cambria Math"/>
                      </a:rPr>
                      <m:t>𝑺</m:t>
                    </m:r>
                  </m:oMath>
                </a14:m>
                <a:r>
                  <a:rPr lang="zh-CN" altLang="zh-CN" sz="2400" b="1" dirty="0">
                    <a:latin typeface="Times New Roman" panose="02020603050405020304" pitchFamily="18" charset="0"/>
                    <a:ea typeface="华文楷体" panose="02010600040101010101" pitchFamily="2" charset="-122"/>
                    <a:cs typeface="Times New Roman" panose="02020603050405020304" pitchFamily="18" charset="0"/>
                  </a:rPr>
                  <a:t>，有</a:t>
                </a:r>
              </a:p>
              <a:p>
                <a:pPr>
                  <a:lnSpc>
                    <a:spcPct val="200000"/>
                  </a:lnSpc>
                </a:pPr>
                <a14:m>
                  <m:oMathPara xmlns:m="http://schemas.openxmlformats.org/officeDocument/2006/math">
                    <m:oMathParaPr>
                      <m:jc m:val="centerGroup"/>
                    </m:oMathParaPr>
                    <m:oMath xmlns:m="http://schemas.openxmlformats.org/officeDocument/2006/math">
                      <m:sSub>
                        <m:sSubPr>
                          <m:ctrlPr>
                            <a:rPr lang="zh-CN" altLang="zh-CN" sz="2400" b="1" i="1">
                              <a:latin typeface="Cambria Math"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charset="0"/>
                            </a:rPr>
                          </m:ctrlPr>
                        </m:dPr>
                        <m:e>
                          <m:r>
                            <a:rPr lang="en-US" altLang="zh-CN" sz="2400" b="1" i="1">
                              <a:latin typeface="Cambria Math"/>
                            </a:rPr>
                            <m:t>𝒔</m:t>
                          </m:r>
                          <m:r>
                            <a:rPr lang="en-US" altLang="zh-CN" sz="2400" b="1" i="1">
                              <a:latin typeface="Cambria Math"/>
                            </a:rPr>
                            <m:t>, </m:t>
                          </m:r>
                          <m:sSup>
                            <m:sSupPr>
                              <m:ctrlPr>
                                <a:rPr lang="zh-CN" altLang="zh-CN" sz="2400" b="1" i="1">
                                  <a:latin typeface="Cambria Math" charset="0"/>
                                </a:rPr>
                              </m:ctrlPr>
                            </m:sSupPr>
                            <m:e>
                              <m:r>
                                <a:rPr lang="en-US" altLang="zh-CN" sz="2400" b="1" i="1">
                                  <a:latin typeface="Cambria Math"/>
                                </a:rPr>
                                <m:t>𝝅</m:t>
                              </m:r>
                            </m:e>
                            <m:sup>
                              <m:r>
                                <a:rPr lang="en-US" altLang="zh-CN" sz="2400" b="1" i="1">
                                  <a:latin typeface="Cambria Math"/>
                                </a:rPr>
                                <m:t>′</m:t>
                              </m:r>
                            </m:sup>
                          </m:sSup>
                          <m:d>
                            <m:dPr>
                              <m:ctrlPr>
                                <a:rPr lang="zh-CN" altLang="zh-CN" sz="2400" b="1" i="1">
                                  <a:latin typeface="Cambria Math" charset="0"/>
                                </a:rPr>
                              </m:ctrlPr>
                            </m:dPr>
                            <m:e>
                              <m:r>
                                <a:rPr lang="en-US" altLang="zh-CN" sz="2400" b="1" i="1">
                                  <a:latin typeface="Cambria Math"/>
                                </a:rPr>
                                <m:t>𝒔</m:t>
                              </m:r>
                            </m:e>
                          </m:d>
                        </m:e>
                      </m:d>
                      <m:r>
                        <m:rPr>
                          <m:aln/>
                        </m:rPr>
                        <a:rPr lang="en-US" altLang="zh-CN" sz="2400" b="1" i="1">
                          <a:latin typeface="Cambria Math"/>
                        </a:rPr>
                        <m:t>=</m:t>
                      </m:r>
                      <m:sSub>
                        <m:sSubPr>
                          <m:ctrlPr>
                            <a:rPr lang="zh-CN" altLang="zh-CN" sz="2400" b="1" i="1">
                              <a:latin typeface="Cambria Math"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charset="0"/>
                            </a:rPr>
                          </m:ctrlPr>
                        </m:dPr>
                        <m:e>
                          <m:r>
                            <a:rPr lang="en-US" altLang="zh-CN" sz="2400" b="1" i="1">
                              <a:latin typeface="Cambria Math"/>
                            </a:rPr>
                            <m:t>𝒔</m:t>
                          </m:r>
                          <m:r>
                            <a:rPr lang="en-US" altLang="zh-CN" sz="2400" b="1" i="1">
                              <a:latin typeface="Cambria Math"/>
                            </a:rPr>
                            <m:t>, </m:t>
                          </m:r>
                          <m:sSub>
                            <m:sSubPr>
                              <m:ctrlPr>
                                <a:rPr lang="zh-CN" altLang="zh-CN" sz="2400" b="1" i="1">
                                  <a:latin typeface="Cambria Math" charset="0"/>
                                </a:rPr>
                              </m:ctrlPr>
                            </m:sSubPr>
                            <m:e>
                              <m:r>
                                <a:rPr lang="en-US" altLang="zh-CN" sz="2400" b="1" i="1">
                                  <a:latin typeface="Cambria Math"/>
                                </a:rPr>
                                <m:t>𝐚𝐫𝐠𝐦𝐚𝐱</m:t>
                              </m:r>
                            </m:e>
                            <m:sub>
                              <m:r>
                                <a:rPr lang="en-US" altLang="zh-CN" sz="2400" b="1" i="1">
                                  <a:latin typeface="Cambria Math"/>
                                </a:rPr>
                                <m:t>𝒂</m:t>
                              </m:r>
                            </m:sub>
                          </m:sSub>
                          <m:r>
                            <a:rPr lang="en-US" altLang="zh-CN" sz="2400" b="1" i="1">
                              <a:latin typeface="Cambria Math"/>
                            </a:rPr>
                            <m:t> </m:t>
                          </m:r>
                          <m:sSub>
                            <m:sSubPr>
                              <m:ctrlPr>
                                <a:rPr lang="zh-CN" altLang="zh-CN" sz="2400" b="1" i="1">
                                  <a:latin typeface="Cambria Math"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charset="0"/>
                                </a:rPr>
                              </m:ctrlPr>
                            </m:dPr>
                            <m:e>
                              <m:r>
                                <a:rPr lang="en-US" altLang="zh-CN" sz="2400" b="1" i="1">
                                  <a:latin typeface="Cambria Math"/>
                                </a:rPr>
                                <m:t>𝒔</m:t>
                              </m:r>
                              <m:r>
                                <a:rPr lang="en-US" altLang="zh-CN" sz="2400" b="1" i="1">
                                  <a:latin typeface="Cambria Math"/>
                                </a:rPr>
                                <m:t>,</m:t>
                              </m:r>
                              <m:r>
                                <a:rPr lang="en-US" altLang="zh-CN" sz="2400" b="1" i="1">
                                  <a:latin typeface="Cambria Math"/>
                                </a:rPr>
                                <m:t>𝒂</m:t>
                              </m:r>
                            </m:e>
                          </m:d>
                        </m:e>
                      </m:d>
                    </m:oMath>
                    <m:oMath xmlns:m="http://schemas.openxmlformats.org/officeDocument/2006/math">
                      <m:r>
                        <m:rPr>
                          <m:aln/>
                        </m:rPr>
                        <a:rPr lang="en-US" altLang="zh-CN" sz="2400" b="1" i="1">
                          <a:latin typeface="Cambria Math"/>
                        </a:rPr>
                        <m:t>=</m:t>
                      </m:r>
                      <m:func>
                        <m:funcPr>
                          <m:ctrlPr>
                            <a:rPr lang="zh-CN" altLang="zh-CN" sz="2400" b="1" i="1">
                              <a:latin typeface="Cambria Math" charset="0"/>
                            </a:rPr>
                          </m:ctrlPr>
                        </m:funcPr>
                        <m:fName>
                          <m:limLow>
                            <m:limLowPr>
                              <m:ctrlPr>
                                <a:rPr lang="zh-CN" altLang="zh-CN" sz="2400" b="1" i="1">
                                  <a:latin typeface="Cambria Math" charset="0"/>
                                </a:rPr>
                              </m:ctrlPr>
                            </m:limLowPr>
                            <m:e>
                              <m:r>
                                <a:rPr lang="en-US" altLang="zh-CN" sz="2400" b="1" i="1">
                                  <a:latin typeface="Cambria Math"/>
                                </a:rPr>
                                <m:t>𝐦𝐚𝐱</m:t>
                              </m:r>
                            </m:e>
                            <m:lim>
                              <m:r>
                                <a:rPr lang="en-US" altLang="zh-CN" sz="2400" b="1" i="1">
                                  <a:latin typeface="Cambria Math"/>
                                </a:rPr>
                                <m:t>𝒂</m:t>
                              </m:r>
                            </m:lim>
                          </m:limLow>
                        </m:fName>
                        <m:e>
                          <m:sSub>
                            <m:sSubPr>
                              <m:ctrlPr>
                                <a:rPr lang="zh-CN" altLang="zh-CN" sz="2400" b="1" i="1">
                                  <a:latin typeface="Cambria Math"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charset="0"/>
                                </a:rPr>
                              </m:ctrlPr>
                            </m:dPr>
                            <m:e>
                              <m:r>
                                <a:rPr lang="en-US" altLang="zh-CN" sz="2400" b="1" i="1">
                                  <a:latin typeface="Cambria Math"/>
                                </a:rPr>
                                <m:t>𝒔</m:t>
                              </m:r>
                              <m:r>
                                <a:rPr lang="en-US" altLang="zh-CN" sz="2400" b="1" i="1">
                                  <a:latin typeface="Cambria Math"/>
                                </a:rPr>
                                <m:t>,</m:t>
                              </m:r>
                              <m:r>
                                <a:rPr lang="en-US" altLang="zh-CN" sz="2400" b="1" i="1">
                                  <a:latin typeface="Cambria Math"/>
                                </a:rPr>
                                <m:t>𝒂</m:t>
                              </m:r>
                            </m:e>
                          </m:d>
                        </m:e>
                      </m:func>
                    </m:oMath>
                    <m:oMath xmlns:m="http://schemas.openxmlformats.org/officeDocument/2006/math">
                      <m:r>
                        <m:rPr>
                          <m:aln/>
                        </m:rPr>
                        <a:rPr lang="en-US" altLang="zh-CN" sz="2400" b="1" i="1">
                          <a:latin typeface="Cambria Math"/>
                        </a:rPr>
                        <m:t>≥</m:t>
                      </m:r>
                      <m:sSub>
                        <m:sSubPr>
                          <m:ctrlPr>
                            <a:rPr lang="zh-CN" altLang="zh-CN" sz="2400" b="1" i="1">
                              <a:latin typeface="Cambria Math" charset="0"/>
                            </a:rPr>
                          </m:ctrlPr>
                        </m:sSubPr>
                        <m:e>
                          <m:r>
                            <a:rPr lang="en-US" altLang="zh-CN" sz="2400" b="1" i="1">
                              <a:latin typeface="Cambria Math"/>
                            </a:rPr>
                            <m:t>𝒒</m:t>
                          </m:r>
                        </m:e>
                        <m:sub>
                          <m:r>
                            <a:rPr lang="en-US" altLang="zh-CN" sz="2400" b="1" i="1">
                              <a:latin typeface="Cambria Math"/>
                            </a:rPr>
                            <m:t>𝝅</m:t>
                          </m:r>
                        </m:sub>
                      </m:sSub>
                      <m:r>
                        <a:rPr lang="en-US" altLang="zh-CN" sz="2400" b="1" i="1">
                          <a:latin typeface="Cambria Math"/>
                        </a:rPr>
                        <m:t>(</m:t>
                      </m:r>
                      <m:r>
                        <a:rPr lang="en-US" altLang="zh-CN" sz="2400" b="1" i="1">
                          <a:latin typeface="Cambria Math"/>
                        </a:rPr>
                        <m:t>𝒔</m:t>
                      </m:r>
                      <m:r>
                        <a:rPr lang="en-US" altLang="zh-CN" sz="2400" b="1" i="1">
                          <a:latin typeface="Cambria Math"/>
                        </a:rPr>
                        <m:t>,</m:t>
                      </m:r>
                      <m:r>
                        <a:rPr lang="en-US" altLang="zh-CN" sz="2400" b="1" i="1">
                          <a:latin typeface="Cambria Math"/>
                        </a:rPr>
                        <m:t>𝝅</m:t>
                      </m:r>
                      <m:d>
                        <m:dPr>
                          <m:ctrlPr>
                            <a:rPr lang="zh-CN" altLang="zh-CN" sz="2400" b="1" i="1">
                              <a:latin typeface="Cambria Math" charset="0"/>
                            </a:rPr>
                          </m:ctrlPr>
                        </m:dPr>
                        <m:e>
                          <m:r>
                            <a:rPr lang="en-US" altLang="zh-CN" sz="2400" b="1" i="1">
                              <a:latin typeface="Cambria Math"/>
                            </a:rPr>
                            <m:t>𝒔</m:t>
                          </m:r>
                        </m:e>
                      </m:d>
                      <m:r>
                        <a:rPr lang="en-US" altLang="zh-CN" sz="2400" b="1" i="1">
                          <a:latin typeface="Cambria Math"/>
                        </a:rPr>
                        <m:t>)</m:t>
                      </m:r>
                    </m:oMath>
                  </m:oMathPara>
                </a14:m>
                <a:endParaRPr lang="en-US"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78A7C31-3764-48CD-9DE6-326D71F9F0A4}"/>
                  </a:ext>
                </a:extLst>
              </p:cNvPr>
              <p:cNvSpPr>
                <a:spLocks noRot="1" noChangeAspect="1" noMove="1" noResize="1" noEditPoints="1" noAdjustHandles="1" noChangeArrowheads="1" noChangeShapeType="1" noTextEdit="1"/>
              </p:cNvSpPr>
              <p:nvPr/>
            </p:nvSpPr>
            <p:spPr>
              <a:xfrm>
                <a:off x="151411" y="925864"/>
                <a:ext cx="8992589" cy="5585760"/>
              </a:xfrm>
              <a:prstGeom prst="rect">
                <a:avLst/>
              </a:prstGeom>
              <a:blipFill>
                <a:blip r:embed="rId2"/>
                <a:stretch>
                  <a:fillRect l="-1085"/>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xmlns="" id="{A7663114-BA1E-4D33-B77E-13B4B0533AAA}"/>
              </a:ext>
            </a:extLst>
          </p:cNvPr>
          <p:cNvSpPr>
            <a:spLocks noGrp="1"/>
          </p:cNvSpPr>
          <p:nvPr>
            <p:ph type="title"/>
          </p:nvPr>
        </p:nvSpPr>
        <p:spPr>
          <a:xfrm>
            <a:off x="602435" y="172222"/>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p>
        </p:txBody>
      </p:sp>
    </p:spTree>
    <p:extLst>
      <p:ext uri="{BB962C8B-B14F-4D97-AF65-F5344CB8AC3E}">
        <p14:creationId xmlns:p14="http://schemas.microsoft.com/office/powerpoint/2010/main" val="17171929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xmlns="" id="{A7663114-BA1E-4D33-B77E-13B4B0533AAA}"/>
              </a:ext>
            </a:extLst>
          </p:cNvPr>
          <p:cNvSpPr>
            <a:spLocks noGrp="1"/>
          </p:cNvSpPr>
          <p:nvPr>
            <p:ph type="title"/>
          </p:nvPr>
        </p:nvSpPr>
        <p:spPr>
          <a:xfrm>
            <a:off x="657520" y="161206"/>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11727" y="4071879"/>
                <a:ext cx="8416636" cy="1701748"/>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7.8</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给出了</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机器人寻路问题的原有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策略及其对应价值函数。在</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图</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中，</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根据原有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策略，智能体位于状态</a:t>
                </a:r>
                <a14:m>
                  <m:oMath xmlns:m="http://schemas.openxmlformats.org/officeDocument/2006/math">
                    <m:sSub>
                      <m:sSubPr>
                        <m:ctrlPr>
                          <a:rPr lang="zh-CN" altLang="zh-CN" b="1" i="1">
                            <a:latin typeface="Cambria Math" charset="0"/>
                          </a:rPr>
                        </m:ctrlPr>
                      </m:sSubPr>
                      <m:e>
                        <m:r>
                          <a:rPr lang="en-US" altLang="zh-CN" b="1" i="1">
                            <a:latin typeface="Cambria Math"/>
                          </a:rPr>
                          <m:t>𝒔</m:t>
                        </m:r>
                      </m:e>
                      <m:sub>
                        <m:r>
                          <a:rPr lang="en-US" altLang="zh-CN" b="1" i="1">
                            <a:latin typeface="Cambria Math"/>
                          </a:rPr>
                          <m:t>𝟏</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的价值函数取值为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。当智能体位于</a:t>
                </a:r>
                <a14:m>
                  <m:oMath xmlns:m="http://schemas.openxmlformats.org/officeDocument/2006/math">
                    <m:sSub>
                      <m:sSubPr>
                        <m:ctrlPr>
                          <a:rPr lang="zh-CN" altLang="zh-CN" b="1" i="1">
                            <a:latin typeface="Cambria Math" charset="0"/>
                          </a:rPr>
                        </m:ctrlPr>
                      </m:sSubPr>
                      <m:e>
                        <m:r>
                          <a:rPr lang="en-US" altLang="zh-CN" b="1" i="1">
                            <a:latin typeface="Cambria Math"/>
                          </a:rPr>
                          <m:t>𝒔</m:t>
                        </m:r>
                      </m:e>
                      <m:sub>
                        <m:r>
                          <a:rPr lang="en-US" altLang="zh-CN" b="1" i="1">
                            <a:latin typeface="Cambria Math"/>
                          </a:rPr>
                          <m:t>𝟏</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状态时，智能体在</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策略指引下将选择向上移动一个方格的行动，从状态</a:t>
                </a:r>
                <a14:m>
                  <m:oMath xmlns:m="http://schemas.openxmlformats.org/officeDocument/2006/math">
                    <m:sSub>
                      <m:sSubPr>
                        <m:ctrlPr>
                          <a:rPr lang="zh-CN" altLang="zh-CN" b="1" i="1">
                            <a:latin typeface="Cambria Math" charset="0"/>
                          </a:rPr>
                        </m:ctrlPr>
                      </m:sSubPr>
                      <m:e>
                        <m:r>
                          <a:rPr lang="en-US" altLang="zh-CN" b="1" i="1">
                            <a:latin typeface="Cambria Math"/>
                          </a:rPr>
                          <m:t>𝒔</m:t>
                        </m:r>
                      </m:e>
                      <m:sub>
                        <m:r>
                          <a:rPr lang="en-US" altLang="zh-CN" b="1" i="1">
                            <a:latin typeface="Cambria Math"/>
                          </a:rPr>
                          <m:t>𝟏</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进入状态</a:t>
                </a:r>
                <a14:m>
                  <m:oMath xmlns:m="http://schemas.openxmlformats.org/officeDocument/2006/math">
                    <m:sSub>
                      <m:sSubPr>
                        <m:ctrlPr>
                          <a:rPr lang="zh-CN" altLang="zh-CN" b="1" i="1">
                            <a:latin typeface="Cambria Math" charset="0"/>
                          </a:rPr>
                        </m:ctrlPr>
                      </m:sSubPr>
                      <m:e>
                        <m:r>
                          <a:rPr lang="en-US" altLang="zh-CN" b="1" i="1">
                            <a:latin typeface="Cambria Math"/>
                          </a:rPr>
                          <m:t>𝒔</m:t>
                        </m:r>
                      </m:e>
                      <m:sub>
                        <m:r>
                          <a:rPr lang="en-US" altLang="zh-CN" b="1" i="1">
                            <a:latin typeface="Cambria Math"/>
                          </a:rPr>
                          <m:t>𝟒</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，状态</a:t>
                </a:r>
                <a14:m>
                  <m:oMath xmlns:m="http://schemas.openxmlformats.org/officeDocument/2006/math">
                    <m:sSub>
                      <m:sSubPr>
                        <m:ctrlPr>
                          <a:rPr lang="zh-CN" altLang="zh-CN" b="1" i="1">
                            <a:latin typeface="Cambria Math" charset="0"/>
                          </a:rPr>
                        </m:ctrlPr>
                      </m:sSubPr>
                      <m:e>
                        <m:r>
                          <a:rPr lang="en-US" altLang="zh-CN" b="1" i="1">
                            <a:latin typeface="Cambria Math"/>
                          </a:rPr>
                          <m:t>𝒔</m:t>
                        </m:r>
                      </m:e>
                      <m:sub>
                        <m:r>
                          <a:rPr lang="en-US" altLang="zh-CN" b="1" i="1">
                            <a:latin typeface="Cambria Math"/>
                          </a:rPr>
                          <m:t>𝟒</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的价值函数取值为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0.3</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策略所给出的其他信息，可从图</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中</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周知。</a:t>
                </a:r>
              </a:p>
            </p:txBody>
          </p:sp>
        </mc:Choice>
        <mc:Fallback xmlns="">
          <p:sp>
            <p:nvSpPr>
              <p:cNvPr id="4" name="矩形 3"/>
              <p:cNvSpPr>
                <a:spLocks noRot="1" noChangeAspect="1" noMove="1" noResize="1" noEditPoints="1" noAdjustHandles="1" noChangeArrowheads="1" noChangeShapeType="1" noTextEdit="1"/>
              </p:cNvSpPr>
              <p:nvPr/>
            </p:nvSpPr>
            <p:spPr>
              <a:xfrm>
                <a:off x="311727" y="4071879"/>
                <a:ext cx="8416636" cy="1701748"/>
              </a:xfrm>
              <a:prstGeom prst="rect">
                <a:avLst/>
              </a:prstGeom>
              <a:blipFill>
                <a:blip r:embed="rId2"/>
                <a:stretch>
                  <a:fillRect l="-579" r="-652" b="-57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xmlns="" id="{1F1BA535-592A-470A-90F5-3F2AF694C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xmlns="" id="{86726120-607A-4C0D-9B2E-31CA8EDC0F6D}"/>
              </a:ext>
            </a:extLst>
          </p:cNvPr>
          <p:cNvSpPr txBox="1"/>
          <p:nvPr/>
        </p:nvSpPr>
        <p:spPr>
          <a:xfrm>
            <a:off x="2033761" y="1114636"/>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8283550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xmlns="" id="{A7663114-BA1E-4D33-B77E-13B4B0533AAA}"/>
              </a:ext>
            </a:extLst>
          </p:cNvPr>
          <p:cNvSpPr>
            <a:spLocks noGrp="1"/>
          </p:cNvSpPr>
          <p:nvPr>
            <p:ph type="title"/>
          </p:nvPr>
        </p:nvSpPr>
        <p:spPr>
          <a:xfrm>
            <a:off x="602435" y="150189"/>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67740" y="4984921"/>
                <a:ext cx="8763989" cy="1338828"/>
              </a:xfrm>
              <a:prstGeom prst="rect">
                <a:avLst/>
              </a:prstGeom>
            </p:spPr>
            <p:txBody>
              <a:bodyPr wrap="square">
                <a:spAutoFit/>
              </a:bodyPr>
              <a:lstStyle/>
              <a:p>
                <a:pPr>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下面来看智能体如何通过策略优化来改变在状态</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所采取的行动。由于智能体在状态</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能够采取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向上移动一个方格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向右移动一个方格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两个行动中的一个</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首先计算状态</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向上移动一个方格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后所</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得动作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价值函数取值</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67740" y="4984921"/>
                <a:ext cx="8763989" cy="1338828"/>
              </a:xfrm>
              <a:prstGeom prst="rect">
                <a:avLst/>
              </a:prstGeom>
              <a:blipFill>
                <a:blip r:embed="rId2"/>
                <a:stretch>
                  <a:fillRect l="-626" b="-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782282" y="3923765"/>
                <a:ext cx="5918508" cy="10510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charset="0"/>
                            </a:rPr>
                          </m:ctrlPr>
                        </m:dPr>
                        <m:e>
                          <m:sSub>
                            <m:sSubPr>
                              <m:ctrlPr>
                                <a:rPr lang="zh-CN" altLang="zh-CN" i="1">
                                  <a:latin typeface="Cambria Math"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e>
                      </m:d>
                      <m:r>
                        <m:rPr>
                          <m:aln/>
                        </m:rPr>
                        <a:rPr lang="en-US" altLang="zh-CN" i="1">
                          <a:latin typeface="Cambria Math"/>
                        </a:rPr>
                        <m:t>=</m:t>
                      </m:r>
                      <m:nary>
                        <m:naryPr>
                          <m:chr m:val="∑"/>
                          <m:supHide m:val="on"/>
                          <m:ctrlPr>
                            <a:rPr lang="zh-CN" altLang="zh-CN" i="1">
                              <a:latin typeface="Cambria Math" charset="0"/>
                            </a:rPr>
                          </m:ctrlPr>
                        </m:naryPr>
                        <m:sub>
                          <m:sSup>
                            <m:sSupPr>
                              <m:ctrlPr>
                                <a:rPr lang="zh-CN" altLang="zh-CN" i="1">
                                  <a:latin typeface="Cambria Math" charset="0"/>
                                </a:rPr>
                              </m:ctrlPr>
                            </m:sSupPr>
                            <m:e>
                              <m:r>
                                <a:rPr lang="en-US" altLang="zh-CN" i="1">
                                  <a:latin typeface="Cambria Math"/>
                                </a:rPr>
                                <m:t>𝑠</m:t>
                              </m:r>
                            </m:e>
                            <m:sup>
                              <m:r>
                                <a:rPr lang="en-US" altLang="zh-CN" i="1">
                                  <a:latin typeface="Cambria Math"/>
                                </a:rPr>
                                <m:t>′</m:t>
                              </m:r>
                            </m:sup>
                          </m:sSup>
                          <m:r>
                            <a:rPr lang="en-US" altLang="zh-CN" i="1">
                              <a:latin typeface="Cambria Math"/>
                            </a:rPr>
                            <m:t>∈</m:t>
                          </m:r>
                          <m:r>
                            <a:rPr lang="en-US" altLang="zh-CN" i="1">
                              <a:latin typeface="Cambria Math"/>
                            </a:rPr>
                            <m:t>𝑆</m:t>
                          </m:r>
                        </m:sub>
                        <m:sup/>
                        <m:e>
                          <m:func>
                            <m:funcPr>
                              <m:ctrlPr>
                                <a:rPr lang="zh-CN" altLang="zh-CN" i="1">
                                  <a:latin typeface="Cambria Math" charset="0"/>
                                </a:rPr>
                              </m:ctrlPr>
                            </m:funcPr>
                            <m:fName>
                              <m:r>
                                <m:rPr>
                                  <m:sty m:val="p"/>
                                </m:rPr>
                                <a:rPr lang="en-US" altLang="zh-CN">
                                  <a:latin typeface="Cambria Math"/>
                                </a:rPr>
                                <m:t>P</m:t>
                              </m:r>
                            </m:fName>
                            <m:e>
                              <m:d>
                                <m:dPr>
                                  <m:ctrlPr>
                                    <a:rPr lang="zh-CN" altLang="zh-CN" i="1">
                                      <a:latin typeface="Cambria Math" charset="0"/>
                                    </a:rPr>
                                  </m:ctrlPr>
                                </m:dPr>
                                <m:e>
                                  <m:sSup>
                                    <m:sSupPr>
                                      <m:ctrlPr>
                                        <a:rPr lang="zh-CN" altLang="zh-CN" i="1">
                                          <a:latin typeface="Cambria Math" charset="0"/>
                                        </a:rPr>
                                      </m:ctrlPr>
                                    </m:sSupPr>
                                    <m:e>
                                      <m:r>
                                        <a:rPr lang="en-US" altLang="zh-CN" i="1">
                                          <a:latin typeface="Cambria Math"/>
                                        </a:rPr>
                                        <m:t>𝑠</m:t>
                                      </m:r>
                                    </m:e>
                                    <m:sup>
                                      <m:r>
                                        <a:rPr lang="en-US" altLang="zh-CN" i="1">
                                          <a:latin typeface="Cambria Math"/>
                                        </a:rPr>
                                        <m:t>′</m:t>
                                      </m:r>
                                    </m:sup>
                                  </m:sSup>
                                </m:e>
                                <m:e>
                                  <m:sSub>
                                    <m:sSubPr>
                                      <m:ctrlPr>
                                        <a:rPr lang="zh-CN" altLang="zh-CN" i="1">
                                          <a:latin typeface="Cambria Math"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e>
                              </m:d>
                            </m:e>
                          </m:func>
                        </m:e>
                      </m:nary>
                      <m:d>
                        <m:dPr>
                          <m:begChr m:val="["/>
                          <m:endChr m:val="]"/>
                          <m:ctrlPr>
                            <a:rPr lang="zh-CN" altLang="zh-CN" i="1">
                              <a:latin typeface="Cambria Math" charset="0"/>
                            </a:rPr>
                          </m:ctrlPr>
                        </m:dPr>
                        <m:e>
                          <m:r>
                            <a:rPr lang="en-US" altLang="zh-CN" i="1">
                              <a:latin typeface="Cambria Math"/>
                            </a:rPr>
                            <m:t>𝑅</m:t>
                          </m:r>
                          <m:d>
                            <m:dPr>
                              <m:ctrlPr>
                                <a:rPr lang="zh-CN" altLang="zh-CN" i="1">
                                  <a:latin typeface="Cambria Math" charset="0"/>
                                </a:rPr>
                              </m:ctrlPr>
                            </m:dPr>
                            <m:e>
                              <m:sSub>
                                <m:sSubPr>
                                  <m:ctrlPr>
                                    <a:rPr lang="zh-CN" altLang="zh-CN" i="1">
                                      <a:latin typeface="Cambria Math"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r>
                                <a:rPr lang="en-US" altLang="zh-CN" i="1">
                                  <a:latin typeface="Cambria Math"/>
                                </a:rPr>
                                <m:t>,</m:t>
                              </m:r>
                              <m:sSup>
                                <m:sSupPr>
                                  <m:ctrlPr>
                                    <a:rPr lang="zh-CN" altLang="zh-CN" i="1">
                                      <a:latin typeface="Cambria Math" charset="0"/>
                                    </a:rPr>
                                  </m:ctrlPr>
                                </m:sSupPr>
                                <m:e>
                                  <m:r>
                                    <a:rPr lang="en-US" altLang="zh-CN" i="1">
                                      <a:latin typeface="Cambria Math"/>
                                    </a:rPr>
                                    <m:t>𝑠</m:t>
                                  </m:r>
                                </m:e>
                                <m:sup>
                                  <m:r>
                                    <a:rPr lang="en-US" altLang="zh-CN" i="1">
                                      <a:latin typeface="Cambria Math"/>
                                    </a:rPr>
                                    <m:t>′</m:t>
                                  </m:r>
                                </m:sup>
                              </m:sSup>
                            </m:e>
                          </m:d>
                          <m:r>
                            <a:rPr lang="en-US" altLang="zh-CN" i="1">
                              <a:latin typeface="Cambria Math"/>
                            </a:rPr>
                            <m:t>+</m:t>
                          </m:r>
                          <m:r>
                            <a:rPr lang="en-US" altLang="zh-CN" i="1">
                              <a:latin typeface="Cambria Math"/>
                            </a:rPr>
                            <m:t>𝛾</m:t>
                          </m:r>
                          <m:sSub>
                            <m:sSubPr>
                              <m:ctrlPr>
                                <a:rPr lang="zh-CN" altLang="zh-CN" i="1">
                                  <a:latin typeface="Cambria Math" charset="0"/>
                                </a:rPr>
                              </m:ctrlPr>
                            </m:sSubPr>
                            <m:e>
                              <m:r>
                                <a:rPr lang="en-US" altLang="zh-CN" i="1">
                                  <a:latin typeface="Cambria Math"/>
                                </a:rPr>
                                <m:t>𝑉</m:t>
                              </m:r>
                            </m:e>
                            <m:sub>
                              <m:r>
                                <a:rPr lang="en-US" altLang="zh-CN" i="1">
                                  <a:latin typeface="Cambria Math"/>
                                </a:rPr>
                                <m:t>𝜋</m:t>
                              </m:r>
                            </m:sub>
                          </m:sSub>
                          <m:d>
                            <m:dPr>
                              <m:ctrlPr>
                                <a:rPr lang="zh-CN" altLang="zh-CN" i="1">
                                  <a:latin typeface="Cambria Math" charset="0"/>
                                </a:rPr>
                              </m:ctrlPr>
                            </m:dPr>
                            <m:e>
                              <m:sSup>
                                <m:sSupPr>
                                  <m:ctrlPr>
                                    <a:rPr lang="zh-CN" altLang="zh-CN" i="1">
                                      <a:latin typeface="Cambria Math" charset="0"/>
                                    </a:rPr>
                                  </m:ctrlPr>
                                </m:sSupPr>
                                <m:e>
                                  <m:r>
                                    <a:rPr lang="en-US" altLang="zh-CN" i="1">
                                      <a:latin typeface="Cambria Math"/>
                                    </a:rPr>
                                    <m:t>𝑠</m:t>
                                  </m:r>
                                </m:e>
                                <m:sup>
                                  <m:r>
                                    <a:rPr lang="en-US" altLang="zh-CN" i="1">
                                      <a:latin typeface="Cambria Math"/>
                                    </a:rPr>
                                    <m:t>′</m:t>
                                  </m:r>
                                </m:sup>
                              </m:sSup>
                            </m:e>
                          </m:d>
                        </m:e>
                      </m:d>
                    </m:oMath>
                    <m:oMath xmlns:m="http://schemas.openxmlformats.org/officeDocument/2006/math">
                      <m:r>
                        <m:rPr>
                          <m:aln/>
                        </m:rPr>
                        <a:rPr lang="en-US" altLang="zh-CN" i="1">
                          <a:latin typeface="Cambria Math"/>
                        </a:rPr>
                        <m:t>=</m:t>
                      </m:r>
                      <m:r>
                        <a:rPr lang="en-US" altLang="zh-CN" i="1">
                          <a:latin typeface="Cambria Math"/>
                        </a:rPr>
                        <m:t>1×</m:t>
                      </m:r>
                      <m:d>
                        <m:dPr>
                          <m:ctrlPr>
                            <a:rPr lang="zh-CN" altLang="zh-CN" i="1">
                              <a:latin typeface="Cambria Math" charset="0"/>
                            </a:rPr>
                          </m:ctrlPr>
                        </m:dPr>
                        <m:e>
                          <m:r>
                            <a:rPr lang="en-US" altLang="zh-CN" i="1">
                              <a:latin typeface="Cambria Math"/>
                            </a:rPr>
                            <m:t>0+0.99×0.3</m:t>
                          </m:r>
                        </m:e>
                      </m:d>
                      <m:r>
                        <a:rPr lang="en-US" altLang="zh-CN" i="1">
                          <a:latin typeface="Cambria Math"/>
                        </a:rPr>
                        <m:t>+0×⋯=0.297</m:t>
                      </m:r>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782282" y="3923765"/>
                <a:ext cx="5918508" cy="1051057"/>
              </a:xfrm>
              <a:prstGeom prst="rect">
                <a:avLst/>
              </a:prstGeom>
              <a:blipFill rotWithShape="1">
                <a:blip r:embed="rId4"/>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xmlns="" id="{37519EC8-AC9E-4AA7-B1C8-F99A28128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xmlns="" id="{A387FFF6-9E58-4F10-B2C1-D0CE93449771}"/>
              </a:ext>
            </a:extLst>
          </p:cNvPr>
          <p:cNvSpPr txBox="1"/>
          <p:nvPr/>
        </p:nvSpPr>
        <p:spPr>
          <a:xfrm>
            <a:off x="2107807" y="1073734"/>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2724521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xmlns="" id="{A7663114-BA1E-4D33-B77E-13B4B0533AAA}"/>
              </a:ext>
            </a:extLst>
          </p:cNvPr>
          <p:cNvSpPr>
            <a:spLocks noGrp="1"/>
          </p:cNvSpPr>
          <p:nvPr>
            <p:ph type="title"/>
          </p:nvPr>
        </p:nvSpPr>
        <p:spPr>
          <a:xfrm>
            <a:off x="689003" y="139172"/>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30085" y="5483686"/>
                <a:ext cx="8763989" cy="465961"/>
              </a:xfrm>
              <a:prstGeom prst="rect">
                <a:avLst/>
              </a:prstGeom>
            </p:spPr>
            <p:txBody>
              <a:bodyPr wrap="square">
                <a:spAutoFit/>
              </a:bodyPr>
              <a:lstStyle/>
              <a:p>
                <a:pPr algn="ct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接着计算</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状态</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右</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后所</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得动作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价值函数取值</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30085" y="5483686"/>
                <a:ext cx="8763989" cy="465961"/>
              </a:xfrm>
              <a:prstGeom prst="rect">
                <a:avLst/>
              </a:prstGeom>
              <a:blipFill>
                <a:blip r:embed="rId2"/>
                <a:stretch>
                  <a:fillRect b="-22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713418" y="4104402"/>
                <a:ext cx="5797322" cy="10510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charset="0"/>
                            </a:rPr>
                          </m:ctrlPr>
                        </m:dPr>
                        <m:e>
                          <m:sSub>
                            <m:sSubPr>
                              <m:ctrlPr>
                                <a:rPr lang="zh-CN" altLang="zh-CN" i="1">
                                  <a:latin typeface="Cambria Math"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e>
                      </m:d>
                      <m:r>
                        <m:rPr>
                          <m:aln/>
                        </m:rPr>
                        <a:rPr lang="en-US" altLang="zh-CN" i="1">
                          <a:latin typeface="Cambria Math"/>
                        </a:rPr>
                        <m:t>=</m:t>
                      </m:r>
                      <m:nary>
                        <m:naryPr>
                          <m:chr m:val="∑"/>
                          <m:supHide m:val="on"/>
                          <m:ctrlPr>
                            <a:rPr lang="zh-CN" altLang="zh-CN" i="1">
                              <a:latin typeface="Cambria Math" charset="0"/>
                            </a:rPr>
                          </m:ctrlPr>
                        </m:naryPr>
                        <m:sub>
                          <m:sSup>
                            <m:sSupPr>
                              <m:ctrlPr>
                                <a:rPr lang="zh-CN" altLang="zh-CN" i="1">
                                  <a:latin typeface="Cambria Math" charset="0"/>
                                </a:rPr>
                              </m:ctrlPr>
                            </m:sSupPr>
                            <m:e>
                              <m:r>
                                <a:rPr lang="en-US" altLang="zh-CN" i="1">
                                  <a:latin typeface="Cambria Math"/>
                                </a:rPr>
                                <m:t>𝑠</m:t>
                              </m:r>
                            </m:e>
                            <m:sup>
                              <m:r>
                                <a:rPr lang="en-US" altLang="zh-CN" i="1">
                                  <a:latin typeface="Cambria Math"/>
                                </a:rPr>
                                <m:t>′</m:t>
                              </m:r>
                            </m:sup>
                          </m:sSup>
                          <m:r>
                            <a:rPr lang="en-US" altLang="zh-CN" i="1">
                              <a:latin typeface="Cambria Math"/>
                            </a:rPr>
                            <m:t>∈</m:t>
                          </m:r>
                          <m:r>
                            <a:rPr lang="en-US" altLang="zh-CN" i="1">
                              <a:latin typeface="Cambria Math"/>
                            </a:rPr>
                            <m:t>𝑆</m:t>
                          </m:r>
                        </m:sub>
                        <m:sup/>
                        <m:e>
                          <m:func>
                            <m:funcPr>
                              <m:ctrlPr>
                                <a:rPr lang="zh-CN" altLang="zh-CN" i="1">
                                  <a:latin typeface="Cambria Math" charset="0"/>
                                </a:rPr>
                              </m:ctrlPr>
                            </m:funcPr>
                            <m:fName>
                              <m:r>
                                <m:rPr>
                                  <m:sty m:val="p"/>
                                </m:rPr>
                                <a:rPr lang="en-US" altLang="zh-CN">
                                  <a:latin typeface="Cambria Math"/>
                                </a:rPr>
                                <m:t>P</m:t>
                              </m:r>
                            </m:fName>
                            <m:e>
                              <m:d>
                                <m:dPr>
                                  <m:ctrlPr>
                                    <a:rPr lang="zh-CN" altLang="zh-CN" i="1">
                                      <a:latin typeface="Cambria Math" charset="0"/>
                                    </a:rPr>
                                  </m:ctrlPr>
                                </m:dPr>
                                <m:e>
                                  <m:sSup>
                                    <m:sSupPr>
                                      <m:ctrlPr>
                                        <a:rPr lang="zh-CN" altLang="zh-CN" i="1">
                                          <a:latin typeface="Cambria Math" charset="0"/>
                                        </a:rPr>
                                      </m:ctrlPr>
                                    </m:sSupPr>
                                    <m:e>
                                      <m:r>
                                        <a:rPr lang="en-US" altLang="zh-CN" i="1">
                                          <a:latin typeface="Cambria Math"/>
                                        </a:rPr>
                                        <m:t>𝑠</m:t>
                                      </m:r>
                                    </m:e>
                                    <m:sup>
                                      <m:r>
                                        <a:rPr lang="en-US" altLang="zh-CN" i="1">
                                          <a:latin typeface="Cambria Math"/>
                                        </a:rPr>
                                        <m:t>′</m:t>
                                      </m:r>
                                    </m:sup>
                                  </m:sSup>
                                </m:e>
                                <m:e>
                                  <m:sSub>
                                    <m:sSubPr>
                                      <m:ctrlPr>
                                        <a:rPr lang="zh-CN" altLang="zh-CN" i="1">
                                          <a:latin typeface="Cambria Math"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e>
                              </m:d>
                            </m:e>
                          </m:func>
                        </m:e>
                      </m:nary>
                      <m:d>
                        <m:dPr>
                          <m:begChr m:val="["/>
                          <m:endChr m:val="]"/>
                          <m:ctrlPr>
                            <a:rPr lang="zh-CN" altLang="zh-CN" i="1">
                              <a:latin typeface="Cambria Math" charset="0"/>
                            </a:rPr>
                          </m:ctrlPr>
                        </m:dPr>
                        <m:e>
                          <m:r>
                            <a:rPr lang="en-US" altLang="zh-CN" i="1">
                              <a:latin typeface="Cambria Math"/>
                            </a:rPr>
                            <m:t>𝑅</m:t>
                          </m:r>
                          <m:d>
                            <m:dPr>
                              <m:ctrlPr>
                                <a:rPr lang="zh-CN" altLang="zh-CN" i="1">
                                  <a:latin typeface="Cambria Math" charset="0"/>
                                </a:rPr>
                              </m:ctrlPr>
                            </m:dPr>
                            <m:e>
                              <m:sSub>
                                <m:sSubPr>
                                  <m:ctrlPr>
                                    <a:rPr lang="zh-CN" altLang="zh-CN" i="1">
                                      <a:latin typeface="Cambria Math"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r>
                                <a:rPr lang="en-US" altLang="zh-CN" i="1">
                                  <a:latin typeface="Cambria Math"/>
                                </a:rPr>
                                <m:t>,</m:t>
                              </m:r>
                              <m:sSup>
                                <m:sSupPr>
                                  <m:ctrlPr>
                                    <a:rPr lang="zh-CN" altLang="zh-CN" i="1">
                                      <a:latin typeface="Cambria Math" charset="0"/>
                                    </a:rPr>
                                  </m:ctrlPr>
                                </m:sSupPr>
                                <m:e>
                                  <m:r>
                                    <a:rPr lang="en-US" altLang="zh-CN" i="1">
                                      <a:latin typeface="Cambria Math"/>
                                    </a:rPr>
                                    <m:t>𝑠</m:t>
                                  </m:r>
                                </m:e>
                                <m:sup>
                                  <m:r>
                                    <a:rPr lang="en-US" altLang="zh-CN" i="1">
                                      <a:latin typeface="Cambria Math"/>
                                    </a:rPr>
                                    <m:t>′</m:t>
                                  </m:r>
                                </m:sup>
                              </m:sSup>
                            </m:e>
                          </m:d>
                          <m:r>
                            <a:rPr lang="en-US" altLang="zh-CN" i="1">
                              <a:latin typeface="Cambria Math"/>
                            </a:rPr>
                            <m:t>+</m:t>
                          </m:r>
                          <m:r>
                            <a:rPr lang="en-US" altLang="zh-CN" i="1">
                              <a:latin typeface="Cambria Math"/>
                            </a:rPr>
                            <m:t>𝛾</m:t>
                          </m:r>
                          <m:sSub>
                            <m:sSubPr>
                              <m:ctrlPr>
                                <a:rPr lang="zh-CN" altLang="zh-CN" i="1">
                                  <a:latin typeface="Cambria Math" charset="0"/>
                                </a:rPr>
                              </m:ctrlPr>
                            </m:sSubPr>
                            <m:e>
                              <m:r>
                                <a:rPr lang="en-US" altLang="zh-CN" i="1">
                                  <a:latin typeface="Cambria Math"/>
                                </a:rPr>
                                <m:t>𝑉</m:t>
                              </m:r>
                            </m:e>
                            <m:sub>
                              <m:r>
                                <a:rPr lang="en-US" altLang="zh-CN" i="1">
                                  <a:latin typeface="Cambria Math"/>
                                </a:rPr>
                                <m:t>𝜋</m:t>
                              </m:r>
                            </m:sub>
                          </m:sSub>
                          <m:d>
                            <m:dPr>
                              <m:ctrlPr>
                                <a:rPr lang="zh-CN" altLang="zh-CN" i="1">
                                  <a:latin typeface="Cambria Math" charset="0"/>
                                </a:rPr>
                              </m:ctrlPr>
                            </m:dPr>
                            <m:e>
                              <m:sSup>
                                <m:sSupPr>
                                  <m:ctrlPr>
                                    <a:rPr lang="zh-CN" altLang="zh-CN" i="1">
                                      <a:latin typeface="Cambria Math" charset="0"/>
                                    </a:rPr>
                                  </m:ctrlPr>
                                </m:sSupPr>
                                <m:e>
                                  <m:r>
                                    <a:rPr lang="en-US" altLang="zh-CN" i="1">
                                      <a:latin typeface="Cambria Math"/>
                                    </a:rPr>
                                    <m:t>𝑠</m:t>
                                  </m:r>
                                </m:e>
                                <m:sup>
                                  <m:r>
                                    <a:rPr lang="en-US" altLang="zh-CN" i="1">
                                      <a:latin typeface="Cambria Math"/>
                                    </a:rPr>
                                    <m:t>′</m:t>
                                  </m:r>
                                </m:sup>
                              </m:sSup>
                            </m:e>
                          </m:d>
                        </m:e>
                      </m:d>
                    </m:oMath>
                    <m:oMath xmlns:m="http://schemas.openxmlformats.org/officeDocument/2006/math">
                      <m:r>
                        <m:rPr>
                          <m:aln/>
                        </m:rPr>
                        <a:rPr lang="en-US" altLang="zh-CN" i="1">
                          <a:latin typeface="Cambria Math"/>
                        </a:rPr>
                        <m:t>=</m:t>
                      </m:r>
                      <m:r>
                        <a:rPr lang="en-US" altLang="zh-CN" i="1">
                          <a:latin typeface="Cambria Math"/>
                        </a:rPr>
                        <m:t>1×</m:t>
                      </m:r>
                      <m:d>
                        <m:dPr>
                          <m:ctrlPr>
                            <a:rPr lang="zh-CN" altLang="zh-CN" i="1">
                              <a:latin typeface="Cambria Math" charset="0"/>
                            </a:rPr>
                          </m:ctrlPr>
                        </m:dPr>
                        <m:e>
                          <m:r>
                            <a:rPr lang="en-US" altLang="zh-CN" i="1">
                              <a:latin typeface="Cambria Math"/>
                            </a:rPr>
                            <m:t>0+0.99×0.4</m:t>
                          </m:r>
                        </m:e>
                      </m:d>
                      <m:r>
                        <a:rPr lang="en-US" altLang="zh-CN" i="1">
                          <a:latin typeface="Cambria Math"/>
                        </a:rPr>
                        <m:t>+0×⋯=0.396</m:t>
                      </m:r>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713418" y="4104402"/>
                <a:ext cx="5797322" cy="1051057"/>
              </a:xfrm>
              <a:prstGeom prst="rect">
                <a:avLst/>
              </a:prstGeom>
              <a:blipFill>
                <a:blip r:embed="rId3"/>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xmlns="" id="{A49452BF-1637-41CA-981B-88A791A84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xmlns="" id="{9370E3CA-90DF-4792-84BB-251964E34468}"/>
              </a:ext>
            </a:extLst>
          </p:cNvPr>
          <p:cNvSpPr txBox="1"/>
          <p:nvPr/>
        </p:nvSpPr>
        <p:spPr>
          <a:xfrm>
            <a:off x="1978350" y="1125125"/>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4963453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xmlns="" id="{A7663114-BA1E-4D33-B77E-13B4B0533AAA}"/>
              </a:ext>
            </a:extLst>
          </p:cNvPr>
          <p:cNvSpPr>
            <a:spLocks noGrp="1"/>
          </p:cNvSpPr>
          <p:nvPr>
            <p:ph type="title"/>
          </p:nvPr>
        </p:nvSpPr>
        <p:spPr>
          <a:xfrm>
            <a:off x="580402" y="282391"/>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15042" y="4415209"/>
                <a:ext cx="8913916" cy="2160400"/>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可见，智能体在状态</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向上移动一个方格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行动所得回报</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b="1" i="1">
                            <a:latin typeface="Cambria Math" charset="0"/>
                            <a:ea typeface="华文楷体" panose="02010600040101010101" pitchFamily="2" charset="-122"/>
                            <a:cs typeface="Times New Roman" panose="02020603050405020304" pitchFamily="18" charset="0"/>
                          </a:rPr>
                        </m:ctrlPr>
                      </m:dPr>
                      <m:e>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上</m:t>
                        </m:r>
                      </m:e>
                    </m:d>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0.297</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向右移动一个方格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行动所得回报</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b="1" i="1">
                            <a:latin typeface="Cambria Math" charset="0"/>
                            <a:ea typeface="华文楷体" panose="02010600040101010101" pitchFamily="2" charset="-122"/>
                            <a:cs typeface="Times New Roman" panose="02020603050405020304" pitchFamily="18" charset="0"/>
                          </a:rPr>
                        </m:ctrlPr>
                      </m:dPr>
                      <m:e>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右</m:t>
                        </m:r>
                      </m:e>
                    </m:d>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0.396</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。显然，智能体在状态</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应该选择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向右移动一个方格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行动，这样能够获得更大的回报。于是，经过策略优化后，状态</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处的新策略为</a:t>
                </a:r>
                <a14:m>
                  <m:oMath xmlns:m="http://schemas.openxmlformats.org/officeDocument/2006/math">
                    <m:sSup>
                      <m:sSupPr>
                        <m:ctrlPr>
                          <a:rPr lang="zh-CN"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d>
                      <m:dPr>
                        <m:ctrlPr>
                          <a:rPr lang="zh-CN" altLang="zh-CN" b="1" i="1">
                            <a:latin typeface="Cambria Math" charset="0"/>
                            <a:ea typeface="华文楷体" panose="02010600040101010101" pitchFamily="2" charset="-122"/>
                            <a:cs typeface="Times New Roman" panose="02020603050405020304" pitchFamily="18" charset="0"/>
                          </a:rPr>
                        </m:ctrlPr>
                      </m:dPr>
                      <m:e>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charset="0"/>
                            <a:ea typeface="华文楷体" panose="02010600040101010101" pitchFamily="2" charset="-122"/>
                            <a:cs typeface="Times New Roman" panose="02020603050405020304" pitchFamily="18" charset="0"/>
                          </a:rPr>
                        </m:ctrlPr>
                      </m:sSubPr>
                      <m:e>
                        <m:r>
                          <m:rPr>
                            <m:sty m:val="p"/>
                          </m:rPr>
                          <a:rPr lang="en-US" altLang="zh-CN" b="1">
                            <a:latin typeface="Cambria Math" panose="02040503050406030204" pitchFamily="18" charset="0"/>
                            <a:ea typeface="华文楷体" panose="02010600040101010101" pitchFamily="2" charset="-122"/>
                            <a:cs typeface="Times New Roman" panose="02020603050405020304" pitchFamily="18" charset="0"/>
                          </a:rPr>
                          <m:t>argmax</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sub>
                    </m:sSub>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右</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，则将</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处的策略从</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上</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更新为 </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右</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。其他状态的情况可用类似方法计算得到。</a:t>
                </a:r>
              </a:p>
            </p:txBody>
          </p:sp>
        </mc:Choice>
        <mc:Fallback xmlns="">
          <p:sp>
            <p:nvSpPr>
              <p:cNvPr id="2" name="矩形 1"/>
              <p:cNvSpPr>
                <a:spLocks noRot="1" noChangeAspect="1" noMove="1" noResize="1" noEditPoints="1" noAdjustHandles="1" noChangeArrowheads="1" noChangeShapeType="1" noTextEdit="1"/>
              </p:cNvSpPr>
              <p:nvPr/>
            </p:nvSpPr>
            <p:spPr>
              <a:xfrm>
                <a:off x="115042" y="4415209"/>
                <a:ext cx="8913916" cy="2160400"/>
              </a:xfrm>
              <a:prstGeom prst="rect">
                <a:avLst/>
              </a:prstGeom>
              <a:blipFill>
                <a:blip r:embed="rId2"/>
                <a:stretch>
                  <a:fillRect l="-616" r="-3078" b="-36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942264" y="4017129"/>
                <a:ext cx="4572000" cy="64633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charset="0"/>
                            </a:rPr>
                          </m:ctrlPr>
                        </m:dPr>
                        <m:e>
                          <m:sSub>
                            <m:sSubPr>
                              <m:ctrlPr>
                                <a:rPr lang="zh-CN" altLang="zh-CN" i="1">
                                  <a:latin typeface="Cambria Math"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e>
                      </m:d>
                      <m:r>
                        <m:rPr>
                          <m:aln/>
                        </m:rPr>
                        <a:rPr lang="en-US" altLang="zh-CN" i="1">
                          <a:latin typeface="Cambria Math"/>
                        </a:rPr>
                        <m:t>=</m:t>
                      </m:r>
                      <m:r>
                        <a:rPr lang="en-US" altLang="zh-CN" i="1">
                          <a:latin typeface="Cambria Math"/>
                        </a:rPr>
                        <m:t>=0.396</m:t>
                      </m:r>
                      <m:r>
                        <a:rPr lang="en-US" altLang="zh-CN" i="1" smtClean="0">
                          <a:latin typeface="Cambria Math"/>
                          <a:ea typeface="Cambria Math"/>
                        </a:rPr>
                        <m:t>&gt;</m:t>
                      </m:r>
                      <m:sSub>
                        <m:sSubPr>
                          <m:ctrlPr>
                            <a:rPr lang="zh-CN" altLang="zh-CN" i="1">
                              <a:latin typeface="Cambria Math"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charset="0"/>
                            </a:rPr>
                          </m:ctrlPr>
                        </m:dPr>
                        <m:e>
                          <m:sSub>
                            <m:sSubPr>
                              <m:ctrlPr>
                                <a:rPr lang="zh-CN" altLang="zh-CN" i="1">
                                  <a:latin typeface="Cambria Math"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e>
                      </m:d>
                      <m:r>
                        <a:rPr lang="en-US" altLang="zh-CN" i="1">
                          <a:latin typeface="Cambria Math"/>
                        </a:rPr>
                        <m:t>=0.297</m:t>
                      </m:r>
                    </m:oMath>
                  </m:oMathPara>
                </a14:m>
                <a:endParaRPr lang="zh-CN" altLang="zh-CN" dirty="0"/>
              </a:p>
              <a:p>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942264" y="4017129"/>
                <a:ext cx="4572000" cy="646331"/>
              </a:xfrm>
              <a:prstGeom prst="rect">
                <a:avLst/>
              </a:prstGeom>
              <a:blipFill>
                <a:blip r:embed="rId3"/>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xmlns="" id="{3C6D5581-95F7-448A-83C6-FC1244D9A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xmlns="" id="{10B82F48-6FD2-4331-A673-CBD340566725}"/>
              </a:ext>
            </a:extLst>
          </p:cNvPr>
          <p:cNvSpPr txBox="1"/>
          <p:nvPr/>
        </p:nvSpPr>
        <p:spPr>
          <a:xfrm>
            <a:off x="2063100" y="1181071"/>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12491066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8407" y="1356228"/>
            <a:ext cx="5611198" cy="1684244"/>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动态规划</a:t>
            </a:r>
          </a:p>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蒙特卡洛采样</a:t>
            </a:r>
          </a:p>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时序差分（</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标题 2">
            <a:extLst>
              <a:ext uri="{FF2B5EF4-FFF2-40B4-BE49-F238E27FC236}">
                <a16:creationId xmlns:a16="http://schemas.microsoft.com/office/drawing/2014/main" xmlns="" id="{A7663114-BA1E-4D33-B77E-13B4B0533AAA}"/>
              </a:ext>
            </a:extLst>
          </p:cNvPr>
          <p:cNvSpPr>
            <a:spLocks noGrp="1"/>
          </p:cNvSpPr>
          <p:nvPr>
            <p:ph type="title"/>
          </p:nvPr>
        </p:nvSpPr>
        <p:spPr>
          <a:xfrm>
            <a:off x="577672" y="161205"/>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强化学习中的策略评估方法</a:t>
            </a:r>
          </a:p>
        </p:txBody>
      </p:sp>
      <mc:AlternateContent xmlns:mc="http://schemas.openxmlformats.org/markup-compatibility/2006" xmlns:a14="http://schemas.microsoft.com/office/drawing/2010/main">
        <mc:Choice Requires="a14">
          <p:sp>
            <p:nvSpPr>
              <p:cNvPr id="5" name="矩形 4"/>
              <p:cNvSpPr/>
              <p:nvPr/>
            </p:nvSpPr>
            <p:spPr>
              <a:xfrm>
                <a:off x="414414" y="3487245"/>
                <a:ext cx="8559140" cy="1892441"/>
              </a:xfrm>
              <a:prstGeom prst="rect">
                <a:avLst/>
              </a:prstGeom>
            </p:spPr>
            <p:txBody>
              <a:bodyPr wrap="square">
                <a:spAutoFit/>
              </a:bodyPr>
              <a:lstStyle/>
              <a:p>
                <a:pPr>
                  <a:lnSpc>
                    <a:spcPct val="150000"/>
                  </a:lnSpc>
                </a:pP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假定当前策略为</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，策略评估指的是根据策略</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来计算相应的价值函数</a:t>
                </a:r>
                <a14:m>
                  <m:oMath xmlns:m="http://schemas.openxmlformats.org/officeDocument/2006/math">
                    <m:sSub>
                      <m:sSubPr>
                        <m:ctrlPr>
                          <a:rPr lang="zh-CN" altLang="zh-CN" sz="2000" b="1" i="1">
                            <a:latin typeface="Cambria Math" charset="0"/>
                            <a:ea typeface="华文楷体" panose="02010600040101010101" pitchFamily="2" charset="-122"/>
                            <a:cs typeface="Times New Roman" panose="02020603050405020304" pitchFamily="18"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或动作</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zh-CN" altLang="zh-CN" sz="2000" b="1" i="1">
                            <a:latin typeface="Cambria Math" charset="0"/>
                            <a:ea typeface="华文楷体" panose="02010600040101010101" pitchFamily="2" charset="-122"/>
                            <a:cs typeface="Times New Roman" panose="02020603050405020304" pitchFamily="18"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这里</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将介绍在状态集合有限前提下三种常见的策略评估方法，它们分别是基于动态规划的方法、基于蒙特卡洛采样的方法和时序差分（</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temporal difference</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）法。</a:t>
                </a:r>
                <a:endParaRPr lang="zh-CN" altLang="en-US" sz="20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14414" y="3487245"/>
                <a:ext cx="8559140" cy="1892441"/>
              </a:xfrm>
              <a:prstGeom prst="rect">
                <a:avLst/>
              </a:prstGeom>
              <a:blipFill>
                <a:blip r:embed="rId2"/>
                <a:stretch>
                  <a:fillRect l="-783" b="-51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211123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C78A7C31-3764-48CD-9DE6-326D71F9F0A4}"/>
              </a:ext>
            </a:extLst>
          </p:cNvPr>
          <p:cNvSpPr/>
          <p:nvPr/>
        </p:nvSpPr>
        <p:spPr>
          <a:xfrm>
            <a:off x="1093789" y="998437"/>
            <a:ext cx="7529117" cy="461665"/>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基于动态规划的价值函数更新：使用迭代的方法求解贝尔曼方程组</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25" name="标题 2">
            <a:extLst>
              <a:ext uri="{FF2B5EF4-FFF2-40B4-BE49-F238E27FC236}">
                <a16:creationId xmlns:a16="http://schemas.microsoft.com/office/drawing/2014/main" xmlns="" id="{A7663114-BA1E-4D33-B77E-13B4B0533AAA}"/>
              </a:ext>
            </a:extLst>
          </p:cNvPr>
          <p:cNvSpPr>
            <a:spLocks noGrp="1"/>
          </p:cNvSpPr>
          <p:nvPr>
            <p:ph type="title"/>
          </p:nvPr>
        </p:nvSpPr>
        <p:spPr>
          <a:xfrm>
            <a:off x="580402" y="282391"/>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xmlns="" id="{153348A7-D81F-4E76-86EC-FA657049E0EE}"/>
                  </a:ext>
                </a:extLst>
              </p:cNvPr>
              <p:cNvSpPr txBox="1"/>
              <p:nvPr/>
            </p:nvSpPr>
            <p:spPr>
              <a:xfrm>
                <a:off x="768432" y="1562736"/>
                <a:ext cx="7065579" cy="1764329"/>
              </a:xfrm>
              <a:prstGeom prst="rect">
                <a:avLst/>
              </a:prstGeom>
              <a:noFill/>
              <a:ln>
                <a:solidFill>
                  <a:schemeClr val="tx1"/>
                </a:solidFill>
              </a:ln>
            </p:spPr>
            <p:txBody>
              <a:bodyPr wrap="square" rtlCol="0">
                <a:spAutoFit/>
              </a:bodyPr>
              <a:lstStyle/>
              <a:p>
                <a:r>
                  <a:rPr lang="zh-CN" altLang="en-US" dirty="0">
                    <a:ea typeface="黑体" pitchFamily="49" charset="-122"/>
                  </a:rPr>
                  <a:t>初始化</a:t>
                </a:r>
                <a14:m>
                  <m:oMath xmlns:m="http://schemas.openxmlformats.org/officeDocument/2006/math">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𝑉</m:t>
                        </m:r>
                      </m:e>
                      <m:sub>
                        <m:r>
                          <a:rPr lang="en-US" altLang="zh-CN" i="1">
                            <a:latin typeface="Cambria Math" panose="02040503050406030204" pitchFamily="18" charset="0"/>
                            <a:ea typeface="黑体" pitchFamily="49" charset="-122"/>
                          </a:rPr>
                          <m:t>𝜋</m:t>
                        </m:r>
                      </m:sub>
                    </m:sSub>
                  </m:oMath>
                </a14:m>
                <a:r>
                  <a:rPr lang="zh-CN" altLang="en-US" dirty="0">
                    <a:ea typeface="黑体" pitchFamily="49" charset="-122"/>
                  </a:rPr>
                  <a:t>函数</a:t>
                </a:r>
                <a:endParaRPr lang="en-US" altLang="zh-CN" dirty="0">
                  <a:ea typeface="黑体" pitchFamily="49" charset="-122"/>
                </a:endParaRPr>
              </a:p>
              <a:p>
                <a:r>
                  <a:rPr lang="zh-CN" altLang="en-US" dirty="0">
                    <a:ea typeface="黑体" pitchFamily="49" charset="-122"/>
                  </a:rPr>
                  <a:t>循环</a:t>
                </a:r>
                <a:endParaRPr lang="en-US" altLang="zh-CN" dirty="0">
                  <a:ea typeface="黑体" pitchFamily="49" charset="-122"/>
                </a:endParaRPr>
              </a:p>
              <a:p>
                <a:r>
                  <a:rPr lang="en-US" altLang="zh-CN" dirty="0">
                    <a:ea typeface="黑体" pitchFamily="49" charset="-122"/>
                  </a:rPr>
                  <a:t>        </a:t>
                </a:r>
                <a:r>
                  <a:rPr lang="zh-CN" altLang="en-US" dirty="0">
                    <a:ea typeface="黑体" pitchFamily="49" charset="-122"/>
                  </a:rPr>
                  <a:t>枚举</a:t>
                </a:r>
                <a14:m>
                  <m:oMath xmlns:m="http://schemas.openxmlformats.org/officeDocument/2006/math">
                    <m:r>
                      <a:rPr lang="en-US" altLang="zh-CN" b="0" i="1" smtClean="0">
                        <a:latin typeface="Cambria Math" panose="02040503050406030204" pitchFamily="18" charset="0"/>
                        <a:ea typeface="黑体" pitchFamily="49" charset="-122"/>
                      </a:rPr>
                      <m:t>𝑠</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𝑆</m:t>
                    </m:r>
                  </m:oMath>
                </a14:m>
                <a:endParaRPr lang="en-US" altLang="zh-CN" dirty="0">
                  <a:ea typeface="黑体" pitchFamily="49" charset="-122"/>
                </a:endParaRPr>
              </a:p>
              <a:p>
                <a:r>
                  <a:rPr lang="en-US" altLang="zh-CN" dirty="0">
                    <a:ea typeface="黑体" pitchFamily="49" charset="-122"/>
                  </a:rPr>
                  <a:t>                </a:t>
                </a:r>
                <a14:m>
                  <m:oMath xmlns:m="http://schemas.openxmlformats.org/officeDocument/2006/math">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d>
                      <m:dPr>
                        <m:ctrlPr>
                          <a:rPr lang="en-US" altLang="zh-CN" b="0" i="1" smtClean="0">
                            <a:latin typeface="Cambria Math" charset="0"/>
                            <a:ea typeface="黑体" pitchFamily="49" charset="-122"/>
                          </a:rPr>
                        </m:ctrlPr>
                      </m:dPr>
                      <m:e>
                        <m:r>
                          <a:rPr lang="en-US" altLang="zh-CN" b="0" i="1" smtClean="0">
                            <a:latin typeface="Cambria Math" panose="02040503050406030204" pitchFamily="18" charset="0"/>
                            <a:ea typeface="黑体" pitchFamily="49" charset="-122"/>
                          </a:rPr>
                          <m:t>𝑠</m:t>
                        </m:r>
                      </m:e>
                    </m:d>
                    <m:r>
                      <a:rPr lang="en-US" altLang="zh-CN" b="0" i="1" smtClean="0">
                        <a:latin typeface="Cambria Math" panose="02040503050406030204" pitchFamily="18" charset="0"/>
                        <a:ea typeface="黑体" pitchFamily="49" charset="-122"/>
                      </a:rPr>
                      <m:t>←</m:t>
                    </m:r>
                    <m:nary>
                      <m:naryPr>
                        <m:chr m:val="∑"/>
                        <m:supHide m:val="on"/>
                        <m:ctrlPr>
                          <a:rPr lang="en-US" altLang="zh-CN" i="1">
                            <a:latin typeface="Cambria Math" charset="0"/>
                            <a:ea typeface="黑体" panose="02010609060101010101" pitchFamily="49" charset="-122"/>
                          </a:rPr>
                        </m:ctrlPr>
                      </m:naryPr>
                      <m:sub>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𝐴</m:t>
                        </m:r>
                      </m:sub>
                      <m:sup/>
                      <m:e>
                        <m:r>
                          <a:rPr lang="en-US" altLang="zh-CN" i="1">
                            <a:latin typeface="Cambria Math" panose="02040503050406030204" pitchFamily="18" charset="0"/>
                            <a:ea typeface="黑体" panose="02010609060101010101" pitchFamily="49" charset="-122"/>
                          </a:rPr>
                          <m:t>𝜋</m:t>
                        </m:r>
                        <m:d>
                          <m:dPr>
                            <m:ctrlPr>
                              <a:rPr lang="en-US" altLang="zh-CN" i="1">
                                <a:latin typeface="Cambria Math"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e>
                        </m:d>
                        <m:nary>
                          <m:naryPr>
                            <m:chr m:val="∑"/>
                            <m:supHide m:val="on"/>
                            <m:ctrlPr>
                              <a:rPr lang="en-US" altLang="zh-CN" i="1">
                                <a:latin typeface="Cambria Math" charset="0"/>
                                <a:ea typeface="黑体" panose="02010609060101010101" pitchFamily="49" charset="-122"/>
                              </a:rPr>
                            </m:ctrlPr>
                          </m:naryPr>
                          <m:sub>
                            <m:sSup>
                              <m:sSupPr>
                                <m:ctrlPr>
                                  <a:rPr lang="en-US" altLang="zh-CN" i="1">
                                    <a:latin typeface="Cambria Math"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𝑆</m:t>
                            </m:r>
                          </m:sub>
                          <m:sup/>
                          <m:e>
                            <m:r>
                              <a:rPr lang="en-US" altLang="zh-CN" i="1">
                                <a:latin typeface="Cambria Math" panose="02040503050406030204" pitchFamily="18" charset="0"/>
                                <a:ea typeface="黑体" panose="02010609060101010101" pitchFamily="49" charset="-122"/>
                              </a:rPr>
                              <m:t>𝑃𝑟</m:t>
                            </m:r>
                            <m:r>
                              <a:rPr lang="en-US" altLang="zh-CN" i="1">
                                <a:latin typeface="Cambria Math" panose="02040503050406030204" pitchFamily="18" charset="0"/>
                                <a:ea typeface="黑体" panose="02010609060101010101" pitchFamily="49" charset="-122"/>
                              </a:rPr>
                              <m:t>(</m:t>
                            </m:r>
                            <m:sSup>
                              <m:sSupPr>
                                <m:ctrlPr>
                                  <a:rPr lang="en-US" altLang="zh-CN" i="1">
                                    <a:latin typeface="Cambria Math"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e>
                        </m:nary>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𝑅</m:t>
                        </m:r>
                        <m:d>
                          <m:dPr>
                            <m:ctrlPr>
                              <a:rPr lang="en-US" altLang="zh-CN" i="1">
                                <a:latin typeface="Cambria Math"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sSup>
                              <m:sSupPr>
                                <m:ctrlPr>
                                  <a:rPr lang="en-US" altLang="zh-CN" i="1">
                                    <a:latin typeface="Cambria Math"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𝛾</m:t>
                        </m:r>
                        <m:sSub>
                          <m:sSubPr>
                            <m:ctrlPr>
                              <a:rPr lang="en-US" altLang="zh-CN" i="1">
                                <a:latin typeface="Cambria Math"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charset="0"/>
                                <a:ea typeface="黑体" panose="02010609060101010101" pitchFamily="49" charset="-122"/>
                              </a:rPr>
                            </m:ctrlPr>
                          </m:dPr>
                          <m:e>
                            <m:sSup>
                              <m:sSupPr>
                                <m:ctrlPr>
                                  <a:rPr lang="en-US" altLang="zh-CN" i="1">
                                    <a:latin typeface="Cambria Math"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e>
                        </m:d>
                        <m:r>
                          <a:rPr lang="en-US" altLang="zh-CN" i="1">
                            <a:latin typeface="Cambria Math" panose="02040503050406030204" pitchFamily="18" charset="0"/>
                            <a:ea typeface="黑体" panose="02010609060101010101" pitchFamily="49" charset="-122"/>
                          </a:rPr>
                          <m:t>]</m:t>
                        </m:r>
                      </m:e>
                    </m:nary>
                  </m:oMath>
                </a14:m>
                <a:endParaRPr lang="en-US" altLang="zh-CN" dirty="0">
                  <a:ea typeface="黑体" panose="02010609060101010101" pitchFamily="49" charset="-122"/>
                </a:endParaRPr>
              </a:p>
              <a:p>
                <a:endParaRPr lang="en-US" altLang="zh-CN" dirty="0">
                  <a:ea typeface="黑体" panose="02010609060101010101" pitchFamily="49" charset="-122"/>
                </a:endParaRPr>
              </a:p>
              <a:p>
                <a:r>
                  <a:rPr lang="zh-CN" altLang="en-US" dirty="0">
                    <a:ea typeface="黑体" pitchFamily="49" charset="-122"/>
                  </a:rPr>
                  <a:t>直到</a:t>
                </a:r>
                <a14:m>
                  <m:oMath xmlns:m="http://schemas.openxmlformats.org/officeDocument/2006/math">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r>
                      <a:rPr lang="zh-CN" altLang="en-US" i="1">
                        <a:latin typeface="Cambria Math" panose="02040503050406030204" pitchFamily="18" charset="0"/>
                        <a:ea typeface="黑体" pitchFamily="49" charset="-122"/>
                      </a:rPr>
                      <m:t>收敛</m:t>
                    </m:r>
                  </m:oMath>
                </a14:m>
                <a:endParaRPr lang="zh-CN" altLang="en-US" dirty="0">
                  <a:ea typeface="黑体" pitchFamily="49" charset="-122"/>
                </a:endParaRPr>
              </a:p>
            </p:txBody>
          </p:sp>
        </mc:Choice>
        <mc:Fallback xmlns="">
          <p:sp>
            <p:nvSpPr>
              <p:cNvPr id="27" name="文本框 26">
                <a:extLst>
                  <a:ext uri="{FF2B5EF4-FFF2-40B4-BE49-F238E27FC236}">
                    <a16:creationId xmlns:a16="http://schemas.microsoft.com/office/drawing/2014/main" id="{153348A7-D81F-4E76-86EC-FA657049E0EE}"/>
                  </a:ext>
                </a:extLst>
              </p:cNvPr>
              <p:cNvSpPr txBox="1">
                <a:spLocks noRot="1" noChangeAspect="1" noMove="1" noResize="1" noEditPoints="1" noAdjustHandles="1" noChangeArrowheads="1" noChangeShapeType="1" noTextEdit="1"/>
              </p:cNvSpPr>
              <p:nvPr/>
            </p:nvSpPr>
            <p:spPr>
              <a:xfrm>
                <a:off x="768432" y="1562736"/>
                <a:ext cx="7065579" cy="1764329"/>
              </a:xfrm>
              <a:prstGeom prst="rect">
                <a:avLst/>
              </a:prstGeom>
              <a:blipFill>
                <a:blip r:embed="rId2"/>
                <a:stretch>
                  <a:fillRect l="-603" t="-2055" b="-6164"/>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xmlns="" id="{A1E0F120-87A0-4021-9608-87104A6EA5B4}"/>
                  </a:ext>
                </a:extLst>
              </p:cNvPr>
              <p:cNvSpPr/>
              <p:nvPr/>
            </p:nvSpPr>
            <p:spPr>
              <a:xfrm>
                <a:off x="580402" y="3356272"/>
                <a:ext cx="7473176" cy="1938992"/>
              </a:xfrm>
              <a:prstGeom prst="rect">
                <a:avLst/>
              </a:prstGeom>
            </p:spPr>
            <p:txBody>
              <a:bodyPr wrap="square">
                <a:spAutoFit/>
              </a:bodyPr>
              <a:lstStyle/>
              <a:p>
                <a:pPr>
                  <a:lnSpc>
                    <a:spcPct val="150000"/>
                  </a:lnSpc>
                </a:pPr>
                <a:r>
                  <a:rPr lang="zh-CN" altLang="en-US" sz="2000" dirty="0">
                    <a:latin typeface="Cambria Math" panose="02040503050406030204" pitchFamily="18" charset="0"/>
                    <a:ea typeface="黑体" panose="02010609060101010101" pitchFamily="49" charset="-122"/>
                  </a:rPr>
                  <a:t>更新</a:t>
                </a:r>
                <a14:m>
                  <m:oMath xmlns:m="http://schemas.openxmlformats.org/officeDocument/2006/math">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oMath>
                </a14:m>
                <a:r>
                  <a:rPr lang="zh-CN" altLang="en-US" sz="2000" dirty="0">
                    <a:latin typeface="Cambria Math" panose="02040503050406030204" pitchFamily="18" charset="0"/>
                    <a:ea typeface="黑体" panose="02010609060101010101" pitchFamily="49" charset="-122"/>
                  </a:rPr>
                  <a:t>的值：</a:t>
                </a:r>
                <a:endParaRPr lang="en-US" altLang="zh-CN" sz="2000" dirty="0">
                  <a:latin typeface="Cambria Math" panose="02040503050406030204" pitchFamily="18" charset="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charset="0"/>
                              <a:ea typeface="黑体" panose="02010609060101010101" pitchFamily="49" charset="-122"/>
                            </a:rPr>
                          </m:ctrlPr>
                        </m:dPr>
                        <m:e>
                          <m:sSub>
                            <m:sSubPr>
                              <m:ctrlPr>
                                <a:rPr lang="en-US" altLang="zh-CN" sz="2000" i="1">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i="1">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d>
                        <m:dPr>
                          <m:ctrlPr>
                            <a:rPr lang="en-US" altLang="zh-CN" sz="2000" b="0" i="1" smtClean="0">
                              <a:latin typeface="Cambria Math"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0+0.99×0.3</m:t>
                          </m:r>
                        </m:e>
                      </m:d>
                      <m:r>
                        <a:rPr lang="en-US" altLang="zh-CN" sz="2000" b="0" i="1" smtClean="0">
                          <a:latin typeface="Cambria Math" panose="02040503050406030204" pitchFamily="18" charset="0"/>
                          <a:ea typeface="黑体" panose="02010609060101010101" pitchFamily="49" charset="-122"/>
                        </a:rPr>
                        <m:t>+0×</m:t>
                      </m:r>
                      <m:d>
                        <m:dPr>
                          <m:ctrlPr>
                            <a:rPr lang="en-US" altLang="zh-CN" sz="2000" b="0" i="1" smtClean="0">
                              <a:latin typeface="Cambria Math"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0+0.99×0.4</m:t>
                          </m:r>
                        </m:e>
                      </m:d>
                    </m:oMath>
                  </m:oMathPara>
                </a14:m>
                <a:r>
                  <a:rPr lang="en-US" altLang="zh-CN" sz="2000" b="0" i="1" dirty="0">
                    <a:latin typeface="Cambria Math" panose="02040503050406030204" pitchFamily="18" charset="0"/>
                    <a:ea typeface="黑体" panose="02010609060101010101" pitchFamily="49" charset="-122"/>
                  </a:rPr>
                  <a:t/>
                </a:r>
                <a:br>
                  <a:rPr lang="en-US" altLang="zh-CN" sz="2000" b="0" i="1" dirty="0">
                    <a:latin typeface="Cambria Math" panose="02040503050406030204" pitchFamily="18" charset="0"/>
                    <a:ea typeface="黑体" panose="02010609060101010101" pitchFamily="49" charset="-122"/>
                  </a:rPr>
                </a:br>
                <a:r>
                  <a:rPr lang="en-US" altLang="zh-CN" sz="2000" b="0" i="1" dirty="0">
                    <a:latin typeface="Cambria Math" panose="02040503050406030204" pitchFamily="18" charset="0"/>
                    <a:ea typeface="黑体" panose="02010609060101010101" pitchFamily="49" charset="-122"/>
                  </a:rPr>
                  <a:t>                    </a:t>
                </a:r>
                <a:r>
                  <a:rPr lang="en-US" altLang="zh-CN" sz="2000" dirty="0">
                    <a:latin typeface="Cambria Math" panose="02040503050406030204" pitchFamily="18" charset="0"/>
                    <a:ea typeface="黑体" panose="02010609060101010101" pitchFamily="49" charset="-122"/>
                  </a:rPr>
                  <a:t>+…</a:t>
                </a:r>
                <a14:m>
                  <m:oMath xmlns:m="http://schemas.openxmlformats.org/officeDocument/2006/math">
                    <m:r>
                      <a:rPr lang="en-US" altLang="zh-CN" sz="2000" i="1">
                        <a:latin typeface="Cambria Math" panose="02040503050406030204" pitchFamily="18" charset="0"/>
                        <a:ea typeface="黑体" panose="02010609060101010101" pitchFamily="49" charset="-122"/>
                      </a:rPr>
                      <m:t>=0.297</m:t>
                    </m:r>
                  </m:oMath>
                </a14:m>
                <a:r>
                  <a:rPr lang="en-US" altLang="zh-CN" sz="2000" i="1" dirty="0">
                    <a:latin typeface="Cambria Math" panose="02040503050406030204" pitchFamily="18" charset="0"/>
                    <a:ea typeface="黑体" panose="02010609060101010101" pitchFamily="49" charset="-122"/>
                  </a:rPr>
                  <a:t/>
                </a:r>
                <a:br>
                  <a:rPr lang="en-US" altLang="zh-CN" sz="2000" i="1" dirty="0">
                    <a:latin typeface="Cambria Math" panose="02040503050406030204" pitchFamily="18" charset="0"/>
                    <a:ea typeface="黑体" panose="02010609060101010101" pitchFamily="49" charset="-122"/>
                  </a:rPr>
                </a:br>
                <a14:m>
                  <m:oMath xmlns:m="http://schemas.openxmlformats.org/officeDocument/2006/math">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charset="0"/>
                            <a:ea typeface="黑体" panose="02010609060101010101" pitchFamily="49" charset="-122"/>
                          </a:rPr>
                        </m:ctrlPr>
                      </m:dPr>
                      <m:e>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e>
                    </m:d>
                    <m:r>
                      <a:rPr lang="en-US" altLang="zh-CN" sz="2000" b="0" i="1" smtClean="0">
                        <a:latin typeface="Cambria Math" panose="02040503050406030204" pitchFamily="18" charset="0"/>
                        <a:ea typeface="黑体" panose="02010609060101010101" pitchFamily="49" charset="-122"/>
                      </a:rPr>
                      <m:t>=1×</m:t>
                    </m:r>
                    <m:sSub>
                      <m:sSubPr>
                        <m:ctrlPr>
                          <a:rPr lang="en-US" altLang="zh-CN" sz="2000" i="1">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charset="0"/>
                            <a:ea typeface="黑体" panose="02010609060101010101" pitchFamily="49" charset="-122"/>
                          </a:rPr>
                        </m:ctrlPr>
                      </m:dPr>
                      <m:e>
                        <m:sSub>
                          <m:sSubPr>
                            <m:ctrlPr>
                              <a:rPr lang="en-US" altLang="zh-CN" sz="2000" i="1">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b="0" i="1" smtClean="0">
                        <a:latin typeface="Cambria Math" panose="02040503050406030204" pitchFamily="18" charset="0"/>
                        <a:ea typeface="黑体" panose="02010609060101010101" pitchFamily="49" charset="-122"/>
                      </a:rPr>
                      <m:t>+0×</m:t>
                    </m:r>
                    <m:sSub>
                      <m:sSubPr>
                        <m:ctrlPr>
                          <a:rPr lang="en-US" altLang="zh-CN" sz="2000" i="1">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charset="0"/>
                            <a:ea typeface="黑体" panose="02010609060101010101" pitchFamily="49" charset="-122"/>
                          </a:rPr>
                        </m:ctrlPr>
                      </m:dPr>
                      <m:e>
                        <m:sSub>
                          <m:sSubPr>
                            <m:ctrlPr>
                              <a:rPr lang="en-US" altLang="zh-CN" sz="2000" i="1">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e>
                    </m:d>
                    <m:r>
                      <a:rPr lang="en-US" altLang="zh-CN" sz="2000" i="1">
                        <a:latin typeface="Cambria Math" panose="02040503050406030204" pitchFamily="18" charset="0"/>
                        <a:ea typeface="黑体" panose="02010609060101010101" pitchFamily="49" charset="-122"/>
                      </a:rPr>
                      <m:t>=</m:t>
                    </m:r>
                    <m:r>
                      <a:rPr lang="en-US" altLang="zh-CN" sz="2000" b="0" i="0" smtClean="0">
                        <a:latin typeface="Cambria Math" panose="02040503050406030204" pitchFamily="18" charset="0"/>
                        <a:ea typeface="黑体" panose="02010609060101010101" pitchFamily="49" charset="-122"/>
                      </a:rPr>
                      <m:t>0.297</m:t>
                    </m:r>
                  </m:oMath>
                </a14:m>
                <a:r>
                  <a:rPr lang="en-US" altLang="zh-CN" sz="2000" i="1" dirty="0">
                    <a:latin typeface="Cambria Math" panose="02040503050406030204" pitchFamily="18" charset="0"/>
                    <a:ea typeface="黑体" panose="02010609060101010101" pitchFamily="49" charset="-122"/>
                  </a:rPr>
                  <a:t> </a:t>
                </a:r>
                <a:endParaRPr lang="en-US" altLang="zh-CN" sz="2000" dirty="0"/>
              </a:p>
            </p:txBody>
          </p:sp>
        </mc:Choice>
        <mc:Fallback xmlns="">
          <p:sp>
            <p:nvSpPr>
              <p:cNvPr id="29" name="矩形 28">
                <a:extLst>
                  <a:ext uri="{FF2B5EF4-FFF2-40B4-BE49-F238E27FC236}">
                    <a16:creationId xmlns:a16="http://schemas.microsoft.com/office/drawing/2014/main" id="{A1E0F120-87A0-4021-9608-87104A6EA5B4}"/>
                  </a:ext>
                </a:extLst>
              </p:cNvPr>
              <p:cNvSpPr>
                <a:spLocks noRot="1" noChangeAspect="1" noMove="1" noResize="1" noEditPoints="1" noAdjustHandles="1" noChangeArrowheads="1" noChangeShapeType="1" noTextEdit="1"/>
              </p:cNvSpPr>
              <p:nvPr/>
            </p:nvSpPr>
            <p:spPr>
              <a:xfrm>
                <a:off x="580402" y="3356272"/>
                <a:ext cx="7473176" cy="1938992"/>
              </a:xfrm>
              <a:prstGeom prst="rect">
                <a:avLst/>
              </a:prstGeom>
              <a:blipFill>
                <a:blip r:embed="rId3"/>
                <a:stretch>
                  <a:fillRect l="-816" b="-943"/>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xmlns="" id="{694B4162-FD6E-492C-83B3-8D0F81F7836D}"/>
              </a:ext>
            </a:extLst>
          </p:cNvPr>
          <p:cNvSpPr/>
          <p:nvPr/>
        </p:nvSpPr>
        <p:spPr>
          <a:xfrm>
            <a:off x="580402" y="5264158"/>
            <a:ext cx="6562725" cy="128503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1" dirty="0">
                <a:solidFill>
                  <a:schemeClr val="tx2"/>
                </a:solidFill>
                <a:latin typeface="Cambria Math" panose="02040503050406030204" pitchFamily="18" charset="0"/>
                <a:ea typeface="黑体" panose="02010609060101010101" pitchFamily="49" charset="-122"/>
              </a:rPr>
              <a:t>动态规划法的缺点：</a:t>
            </a:r>
            <a:endParaRPr lang="en-US" altLang="zh-CN" b="1" dirty="0">
              <a:solidFill>
                <a:schemeClr val="tx2"/>
              </a:solidFill>
              <a:latin typeface="Cambria Math" panose="02040503050406030204" pitchFamily="18" charset="0"/>
              <a:ea typeface="黑体" panose="02010609060101010101" pitchFamily="49" charset="-122"/>
            </a:endParaRPr>
          </a:p>
          <a:p>
            <a:pPr marL="342900" indent="-342900">
              <a:lnSpc>
                <a:spcPct val="150000"/>
              </a:lnSpc>
              <a:buAutoNum type="arabicParenR"/>
            </a:pPr>
            <a:r>
              <a:rPr lang="zh-CN" altLang="en-US" dirty="0">
                <a:latin typeface="Cambria Math" panose="02040503050406030204" pitchFamily="18" charset="0"/>
                <a:ea typeface="黑体" panose="02010609060101010101" pitchFamily="49" charset="-122"/>
              </a:rPr>
              <a:t>智能主体需要事先知道状态转移概率</a:t>
            </a:r>
            <a:r>
              <a:rPr lang="en-US" altLang="zh-CN" dirty="0">
                <a:latin typeface="Cambria Math" panose="02040503050406030204" pitchFamily="18" charset="0"/>
                <a:ea typeface="黑体" panose="02010609060101010101" pitchFamily="49" charset="-122"/>
              </a:rPr>
              <a:t>;</a:t>
            </a:r>
          </a:p>
          <a:p>
            <a:pPr marL="342900" indent="-342900">
              <a:lnSpc>
                <a:spcPct val="150000"/>
              </a:lnSpc>
              <a:buAutoNum type="arabicParenR"/>
            </a:pPr>
            <a:r>
              <a:rPr lang="zh-CN" altLang="en-US" dirty="0">
                <a:latin typeface="Cambria Math" panose="02040503050406030204" pitchFamily="18" charset="0"/>
                <a:ea typeface="黑体" panose="02010609060101010101" pitchFamily="49" charset="-122"/>
              </a:rPr>
              <a:t>无法处理状态集合大小无限的情况</a:t>
            </a:r>
            <a:endParaRPr lang="en-US" altLang="zh-CN" dirty="0">
              <a:latin typeface="Cambria Math" panose="02040503050406030204" pitchFamily="18" charset="0"/>
              <a:ea typeface="黑体" panose="02010609060101010101" pitchFamily="49" charset="-122"/>
            </a:endParaRPr>
          </a:p>
        </p:txBody>
      </p:sp>
      <p:sp>
        <p:nvSpPr>
          <p:cNvPr id="31" name="矩形 30">
            <a:extLst>
              <a:ext uri="{FF2B5EF4-FFF2-40B4-BE49-F238E27FC236}">
                <a16:creationId xmlns:a16="http://schemas.microsoft.com/office/drawing/2014/main" xmlns="" id="{F1929ED0-C6A9-489F-8FBA-04894112DBE6}"/>
              </a:ext>
            </a:extLst>
          </p:cNvPr>
          <p:cNvSpPr/>
          <p:nvPr/>
        </p:nvSpPr>
        <p:spPr>
          <a:xfrm>
            <a:off x="3720666" y="2355777"/>
            <a:ext cx="3760919" cy="41949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xmlns="" id="{2461C0BB-9495-4E2D-9E54-7AE08A173C39}"/>
                  </a:ext>
                </a:extLst>
              </p:cNvPr>
              <p:cNvSpPr txBox="1"/>
              <p:nvPr/>
            </p:nvSpPr>
            <p:spPr>
              <a:xfrm>
                <a:off x="5353093" y="2005261"/>
                <a:ext cx="82214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charset="0"/>
                              <a:ea typeface="黑体" pitchFamily="49" charset="-122"/>
                            </a:rPr>
                          </m:ctrlPr>
                        </m:sSubPr>
                        <m:e>
                          <m:r>
                            <a:rPr lang="en-US" altLang="zh-CN" b="0" i="1" smtClean="0">
                              <a:solidFill>
                                <a:srgbClr val="FF0000"/>
                              </a:solidFill>
                              <a:latin typeface="Cambria Math" panose="02040503050406030204" pitchFamily="18" charset="0"/>
                              <a:ea typeface="黑体" pitchFamily="49" charset="-122"/>
                            </a:rPr>
                            <m:t>𝑞</m:t>
                          </m:r>
                        </m:e>
                        <m:sub>
                          <m:r>
                            <a:rPr lang="en-US" altLang="zh-CN" b="0" i="1" smtClean="0">
                              <a:solidFill>
                                <a:srgbClr val="FF0000"/>
                              </a:solidFill>
                              <a:latin typeface="Cambria Math" panose="02040503050406030204" pitchFamily="18" charset="0"/>
                              <a:ea typeface="黑体" pitchFamily="49" charset="-122"/>
                            </a:rPr>
                            <m:t>𝜋</m:t>
                          </m:r>
                        </m:sub>
                      </m:sSub>
                      <m:r>
                        <a:rPr lang="en-US" altLang="zh-CN" b="0" i="1" smtClean="0">
                          <a:solidFill>
                            <a:srgbClr val="FF0000"/>
                          </a:solidFill>
                          <a:latin typeface="Cambria Math" panose="02040503050406030204" pitchFamily="18" charset="0"/>
                          <a:ea typeface="黑体" pitchFamily="49" charset="-122"/>
                        </a:rPr>
                        <m:t>(</m:t>
                      </m:r>
                      <m:r>
                        <a:rPr lang="en-US" altLang="zh-CN" b="0" i="1" smtClean="0">
                          <a:solidFill>
                            <a:srgbClr val="FF0000"/>
                          </a:solidFill>
                          <a:latin typeface="Cambria Math" panose="02040503050406030204" pitchFamily="18" charset="0"/>
                          <a:ea typeface="黑体" pitchFamily="49" charset="-122"/>
                        </a:rPr>
                        <m:t>𝑠</m:t>
                      </m:r>
                      <m:r>
                        <a:rPr lang="en-US" altLang="zh-CN" b="0" i="1" smtClean="0">
                          <a:solidFill>
                            <a:srgbClr val="FF0000"/>
                          </a:solidFill>
                          <a:latin typeface="Cambria Math" panose="02040503050406030204" pitchFamily="18" charset="0"/>
                          <a:ea typeface="黑体" pitchFamily="49" charset="-122"/>
                        </a:rPr>
                        <m:t>,</m:t>
                      </m:r>
                      <m:r>
                        <a:rPr lang="en-US" altLang="zh-CN" b="0" i="1" smtClean="0">
                          <a:solidFill>
                            <a:srgbClr val="FF0000"/>
                          </a:solidFill>
                          <a:latin typeface="Cambria Math" panose="02040503050406030204" pitchFamily="18" charset="0"/>
                          <a:ea typeface="黑体" pitchFamily="49" charset="-122"/>
                        </a:rPr>
                        <m:t>𝑎</m:t>
                      </m:r>
                      <m:r>
                        <a:rPr lang="en-US" altLang="zh-CN" b="0" i="1" smtClean="0">
                          <a:solidFill>
                            <a:srgbClr val="FF0000"/>
                          </a:solidFill>
                          <a:latin typeface="Cambria Math" panose="02040503050406030204" pitchFamily="18" charset="0"/>
                          <a:ea typeface="黑体" pitchFamily="49" charset="-122"/>
                        </a:rPr>
                        <m:t>)</m:t>
                      </m:r>
                    </m:oMath>
                  </m:oMathPara>
                </a14:m>
                <a:endParaRPr lang="zh-CN" altLang="en-US" dirty="0">
                  <a:solidFill>
                    <a:srgbClr val="FF0000"/>
                  </a:solidFill>
                  <a:ea typeface="黑体" pitchFamily="49" charset="-122"/>
                </a:endParaRPr>
              </a:p>
            </p:txBody>
          </p:sp>
        </mc:Choice>
        <mc:Fallback xmlns="">
          <p:sp>
            <p:nvSpPr>
              <p:cNvPr id="32" name="文本框 31">
                <a:extLst>
                  <a:ext uri="{FF2B5EF4-FFF2-40B4-BE49-F238E27FC236}">
                    <a16:creationId xmlns:a16="http://schemas.microsoft.com/office/drawing/2014/main" id="{2461C0BB-9495-4E2D-9E54-7AE08A173C39}"/>
                  </a:ext>
                </a:extLst>
              </p:cNvPr>
              <p:cNvSpPr txBox="1">
                <a:spLocks noRot="1" noChangeAspect="1" noMove="1" noResize="1" noEditPoints="1" noAdjustHandles="1" noChangeArrowheads="1" noChangeShapeType="1" noTextEdit="1"/>
              </p:cNvSpPr>
              <p:nvPr/>
            </p:nvSpPr>
            <p:spPr>
              <a:xfrm>
                <a:off x="5353093" y="2005261"/>
                <a:ext cx="822148" cy="276999"/>
              </a:xfrm>
              <a:prstGeom prst="rect">
                <a:avLst/>
              </a:prstGeom>
              <a:blipFill>
                <a:blip r:embed="rId4"/>
                <a:stretch>
                  <a:fillRect l="-6667" r="-9630" b="-3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7431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项与原子谓词公式</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17792" y="1302199"/>
                <a:ext cx="7921127" cy="4093428"/>
              </a:xfrm>
              <a:prstGeom prst="rect">
                <a:avLst/>
              </a:prstGeom>
            </p:spPr>
            <p:txBody>
              <a:bodyPr wrap="square">
                <a:spAutoFit/>
              </a:bodyPr>
              <a:lstStyle/>
              <a:p>
                <a:pPr lvl="0">
                  <a:lnSpc>
                    <a:spcPct val="200000"/>
                  </a:lnSpc>
                </a:pPr>
                <a:r>
                  <a:rPr lang="en-US" altLang="zh-CN" dirty="0"/>
                  <a:t>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2.12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项：</a:t>
                </a:r>
                <a:r>
                  <a:rPr lang="zh-CN" altLang="zh-CN" dirty="0"/>
                  <a:t>项是描述对象的逻辑表达式，被递归地定义为：</a:t>
                </a:r>
              </a:p>
              <a:p>
                <a:pPr>
                  <a:lnSpc>
                    <a:spcPct val="200000"/>
                  </a:lnSpc>
                </a:pPr>
                <a:r>
                  <a:rPr lang="en-US" altLang="zh-CN" dirty="0"/>
                  <a:t>(1) </a:t>
                </a:r>
                <a:r>
                  <a:rPr lang="zh-CN" altLang="zh-CN" dirty="0"/>
                  <a:t>常量符号和变量符号是项；</a:t>
                </a:r>
              </a:p>
              <a:p>
                <a:pPr>
                  <a:lnSpc>
                    <a:spcPct val="200000"/>
                  </a:lnSpc>
                </a:pPr>
                <a:r>
                  <a:rPr lang="en-US" altLang="zh-CN" dirty="0"/>
                  <a:t>(2) </a:t>
                </a:r>
                <a:r>
                  <a:rPr lang="zh-CN" altLang="zh-CN" dirty="0"/>
                  <a:t>若</a:t>
                </a:r>
                <a14:m>
                  <m:oMath xmlns:m="http://schemas.openxmlformats.org/officeDocument/2006/math">
                    <m:r>
                      <a:rPr lang="en-US" altLang="zh-CN" i="1">
                        <a:latin typeface="Cambria Math"/>
                      </a:rPr>
                      <m:t>𝑓</m:t>
                    </m:r>
                    <m:r>
                      <a:rPr lang="en-US" altLang="zh-CN" i="1">
                        <a:latin typeface="Cambria Math"/>
                      </a:rPr>
                      <m:t>(</m:t>
                    </m:r>
                    <m:sSub>
                      <m:sSubPr>
                        <m:ctrlPr>
                          <a:rPr lang="zh-CN" altLang="zh-CN" i="1">
                            <a:latin typeface="Cambria Math" charset="0"/>
                          </a:rPr>
                        </m:ctrlPr>
                      </m:sSubPr>
                      <m:e>
                        <m:r>
                          <a:rPr lang="en-US" altLang="zh-CN" i="1">
                            <a:latin typeface="Cambria Math"/>
                          </a:rPr>
                          <m:t>𝑥</m:t>
                        </m:r>
                      </m:e>
                      <m:sub>
                        <m:r>
                          <a:rPr lang="en-US" altLang="zh-CN" i="1">
                            <a:latin typeface="Cambria Math"/>
                          </a:rPr>
                          <m:t>1</m:t>
                        </m:r>
                      </m:sub>
                    </m:sSub>
                    <m:r>
                      <a:rPr lang="en-US" altLang="zh-CN" i="1">
                        <a:latin typeface="Cambria Math"/>
                      </a:rPr>
                      <m:t>,</m:t>
                    </m:r>
                    <m:sSub>
                      <m:sSubPr>
                        <m:ctrlPr>
                          <a:rPr lang="zh-CN" altLang="zh-CN" i="1">
                            <a:latin typeface="Cambria Math" charset="0"/>
                          </a:rPr>
                        </m:ctrlPr>
                      </m:sSubPr>
                      <m:e>
                        <m:r>
                          <a:rPr lang="en-US" altLang="zh-CN" i="1">
                            <a:latin typeface="Cambria Math"/>
                          </a:rPr>
                          <m:t>𝑥</m:t>
                        </m:r>
                      </m:e>
                      <m:sub>
                        <m:r>
                          <a:rPr lang="en-US" altLang="zh-CN" i="1">
                            <a:latin typeface="Cambria Math"/>
                          </a:rPr>
                          <m:t>2</m:t>
                        </m:r>
                      </m:sub>
                    </m:sSub>
                    <m:r>
                      <a:rPr lang="en-US" altLang="zh-CN" i="1">
                        <a:latin typeface="Cambria Math"/>
                      </a:rPr>
                      <m:t>,⋯,</m:t>
                    </m:r>
                    <m:sSub>
                      <m:sSubPr>
                        <m:ctrlPr>
                          <a:rPr lang="zh-CN" altLang="zh-CN" i="1">
                            <a:latin typeface="Cambria Math" charset="0"/>
                          </a:rPr>
                        </m:ctrlPr>
                      </m:sSubPr>
                      <m:e>
                        <m:r>
                          <a:rPr lang="en-US" altLang="zh-CN" i="1">
                            <a:latin typeface="Cambria Math"/>
                          </a:rPr>
                          <m:t>𝑥</m:t>
                        </m:r>
                      </m:e>
                      <m:sub>
                        <m:r>
                          <a:rPr lang="en-US" altLang="zh-CN" i="1">
                            <a:latin typeface="Cambria Math"/>
                          </a:rPr>
                          <m:t>𝑛</m:t>
                        </m:r>
                      </m:sub>
                    </m:sSub>
                    <m:r>
                      <a:rPr lang="en-US" altLang="zh-CN" i="1">
                        <a:latin typeface="Cambria Math"/>
                      </a:rPr>
                      <m:t>)</m:t>
                    </m:r>
                  </m:oMath>
                </a14:m>
                <a:r>
                  <a:rPr lang="zh-CN" altLang="zh-CN" dirty="0"/>
                  <a:t>是</a:t>
                </a:r>
                <a14:m>
                  <m:oMath xmlns:m="http://schemas.openxmlformats.org/officeDocument/2006/math">
                    <m:r>
                      <a:rPr lang="en-US" altLang="zh-CN" i="1">
                        <a:latin typeface="Cambria Math"/>
                      </a:rPr>
                      <m:t>𝑛</m:t>
                    </m:r>
                  </m:oMath>
                </a14:m>
                <a:r>
                  <a:rPr lang="zh-CN" altLang="zh-CN" dirty="0"/>
                  <a:t>元函数符号，</a:t>
                </a:r>
                <a14:m>
                  <m:oMath xmlns:m="http://schemas.openxmlformats.org/officeDocument/2006/math">
                    <m:sSub>
                      <m:sSubPr>
                        <m:ctrlPr>
                          <a:rPr lang="zh-CN" altLang="zh-CN" i="1">
                            <a:latin typeface="Cambria Math" charset="0"/>
                          </a:rPr>
                        </m:ctrlPr>
                      </m:sSubPr>
                      <m:e>
                        <m:r>
                          <a:rPr lang="en-US" altLang="zh-CN" i="1">
                            <a:latin typeface="Cambria Math"/>
                          </a:rPr>
                          <m:t>𝑡</m:t>
                        </m:r>
                      </m:e>
                      <m:sub>
                        <m:r>
                          <a:rPr lang="en-US" altLang="zh-CN" i="1">
                            <a:latin typeface="Cambria Math"/>
                          </a:rPr>
                          <m:t>1</m:t>
                        </m:r>
                      </m:sub>
                    </m:sSub>
                    <m:r>
                      <a:rPr lang="en-US" altLang="zh-CN" i="1">
                        <a:latin typeface="Cambria Math"/>
                      </a:rPr>
                      <m:t>,</m:t>
                    </m:r>
                    <m:sSub>
                      <m:sSubPr>
                        <m:ctrlPr>
                          <a:rPr lang="zh-CN" altLang="zh-CN" i="1">
                            <a:latin typeface="Cambria Math" charset="0"/>
                          </a:rPr>
                        </m:ctrlPr>
                      </m:sSubPr>
                      <m:e>
                        <m:r>
                          <a:rPr lang="en-US" altLang="zh-CN" i="1">
                            <a:latin typeface="Cambria Math"/>
                          </a:rPr>
                          <m:t>𝑡</m:t>
                        </m:r>
                      </m:e>
                      <m:sub>
                        <m:r>
                          <a:rPr lang="en-US" altLang="zh-CN" i="1">
                            <a:latin typeface="Cambria Math"/>
                          </a:rPr>
                          <m:t>2</m:t>
                        </m:r>
                      </m:sub>
                    </m:sSub>
                    <m:r>
                      <a:rPr lang="en-US" altLang="zh-CN" i="1">
                        <a:latin typeface="Cambria Math"/>
                      </a:rPr>
                      <m:t>,⋯,</m:t>
                    </m:r>
                    <m:sSub>
                      <m:sSubPr>
                        <m:ctrlPr>
                          <a:rPr lang="zh-CN" altLang="zh-CN" i="1">
                            <a:latin typeface="Cambria Math" charset="0"/>
                          </a:rPr>
                        </m:ctrlPr>
                      </m:sSubPr>
                      <m:e>
                        <m:r>
                          <a:rPr lang="en-US" altLang="zh-CN" i="1">
                            <a:latin typeface="Cambria Math"/>
                          </a:rPr>
                          <m:t>𝑡</m:t>
                        </m:r>
                      </m:e>
                      <m:sub>
                        <m:r>
                          <a:rPr lang="en-US" altLang="zh-CN" i="1">
                            <a:latin typeface="Cambria Math"/>
                          </a:rPr>
                          <m:t>𝑛</m:t>
                        </m:r>
                      </m:sub>
                    </m:sSub>
                  </m:oMath>
                </a14:m>
                <a:r>
                  <a:rPr lang="zh-CN" altLang="zh-CN" dirty="0"/>
                  <a:t>是项，则</a:t>
                </a:r>
                <a14:m>
                  <m:oMath xmlns:m="http://schemas.openxmlformats.org/officeDocument/2006/math">
                    <m:r>
                      <a:rPr lang="en-US" altLang="zh-CN" i="1">
                        <a:latin typeface="Cambria Math"/>
                      </a:rPr>
                      <m:t>𝑓</m:t>
                    </m:r>
                    <m:r>
                      <a:rPr lang="en-US" altLang="zh-CN" i="1">
                        <a:latin typeface="Cambria Math"/>
                      </a:rPr>
                      <m:t>(</m:t>
                    </m:r>
                    <m:sSub>
                      <m:sSubPr>
                        <m:ctrlPr>
                          <a:rPr lang="zh-CN" altLang="zh-CN" i="1">
                            <a:latin typeface="Cambria Math" charset="0"/>
                          </a:rPr>
                        </m:ctrlPr>
                      </m:sSubPr>
                      <m:e>
                        <m:r>
                          <a:rPr lang="en-US" altLang="zh-CN" i="1">
                            <a:latin typeface="Cambria Math"/>
                          </a:rPr>
                          <m:t>𝑡</m:t>
                        </m:r>
                      </m:e>
                      <m:sub>
                        <m:r>
                          <a:rPr lang="en-US" altLang="zh-CN" i="1">
                            <a:latin typeface="Cambria Math"/>
                          </a:rPr>
                          <m:t>1</m:t>
                        </m:r>
                      </m:sub>
                    </m:sSub>
                    <m:r>
                      <a:rPr lang="en-US" altLang="zh-CN" i="1">
                        <a:latin typeface="Cambria Math"/>
                      </a:rPr>
                      <m:t>,</m:t>
                    </m:r>
                    <m:sSub>
                      <m:sSubPr>
                        <m:ctrlPr>
                          <a:rPr lang="zh-CN" altLang="zh-CN" i="1">
                            <a:latin typeface="Cambria Math" charset="0"/>
                          </a:rPr>
                        </m:ctrlPr>
                      </m:sSubPr>
                      <m:e>
                        <m:r>
                          <a:rPr lang="en-US" altLang="zh-CN" i="1">
                            <a:latin typeface="Cambria Math"/>
                          </a:rPr>
                          <m:t>𝑡</m:t>
                        </m:r>
                      </m:e>
                      <m:sub>
                        <m:r>
                          <a:rPr lang="en-US" altLang="zh-CN" i="1">
                            <a:latin typeface="Cambria Math"/>
                          </a:rPr>
                          <m:t>2</m:t>
                        </m:r>
                      </m:sub>
                    </m:sSub>
                    <m:r>
                      <a:rPr lang="en-US" altLang="zh-CN" i="1">
                        <a:latin typeface="Cambria Math"/>
                      </a:rPr>
                      <m:t>,⋯,</m:t>
                    </m:r>
                    <m:sSub>
                      <m:sSubPr>
                        <m:ctrlPr>
                          <a:rPr lang="zh-CN" altLang="zh-CN" i="1">
                            <a:latin typeface="Cambria Math" charset="0"/>
                          </a:rPr>
                        </m:ctrlPr>
                      </m:sSubPr>
                      <m:e>
                        <m:r>
                          <a:rPr lang="en-US" altLang="zh-CN" i="1">
                            <a:latin typeface="Cambria Math"/>
                          </a:rPr>
                          <m:t>𝑡</m:t>
                        </m:r>
                      </m:e>
                      <m:sub>
                        <m:r>
                          <a:rPr lang="en-US" altLang="zh-CN" i="1">
                            <a:latin typeface="Cambria Math"/>
                          </a:rPr>
                          <m:t>𝑛</m:t>
                        </m:r>
                      </m:sub>
                    </m:sSub>
                    <m:r>
                      <a:rPr lang="en-US" altLang="zh-CN" i="1">
                        <a:latin typeface="Cambria Math"/>
                      </a:rPr>
                      <m:t>)</m:t>
                    </m:r>
                  </m:oMath>
                </a14:m>
                <a:r>
                  <a:rPr lang="zh-CN" altLang="zh-CN" dirty="0"/>
                  <a:t>是项；</a:t>
                </a:r>
              </a:p>
              <a:p>
                <a:pPr>
                  <a:lnSpc>
                    <a:spcPct val="200000"/>
                  </a:lnSpc>
                </a:pPr>
                <a:r>
                  <a:rPr lang="en-US" altLang="zh-CN" dirty="0"/>
                  <a:t>(3) </a:t>
                </a:r>
                <a:r>
                  <a:rPr lang="zh-CN" altLang="zh-CN" dirty="0"/>
                  <a:t>有限次数地使用上述规则产生的符号串是项。</a:t>
                </a:r>
                <a:endParaRPr lang="en-US" altLang="zh-CN" dirty="0"/>
              </a:p>
              <a:p>
                <a:pPr>
                  <a:lnSpc>
                    <a:spcPct val="200000"/>
                  </a:lnSpc>
                </a:pPr>
                <a:endParaRPr lang="en-US" altLang="zh-CN" dirty="0"/>
              </a:p>
              <a:p>
                <a:pPr>
                  <a:lnSpc>
                    <a:spcPct val="20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2.13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原子谓词公式</a:t>
                </a:r>
                <a:r>
                  <a:rPr lang="zh-CN" altLang="zh-CN" b="1" dirty="0"/>
                  <a:t>：</a:t>
                </a:r>
                <a:r>
                  <a:rPr lang="zh-CN" altLang="zh-CN" dirty="0"/>
                  <a:t>若</a:t>
                </a:r>
                <a14:m>
                  <m:oMath xmlns:m="http://schemas.openxmlformats.org/officeDocument/2006/math">
                    <m:r>
                      <a:rPr lang="en-US" altLang="zh-CN" i="1">
                        <a:latin typeface="Cambria Math"/>
                      </a:rPr>
                      <m:t>𝑃</m:t>
                    </m:r>
                    <m:r>
                      <a:rPr lang="en-US" altLang="zh-CN" i="1">
                        <a:latin typeface="Cambria Math"/>
                      </a:rPr>
                      <m:t>(</m:t>
                    </m:r>
                    <m:sSub>
                      <m:sSubPr>
                        <m:ctrlPr>
                          <a:rPr lang="zh-CN" altLang="zh-CN" i="1">
                            <a:latin typeface="Cambria Math" charset="0"/>
                          </a:rPr>
                        </m:ctrlPr>
                      </m:sSubPr>
                      <m:e>
                        <m:r>
                          <a:rPr lang="en-US" altLang="zh-CN" i="1">
                            <a:latin typeface="Cambria Math"/>
                          </a:rPr>
                          <m:t>𝑥</m:t>
                        </m:r>
                      </m:e>
                      <m:sub>
                        <m:r>
                          <a:rPr lang="en-US" altLang="zh-CN" i="1">
                            <a:latin typeface="Cambria Math"/>
                          </a:rPr>
                          <m:t>1</m:t>
                        </m:r>
                      </m:sub>
                    </m:sSub>
                    <m:r>
                      <a:rPr lang="en-US" altLang="zh-CN" i="1">
                        <a:latin typeface="Cambria Math"/>
                      </a:rPr>
                      <m:t>,</m:t>
                    </m:r>
                    <m:sSub>
                      <m:sSubPr>
                        <m:ctrlPr>
                          <a:rPr lang="zh-CN" altLang="zh-CN" i="1">
                            <a:latin typeface="Cambria Math" charset="0"/>
                          </a:rPr>
                        </m:ctrlPr>
                      </m:sSubPr>
                      <m:e>
                        <m:r>
                          <a:rPr lang="en-US" altLang="zh-CN" i="1">
                            <a:latin typeface="Cambria Math"/>
                          </a:rPr>
                          <m:t>𝑥</m:t>
                        </m:r>
                      </m:e>
                      <m:sub>
                        <m:r>
                          <a:rPr lang="en-US" altLang="zh-CN" i="1">
                            <a:latin typeface="Cambria Math"/>
                          </a:rPr>
                          <m:t>2</m:t>
                        </m:r>
                      </m:sub>
                    </m:sSub>
                    <m:r>
                      <a:rPr lang="en-US" altLang="zh-CN" i="1">
                        <a:latin typeface="Cambria Math"/>
                      </a:rPr>
                      <m:t>,⋯,</m:t>
                    </m:r>
                    <m:sSub>
                      <m:sSubPr>
                        <m:ctrlPr>
                          <a:rPr lang="zh-CN" altLang="zh-CN" i="1">
                            <a:latin typeface="Cambria Math" charset="0"/>
                          </a:rPr>
                        </m:ctrlPr>
                      </m:sSubPr>
                      <m:e>
                        <m:r>
                          <a:rPr lang="en-US" altLang="zh-CN" i="1">
                            <a:latin typeface="Cambria Math"/>
                          </a:rPr>
                          <m:t>𝑥</m:t>
                        </m:r>
                      </m:e>
                      <m:sub>
                        <m:r>
                          <a:rPr lang="en-US" altLang="zh-CN" i="1">
                            <a:latin typeface="Cambria Math"/>
                          </a:rPr>
                          <m:t>𝑛</m:t>
                        </m:r>
                      </m:sub>
                    </m:sSub>
                    <m:r>
                      <a:rPr lang="en-US" altLang="zh-CN" i="1">
                        <a:latin typeface="Cambria Math"/>
                      </a:rPr>
                      <m:t>)</m:t>
                    </m:r>
                  </m:oMath>
                </a14:m>
                <a:r>
                  <a:rPr lang="zh-CN" altLang="zh-CN" dirty="0"/>
                  <a:t>是</a:t>
                </a:r>
                <a14:m>
                  <m:oMath xmlns:m="http://schemas.openxmlformats.org/officeDocument/2006/math">
                    <m:r>
                      <a:rPr lang="en-US" altLang="zh-CN" i="1">
                        <a:latin typeface="Cambria Math"/>
                      </a:rPr>
                      <m:t>𝑛</m:t>
                    </m:r>
                  </m:oMath>
                </a14:m>
                <a:r>
                  <a:rPr lang="zh-CN" altLang="zh-CN" dirty="0"/>
                  <a:t>元谓词，</a:t>
                </a:r>
                <a14:m>
                  <m:oMath xmlns:m="http://schemas.openxmlformats.org/officeDocument/2006/math">
                    <m:sSub>
                      <m:sSubPr>
                        <m:ctrlPr>
                          <a:rPr lang="zh-CN" altLang="zh-CN" i="1">
                            <a:latin typeface="Cambria Math" charset="0"/>
                          </a:rPr>
                        </m:ctrlPr>
                      </m:sSubPr>
                      <m:e>
                        <m:r>
                          <a:rPr lang="en-US" altLang="zh-CN" i="1">
                            <a:latin typeface="Cambria Math"/>
                          </a:rPr>
                          <m:t>𝑡</m:t>
                        </m:r>
                      </m:e>
                      <m:sub>
                        <m:r>
                          <a:rPr lang="en-US" altLang="zh-CN" i="1">
                            <a:latin typeface="Cambria Math"/>
                          </a:rPr>
                          <m:t>1</m:t>
                        </m:r>
                      </m:sub>
                    </m:sSub>
                    <m:r>
                      <a:rPr lang="en-US" altLang="zh-CN" i="1">
                        <a:latin typeface="Cambria Math"/>
                      </a:rPr>
                      <m:t>,</m:t>
                    </m:r>
                    <m:sSub>
                      <m:sSubPr>
                        <m:ctrlPr>
                          <a:rPr lang="zh-CN" altLang="zh-CN" i="1">
                            <a:latin typeface="Cambria Math" charset="0"/>
                          </a:rPr>
                        </m:ctrlPr>
                      </m:sSubPr>
                      <m:e>
                        <m:r>
                          <a:rPr lang="en-US" altLang="zh-CN" i="1">
                            <a:latin typeface="Cambria Math"/>
                          </a:rPr>
                          <m:t>𝑡</m:t>
                        </m:r>
                      </m:e>
                      <m:sub>
                        <m:r>
                          <a:rPr lang="en-US" altLang="zh-CN" i="1">
                            <a:latin typeface="Cambria Math"/>
                          </a:rPr>
                          <m:t>2</m:t>
                        </m:r>
                      </m:sub>
                    </m:sSub>
                    <m:r>
                      <a:rPr lang="en-US" altLang="zh-CN" i="1">
                        <a:latin typeface="Cambria Math"/>
                      </a:rPr>
                      <m:t>,⋯,</m:t>
                    </m:r>
                    <m:sSub>
                      <m:sSubPr>
                        <m:ctrlPr>
                          <a:rPr lang="zh-CN" altLang="zh-CN" i="1">
                            <a:latin typeface="Cambria Math" charset="0"/>
                          </a:rPr>
                        </m:ctrlPr>
                      </m:sSubPr>
                      <m:e>
                        <m:r>
                          <a:rPr lang="en-US" altLang="zh-CN" i="1">
                            <a:latin typeface="Cambria Math"/>
                          </a:rPr>
                          <m:t>𝑡</m:t>
                        </m:r>
                      </m:e>
                      <m:sub>
                        <m:r>
                          <a:rPr lang="en-US" altLang="zh-CN" i="1">
                            <a:latin typeface="Cambria Math"/>
                          </a:rPr>
                          <m:t>𝑛</m:t>
                        </m:r>
                      </m:sub>
                    </m:sSub>
                  </m:oMath>
                </a14:m>
                <a:r>
                  <a:rPr lang="zh-CN" altLang="zh-CN" dirty="0"/>
                  <a:t>是项，则称</a:t>
                </a:r>
                <a14:m>
                  <m:oMath xmlns:m="http://schemas.openxmlformats.org/officeDocument/2006/math">
                    <m:r>
                      <a:rPr lang="en-US" altLang="zh-CN" i="1">
                        <a:latin typeface="Cambria Math"/>
                      </a:rPr>
                      <m:t>𝑃</m:t>
                    </m:r>
                    <m:r>
                      <a:rPr lang="en-US" altLang="zh-CN" i="1">
                        <a:latin typeface="Cambria Math"/>
                      </a:rPr>
                      <m:t>(</m:t>
                    </m:r>
                    <m:sSub>
                      <m:sSubPr>
                        <m:ctrlPr>
                          <a:rPr lang="zh-CN" altLang="zh-CN" i="1">
                            <a:latin typeface="Cambria Math" charset="0"/>
                          </a:rPr>
                        </m:ctrlPr>
                      </m:sSubPr>
                      <m:e>
                        <m:r>
                          <a:rPr lang="en-US" altLang="zh-CN" i="1">
                            <a:latin typeface="Cambria Math"/>
                          </a:rPr>
                          <m:t>𝑡</m:t>
                        </m:r>
                      </m:e>
                      <m:sub>
                        <m:r>
                          <a:rPr lang="en-US" altLang="zh-CN" i="1">
                            <a:latin typeface="Cambria Math"/>
                          </a:rPr>
                          <m:t>1</m:t>
                        </m:r>
                      </m:sub>
                    </m:sSub>
                    <m:r>
                      <a:rPr lang="en-US" altLang="zh-CN" i="1">
                        <a:latin typeface="Cambria Math"/>
                      </a:rPr>
                      <m:t>,</m:t>
                    </m:r>
                    <m:sSub>
                      <m:sSubPr>
                        <m:ctrlPr>
                          <a:rPr lang="zh-CN" altLang="zh-CN" i="1">
                            <a:latin typeface="Cambria Math" charset="0"/>
                          </a:rPr>
                        </m:ctrlPr>
                      </m:sSubPr>
                      <m:e>
                        <m:r>
                          <a:rPr lang="en-US" altLang="zh-CN" i="1">
                            <a:latin typeface="Cambria Math"/>
                          </a:rPr>
                          <m:t>𝑡</m:t>
                        </m:r>
                      </m:e>
                      <m:sub>
                        <m:r>
                          <a:rPr lang="en-US" altLang="zh-CN" i="1">
                            <a:latin typeface="Cambria Math"/>
                          </a:rPr>
                          <m:t>2</m:t>
                        </m:r>
                      </m:sub>
                    </m:sSub>
                    <m:r>
                      <a:rPr lang="en-US" altLang="zh-CN" i="1">
                        <a:latin typeface="Cambria Math"/>
                      </a:rPr>
                      <m:t>,⋯,</m:t>
                    </m:r>
                    <m:sSub>
                      <m:sSubPr>
                        <m:ctrlPr>
                          <a:rPr lang="zh-CN" altLang="zh-CN" i="1">
                            <a:latin typeface="Cambria Math" charset="0"/>
                          </a:rPr>
                        </m:ctrlPr>
                      </m:sSubPr>
                      <m:e>
                        <m:r>
                          <a:rPr lang="en-US" altLang="zh-CN" i="1">
                            <a:latin typeface="Cambria Math"/>
                          </a:rPr>
                          <m:t>𝑡</m:t>
                        </m:r>
                      </m:e>
                      <m:sub>
                        <m:r>
                          <a:rPr lang="en-US" altLang="zh-CN" i="1">
                            <a:latin typeface="Cambria Math"/>
                          </a:rPr>
                          <m:t>𝑛</m:t>
                        </m:r>
                      </m:sub>
                    </m:sSub>
                    <m:r>
                      <a:rPr lang="en-US" altLang="zh-CN" i="1">
                        <a:latin typeface="Cambria Math"/>
                      </a:rPr>
                      <m:t>)</m:t>
                    </m:r>
                  </m:oMath>
                </a14:m>
                <a:r>
                  <a:rPr lang="zh-CN" altLang="zh-CN" dirty="0"/>
                  <a:t>是原子谓词公式，简称原子公式。</a:t>
                </a:r>
              </a:p>
            </p:txBody>
          </p:sp>
        </mc:Choice>
        <mc:Fallback xmlns="">
          <p:sp>
            <p:nvSpPr>
              <p:cNvPr id="3" name="矩形 2"/>
              <p:cNvSpPr>
                <a:spLocks noRot="1" noChangeAspect="1" noMove="1" noResize="1" noEditPoints="1" noAdjustHandles="1" noChangeArrowheads="1" noChangeShapeType="1" noTextEdit="1"/>
              </p:cNvSpPr>
              <p:nvPr/>
            </p:nvSpPr>
            <p:spPr>
              <a:xfrm>
                <a:off x="517792" y="1302199"/>
                <a:ext cx="7921127" cy="4093428"/>
              </a:xfrm>
              <a:prstGeom prst="rect">
                <a:avLst/>
              </a:prstGeom>
              <a:blipFill rotWithShape="1">
                <a:blip r:embed="rId2"/>
                <a:stretch>
                  <a:fillRect l="-847" r="-3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815652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xmlns="" id="{F1D09E91-6253-4215-A735-05333876A316}"/>
              </a:ext>
            </a:extLst>
          </p:cNvPr>
          <p:cNvGrpSpPr/>
          <p:nvPr/>
        </p:nvGrpSpPr>
        <p:grpSpPr>
          <a:xfrm>
            <a:off x="5155219" y="3830792"/>
            <a:ext cx="2781018" cy="2584949"/>
            <a:chOff x="6878709" y="2956265"/>
            <a:chExt cx="3708023" cy="3537294"/>
          </a:xfrm>
        </p:grpSpPr>
        <p:grpSp>
          <p:nvGrpSpPr>
            <p:cNvPr id="5" name="组合 4">
              <a:extLst>
                <a:ext uri="{FF2B5EF4-FFF2-40B4-BE49-F238E27FC236}">
                  <a16:creationId xmlns:a16="http://schemas.microsoft.com/office/drawing/2014/main" xmlns="" id="{FCC99327-9B79-4E48-B3C0-15BDD01D23CB}"/>
                </a:ext>
              </a:extLst>
            </p:cNvPr>
            <p:cNvGrpSpPr/>
            <p:nvPr/>
          </p:nvGrpSpPr>
          <p:grpSpPr>
            <a:xfrm>
              <a:off x="6878709" y="2956265"/>
              <a:ext cx="3708023" cy="3537294"/>
              <a:chOff x="6878709" y="2956265"/>
              <a:chExt cx="3708023" cy="3537294"/>
            </a:xfrm>
          </p:grpSpPr>
          <p:grpSp>
            <p:nvGrpSpPr>
              <p:cNvPr id="6" name="组合 5">
                <a:extLst>
                  <a:ext uri="{FF2B5EF4-FFF2-40B4-BE49-F238E27FC236}">
                    <a16:creationId xmlns:a16="http://schemas.microsoft.com/office/drawing/2014/main" xmlns="" id="{A0226D1E-4822-4B68-80B7-74667D599499}"/>
                  </a:ext>
                </a:extLst>
              </p:cNvPr>
              <p:cNvGrpSpPr/>
              <p:nvPr/>
            </p:nvGrpSpPr>
            <p:grpSpPr>
              <a:xfrm>
                <a:off x="6878709" y="2956265"/>
                <a:ext cx="3708023" cy="3537294"/>
                <a:chOff x="7981240" y="3225145"/>
                <a:chExt cx="2799245" cy="2670359"/>
              </a:xfrm>
            </p:grpSpPr>
            <p:grpSp>
              <p:nvGrpSpPr>
                <p:cNvPr id="7" name="组合 6">
                  <a:extLst>
                    <a:ext uri="{FF2B5EF4-FFF2-40B4-BE49-F238E27FC236}">
                      <a16:creationId xmlns:a16="http://schemas.microsoft.com/office/drawing/2014/main" xmlns="" id="{D7A06E12-ECC7-4F40-9E89-E359EE6DA7E9}"/>
                    </a:ext>
                  </a:extLst>
                </p:cNvPr>
                <p:cNvGrpSpPr/>
                <p:nvPr/>
              </p:nvGrpSpPr>
              <p:grpSpPr>
                <a:xfrm>
                  <a:off x="8110122" y="3225145"/>
                  <a:ext cx="2670363" cy="2670359"/>
                  <a:chOff x="8158160" y="4724393"/>
                  <a:chExt cx="1314449" cy="1314447"/>
                </a:xfrm>
              </p:grpSpPr>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xmlns="" id="{CE4C89A2-BDD4-45E3-BE3E-E366DC0129C8}"/>
                          </a:ext>
                        </a:extLst>
                      </p:cNvPr>
                      <p:cNvSpPr/>
                      <p:nvPr/>
                    </p:nvSpPr>
                    <p:spPr>
                      <a:xfrm>
                        <a:off x="8158162"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charset="0"/>
                                      <a:ea typeface="黑体" pitchFamily="49" charset="-122"/>
                                    </a:rPr>
                                  </m:ctrlPr>
                                </m:sSubPr>
                                <m:e>
                                  <m:r>
                                    <a:rPr lang="en-US" altLang="zh-CN" sz="1600" i="1" smtClean="0">
                                      <a:latin typeface="Cambria Math"/>
                                      <a:ea typeface="黑体" pitchFamily="49" charset="-122"/>
                                    </a:rPr>
                                    <m:t>𝑉</m:t>
                                  </m:r>
                                </m:e>
                                <m:sub>
                                  <m:r>
                                    <a:rPr lang="en-US" altLang="zh-CN" sz="1600" b="0" i="1" smtClean="0">
                                      <a:latin typeface="Cambria Math"/>
                                      <a:ea typeface="黑体" pitchFamily="49" charset="-122"/>
                                    </a:rPr>
                                    <m:t>𝜋</m:t>
                                  </m:r>
                                </m:sub>
                              </m:sSub>
                              <m:d>
                                <m:dPr>
                                  <m:ctrlPr>
                                    <a:rPr lang="en-US" altLang="zh-CN" sz="1600" b="0" i="1">
                                      <a:latin typeface="Cambria Math" charset="0"/>
                                      <a:ea typeface="黑体" pitchFamily="49" charset="-122"/>
                                    </a:rPr>
                                  </m:ctrlPr>
                                </m:dPr>
                                <m:e>
                                  <m:sSub>
                                    <m:sSubPr>
                                      <m:ctrlPr>
                                        <a:rPr lang="en-US" altLang="zh-CN" sz="1600" i="1">
                                          <a:latin typeface="Cambria Math"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4</m:t>
                                      </m:r>
                                    </m:sub>
                                  </m:sSub>
                                </m:e>
                              </m:d>
                              <m:r>
                                <a:rPr lang="en-US" altLang="zh-CN" sz="1600" b="0" i="1" smtClean="0">
                                  <a:latin typeface="Cambria Math"/>
                                  <a:ea typeface="黑体" pitchFamily="49" charset="-122"/>
                                </a:rPr>
                                <m:t>=0.3</m:t>
                              </m:r>
                            </m:oMath>
                          </m:oMathPara>
                        </a14:m>
                        <a:endParaRPr lang="zh-CN" altLang="en-US" sz="1600" dirty="0">
                          <a:ea typeface="黑体" pitchFamily="49" charset="-122"/>
                        </a:endParaRPr>
                      </a:p>
                    </p:txBody>
                  </p:sp>
                </mc:Choice>
                <mc:Fallback xmlns="">
                  <p:sp>
                    <p:nvSpPr>
                      <p:cNvPr id="15" name="矩形 14">
                        <a:extLst>
                          <a:ext uri="{FF2B5EF4-FFF2-40B4-BE49-F238E27FC236}">
                            <a16:creationId xmlns:a16="http://schemas.microsoft.com/office/drawing/2014/main" id="{CE4C89A2-BDD4-45E3-BE3E-E366DC0129C8}"/>
                          </a:ext>
                        </a:extLst>
                      </p:cNvPr>
                      <p:cNvSpPr>
                        <a:spLocks noRot="1" noChangeAspect="1" noMove="1" noResize="1" noEditPoints="1" noAdjustHandles="1" noChangeArrowheads="1" noChangeShapeType="1" noTextEdit="1"/>
                      </p:cNvSpPr>
                      <p:nvPr/>
                    </p:nvSpPr>
                    <p:spPr>
                      <a:xfrm>
                        <a:off x="8158162" y="4724396"/>
                        <a:ext cx="657225" cy="657225"/>
                      </a:xfrm>
                      <a:prstGeom prst="rect">
                        <a:avLst/>
                      </a:prstGeom>
                      <a:blipFill>
                        <a:blip r:embed="rId2"/>
                        <a:stretch>
                          <a:fillRect/>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xmlns="" id="{81243C22-385A-4C3D-B48C-7E136F1D3417}"/>
                      </a:ext>
                    </a:extLst>
                  </p:cNvPr>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sp>
                <p:nvSpPr>
                  <p:cNvPr id="17" name="矩形 16">
                    <a:extLst>
                      <a:ext uri="{FF2B5EF4-FFF2-40B4-BE49-F238E27FC236}">
                        <a16:creationId xmlns:a16="http://schemas.microsoft.com/office/drawing/2014/main" xmlns="" id="{F768A897-7F80-4D0A-B74D-E24E4D7040A3}"/>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xmlns="" id="{B2AF7AC9-E732-47BD-9C24-BFC6EA8A0AC4}"/>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charset="0"/>
                                      <a:ea typeface="黑体" pitchFamily="49" charset="-122"/>
                                    </a:rPr>
                                  </m:ctrlPr>
                                </m:sSubPr>
                                <m:e>
                                  <m:r>
                                    <a:rPr lang="en-US" altLang="zh-CN" sz="1600" i="1" smtClean="0">
                                      <a:latin typeface="Cambria Math"/>
                                      <a:ea typeface="黑体" pitchFamily="49" charset="-122"/>
                                    </a:rPr>
                                    <m:t>𝑉</m:t>
                                  </m:r>
                                </m:e>
                                <m:sub>
                                  <m:r>
                                    <a:rPr lang="en-US" altLang="zh-CN" sz="1600" b="0" i="1" smtClean="0">
                                      <a:latin typeface="Cambria Math"/>
                                      <a:ea typeface="黑体" pitchFamily="49" charset="-122"/>
                                    </a:rPr>
                                    <m:t>𝜋</m:t>
                                  </m:r>
                                </m:sub>
                              </m:sSub>
                              <m:d>
                                <m:dPr>
                                  <m:ctrlPr>
                                    <a:rPr lang="en-US" altLang="zh-CN" sz="1600" b="0" i="1" smtClean="0">
                                      <a:latin typeface="Cambria Math" charset="0"/>
                                      <a:ea typeface="黑体" pitchFamily="49" charset="-122"/>
                                    </a:rPr>
                                  </m:ctrlPr>
                                </m:dPr>
                                <m:e>
                                  <m:sSub>
                                    <m:sSubPr>
                                      <m:ctrlPr>
                                        <a:rPr lang="en-US" altLang="zh-CN" sz="1600" i="1">
                                          <a:latin typeface="Cambria Math"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2</m:t>
                                      </m:r>
                                    </m:sub>
                                  </m:sSub>
                                </m:e>
                              </m:d>
                              <m:r>
                                <a:rPr lang="en-US" altLang="zh-CN" sz="1600" b="0" i="1" smtClean="0">
                                  <a:latin typeface="Cambria Math"/>
                                  <a:ea typeface="黑体" pitchFamily="49" charset="-122"/>
                                </a:rPr>
                                <m:t>=0.4</m:t>
                              </m:r>
                            </m:oMath>
                          </m:oMathPara>
                        </a14:m>
                        <a:endParaRPr lang="zh-CN" altLang="en-US" sz="1600" dirty="0">
                          <a:ea typeface="黑体" pitchFamily="49" charset="-122"/>
                        </a:endParaRPr>
                      </a:p>
                    </p:txBody>
                  </p:sp>
                </mc:Choice>
                <mc:Fallback xmlns="">
                  <p:sp>
                    <p:nvSpPr>
                      <p:cNvPr id="18" name="矩形 17">
                        <a:extLst>
                          <a:ext uri="{FF2B5EF4-FFF2-40B4-BE49-F238E27FC236}">
                            <a16:creationId xmlns:a16="http://schemas.microsoft.com/office/drawing/2014/main" id="{B2AF7AC9-E732-47BD-9C24-BFC6EA8A0AC4}"/>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3"/>
                        <a:stretch>
                          <a:fillRect/>
                        </a:stretch>
                      </a:blipFill>
                    </p:spPr>
                    <p:txBody>
                      <a:bodyPr/>
                      <a:lstStyle/>
                      <a:p>
                        <a:r>
                          <a:rPr lang="zh-CN" altLang="en-US">
                            <a:noFill/>
                          </a:rPr>
                          <a:t> </a:t>
                        </a:r>
                      </a:p>
                    </p:txBody>
                  </p:sp>
                </mc:Fallback>
              </mc:AlternateContent>
            </p:grpSp>
            <p:sp>
              <p:nvSpPr>
                <p:cNvPr id="8" name="箭头: 下 7">
                  <a:extLst>
                    <a:ext uri="{FF2B5EF4-FFF2-40B4-BE49-F238E27FC236}">
                      <a16:creationId xmlns:a16="http://schemas.microsoft.com/office/drawing/2014/main" xmlns="" id="{2647B8E8-8A6A-414A-827B-296ABF1DE7B3}"/>
                    </a:ext>
                  </a:extLst>
                </p:cNvPr>
                <p:cNvSpPr/>
                <p:nvPr/>
              </p:nvSpPr>
              <p:spPr>
                <a:xfrm rot="10800000">
                  <a:off x="8682316" y="5397147"/>
                  <a:ext cx="190500" cy="426260"/>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2FD7ED22-8BFD-4AE7-BC25-ED9948B66423}"/>
                        </a:ext>
                      </a:extLst>
                    </p:cNvPr>
                    <p:cNvSpPr/>
                    <p:nvPr/>
                  </p:nvSpPr>
                  <p:spPr>
                    <a:xfrm>
                      <a:off x="7981240" y="5090856"/>
                      <a:ext cx="1592856" cy="34974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charset="0"/>
                                    <a:ea typeface="黑体" pitchFamily="49" charset="-122"/>
                                  </a:rPr>
                                </m:ctrlPr>
                              </m:sSubPr>
                              <m:e>
                                <m:r>
                                  <a:rPr lang="en-US" altLang="zh-CN" sz="1600" i="1">
                                    <a:latin typeface="Cambria Math"/>
                                    <a:ea typeface="黑体" pitchFamily="49" charset="-122"/>
                                  </a:rPr>
                                  <m:t>𝑉</m:t>
                                </m:r>
                              </m:e>
                              <m:sub>
                                <m:r>
                                  <a:rPr lang="en-US" altLang="zh-CN" sz="1600" i="1">
                                    <a:latin typeface="Cambria Math"/>
                                    <a:ea typeface="黑体" pitchFamily="49" charset="-122"/>
                                  </a:rPr>
                                  <m:t>𝜋</m:t>
                                </m:r>
                              </m:sub>
                            </m:sSub>
                            <m:d>
                              <m:dPr>
                                <m:ctrlPr>
                                  <a:rPr lang="en-US" altLang="zh-CN" sz="1600" i="1">
                                    <a:latin typeface="Cambria Math" charset="0"/>
                                    <a:ea typeface="黑体" pitchFamily="49" charset="-122"/>
                                  </a:rPr>
                                </m:ctrlPr>
                              </m:dPr>
                              <m:e>
                                <m:sSub>
                                  <m:sSubPr>
                                    <m:ctrlPr>
                                      <a:rPr lang="en-US" altLang="zh-CN" sz="1600" i="1">
                                        <a:latin typeface="Cambria Math"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1</m:t>
                                    </m:r>
                                  </m:sub>
                                </m:sSub>
                              </m:e>
                            </m:d>
                            <m:r>
                              <a:rPr lang="en-US" altLang="zh-CN" sz="1600" i="1">
                                <a:latin typeface="Cambria Math"/>
                                <a:ea typeface="黑体" pitchFamily="49" charset="-122"/>
                              </a:rPr>
                              <m:t>=</m:t>
                            </m:r>
                            <m:r>
                              <a:rPr lang="en-US" altLang="zh-CN" sz="1600" b="0" i="1" smtClean="0">
                                <a:solidFill>
                                  <a:srgbClr val="FF0000"/>
                                </a:solidFill>
                                <a:latin typeface="Cambria Math"/>
                                <a:ea typeface="黑体" pitchFamily="49" charset="-122"/>
                              </a:rPr>
                              <m:t>0.297</m:t>
                            </m:r>
                          </m:oMath>
                        </m:oMathPara>
                      </a14:m>
                      <a:endParaRPr lang="zh-CN" altLang="en-US" sz="1600" dirty="0">
                        <a:ea typeface="黑体" pitchFamily="49" charset="-122"/>
                      </a:endParaRPr>
                    </a:p>
                  </p:txBody>
                </p:sp>
              </mc:Choice>
              <mc:Fallback xmlns="">
                <p:sp>
                  <p:nvSpPr>
                    <p:cNvPr id="10" name="矩形 9">
                      <a:extLst>
                        <a:ext uri="{FF2B5EF4-FFF2-40B4-BE49-F238E27FC236}">
                          <a16:creationId xmlns:a16="http://schemas.microsoft.com/office/drawing/2014/main" id="{2FD7ED22-8BFD-4AE7-BC25-ED9948B66423}"/>
                        </a:ext>
                      </a:extLst>
                    </p:cNvPr>
                    <p:cNvSpPr>
                      <a:spLocks noRot="1" noChangeAspect="1" noMove="1" noResize="1" noEditPoints="1" noAdjustHandles="1" noChangeArrowheads="1" noChangeShapeType="1" noTextEdit="1"/>
                    </p:cNvSpPr>
                    <p:nvPr/>
                  </p:nvSpPr>
                  <p:spPr>
                    <a:xfrm>
                      <a:off x="8132497" y="5090856"/>
                      <a:ext cx="1290340" cy="278815"/>
                    </a:xfrm>
                    <a:prstGeom prst="rect">
                      <a:avLst/>
                    </a:prstGeom>
                    <a:blipFill>
                      <a:blip r:embed="rId4"/>
                      <a:stretch>
                        <a:fillRect/>
                      </a:stretch>
                    </a:blipFill>
                  </p:spPr>
                  <p:txBody>
                    <a:bodyPr/>
                    <a:lstStyle/>
                    <a:p>
                      <a:r>
                        <a:rPr lang="zh-CN" altLang="en-US">
                          <a:noFill/>
                        </a:rPr>
                        <a:t> </a:t>
                      </a:r>
                    </a:p>
                  </p:txBody>
                </p:sp>
              </mc:Fallback>
            </mc:AlternateContent>
          </p:grpSp>
          <p:sp>
            <p:nvSpPr>
              <p:cNvPr id="19" name="箭头: 下 18">
                <a:extLst>
                  <a:ext uri="{FF2B5EF4-FFF2-40B4-BE49-F238E27FC236}">
                    <a16:creationId xmlns:a16="http://schemas.microsoft.com/office/drawing/2014/main" xmlns="" id="{AA21E761-6019-454A-889B-4CE4342232BB}"/>
                  </a:ext>
                </a:extLst>
              </p:cNvPr>
              <p:cNvSpPr/>
              <p:nvPr/>
            </p:nvSpPr>
            <p:spPr>
              <a:xfrm rot="10800000">
                <a:off x="7807519" y="4045113"/>
                <a:ext cx="252347" cy="564647"/>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grpSp>
        <p:sp>
          <p:nvSpPr>
            <p:cNvPr id="20" name="箭头: 下 19">
              <a:extLst>
                <a:ext uri="{FF2B5EF4-FFF2-40B4-BE49-F238E27FC236}">
                  <a16:creationId xmlns:a16="http://schemas.microsoft.com/office/drawing/2014/main" xmlns="" id="{22A5C103-4373-4078-9811-2C870457AB1A}"/>
                </a:ext>
              </a:extLst>
            </p:cNvPr>
            <p:cNvSpPr/>
            <p:nvPr/>
          </p:nvSpPr>
          <p:spPr>
            <a:xfrm rot="10800000">
              <a:off x="9576041" y="5797014"/>
              <a:ext cx="252346" cy="564646"/>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grpSp>
      <p:sp>
        <p:nvSpPr>
          <p:cNvPr id="25" name="标题 2">
            <a:extLst>
              <a:ext uri="{FF2B5EF4-FFF2-40B4-BE49-F238E27FC236}">
                <a16:creationId xmlns:a16="http://schemas.microsoft.com/office/drawing/2014/main" xmlns="" id="{A7663114-BA1E-4D33-B77E-13B4B0533AAA}"/>
              </a:ext>
            </a:extLst>
          </p:cNvPr>
          <p:cNvSpPr>
            <a:spLocks noGrp="1"/>
          </p:cNvSpPr>
          <p:nvPr>
            <p:ph type="title"/>
          </p:nvPr>
        </p:nvSpPr>
        <p:spPr>
          <a:xfrm>
            <a:off x="580402" y="282391"/>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741" y="4392192"/>
            <a:ext cx="2214039" cy="2255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上箭头 3"/>
          <p:cNvSpPr/>
          <p:nvPr/>
        </p:nvSpPr>
        <p:spPr>
          <a:xfrm rot="5400000">
            <a:off x="4394605" y="4781678"/>
            <a:ext cx="354789" cy="68317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xmlns="" id="{A1E0F120-87A0-4021-9608-87104A6EA5B4}"/>
                  </a:ext>
                </a:extLst>
              </p:cNvPr>
              <p:cNvSpPr/>
              <p:nvPr/>
            </p:nvSpPr>
            <p:spPr>
              <a:xfrm>
                <a:off x="305303" y="1251709"/>
                <a:ext cx="7473176" cy="1938992"/>
              </a:xfrm>
              <a:prstGeom prst="rect">
                <a:avLst/>
              </a:prstGeom>
            </p:spPr>
            <p:txBody>
              <a:bodyPr wrap="square">
                <a:spAutoFit/>
              </a:bodyPr>
              <a:lstStyle/>
              <a:p>
                <a:pPr>
                  <a:lnSpc>
                    <a:spcPct val="150000"/>
                  </a:lnSpc>
                </a:pPr>
                <a:r>
                  <a:rPr lang="zh-CN" altLang="en-US" sz="2000" dirty="0">
                    <a:latin typeface="Cambria Math" panose="02040503050406030204" pitchFamily="18" charset="0"/>
                    <a:ea typeface="黑体" panose="02010609060101010101" pitchFamily="49" charset="-122"/>
                  </a:rPr>
                  <a:t>更新</a:t>
                </a:r>
                <a14:m>
                  <m:oMath xmlns:m="http://schemas.openxmlformats.org/officeDocument/2006/math">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oMath>
                </a14:m>
                <a:r>
                  <a:rPr lang="zh-CN" altLang="en-US" sz="2000" dirty="0">
                    <a:latin typeface="Cambria Math" panose="02040503050406030204" pitchFamily="18" charset="0"/>
                    <a:ea typeface="黑体" panose="02010609060101010101" pitchFamily="49" charset="-122"/>
                  </a:rPr>
                  <a:t>的值：</a:t>
                </a:r>
                <a:endParaRPr lang="en-US" altLang="zh-CN" sz="2000" dirty="0">
                  <a:latin typeface="Cambria Math" panose="02040503050406030204" pitchFamily="18" charset="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charset="0"/>
                              <a:ea typeface="黑体" panose="02010609060101010101" pitchFamily="49" charset="-122"/>
                            </a:rPr>
                          </m:ctrlPr>
                        </m:dPr>
                        <m:e>
                          <m:sSub>
                            <m:sSubPr>
                              <m:ctrlPr>
                                <a:rPr lang="en-US" altLang="zh-CN" sz="2000" i="1">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i="1">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d>
                        <m:dPr>
                          <m:ctrlPr>
                            <a:rPr lang="en-US" altLang="zh-CN" sz="2000" b="0" i="1" smtClean="0">
                              <a:latin typeface="Cambria Math"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0+0.99×0.3</m:t>
                          </m:r>
                        </m:e>
                      </m:d>
                      <m:r>
                        <a:rPr lang="en-US" altLang="zh-CN" sz="2000" b="0" i="1" smtClean="0">
                          <a:latin typeface="Cambria Math" panose="02040503050406030204" pitchFamily="18" charset="0"/>
                          <a:ea typeface="黑体" panose="02010609060101010101" pitchFamily="49" charset="-122"/>
                        </a:rPr>
                        <m:t>+0×</m:t>
                      </m:r>
                      <m:d>
                        <m:dPr>
                          <m:ctrlPr>
                            <a:rPr lang="en-US" altLang="zh-CN" sz="2000" b="0" i="1" smtClean="0">
                              <a:latin typeface="Cambria Math"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0+0.99×0.4</m:t>
                          </m:r>
                        </m:e>
                      </m:d>
                    </m:oMath>
                  </m:oMathPara>
                </a14:m>
                <a:r>
                  <a:rPr lang="en-US" altLang="zh-CN" sz="2000" b="0" i="1" dirty="0">
                    <a:latin typeface="Cambria Math" panose="02040503050406030204" pitchFamily="18" charset="0"/>
                    <a:ea typeface="黑体" panose="02010609060101010101" pitchFamily="49" charset="-122"/>
                  </a:rPr>
                  <a:t/>
                </a:r>
                <a:br>
                  <a:rPr lang="en-US" altLang="zh-CN" sz="2000" b="0" i="1" dirty="0">
                    <a:latin typeface="Cambria Math" panose="02040503050406030204" pitchFamily="18" charset="0"/>
                    <a:ea typeface="黑体" panose="02010609060101010101" pitchFamily="49" charset="-122"/>
                  </a:rPr>
                </a:br>
                <a:r>
                  <a:rPr lang="en-US" altLang="zh-CN" sz="2000" b="0" i="1" dirty="0">
                    <a:latin typeface="Cambria Math" panose="02040503050406030204" pitchFamily="18" charset="0"/>
                    <a:ea typeface="黑体" panose="02010609060101010101" pitchFamily="49" charset="-122"/>
                  </a:rPr>
                  <a:t>                    </a:t>
                </a:r>
                <a:r>
                  <a:rPr lang="en-US" altLang="zh-CN" sz="2000" dirty="0">
                    <a:latin typeface="Cambria Math" panose="02040503050406030204" pitchFamily="18" charset="0"/>
                    <a:ea typeface="黑体" panose="02010609060101010101" pitchFamily="49" charset="-122"/>
                  </a:rPr>
                  <a:t>+…</a:t>
                </a:r>
                <a14:m>
                  <m:oMath xmlns:m="http://schemas.openxmlformats.org/officeDocument/2006/math">
                    <m:r>
                      <a:rPr lang="en-US" altLang="zh-CN" sz="2000" i="1">
                        <a:latin typeface="Cambria Math" panose="02040503050406030204" pitchFamily="18" charset="0"/>
                        <a:ea typeface="黑体" panose="02010609060101010101" pitchFamily="49" charset="-122"/>
                      </a:rPr>
                      <m:t>=0.297</m:t>
                    </m:r>
                  </m:oMath>
                </a14:m>
                <a:r>
                  <a:rPr lang="en-US" altLang="zh-CN" sz="2000" i="1" dirty="0">
                    <a:latin typeface="Cambria Math" panose="02040503050406030204" pitchFamily="18" charset="0"/>
                    <a:ea typeface="黑体" panose="02010609060101010101" pitchFamily="49" charset="-122"/>
                  </a:rPr>
                  <a:t/>
                </a:r>
                <a:br>
                  <a:rPr lang="en-US" altLang="zh-CN" sz="2000" i="1" dirty="0">
                    <a:latin typeface="Cambria Math" panose="02040503050406030204" pitchFamily="18" charset="0"/>
                    <a:ea typeface="黑体" panose="02010609060101010101" pitchFamily="49" charset="-122"/>
                  </a:rPr>
                </a:br>
                <a14:m>
                  <m:oMath xmlns:m="http://schemas.openxmlformats.org/officeDocument/2006/math">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charset="0"/>
                            <a:ea typeface="黑体" panose="02010609060101010101" pitchFamily="49" charset="-122"/>
                          </a:rPr>
                        </m:ctrlPr>
                      </m:dPr>
                      <m:e>
                        <m:sSub>
                          <m:sSubPr>
                            <m:ctrlPr>
                              <a:rPr lang="en-US" altLang="zh-CN" sz="2000" b="0" i="1" smtClean="0">
                                <a:latin typeface="Cambria Math"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e>
                    </m:d>
                    <m:r>
                      <a:rPr lang="en-US" altLang="zh-CN" sz="2000" b="0" i="1" smtClean="0">
                        <a:latin typeface="Cambria Math" panose="02040503050406030204" pitchFamily="18" charset="0"/>
                        <a:ea typeface="黑体" panose="02010609060101010101" pitchFamily="49" charset="-122"/>
                      </a:rPr>
                      <m:t>=1×</m:t>
                    </m:r>
                    <m:sSub>
                      <m:sSubPr>
                        <m:ctrlPr>
                          <a:rPr lang="en-US" altLang="zh-CN" sz="2000" i="1">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charset="0"/>
                            <a:ea typeface="黑体" panose="02010609060101010101" pitchFamily="49" charset="-122"/>
                          </a:rPr>
                        </m:ctrlPr>
                      </m:dPr>
                      <m:e>
                        <m:sSub>
                          <m:sSubPr>
                            <m:ctrlPr>
                              <a:rPr lang="en-US" altLang="zh-CN" sz="2000" i="1">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b="0" i="1" smtClean="0">
                        <a:latin typeface="Cambria Math" panose="02040503050406030204" pitchFamily="18" charset="0"/>
                        <a:ea typeface="黑体" panose="02010609060101010101" pitchFamily="49" charset="-122"/>
                      </a:rPr>
                      <m:t>+0×</m:t>
                    </m:r>
                    <m:sSub>
                      <m:sSubPr>
                        <m:ctrlPr>
                          <a:rPr lang="en-US" altLang="zh-CN" sz="2000" i="1">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charset="0"/>
                            <a:ea typeface="黑体" panose="02010609060101010101" pitchFamily="49" charset="-122"/>
                          </a:rPr>
                        </m:ctrlPr>
                      </m:dPr>
                      <m:e>
                        <m:sSub>
                          <m:sSubPr>
                            <m:ctrlPr>
                              <a:rPr lang="en-US" altLang="zh-CN" sz="2000" i="1">
                                <a:latin typeface="Cambria Math"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e>
                    </m:d>
                    <m:r>
                      <a:rPr lang="en-US" altLang="zh-CN" sz="2000" i="1">
                        <a:latin typeface="Cambria Math" panose="02040503050406030204" pitchFamily="18" charset="0"/>
                        <a:ea typeface="黑体" panose="02010609060101010101" pitchFamily="49" charset="-122"/>
                      </a:rPr>
                      <m:t>=</m:t>
                    </m:r>
                    <m:r>
                      <a:rPr lang="en-US" altLang="zh-CN" sz="2000" b="0" i="0" smtClean="0">
                        <a:latin typeface="Cambria Math" panose="02040503050406030204" pitchFamily="18" charset="0"/>
                        <a:ea typeface="黑体" panose="02010609060101010101" pitchFamily="49" charset="-122"/>
                      </a:rPr>
                      <m:t>0.297</m:t>
                    </m:r>
                  </m:oMath>
                </a14:m>
                <a:r>
                  <a:rPr lang="en-US" altLang="zh-CN" sz="2000" i="1" dirty="0">
                    <a:latin typeface="Cambria Math" panose="02040503050406030204" pitchFamily="18" charset="0"/>
                    <a:ea typeface="黑体" panose="02010609060101010101" pitchFamily="49" charset="-122"/>
                  </a:rPr>
                  <a:t> </a:t>
                </a:r>
                <a:endParaRPr lang="en-US" altLang="zh-CN" sz="2000" dirty="0"/>
              </a:p>
            </p:txBody>
          </p:sp>
        </mc:Choice>
        <mc:Fallback xmlns="">
          <p:sp>
            <p:nvSpPr>
              <p:cNvPr id="29" name="矩形 28">
                <a:extLst>
                  <a:ext uri="{FF2B5EF4-FFF2-40B4-BE49-F238E27FC236}">
                    <a16:creationId xmlns:a16="http://schemas.microsoft.com/office/drawing/2014/main" id="{A1E0F120-87A0-4021-9608-87104A6EA5B4}"/>
                  </a:ext>
                </a:extLst>
              </p:cNvPr>
              <p:cNvSpPr>
                <a:spLocks noRot="1" noChangeAspect="1" noMove="1" noResize="1" noEditPoints="1" noAdjustHandles="1" noChangeArrowheads="1" noChangeShapeType="1" noTextEdit="1"/>
              </p:cNvSpPr>
              <p:nvPr/>
            </p:nvSpPr>
            <p:spPr>
              <a:xfrm>
                <a:off x="305303" y="1251709"/>
                <a:ext cx="7473176" cy="1938992"/>
              </a:xfrm>
              <a:prstGeom prst="rect">
                <a:avLst/>
              </a:prstGeom>
              <a:blipFill>
                <a:blip r:embed="rId6"/>
                <a:stretch>
                  <a:fillRect l="-816"/>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xmlns="" id="{694B4162-FD6E-492C-83B3-8D0F81F7836D}"/>
              </a:ext>
            </a:extLst>
          </p:cNvPr>
          <p:cNvSpPr/>
          <p:nvPr/>
        </p:nvSpPr>
        <p:spPr>
          <a:xfrm>
            <a:off x="305303" y="3095234"/>
            <a:ext cx="6562725" cy="1296958"/>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动态规划法的缺点：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智能主体需要事先知道状态转移概率</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p>
          <a:p>
            <a:pPr>
              <a:lnSpc>
                <a:spcPct val="150000"/>
              </a:lnSpc>
            </a:pP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2)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无法处理状态集合大小无限的情况</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3413718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xmlns="" id="{5BCC2A53-9FCE-4965-9DB6-8980098EBE43}"/>
              </a:ext>
            </a:extLst>
          </p:cNvPr>
          <p:cNvGrpSpPr/>
          <p:nvPr/>
        </p:nvGrpSpPr>
        <p:grpSpPr>
          <a:xfrm>
            <a:off x="6820802" y="2871146"/>
            <a:ext cx="1478757" cy="1971668"/>
            <a:chOff x="8158160" y="4067172"/>
            <a:chExt cx="1971676" cy="1971668"/>
          </a:xfrm>
        </p:grpSpPr>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9A9CC140-1C17-484B-BBD9-6AB64DAB622D}"/>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43" name="矩形 42">
                  <a:extLst>
                    <a:ext uri="{FF2B5EF4-FFF2-40B4-BE49-F238E27FC236}">
                      <a16:creationId xmlns:a16="http://schemas.microsoft.com/office/drawing/2014/main" id="{9A9CC140-1C17-484B-BBD9-6AB64DAB622D}"/>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BD0BBC76-9732-4C3B-91F8-39E0B61ED002}"/>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44" name="矩形 43">
                  <a:extLst>
                    <a:ext uri="{FF2B5EF4-FFF2-40B4-BE49-F238E27FC236}">
                      <a16:creationId xmlns:a16="http://schemas.microsoft.com/office/drawing/2014/main" id="{BD0BBC76-9732-4C3B-91F8-39E0B61ED002}"/>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7A9D76D6-56DD-4AA6-8537-10D5CD5FF607}"/>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45" name="矩形 44">
                  <a:extLst>
                    <a:ext uri="{FF2B5EF4-FFF2-40B4-BE49-F238E27FC236}">
                      <a16:creationId xmlns:a16="http://schemas.microsoft.com/office/drawing/2014/main" id="{7A9D76D6-56DD-4AA6-8537-10D5CD5FF607}"/>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xmlns="" id="{E3512A00-73DF-46BA-BBC2-2A8DBE3FCE65}"/>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46" name="矩形 45">
                  <a:extLst>
                    <a:ext uri="{FF2B5EF4-FFF2-40B4-BE49-F238E27FC236}">
                      <a16:creationId xmlns:a16="http://schemas.microsoft.com/office/drawing/2014/main" id="{E3512A00-73DF-46BA-BBC2-2A8DBE3FCE65}"/>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xmlns="" id="{CF8D7DBB-2F6F-4893-9631-5947721267E1}"/>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47" name="矩形 46">
                  <a:extLst>
                    <a:ext uri="{FF2B5EF4-FFF2-40B4-BE49-F238E27FC236}">
                      <a16:creationId xmlns:a16="http://schemas.microsoft.com/office/drawing/2014/main" id="{CF8D7DBB-2F6F-4893-9631-5947721267E1}"/>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xmlns="" id="{0D31E29D-1564-47AB-8F59-EBFA33220181}"/>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48" name="矩形 47">
                  <a:extLst>
                    <a:ext uri="{FF2B5EF4-FFF2-40B4-BE49-F238E27FC236}">
                      <a16:creationId xmlns:a16="http://schemas.microsoft.com/office/drawing/2014/main" id="{0D31E29D-1564-47AB-8F59-EBFA33220181}"/>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xmlns="" id="{40573E9D-B6BB-400B-A3CB-1A3092E5EECA}"/>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xmlns="" id="{379D41DA-A8A9-4B80-99AE-24FB9AB0E0A2}"/>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xmlns="" id="{960FD734-8BB1-4803-A9A0-422EDEC463AC}"/>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sp>
        <p:nvSpPr>
          <p:cNvPr id="2" name="矩形 1">
            <a:extLst>
              <a:ext uri="{FF2B5EF4-FFF2-40B4-BE49-F238E27FC236}">
                <a16:creationId xmlns:a16="http://schemas.microsoft.com/office/drawing/2014/main" xmlns="" id="{C78A7C31-3764-48CD-9DE6-326D71F9F0A4}"/>
              </a:ext>
            </a:extLst>
          </p:cNvPr>
          <p:cNvSpPr/>
          <p:nvPr/>
        </p:nvSpPr>
        <p:spPr>
          <a:xfrm>
            <a:off x="658703" y="913240"/>
            <a:ext cx="7070742" cy="418191"/>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基于蒙特卡洛采样的价值函数更新</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FBD0EAF9-2ECB-4163-B273-83D2491C3454}"/>
                  </a:ext>
                </a:extLst>
              </p:cNvPr>
              <p:cNvSpPr txBox="1"/>
              <p:nvPr/>
            </p:nvSpPr>
            <p:spPr>
              <a:xfrm>
                <a:off x="658703" y="1569108"/>
                <a:ext cx="5513497" cy="15929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选择不同的起始状态，按照当前策略</a:t>
                </a:r>
                <a14:m>
                  <m:oMath xmlns:m="http://schemas.openxmlformats.org/officeDocument/2006/math">
                    <m:r>
                      <a:rPr lang="en-US" altLang="zh-CN" b="1" i="1" smtClean="0">
                        <a:latin typeface="Cambria Math" panose="02040503050406030204" pitchFamily="18" charset="0"/>
                        <a:ea typeface="黑体" pitchFamily="49" charset="-122"/>
                      </a:rPr>
                      <m:t>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采样若干轨迹，记它们的集合为</a:t>
                </a:r>
                <a14:m>
                  <m:oMath xmlns:m="http://schemas.openxmlformats.org/officeDocument/2006/math">
                    <m:r>
                      <a:rPr lang="en-US" altLang="zh-CN" b="1" i="1" smtClean="0">
                        <a:latin typeface="Cambria Math" panose="02040503050406030204" pitchFamily="18" charset="0"/>
                        <a:ea typeface="黑体" pitchFamily="49" charset="-122"/>
                      </a:rPr>
                      <m:t>𝑫</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枚举</a:t>
                </a:r>
                <a14:m>
                  <m:oMath xmlns:m="http://schemas.openxmlformats.org/officeDocument/2006/math">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r>
                      <a:rPr lang="en-US" altLang="zh-CN" b="1" i="1" smtClean="0">
                        <a:latin typeface="Cambria Math" panose="02040503050406030204" pitchFamily="18" charset="0"/>
                        <a:ea typeface="黑体" pitchFamily="49" charset="-122"/>
                      </a:rPr>
                      <m:t>𝑺</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r>
                      <a:rPr lang="en-US" altLang="zh-CN" b="1" i="1" smtClean="0">
                        <a:latin typeface="Cambria Math" panose="02040503050406030204" pitchFamily="18" charset="0"/>
                        <a:ea typeface="黑体" pitchFamily="49" charset="-122"/>
                      </a:rPr>
                      <m:t>𝑫</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lang="en-US" altLang="zh-CN" b="1" i="1" dirty="0" smtClean="0">
                        <a:latin typeface="Cambria Math" panose="02040503050406030204" pitchFamily="18" charset="0"/>
                        <a:ea typeface="黑体" pitchFamily="49" charset="-122"/>
                      </a:rPr>
                      <m:t>𝒔</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每次出现时对应的反馈</a:t>
                </a:r>
                <a14:m>
                  <m:oMath xmlns:m="http://schemas.openxmlformats.org/officeDocument/2006/math">
                    <m:sSub>
                      <m:sSubPr>
                        <m:ctrlPr>
                          <a:rPr lang="en-US" altLang="zh-CN" b="1" i="1" smtClean="0">
                            <a:latin typeface="Cambria Math"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𝟏</m:t>
                        </m:r>
                      </m:sub>
                    </m:sSub>
                    <m:r>
                      <a:rPr lang="en-US" altLang="zh-CN" b="1" i="1" smtClean="0">
                        <a:latin typeface="Cambria Math" panose="02040503050406030204" pitchFamily="18" charset="0"/>
                        <a:ea typeface="黑体" pitchFamily="49" charset="-122"/>
                      </a:rPr>
                      <m:t>,</m:t>
                    </m:r>
                    <m:sSub>
                      <m:sSubPr>
                        <m:ctrlPr>
                          <a:rPr lang="en-US" altLang="zh-CN" b="1" i="1" smtClean="0">
                            <a:latin typeface="Cambria Math"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𝟐</m:t>
                        </m:r>
                      </m:sub>
                    </m:sSub>
                    <m:r>
                      <a:rPr lang="en-US" altLang="zh-CN" b="1" i="1" smtClean="0">
                        <a:latin typeface="Cambria Math" panose="02040503050406030204" pitchFamily="18" charset="0"/>
                        <a:ea typeface="黑体" pitchFamily="49" charset="-122"/>
                      </a:rPr>
                      <m:t>,⋯,</m:t>
                    </m:r>
                    <m:sSub>
                      <m:sSubPr>
                        <m:ctrlPr>
                          <a:rPr lang="en-US" altLang="zh-CN" b="1" i="1" smtClean="0">
                            <a:latin typeface="Cambria Math"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𝒌</m:t>
                        </m:r>
                      </m:sub>
                    </m:sSub>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b="1" i="1" smtClean="0">
                            <a:latin typeface="Cambria Math" charset="0"/>
                            <a:ea typeface="黑体" pitchFamily="49" charset="-122"/>
                          </a:rPr>
                        </m:ctrlPr>
                      </m:sSubPr>
                      <m:e>
                        <m:r>
                          <a:rPr lang="en-US" altLang="zh-CN" b="1" i="1" smtClean="0">
                            <a:latin typeface="Cambria Math" panose="02040503050406030204" pitchFamily="18" charset="0"/>
                            <a:ea typeface="黑体" pitchFamily="49" charset="-122"/>
                          </a:rPr>
                          <m:t>𝑽</m:t>
                        </m:r>
                      </m:e>
                      <m:sub>
                        <m:r>
                          <a:rPr lang="en-US" altLang="zh-CN" b="1" i="1" smtClean="0">
                            <a:latin typeface="Cambria Math" panose="02040503050406030204" pitchFamily="18" charset="0"/>
                            <a:ea typeface="黑体" pitchFamily="49" charset="-122"/>
                          </a:rPr>
                          <m:t>𝝅</m:t>
                        </m:r>
                      </m:sub>
                    </m:sSub>
                    <m:d>
                      <m:dPr>
                        <m:ctrlPr>
                          <a:rPr lang="en-US" altLang="zh-CN" b="1" i="1" smtClean="0">
                            <a:latin typeface="Cambria Math" charset="0"/>
                            <a:ea typeface="黑体" pitchFamily="49" charset="-122"/>
                          </a:rPr>
                        </m:ctrlPr>
                      </m:dPr>
                      <m:e>
                        <m:r>
                          <a:rPr lang="en-US" altLang="zh-CN" b="1" i="1" smtClean="0">
                            <a:latin typeface="Cambria Math" panose="02040503050406030204" pitchFamily="18" charset="0"/>
                            <a:ea typeface="黑体" pitchFamily="49" charset="-122"/>
                          </a:rPr>
                          <m:t>𝒔</m:t>
                        </m:r>
                      </m:e>
                    </m:d>
                    <m:r>
                      <a:rPr lang="en-US" altLang="zh-CN" b="1" i="1" smtClean="0">
                        <a:latin typeface="Cambria Math" panose="02040503050406030204" pitchFamily="18" charset="0"/>
                        <a:ea typeface="黑体" pitchFamily="49" charset="-122"/>
                      </a:rPr>
                      <m:t>←</m:t>
                    </m:r>
                    <m:f>
                      <m:fPr>
                        <m:ctrlPr>
                          <a:rPr lang="en-US" altLang="zh-CN" b="1" i="1" smtClean="0">
                            <a:latin typeface="Cambria Math" charset="0"/>
                            <a:ea typeface="黑体" pitchFamily="49" charset="-122"/>
                          </a:rPr>
                        </m:ctrlPr>
                      </m:fPr>
                      <m:num>
                        <m:r>
                          <a:rPr lang="en-US" altLang="zh-CN" b="1" i="1" smtClean="0">
                            <a:latin typeface="Cambria Math" panose="02040503050406030204" pitchFamily="18" charset="0"/>
                            <a:ea typeface="黑体" pitchFamily="49" charset="-122"/>
                          </a:rPr>
                          <m:t>𝟏</m:t>
                        </m:r>
                      </m:num>
                      <m:den>
                        <m:r>
                          <a:rPr lang="en-US" altLang="zh-CN" b="1" i="1" smtClean="0">
                            <a:latin typeface="Cambria Math" panose="02040503050406030204" pitchFamily="18" charset="0"/>
                            <a:ea typeface="黑体" pitchFamily="49" charset="-122"/>
                          </a:rPr>
                          <m:t>𝒌</m:t>
                        </m:r>
                      </m:den>
                    </m:f>
                    <m:nary>
                      <m:naryPr>
                        <m:chr m:val="∑"/>
                        <m:ctrlPr>
                          <a:rPr lang="en-US" altLang="zh-CN" b="1" i="1" smtClean="0">
                            <a:latin typeface="Cambria Math" charset="0"/>
                            <a:ea typeface="黑体" pitchFamily="49" charset="-122"/>
                          </a:rPr>
                        </m:ctrlPr>
                      </m:naryPr>
                      <m:sub>
                        <m:r>
                          <a:rPr lang="en-US" altLang="zh-CN" b="1" i="1" smtClean="0">
                            <a:latin typeface="Cambria Math" panose="02040503050406030204" pitchFamily="18" charset="0"/>
                            <a:ea typeface="黑体" pitchFamily="49" charset="-122"/>
                          </a:rPr>
                          <m:t>𝒊</m:t>
                        </m:r>
                        <m:r>
                          <a:rPr lang="en-US" altLang="zh-CN" b="1" i="1" smtClean="0">
                            <a:latin typeface="Cambria Math" panose="02040503050406030204" pitchFamily="18" charset="0"/>
                            <a:ea typeface="黑体" pitchFamily="49" charset="-122"/>
                          </a:rPr>
                          <m:t>=</m:t>
                        </m:r>
                        <m:r>
                          <a:rPr lang="en-US" altLang="zh-CN" b="1" i="1" smtClean="0">
                            <a:latin typeface="Cambria Math" panose="02040503050406030204" pitchFamily="18" charset="0"/>
                            <a:ea typeface="黑体" pitchFamily="49" charset="-122"/>
                          </a:rPr>
                          <m:t>𝟏</m:t>
                        </m:r>
                      </m:sub>
                      <m:sup>
                        <m:r>
                          <a:rPr lang="en-US" altLang="zh-CN" b="1" i="1" smtClean="0">
                            <a:latin typeface="Cambria Math" panose="02040503050406030204" pitchFamily="18" charset="0"/>
                            <a:ea typeface="黑体" pitchFamily="49" charset="-122"/>
                          </a:rPr>
                          <m:t>𝒌</m:t>
                        </m:r>
                      </m:sup>
                      <m:e>
                        <m:sSub>
                          <m:sSubPr>
                            <m:ctrlPr>
                              <a:rPr lang="en-US" altLang="zh-CN" b="1" i="1" smtClean="0">
                                <a:latin typeface="Cambria Math"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𝒊</m:t>
                            </m:r>
                          </m:sub>
                        </m:sSub>
                      </m:e>
                    </m:nary>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658703" y="1569108"/>
                <a:ext cx="5513497" cy="1592937"/>
              </a:xfrm>
              <a:prstGeom prst="rect">
                <a:avLst/>
              </a:prstGeom>
              <a:blipFill>
                <a:blip r:embed="rId17"/>
                <a:stretch>
                  <a:fillRect l="-772" t="-1136" r="-4851" b="-3825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F9771EFC-F823-41F9-A6DA-F561C77720F7}"/>
                  </a:ext>
                </a:extLst>
              </p:cNvPr>
              <p:cNvSpPr/>
              <p:nvPr/>
            </p:nvSpPr>
            <p:spPr>
              <a:xfrm>
                <a:off x="623343" y="3311191"/>
                <a:ext cx="4922044" cy="2276970"/>
              </a:xfrm>
              <a:prstGeom prst="rect">
                <a:avLst/>
              </a:prstGeom>
            </p:spPr>
            <p:txBody>
              <a:bodyPr wrap="square">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假设按照当前策略可样得到以下两条轨迹</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en-US" altLang="zh-CN" sz="1600" b="1" i="1" smtClean="0">
                              <a:latin typeface="Cambria Math" charset="0"/>
                              <a:ea typeface="黑体" panose="02010609060101010101" pitchFamily="49" charset="-122"/>
                            </a:rPr>
                          </m:ctrlPr>
                        </m:dPr>
                        <m:e>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𝟒</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𝟕</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𝟖</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𝟗</m:t>
                              </m:r>
                            </m:sub>
                          </m:sSub>
                        </m:e>
                      </m:d>
                    </m:oMath>
                    <m:oMath xmlns:m="http://schemas.openxmlformats.org/officeDocument/2006/math">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𝟐</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𝟑</m:t>
                          </m:r>
                        </m:sub>
                      </m:sSub>
                      <m:r>
                        <a:rPr lang="en-US" altLang="zh-CN" sz="1600" b="1" i="1" smtClean="0">
                          <a:latin typeface="Cambria Math" panose="02040503050406030204" pitchFamily="18" charset="0"/>
                          <a:ea typeface="黑体" panose="02010609060101010101" pitchFamily="49" charset="-122"/>
                        </a:rPr>
                        <m:t>, </m:t>
                      </m:r>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𝒅</m:t>
                          </m:r>
                        </m:sub>
                      </m:sSub>
                      <m:r>
                        <a:rPr lang="en-US" altLang="zh-CN" sz="1600" b="1" i="1" smtClean="0">
                          <a:latin typeface="Cambria Math" panose="02040503050406030204" pitchFamily="18" charset="0"/>
                          <a:ea typeface="黑体" panose="02010609060101010101" pitchFamily="49" charset="-122"/>
                        </a:rPr>
                        <m:t>)</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14:m>
                  <m:oMath xmlns:m="http://schemas.openxmlformats.org/officeDocument/2006/math">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对应的反馈值分别为</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𝜸</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sSup>
                        <m:sSupPr>
                          <m:ctrlPr>
                            <a:rPr lang="en-US" altLang="zh-CN" sz="1600" b="1" i="1" smtClean="0">
                              <a:latin typeface="Cambria Math" charset="0"/>
                              <a:ea typeface="黑体" panose="02010609060101010101" pitchFamily="49" charset="-122"/>
                            </a:rPr>
                          </m:ctrlPr>
                        </m:sSupPr>
                        <m:e>
                          <m:r>
                            <a:rPr lang="en-US" altLang="zh-CN" sz="1600" b="1" i="1" smtClean="0">
                              <a:latin typeface="Cambria Math" panose="02040503050406030204" pitchFamily="18" charset="0"/>
                              <a:ea typeface="黑体" panose="02010609060101010101" pitchFamily="49" charset="-122"/>
                            </a:rPr>
                            <m:t>𝜸</m:t>
                          </m:r>
                        </m:e>
                        <m:sup>
                          <m:r>
                            <a:rPr lang="en-US" altLang="zh-CN" sz="1600" b="1" i="1" smtClean="0">
                              <a:latin typeface="Cambria Math" panose="02040503050406030204" pitchFamily="18" charset="0"/>
                              <a:ea typeface="黑体" panose="02010609060101010101" pitchFamily="49" charset="-122"/>
                            </a:rPr>
                            <m:t>𝟑</m:t>
                          </m:r>
                        </m:sup>
                      </m:sSup>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𝟏</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𝟗𝟕𝟎</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𝜸</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sSup>
                        <m:sSupPr>
                          <m:ctrlPr>
                            <a:rPr lang="en-US" altLang="zh-CN" sz="1600" b="1" i="1" smtClean="0">
                              <a:latin typeface="Cambria Math" charset="0"/>
                              <a:ea typeface="黑体" panose="02010609060101010101" pitchFamily="49" charset="-122"/>
                            </a:rPr>
                          </m:ctrlPr>
                        </m:sSupPr>
                        <m:e>
                          <m:r>
                            <a:rPr lang="en-US" altLang="zh-CN" sz="1600" b="1" i="1" smtClean="0">
                              <a:latin typeface="Cambria Math" panose="02040503050406030204" pitchFamily="18" charset="0"/>
                              <a:ea typeface="黑体" panose="02010609060101010101" pitchFamily="49" charset="-122"/>
                            </a:rPr>
                            <m:t>𝜸</m:t>
                          </m:r>
                        </m:e>
                        <m:sup>
                          <m:r>
                            <a:rPr lang="en-US" altLang="zh-CN" sz="1600" b="1" i="1" smtClean="0">
                              <a:latin typeface="Cambria Math" panose="02040503050406030204" pitchFamily="18" charset="0"/>
                              <a:ea typeface="黑体" panose="02010609060101010101" pitchFamily="49" charset="-122"/>
                            </a:rPr>
                            <m:t>𝟐</m:t>
                          </m:r>
                        </m:sup>
                      </m:sSup>
                      <m:r>
                        <a:rPr lang="en-US" altLang="zh-CN" sz="1600" b="1" i="1" smtClean="0">
                          <a:latin typeface="Cambria Math" panose="02040503050406030204" pitchFamily="18" charset="0"/>
                          <a:ea typeface="黑体" panose="02010609060101010101" pitchFamily="49" charset="-122"/>
                        </a:rPr>
                        <m:t>×</m:t>
                      </m:r>
                      <m:d>
                        <m:dPr>
                          <m:ctrlPr>
                            <a:rPr lang="en-US" altLang="zh-CN" sz="1600" b="1" i="1" smtClean="0">
                              <a:latin typeface="Cambria Math" charset="0"/>
                              <a:ea typeface="黑体" panose="02010609060101010101" pitchFamily="49" charset="-122"/>
                            </a:rPr>
                          </m:ctrlPr>
                        </m:dPr>
                        <m:e>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𝟏</m:t>
                          </m:r>
                        </m:e>
                      </m:d>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𝟗𝟖𝟎</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因此估计</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𝑽</m:t>
                      </m:r>
                      <m:d>
                        <m:dPr>
                          <m:ctrlPr>
                            <a:rPr lang="en-US" altLang="zh-CN" sz="1600" b="1" i="1" smtClean="0">
                              <a:latin typeface="Cambria Math" charset="0"/>
                              <a:ea typeface="黑体" panose="02010609060101010101" pitchFamily="49" charset="-122"/>
                            </a:rPr>
                          </m:ctrlPr>
                        </m:dPr>
                        <m:e>
                          <m:sSub>
                            <m:sSubPr>
                              <m:ctrlPr>
                                <a:rPr lang="en-US" altLang="zh-CN" sz="1600" b="1" i="1" smtClean="0">
                                  <a:latin typeface="Cambria Math"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e>
                      </m:d>
                      <m:r>
                        <a:rPr lang="en-US" altLang="zh-CN" sz="1600" b="1" i="1" smtClean="0">
                          <a:latin typeface="Cambria Math" panose="02040503050406030204" pitchFamily="18" charset="0"/>
                          <a:ea typeface="黑体" panose="02010609060101010101" pitchFamily="49" charset="-122"/>
                        </a:rPr>
                        <m:t>=</m:t>
                      </m:r>
                      <m:f>
                        <m:fPr>
                          <m:ctrlPr>
                            <a:rPr lang="en-US" altLang="zh-CN" sz="1600" b="1" i="1" smtClean="0">
                              <a:latin typeface="Cambria Math" charset="0"/>
                              <a:ea typeface="黑体" panose="02010609060101010101" pitchFamily="49" charset="-122"/>
                            </a:rPr>
                          </m:ctrlPr>
                        </m:fPr>
                        <m:num>
                          <m:r>
                            <a:rPr lang="en-US" altLang="zh-CN" sz="1600" b="1" i="1" smtClean="0">
                              <a:latin typeface="Cambria Math" panose="02040503050406030204" pitchFamily="18" charset="0"/>
                              <a:ea typeface="黑体" panose="02010609060101010101" pitchFamily="49" charset="-122"/>
                            </a:rPr>
                            <m:t>𝟏</m:t>
                          </m:r>
                        </m:num>
                        <m:den>
                          <m:r>
                            <a:rPr lang="en-US" altLang="zh-CN" sz="1600" b="1" i="1" smtClean="0">
                              <a:latin typeface="Cambria Math" panose="02040503050406030204" pitchFamily="18" charset="0"/>
                              <a:ea typeface="黑体" panose="02010609060101010101" pitchFamily="49" charset="-122"/>
                            </a:rPr>
                            <m:t>𝟐</m:t>
                          </m:r>
                        </m:den>
                      </m:f>
                      <m:d>
                        <m:dPr>
                          <m:ctrlPr>
                            <a:rPr lang="en-US" altLang="zh-CN" sz="1600" b="1" i="1" smtClean="0">
                              <a:latin typeface="Cambria Math" charset="0"/>
                              <a:ea typeface="黑体" panose="02010609060101010101" pitchFamily="49" charset="-122"/>
                            </a:rPr>
                          </m:ctrlPr>
                        </m:dPr>
                        <m:e>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𝟗𝟕𝟎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𝟗𝟖𝟎</m:t>
                          </m:r>
                        </m:e>
                      </m:d>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𝟎𝟎𝟓</m:t>
                      </m:r>
                    </m:oMath>
                  </m:oMathPara>
                </a14:m>
                <a:r>
                  <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rPr>
                  <a:t/>
                </a:r>
                <a:br>
                  <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rPr>
                </a:b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F9771EFC-F823-41F9-A6DA-F561C77720F7}"/>
                  </a:ext>
                </a:extLst>
              </p:cNvPr>
              <p:cNvSpPr>
                <a:spLocks noRot="1" noChangeAspect="1" noMove="1" noResize="1" noEditPoints="1" noAdjustHandles="1" noChangeArrowheads="1" noChangeShapeType="1" noTextEdit="1"/>
              </p:cNvSpPr>
              <p:nvPr/>
            </p:nvSpPr>
            <p:spPr>
              <a:xfrm>
                <a:off x="623343" y="3311191"/>
                <a:ext cx="4922044" cy="2276970"/>
              </a:xfrm>
              <a:prstGeom prst="rect">
                <a:avLst/>
              </a:prstGeom>
              <a:blipFill>
                <a:blip r:embed="rId18"/>
                <a:stretch>
                  <a:fillRect l="-619" t="-535"/>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xmlns="" id="{16F88EDC-259B-4C21-A4FF-CDEF0C17C7D5}"/>
              </a:ext>
            </a:extLst>
          </p:cNvPr>
          <p:cNvCxnSpPr>
            <a:cxnSpLocks/>
          </p:cNvCxnSpPr>
          <p:nvPr/>
        </p:nvCxnSpPr>
        <p:spPr>
          <a:xfrm flipV="1">
            <a:off x="7054404" y="3199757"/>
            <a:ext cx="0" cy="13729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xmlns="" id="{AC4571F1-29B4-4C30-9343-C1750A70BFD3}"/>
              </a:ext>
            </a:extLst>
          </p:cNvPr>
          <p:cNvCxnSpPr>
            <a:cxnSpLocks/>
          </p:cNvCxnSpPr>
          <p:nvPr/>
        </p:nvCxnSpPr>
        <p:spPr>
          <a:xfrm>
            <a:off x="7054404" y="3238802"/>
            <a:ext cx="9986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xmlns="" id="{353E66C2-072A-4244-804E-212BC9B09348}"/>
              </a:ext>
            </a:extLst>
          </p:cNvPr>
          <p:cNvCxnSpPr>
            <a:cxnSpLocks/>
          </p:cNvCxnSpPr>
          <p:nvPr/>
        </p:nvCxnSpPr>
        <p:spPr>
          <a:xfrm>
            <a:off x="7056515" y="4572755"/>
            <a:ext cx="15052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xmlns="" id="{A25B9E5E-028C-4166-9430-B7936075D3A4}"/>
              </a:ext>
            </a:extLst>
          </p:cNvPr>
          <p:cNvSpPr txBox="1"/>
          <p:nvPr/>
        </p:nvSpPr>
        <p:spPr>
          <a:xfrm>
            <a:off x="5011939" y="3498424"/>
            <a:ext cx="1562770" cy="1077218"/>
          </a:xfrm>
          <a:prstGeom prst="rect">
            <a:avLst/>
          </a:prstGeom>
          <a:noFill/>
          <a:ln>
            <a:solidFill>
              <a:schemeClr val="accent1"/>
            </a:solidFill>
          </a:ln>
        </p:spPr>
        <p:txBody>
          <a:bodyPr wrap="square" rtlCol="0">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如果是确定的策略，每个起点只会产生一种轨迹</a:t>
            </a:r>
          </a:p>
        </p:txBody>
      </p:sp>
      <p:sp>
        <p:nvSpPr>
          <p:cNvPr id="22" name="标题 2">
            <a:extLst>
              <a:ext uri="{FF2B5EF4-FFF2-40B4-BE49-F238E27FC236}">
                <a16:creationId xmlns:a16="http://schemas.microsoft.com/office/drawing/2014/main" xmlns="" id="{A7663114-BA1E-4D33-B77E-13B4B0533AAA}"/>
              </a:ext>
            </a:extLst>
          </p:cNvPr>
          <p:cNvSpPr>
            <a:spLocks noGrp="1"/>
          </p:cNvSpPr>
          <p:nvPr>
            <p:ph type="title"/>
          </p:nvPr>
        </p:nvSpPr>
        <p:spPr>
          <a:xfrm>
            <a:off x="580402" y="282391"/>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sp>
        <p:nvSpPr>
          <p:cNvPr id="4" name="矩形 3"/>
          <p:cNvSpPr/>
          <p:nvPr/>
        </p:nvSpPr>
        <p:spPr>
          <a:xfrm>
            <a:off x="580402" y="5672589"/>
            <a:ext cx="8257159" cy="830997"/>
          </a:xfrm>
          <a:prstGeom prst="rect">
            <a:avLst/>
          </a:prstGeom>
        </p:spPr>
        <p:txBody>
          <a:bodyPr wrap="square">
            <a:spAutoFit/>
          </a:bodyPr>
          <a:lstStyle/>
          <a:p>
            <a:pPr algn="just"/>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根据数理统计的知识，期望可以通过样本均值来估计的，这正是蒙特卡洛方法（</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Monte-Carlo method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）的核心思想</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。即</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大数定理指出：对于独立同分布（</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independent and identically distributed, </a:t>
            </a:r>
            <a:r>
              <a:rPr lang="en-US" altLang="zh-CN" sz="1600" b="1" dirty="0" err="1">
                <a:latin typeface="Times New Roman" panose="02020603050405020304" pitchFamily="18" charset="0"/>
                <a:ea typeface="华文楷体" panose="02010600040101010101" pitchFamily="2" charset="-122"/>
                <a:cs typeface="Times New Roman" panose="02020603050405020304" pitchFamily="18" charset="0"/>
              </a:rPr>
              <a:t>i.i.d</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的样本数据，当样本足够大的时候，样本平均值向期望值收敛。</a:t>
            </a:r>
            <a:endParaRPr lang="zh-CN" altLang="en-US"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717792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C78A7C31-3764-48CD-9DE6-326D71F9F0A4}"/>
              </a:ext>
            </a:extLst>
          </p:cNvPr>
          <p:cNvSpPr/>
          <p:nvPr/>
        </p:nvSpPr>
        <p:spPr>
          <a:xfrm>
            <a:off x="480951" y="940708"/>
            <a:ext cx="7070742" cy="418191"/>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基于蒙特卡洛采样的价值函数更新</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FBD0EAF9-2ECB-4163-B273-83D2491C3454}"/>
                  </a:ext>
                </a:extLst>
              </p:cNvPr>
              <p:cNvSpPr txBox="1"/>
              <p:nvPr/>
            </p:nvSpPr>
            <p:spPr>
              <a:xfrm>
                <a:off x="612873" y="1549789"/>
                <a:ext cx="5513497" cy="2058640"/>
              </a:xfrm>
              <a:prstGeom prst="rect">
                <a:avLst/>
              </a:prstGeom>
              <a:noFill/>
              <a:ln>
                <a:solidFill>
                  <a:schemeClr val="tx1"/>
                </a:solidFill>
              </a:ln>
            </p:spPr>
            <p:txBody>
              <a:bodyPr wrap="square" rtlCol="0">
                <a:spAutoFit/>
              </a:bodyPr>
              <a:lstStyle/>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选择不同的起始状态，按照当前策略</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采样若干轨迹，记它们的集合为</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枚举</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𝑆</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每次出现时对应的反馈</a:t>
                </a:r>
                <a14:m>
                  <m:oMath xmlns:m="http://schemas.openxmlformats.org/officeDocument/2006/math">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b>
                    </m:sSub>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charset="0"/>
                            <a:ea typeface="华文楷体" panose="02010600040101010101" pitchFamily="2" charset="-122"/>
                            <a:cs typeface="Times New Roman" panose="02020603050405020304" pitchFamily="18" charset="0"/>
                          </a:rPr>
                        </m:ctrlPr>
                      </m:d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f>
                      <m:fPr>
                        <m:ctrlPr>
                          <a:rPr lang="en-US" altLang="zh-CN" sz="1600" b="1" i="1">
                            <a:latin typeface="Cambria Math" charset="0"/>
                            <a:ea typeface="华文楷体" panose="02010600040101010101" pitchFamily="2" charset="-122"/>
                            <a:cs typeface="Times New Roman" panose="02020603050405020304" pitchFamily="18" charset="0"/>
                          </a:rPr>
                        </m:ctrlPr>
                      </m:fPr>
                      <m:num>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den>
                    </m:f>
                    <m:nary>
                      <m:naryPr>
                        <m:chr m:val="∑"/>
                        <m:ctrlPr>
                          <a:rPr lang="en-US" altLang="zh-CN" sz="1600" b="1" i="1">
                            <a:latin typeface="Cambria Math" charset="0"/>
                            <a:ea typeface="华文楷体" panose="02010600040101010101" pitchFamily="2" charset="-122"/>
                            <a:cs typeface="Times New Roman" panose="02020603050405020304" pitchFamily="18" charset="0"/>
                          </a:rPr>
                        </m:ctrlPr>
                      </m:naryPr>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p>
                      <m:e>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sub>
                        </m:sSub>
                      </m:e>
                    </m:nary>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612873" y="1549789"/>
                <a:ext cx="5513497" cy="2058640"/>
              </a:xfrm>
              <a:prstGeom prst="rect">
                <a:avLst/>
              </a:prstGeom>
              <a:blipFill>
                <a:blip r:embed="rId2"/>
                <a:stretch>
                  <a:fillRect l="-552" b="-24118"/>
                </a:stretch>
              </a:blipFill>
              <a:ln>
                <a:solidFill>
                  <a:schemeClr val="tx1"/>
                </a:solidFill>
              </a:ln>
            </p:spPr>
            <p:txBody>
              <a:bodyPr/>
              <a:lstStyle/>
              <a:p>
                <a:r>
                  <a:rPr lang="zh-CN" altLang="en-US">
                    <a:noFill/>
                  </a:rPr>
                  <a:t> </a:t>
                </a:r>
              </a:p>
            </p:txBody>
          </p:sp>
        </mc:Fallback>
      </mc:AlternateContent>
      <p:sp>
        <p:nvSpPr>
          <p:cNvPr id="22" name="标题 2">
            <a:extLst>
              <a:ext uri="{FF2B5EF4-FFF2-40B4-BE49-F238E27FC236}">
                <a16:creationId xmlns:a16="http://schemas.microsoft.com/office/drawing/2014/main" xmlns="" id="{A7663114-BA1E-4D33-B77E-13B4B0533AAA}"/>
              </a:ext>
            </a:extLst>
          </p:cNvPr>
          <p:cNvSpPr>
            <a:spLocks noGrp="1"/>
          </p:cNvSpPr>
          <p:nvPr>
            <p:ph type="title"/>
          </p:nvPr>
        </p:nvSpPr>
        <p:spPr>
          <a:xfrm>
            <a:off x="729493" y="167378"/>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mc:AlternateContent xmlns:mc="http://schemas.openxmlformats.org/markup-compatibility/2006" xmlns:a14="http://schemas.microsoft.com/office/drawing/2010/main">
        <mc:Choice Requires="a14">
          <p:sp>
            <p:nvSpPr>
              <p:cNvPr id="3" name="矩形 2"/>
              <p:cNvSpPr/>
              <p:nvPr/>
            </p:nvSpPr>
            <p:spPr>
              <a:xfrm>
                <a:off x="480951" y="3695956"/>
                <a:ext cx="8274132" cy="1712456"/>
              </a:xfrm>
              <a:prstGeom prst="rect">
                <a:avLst/>
              </a:prstGeom>
            </p:spPr>
            <p:txBody>
              <a:bodyPr wrap="square">
                <a:spAutoFit/>
              </a:bodyPr>
              <a:lstStyle/>
              <a:p>
                <a:pPr>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按照这样的思路可使用蒙特卡洛方法来进行策略评估：给定状态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，从该状态出发不断采样后续状态，得到不同的采样序列。通过这些采样序列来分别计算状态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的回报值，对这些回报值取均值，作为对状态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价值函数的估计，从而避免对状态转移概率的依赖。</a:t>
                </a:r>
              </a:p>
            </p:txBody>
          </p:sp>
        </mc:Choice>
        <mc:Fallback xmlns="">
          <p:sp>
            <p:nvSpPr>
              <p:cNvPr id="3" name="矩形 2"/>
              <p:cNvSpPr>
                <a:spLocks noRot="1" noChangeAspect="1" noMove="1" noResize="1" noEditPoints="1" noAdjustHandles="1" noChangeArrowheads="1" noChangeShapeType="1" noTextEdit="1"/>
              </p:cNvSpPr>
              <p:nvPr/>
            </p:nvSpPr>
            <p:spPr>
              <a:xfrm>
                <a:off x="480951" y="3695956"/>
                <a:ext cx="8274132" cy="1712456"/>
              </a:xfrm>
              <a:prstGeom prst="rect">
                <a:avLst/>
              </a:prstGeom>
              <a:blipFill>
                <a:blip r:embed="rId3"/>
                <a:stretch>
                  <a:fillRect l="-663" b="-49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55126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FBD0EAF9-2ECB-4163-B273-83D2491C3454}"/>
                  </a:ext>
                </a:extLst>
              </p:cNvPr>
              <p:cNvSpPr txBox="1"/>
              <p:nvPr/>
            </p:nvSpPr>
            <p:spPr>
              <a:xfrm>
                <a:off x="705692" y="1605197"/>
                <a:ext cx="5513497" cy="2058640"/>
              </a:xfrm>
              <a:prstGeom prst="rect">
                <a:avLst/>
              </a:prstGeom>
              <a:noFill/>
              <a:ln>
                <a:solidFill>
                  <a:schemeClr val="tx1"/>
                </a:solidFill>
              </a:ln>
            </p:spPr>
            <p:txBody>
              <a:bodyPr wrap="square" rtlCol="0">
                <a:spAutoFit/>
              </a:bodyPr>
              <a:lstStyle/>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选择不同的起始状态，按照当前策略</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采样若干轨迹，记它们的集合为</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枚举</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𝑆</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每次出现时对应的反馈</a:t>
                </a:r>
                <a14:m>
                  <m:oMath xmlns:m="http://schemas.openxmlformats.org/officeDocument/2006/math">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b>
                    </m:sSub>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charset="0"/>
                            <a:ea typeface="华文楷体" panose="02010600040101010101" pitchFamily="2" charset="-122"/>
                            <a:cs typeface="Times New Roman" panose="02020603050405020304" pitchFamily="18" charset="0"/>
                          </a:rPr>
                        </m:ctrlPr>
                      </m:d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f>
                      <m:fPr>
                        <m:ctrlPr>
                          <a:rPr lang="en-US" altLang="zh-CN" sz="1600" b="1" i="1">
                            <a:latin typeface="Cambria Math" charset="0"/>
                            <a:ea typeface="华文楷体" panose="02010600040101010101" pitchFamily="2" charset="-122"/>
                            <a:cs typeface="Times New Roman" panose="02020603050405020304" pitchFamily="18" charset="0"/>
                          </a:rPr>
                        </m:ctrlPr>
                      </m:fPr>
                      <m:num>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den>
                    </m:f>
                    <m:nary>
                      <m:naryPr>
                        <m:chr m:val="∑"/>
                        <m:ctrlPr>
                          <a:rPr lang="en-US" altLang="zh-CN" sz="1600" b="1" i="1">
                            <a:latin typeface="Cambria Math" charset="0"/>
                            <a:ea typeface="华文楷体" panose="02010600040101010101" pitchFamily="2" charset="-122"/>
                            <a:cs typeface="Times New Roman" panose="02020603050405020304" pitchFamily="18" charset="0"/>
                          </a:rPr>
                        </m:ctrlPr>
                      </m:naryPr>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p>
                      <m:e>
                        <m:sSub>
                          <m:sSubPr>
                            <m:ctrlPr>
                              <a:rPr lang="en-US" altLang="zh-CN" sz="1600" b="1" i="1">
                                <a:latin typeface="Cambria Math"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sub>
                        </m:sSub>
                      </m:e>
                    </m:nary>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705692" y="1605197"/>
                <a:ext cx="5513497" cy="2058640"/>
              </a:xfrm>
              <a:prstGeom prst="rect">
                <a:avLst/>
              </a:prstGeom>
              <a:blipFill>
                <a:blip r:embed="rId2"/>
                <a:stretch>
                  <a:fillRect l="-552" b="-24118"/>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xmlns="" id="{F9771EFC-F823-41F9-A6DA-F561C77720F7}"/>
              </a:ext>
            </a:extLst>
          </p:cNvPr>
          <p:cNvSpPr/>
          <p:nvPr/>
        </p:nvSpPr>
        <p:spPr>
          <a:xfrm>
            <a:off x="658703" y="3553771"/>
            <a:ext cx="4922044" cy="830997"/>
          </a:xfrm>
          <a:prstGeom prst="rect">
            <a:avLst/>
          </a:prstGeom>
        </p:spPr>
        <p:txBody>
          <a:bodyPr wrap="square">
            <a:spAutoFit/>
          </a:bodyPr>
          <a:lstStyle/>
          <a:p>
            <a:r>
              <a:rPr lang="en-US" altLang="zh-CN" sz="2400" dirty="0">
                <a:latin typeface="Cambria Math" panose="02040503050406030204" pitchFamily="18" charset="0"/>
                <a:ea typeface="黑体" panose="02010609060101010101" pitchFamily="49" charset="-122"/>
              </a:rPr>
              <a:t/>
            </a:r>
            <a:br>
              <a:rPr lang="en-US" altLang="zh-CN" sz="2400" dirty="0">
                <a:latin typeface="Cambria Math" panose="02040503050406030204" pitchFamily="18" charset="0"/>
                <a:ea typeface="黑体" panose="02010609060101010101" pitchFamily="49" charset="-122"/>
              </a:rPr>
            </a:br>
            <a:endParaRPr lang="en-US" altLang="zh-CN" sz="2400" dirty="0"/>
          </a:p>
        </p:txBody>
      </p:sp>
      <p:sp>
        <p:nvSpPr>
          <p:cNvPr id="4" name="文本框 3">
            <a:extLst>
              <a:ext uri="{FF2B5EF4-FFF2-40B4-BE49-F238E27FC236}">
                <a16:creationId xmlns:a16="http://schemas.microsoft.com/office/drawing/2014/main" xmlns="" id="{91189F51-BDBA-4FCF-98DE-C51DC2B44F38}"/>
              </a:ext>
            </a:extLst>
          </p:cNvPr>
          <p:cNvSpPr txBox="1"/>
          <p:nvPr/>
        </p:nvSpPr>
        <p:spPr>
          <a:xfrm>
            <a:off x="658703" y="3853567"/>
            <a:ext cx="3322500" cy="2169825"/>
          </a:xfrm>
          <a:prstGeom prst="rect">
            <a:avLst/>
          </a:prstGeom>
          <a:noFill/>
        </p:spPr>
        <p:txBody>
          <a:bodyPr wrap="square" rtlCol="0">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蒙特卡洛采样法的优点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智能主体不必知道状态转移概率</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容易扩展到无限状态集合的问题中</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xmlns="" id="{F2DEDE2C-A9A8-46B4-BE9D-3E4B4CE51002}"/>
              </a:ext>
            </a:extLst>
          </p:cNvPr>
          <p:cNvSpPr txBox="1"/>
          <p:nvPr/>
        </p:nvSpPr>
        <p:spPr>
          <a:xfrm>
            <a:off x="4080146" y="3969268"/>
            <a:ext cx="4559154" cy="2031325"/>
          </a:xfrm>
          <a:prstGeom prst="rect">
            <a:avLst/>
          </a:prstGeom>
          <a:noFill/>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蒙特卡洛采样法的缺点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状态集合比较大时，一个状态在轨迹可能非常稀疏，不利于估计期望</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在实际问题中，最终反馈需要在终止状态才能知晓，导致反馈周期较长</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xmlns="" id="{C78A7C31-3764-48CD-9DE6-326D71F9F0A4}"/>
              </a:ext>
            </a:extLst>
          </p:cNvPr>
          <p:cNvSpPr/>
          <p:nvPr/>
        </p:nvSpPr>
        <p:spPr>
          <a:xfrm>
            <a:off x="445832" y="1017130"/>
            <a:ext cx="7070742" cy="418191"/>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基于蒙特卡洛采样的价值函数更新</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12" name="标题 2">
            <a:extLst>
              <a:ext uri="{FF2B5EF4-FFF2-40B4-BE49-F238E27FC236}">
                <a16:creationId xmlns:a16="http://schemas.microsoft.com/office/drawing/2014/main" xmlns="" id="{A7663114-BA1E-4D33-B77E-13B4B0533AAA}"/>
              </a:ext>
            </a:extLst>
          </p:cNvPr>
          <p:cNvSpPr>
            <a:spLocks noGrp="1"/>
          </p:cNvSpPr>
          <p:nvPr>
            <p:ph type="title"/>
          </p:nvPr>
        </p:nvSpPr>
        <p:spPr>
          <a:xfrm>
            <a:off x="658703" y="167378"/>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spTree>
    <p:extLst>
      <p:ext uri="{BB962C8B-B14F-4D97-AF65-F5344CB8AC3E}">
        <p14:creationId xmlns:p14="http://schemas.microsoft.com/office/powerpoint/2010/main" val="112682957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FBD0EAF9-2ECB-4163-B273-83D2491C3454}"/>
                  </a:ext>
                </a:extLst>
              </p:cNvPr>
              <p:cNvSpPr txBox="1"/>
              <p:nvPr/>
            </p:nvSpPr>
            <p:spPr>
              <a:xfrm>
                <a:off x="1611302" y="1457541"/>
                <a:ext cx="5513497" cy="32270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1611302" y="1457541"/>
                <a:ext cx="5513497" cy="3227037"/>
              </a:xfrm>
              <a:prstGeom prst="rect">
                <a:avLst/>
              </a:prstGeom>
              <a:blipFill>
                <a:blip r:embed="rId2"/>
                <a:stretch>
                  <a:fillRect l="-772" t="-565" b="-2448"/>
                </a:stretch>
              </a:blipFill>
              <a:ln>
                <a:solidFill>
                  <a:schemeClr val="tx1"/>
                </a:solidFill>
              </a:ln>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xmlns="" id="{C78A7C31-3764-48CD-9DE6-326D71F9F0A4}"/>
              </a:ext>
            </a:extLst>
          </p:cNvPr>
          <p:cNvSpPr/>
          <p:nvPr/>
        </p:nvSpPr>
        <p:spPr>
          <a:xfrm>
            <a:off x="783695" y="785963"/>
            <a:ext cx="7070742" cy="495585"/>
          </a:xfrm>
          <a:prstGeom prst="rect">
            <a:avLst/>
          </a:prstGeom>
        </p:spPr>
        <p:txBody>
          <a:bodyPr wrap="square">
            <a:spAutoFit/>
          </a:bodyPr>
          <a:lstStyle/>
          <a:p>
            <a:pPr>
              <a:lnSpc>
                <a:spcPct val="15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sp>
        <p:nvSpPr>
          <p:cNvPr id="2" name="矩形 1"/>
          <p:cNvSpPr/>
          <p:nvPr/>
        </p:nvSpPr>
        <p:spPr>
          <a:xfrm>
            <a:off x="513608" y="4776528"/>
            <a:ext cx="8419605" cy="1532407"/>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时序差分法可以看作蒙特卡罗方法和动态规划方法的有机结合。时序差分算法与蒙特卡洛方法相似之处在于，时序差分方法从实际经验中获取信息，无需提前获知环境模型的全部信息。时序差分算法与动态规划方法的相似之处在于，时序差分方法能够利用前序已知信息来进行在线实时学习，无需等到整个片段结束（终止状态抵达）再进行价值函数的更新。</a:t>
            </a:r>
          </a:p>
        </p:txBody>
      </p:sp>
    </p:spTree>
    <p:extLst>
      <p:ext uri="{BB962C8B-B14F-4D97-AF65-F5344CB8AC3E}">
        <p14:creationId xmlns:p14="http://schemas.microsoft.com/office/powerpoint/2010/main" val="167131408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FBD0EAF9-2ECB-4163-B273-83D2491C3454}"/>
                  </a:ext>
                </a:extLst>
              </p:cNvPr>
              <p:cNvSpPr txBox="1"/>
              <p:nvPr/>
            </p:nvSpPr>
            <p:spPr>
              <a:xfrm>
                <a:off x="1696202" y="1440090"/>
                <a:ext cx="5513497" cy="1938992"/>
              </a:xfrm>
              <a:prstGeom prst="rect">
                <a:avLst/>
              </a:prstGeom>
              <a:noFill/>
              <a:ln>
                <a:solidFill>
                  <a:schemeClr val="tx1"/>
                </a:solidFill>
              </a:ln>
            </p:spPr>
            <p:txBody>
              <a:bodyPr wrap="square" rtlCol="0">
                <a:spAutoFit/>
              </a:bodyPr>
              <a:lstStyle/>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sz="1200" b="1" i="1">
                            <a:latin typeface="Cambria Math"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sz="1200" b="1" i="1">
                            <a:latin typeface="Cambria Math"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200" b="1" i="1">
                            <a:latin typeface="Cambria Math"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sz="1200" b="1" i="1">
                            <a:latin typeface="Cambria Math"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sz="1200" b="1" i="1">
                                <a:latin typeface="Cambria Math"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200" b="1" i="1">
                                    <a:latin typeface="Cambria Math" charset="0"/>
                                    <a:ea typeface="华文楷体" panose="02010600040101010101" pitchFamily="2" charset="-122"/>
                                    <a:cs typeface="Times New Roman" panose="02020603050405020304" pitchFamily="18" charset="0"/>
                                  </a:rPr>
                                </m:ctrlPr>
                              </m:sSup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sz="1200" b="1" i="1">
                                <a:latin typeface="Cambria Math"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charset="0"/>
                                <a:ea typeface="华文楷体" panose="02010600040101010101" pitchFamily="2" charset="-122"/>
                                <a:cs typeface="Times New Roman" panose="02020603050405020304" pitchFamily="18" charset="0"/>
                              </a:rPr>
                            </m:ctrlPr>
                          </m:dPr>
                          <m:e>
                            <m:sSup>
                              <m:sSupPr>
                                <m:ctrlPr>
                                  <a:rPr lang="en-US" altLang="zh-CN" sz="1200" b="1" i="1">
                                    <a:latin typeface="Cambria Math" charset="0"/>
                                    <a:ea typeface="华文楷体" panose="02010600040101010101" pitchFamily="2" charset="-122"/>
                                    <a:cs typeface="Times New Roman" panose="02020603050405020304" pitchFamily="18" charset="0"/>
                                  </a:rPr>
                                </m:ctrlPr>
                              </m:sSup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200" b="1" i="1">
                                <a:latin typeface="Cambria Math"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sz="1200" b="1" i="1">
                            <a:latin typeface="Cambria Math"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sz="1200"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1696202" y="1440090"/>
                <a:ext cx="5513497" cy="1938992"/>
              </a:xfrm>
              <a:prstGeom prst="rect">
                <a:avLst/>
              </a:prstGeom>
              <a:blipFill>
                <a:blip r:embed="rId2"/>
                <a:stretch>
                  <a:fillRect b="-1250"/>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xmlns="" id="{F9771EFC-F823-41F9-A6DA-F561C77720F7}"/>
              </a:ext>
            </a:extLst>
          </p:cNvPr>
          <p:cNvSpPr/>
          <p:nvPr/>
        </p:nvSpPr>
        <p:spPr>
          <a:xfrm>
            <a:off x="1696202" y="3239045"/>
            <a:ext cx="4922044" cy="830997"/>
          </a:xfrm>
          <a:prstGeom prst="rect">
            <a:avLst/>
          </a:prstGeom>
        </p:spPr>
        <p:txBody>
          <a:bodyPr wrap="square">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r>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18147" y="3585354"/>
            <a:ext cx="7507706" cy="1000720"/>
            <a:chOff x="1694318" y="4497826"/>
            <a:chExt cx="10010274" cy="1000720"/>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3CADA569-39F9-487D-B8A0-06663772F533}"/>
                    </a:ext>
                  </a:extLst>
                </p:cNvPr>
                <p:cNvSpPr/>
                <p:nvPr/>
              </p:nvSpPr>
              <p:spPr>
                <a:xfrm>
                  <a:off x="1694318" y="4497826"/>
                  <a:ext cx="10010274" cy="526876"/>
                </a:xfrm>
                <a:prstGeom prst="rect">
                  <a:avLst/>
                </a:prstGeom>
              </p:spPr>
              <p:txBody>
                <a:bodyPr wrap="square">
                  <a:spAutoFit/>
                </a:bodyPr>
                <a:lstStyle/>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3CADA569-39F9-487D-B8A0-06663772F533}"/>
                    </a:ext>
                  </a:extLst>
                </p:cNvPr>
                <p:cNvSpPr>
                  <a:spLocks noRot="1" noChangeAspect="1" noMove="1" noResize="1" noEditPoints="1" noAdjustHandles="1" noChangeArrowheads="1" noChangeShapeType="1" noTextEdit="1"/>
                </p:cNvSpPr>
                <p:nvPr/>
              </p:nvSpPr>
              <p:spPr>
                <a:xfrm>
                  <a:off x="1694318" y="4497826"/>
                  <a:ext cx="10010274" cy="526876"/>
                </a:xfrm>
                <a:prstGeom prst="rect">
                  <a:avLst/>
                </a:prstGeom>
                <a:blipFill>
                  <a:blip r:embed="rId3"/>
                  <a:stretch>
                    <a:fillRect l="-569" b="-8140"/>
                  </a:stretch>
                </a:blipFill>
              </p:spPr>
              <p:txBody>
                <a:bodyPr/>
                <a:lstStyle/>
                <a:p>
                  <a:r>
                    <a:rPr lang="zh-CN" altLang="en-US">
                      <a:noFill/>
                    </a:rPr>
                    <a:t> </a:t>
                  </a:r>
                </a:p>
              </p:txBody>
            </p:sp>
          </mc:Fallback>
        </mc:AlternateContent>
        <p:cxnSp>
          <p:nvCxnSpPr>
            <p:cNvPr id="5" name="直接连接符 4"/>
            <p:cNvCxnSpPr/>
            <p:nvPr/>
          </p:nvCxnSpPr>
          <p:spPr>
            <a:xfrm>
              <a:off x="6830333" y="4969840"/>
              <a:ext cx="48688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88600" y="4978419"/>
              <a:ext cx="186132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466449" y="4975326"/>
              <a:ext cx="1625816" cy="523220"/>
            </a:xfrm>
            <a:prstGeom prst="rect">
              <a:avLst/>
            </a:prstGeom>
          </p:spPr>
          <p:txBody>
            <a:bodyPr wrap="square">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过去的</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zh-CN" altLang="en-US" sz="1400" b="1" dirty="0">
                  <a:solidFill>
                    <a:srgbClr val="0070C0"/>
                  </a:solidFill>
                  <a:latin typeface="微软雅黑" panose="020B0503020204020204" pitchFamily="34" charset="-122"/>
                  <a:ea typeface="微软雅黑" panose="020B0503020204020204" pitchFamily="34" charset="-122"/>
                </a:rPr>
                <a:t>价值函数值</a:t>
              </a:r>
            </a:p>
          </p:txBody>
        </p:sp>
        <p:sp>
          <p:nvSpPr>
            <p:cNvPr id="16" name="矩形 15"/>
            <p:cNvSpPr/>
            <p:nvPr/>
          </p:nvSpPr>
          <p:spPr>
            <a:xfrm>
              <a:off x="8544663" y="4959478"/>
              <a:ext cx="1949205" cy="523220"/>
            </a:xfrm>
            <a:prstGeom prst="rect">
              <a:avLst/>
            </a:prstGeom>
          </p:spPr>
          <p:txBody>
            <a:bodyPr wrap="square">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学习得到的</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zh-CN" altLang="en-US" sz="1400" b="1" dirty="0">
                  <a:solidFill>
                    <a:srgbClr val="0070C0"/>
                  </a:solidFill>
                  <a:latin typeface="微软雅黑" panose="020B0503020204020204" pitchFamily="34" charset="-122"/>
                  <a:ea typeface="微软雅黑" panose="020B0503020204020204" pitchFamily="34" charset="-122"/>
                </a:rPr>
                <a:t>价值函数值</a:t>
              </a:r>
            </a:p>
          </p:txBody>
        </p:sp>
      </p:grpSp>
      <p:sp>
        <p:nvSpPr>
          <p:cNvPr id="17" name="矩形 16">
            <a:extLst>
              <a:ext uri="{FF2B5EF4-FFF2-40B4-BE49-F238E27FC236}">
                <a16:creationId xmlns:a16="http://schemas.microsoft.com/office/drawing/2014/main" xmlns="" id="{C78A7C31-3764-48CD-9DE6-326D71F9F0A4}"/>
              </a:ext>
            </a:extLst>
          </p:cNvPr>
          <p:cNvSpPr/>
          <p:nvPr/>
        </p:nvSpPr>
        <p:spPr>
          <a:xfrm>
            <a:off x="751324" y="774946"/>
            <a:ext cx="7070742" cy="507831"/>
          </a:xfrm>
          <a:prstGeom prst="rect">
            <a:avLst/>
          </a:prstGeom>
        </p:spPr>
        <p:txBody>
          <a:bodyPr wrap="square">
            <a:spAutoFit/>
          </a:bodyPr>
          <a:lstStyle/>
          <a:p>
            <a:pPr>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mc:AlternateContent xmlns:mc="http://schemas.openxmlformats.org/markup-compatibility/2006" xmlns:a14="http://schemas.microsoft.com/office/drawing/2010/main">
        <mc:Choice Requires="a14">
          <p:sp>
            <p:nvSpPr>
              <p:cNvPr id="7" name="矩形 6"/>
              <p:cNvSpPr/>
              <p:nvPr/>
            </p:nvSpPr>
            <p:spPr>
              <a:xfrm>
                <a:off x="284384" y="5031878"/>
                <a:ext cx="8908571" cy="1780937"/>
              </a:xfrm>
              <a:prstGeom prst="rect">
                <a:avLst/>
              </a:prstGeom>
            </p:spPr>
            <p:txBody>
              <a:bodyPr wrap="square">
                <a:spAutoFit/>
              </a:bodyPr>
              <a:lstStyle/>
              <a:p>
                <a:pPr marL="285750" indent="-285750">
                  <a:buFont typeface="Wingdings" panose="05000000000000000000" pitchFamily="2" charset="2"/>
                  <a:buChar char="l"/>
                </a:pPr>
                <a:r>
                  <a:rPr lang="zh-CN" altLang="zh-CN" sz="1400" dirty="0">
                    <a:cs typeface="Times New Roman" panose="02020603050405020304" pitchFamily="18" charset="0"/>
                  </a:rPr>
                  <a:t>动态规划法根据贝尔曼方程迭代更新价值函数，要求算法事先知道状态之间的转移概率，这往往是不现实的。为了解决这个问题，时序差分法借鉴蒙特卡洛法思想，通过采样</a:t>
                </a:r>
                <a14:m>
                  <m:oMath xmlns:m="http://schemas.openxmlformats.org/officeDocument/2006/math">
                    <m:r>
                      <a:rPr lang="en-US" altLang="zh-CN" sz="1400" b="0" i="1">
                        <a:latin typeface="Cambria Math" panose="02040503050406030204" pitchFamily="18" charset="0"/>
                        <a:cs typeface="Times New Roman" panose="02020603050405020304" pitchFamily="18" charset="0"/>
                      </a:rPr>
                      <m:t>𝑎</m:t>
                    </m:r>
                  </m:oMath>
                </a14:m>
                <a:r>
                  <a:rPr lang="zh-CN" altLang="zh-CN" sz="1400" dirty="0">
                    <a:cs typeface="Times New Roman" panose="02020603050405020304" pitchFamily="18" charset="0"/>
                  </a:rPr>
                  <a:t>和</a:t>
                </a:r>
                <a14:m>
                  <m:oMath xmlns:m="http://schemas.openxmlformats.org/officeDocument/2006/math">
                    <m:sSup>
                      <m:sSupPr>
                        <m:ctrlPr>
                          <a:rPr lang="zh-CN" altLang="zh-CN" sz="1400" i="1">
                            <a:latin typeface="Cambria Math" charset="0"/>
                            <a:cs typeface="Times New Roman" panose="02020603050405020304" pitchFamily="18" charset="0"/>
                          </a:rPr>
                        </m:ctrlPr>
                      </m:sSupPr>
                      <m:e>
                        <m:r>
                          <a:rPr lang="en-US" altLang="zh-CN" sz="1400" b="0" i="1">
                            <a:latin typeface="Cambria Math" panose="02040503050406030204" pitchFamily="18" charset="0"/>
                            <a:cs typeface="Times New Roman" panose="02020603050405020304" pitchFamily="18" charset="0"/>
                          </a:rPr>
                          <m:t>𝑠</m:t>
                        </m:r>
                      </m:e>
                      <m:sup>
                        <m:r>
                          <a:rPr lang="en-US" altLang="zh-CN" sz="1400" b="0">
                            <a:latin typeface="Cambria Math" panose="02040503050406030204" pitchFamily="18" charset="0"/>
                            <a:cs typeface="Times New Roman" panose="02020603050405020304" pitchFamily="18" charset="0"/>
                          </a:rPr>
                          <m:t>′</m:t>
                        </m:r>
                      </m:sup>
                    </m:sSup>
                  </m:oMath>
                </a14:m>
                <a:r>
                  <a:rPr lang="zh-CN" altLang="zh-CN" sz="1400" dirty="0">
                    <a:cs typeface="Times New Roman" panose="02020603050405020304" pitchFamily="18" charset="0"/>
                  </a:rPr>
                  <a:t>来估计</a:t>
                </a:r>
                <a:r>
                  <a:rPr lang="zh-CN" altLang="en-US" sz="1400" dirty="0">
                    <a:cs typeface="Times New Roman" panose="02020603050405020304" pitchFamily="18" charset="0"/>
                  </a:rPr>
                  <a:t>计算</a:t>
                </a:r>
                <a14:m>
                  <m:oMath xmlns:m="http://schemas.openxmlformats.org/officeDocument/2006/math">
                    <m:sSub>
                      <m:sSubPr>
                        <m:ctrlPr>
                          <a:rPr lang="zh-CN" altLang="zh-CN" sz="1400" i="1">
                            <a:latin typeface="Cambria Math" charset="0"/>
                            <a:cs typeface="Times New Roman" panose="02020603050405020304" pitchFamily="18" charset="0"/>
                          </a:rPr>
                        </m:ctrlPr>
                      </m:sSubPr>
                      <m:e>
                        <m:r>
                          <a:rPr lang="en-US" altLang="zh-CN" sz="1400" b="0" i="1">
                            <a:latin typeface="Cambria Math" panose="02040503050406030204" pitchFamily="18" charset="0"/>
                            <a:cs typeface="Times New Roman" panose="02020603050405020304" pitchFamily="18" charset="0"/>
                          </a:rPr>
                          <m:t>𝑉</m:t>
                        </m:r>
                      </m:e>
                      <m:sub>
                        <m:r>
                          <a:rPr lang="en-US" altLang="zh-CN" sz="1400" b="0" i="1">
                            <a:latin typeface="Cambria Math" panose="02040503050406030204" pitchFamily="18" charset="0"/>
                            <a:cs typeface="Times New Roman" panose="02020603050405020304" pitchFamily="18" charset="0"/>
                          </a:rPr>
                          <m:t>𝜋</m:t>
                        </m:r>
                      </m:sub>
                    </m:sSub>
                    <m:r>
                      <a:rPr lang="en-US" altLang="zh-CN" sz="1400" b="0">
                        <a:latin typeface="Cambria Math" panose="02040503050406030204" pitchFamily="18" charset="0"/>
                        <a:cs typeface="Times New Roman" panose="02020603050405020304" pitchFamily="18" charset="0"/>
                      </a:rPr>
                      <m:t>(</m:t>
                    </m:r>
                    <m:r>
                      <a:rPr lang="en-US" altLang="zh-CN" sz="1400" b="0" i="1">
                        <a:latin typeface="Cambria Math" panose="02040503050406030204" pitchFamily="18" charset="0"/>
                        <a:cs typeface="Times New Roman" panose="02020603050405020304" pitchFamily="18" charset="0"/>
                      </a:rPr>
                      <m:t>𝑠</m:t>
                    </m:r>
                    <m:r>
                      <a:rPr lang="en-US" altLang="zh-CN" sz="1400" b="0">
                        <a:latin typeface="Cambria Math" panose="02040503050406030204" pitchFamily="18" charset="0"/>
                        <a:cs typeface="Times New Roman" panose="02020603050405020304" pitchFamily="18" charset="0"/>
                      </a:rPr>
                      <m:t>)</m:t>
                    </m:r>
                  </m:oMath>
                </a14:m>
                <a:endParaRPr lang="en-US" altLang="zh-CN" sz="1400" dirty="0">
                  <a:cs typeface="Times New Roman" panose="02020603050405020304" pitchFamily="18" charset="0"/>
                </a:endParaRPr>
              </a:p>
              <a:p>
                <a:pPr marL="285750" indent="-285750">
                  <a:buFont typeface="Wingdings" panose="05000000000000000000" pitchFamily="2" charset="2"/>
                  <a:buChar char="l"/>
                </a:pPr>
                <a:r>
                  <a:rPr lang="zh-CN" altLang="zh-CN" sz="1400" dirty="0"/>
                  <a:t>由于通过采样进行计算，所得结果可能不准确，因此时序差分法并没有将这个估计值照单全收，而是以</a:t>
                </a:r>
                <a14:m>
                  <m:oMath xmlns:m="http://schemas.openxmlformats.org/officeDocument/2006/math">
                    <m:r>
                      <a:rPr lang="en-US" altLang="zh-CN" sz="1400" b="0" i="1">
                        <a:latin typeface="Cambria Math" panose="02040503050406030204" pitchFamily="18" charset="0"/>
                      </a:rPr>
                      <m:t>𝛼</m:t>
                    </m:r>
                  </m:oMath>
                </a14:m>
                <a:r>
                  <a:rPr lang="zh-CN" altLang="zh-CN" sz="1400" dirty="0"/>
                  <a:t>作为权重来接受新的估计值，即把价值函数更新为</a:t>
                </a:r>
                <a14:m>
                  <m:oMath xmlns:m="http://schemas.openxmlformats.org/officeDocument/2006/math">
                    <m:d>
                      <m:dPr>
                        <m:ctrlPr>
                          <a:rPr lang="zh-CN" altLang="zh-CN" sz="1400" i="1">
                            <a:latin typeface="Cambria Math" charset="0"/>
                          </a:rPr>
                        </m:ctrlPr>
                      </m:dPr>
                      <m:e>
                        <m:r>
                          <a:rPr lang="en-US" altLang="zh-CN" sz="1400" b="0" i="1">
                            <a:latin typeface="Cambria Math" panose="02040503050406030204" pitchFamily="18" charset="0"/>
                          </a:rPr>
                          <m:t>1−</m:t>
                        </m:r>
                        <m:r>
                          <a:rPr lang="en-US" altLang="zh-CN" sz="1400" b="0" i="1">
                            <a:latin typeface="Cambria Math" panose="02040503050406030204" pitchFamily="18" charset="0"/>
                          </a:rPr>
                          <m:t>𝛼</m:t>
                        </m:r>
                      </m:e>
                    </m:d>
                    <m:sSub>
                      <m:sSubPr>
                        <m:ctrlPr>
                          <a:rPr lang="zh-CN" altLang="zh-CN" sz="1400" i="1">
                            <a:latin typeface="Cambria Math"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charset="0"/>
                          </a:rPr>
                        </m:ctrlPr>
                      </m:dPr>
                      <m:e>
                        <m:r>
                          <a:rPr lang="en-US" altLang="zh-CN" sz="1400" b="0" i="1">
                            <a:latin typeface="Cambria Math" panose="02040503050406030204" pitchFamily="18" charset="0"/>
                          </a:rPr>
                          <m:t>𝑠</m:t>
                        </m:r>
                      </m:e>
                    </m:d>
                    <m:r>
                      <a:rPr lang="en-US" altLang="zh-CN" sz="1400" b="0" i="1">
                        <a:latin typeface="Cambria Math" panose="02040503050406030204" pitchFamily="18" charset="0"/>
                      </a:rPr>
                      <m:t>+</m:t>
                    </m:r>
                    <m:r>
                      <a:rPr lang="en-US" altLang="zh-CN" sz="1400" b="0" i="1">
                        <a:latin typeface="Cambria Math" panose="02040503050406030204" pitchFamily="18" charset="0"/>
                      </a:rPr>
                      <m:t>𝛼</m:t>
                    </m:r>
                    <m:r>
                      <a:rPr lang="en-US" altLang="zh-CN" sz="1400" b="0" i="1">
                        <a:latin typeface="Cambria Math" panose="02040503050406030204" pitchFamily="18" charset="0"/>
                      </a:rPr>
                      <m:t>[</m:t>
                    </m:r>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charset="0"/>
                          </a:rPr>
                        </m:ctrlPr>
                      </m:dPr>
                      <m:e>
                        <m:sSup>
                          <m:sSupPr>
                            <m:ctrlPr>
                              <a:rPr lang="zh-CN" altLang="zh-CN" sz="1400" i="1">
                                <a:latin typeface="Cambria Math"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r>
                      <a:rPr lang="en-US" altLang="zh-CN" sz="1400" b="0" i="1">
                        <a:latin typeface="Cambria Math" panose="02040503050406030204" pitchFamily="18" charset="0"/>
                      </a:rPr>
                      <m:t>]</m:t>
                    </m:r>
                  </m:oMath>
                </a14:m>
                <a:r>
                  <a:rPr lang="zh-CN" altLang="zh-CN" sz="1400" dirty="0"/>
                  <a:t>，对这个式子稍加整理就能得到算法</a:t>
                </a:r>
                <a:r>
                  <a:rPr lang="en-US" altLang="zh-CN" sz="1400" dirty="0"/>
                  <a:t>7.2.3</a:t>
                </a:r>
                <a:r>
                  <a:rPr lang="zh-CN" altLang="zh-CN" sz="1400" dirty="0"/>
                  <a:t>中第</a:t>
                </a:r>
                <a:r>
                  <a:rPr lang="en-US" altLang="zh-CN" sz="1400" dirty="0"/>
                  <a:t>7</a:t>
                </a:r>
                <a:r>
                  <a:rPr lang="zh-CN" altLang="zh-CN" sz="1400" dirty="0"/>
                  <a:t>行形式：</a:t>
                </a:r>
                <a14:m>
                  <m:oMath xmlns:m="http://schemas.openxmlformats.org/officeDocument/2006/math">
                    <m:sSub>
                      <m:sSubPr>
                        <m:ctrlPr>
                          <a:rPr lang="zh-CN" altLang="zh-CN" sz="1400" i="1">
                            <a:latin typeface="Cambria Math"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charset="0"/>
                          </a:rPr>
                        </m:ctrlPr>
                      </m:dPr>
                      <m:e>
                        <m:r>
                          <a:rPr lang="en-US" altLang="zh-CN" sz="1400" b="0" i="1">
                            <a:latin typeface="Cambria Math" panose="02040503050406030204" pitchFamily="18" charset="0"/>
                          </a:rPr>
                          <m:t>𝑠</m:t>
                        </m:r>
                      </m:e>
                    </m:d>
                    <m:r>
                      <a:rPr lang="en-US" altLang="zh-CN" sz="1400" b="0" i="1">
                        <a:latin typeface="Cambria Math" panose="02040503050406030204" pitchFamily="18" charset="0"/>
                      </a:rPr>
                      <m:t>←</m:t>
                    </m:r>
                    <m:sSub>
                      <m:sSubPr>
                        <m:ctrlPr>
                          <a:rPr lang="zh-CN" altLang="zh-CN" sz="1400" i="1">
                            <a:latin typeface="Cambria Math"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charset="0"/>
                          </a:rPr>
                        </m:ctrlPr>
                      </m:dPr>
                      <m:e>
                        <m:r>
                          <a:rPr lang="en-US" altLang="zh-CN" sz="1400" b="0" i="1">
                            <a:latin typeface="Cambria Math" panose="02040503050406030204" pitchFamily="18" charset="0"/>
                          </a:rPr>
                          <m:t>𝑠</m:t>
                        </m:r>
                      </m:e>
                    </m:d>
                    <m:r>
                      <a:rPr lang="en-US" altLang="zh-CN" sz="1400" b="0" i="1">
                        <a:latin typeface="Cambria Math" panose="02040503050406030204" pitchFamily="18" charset="0"/>
                      </a:rPr>
                      <m:t>+</m:t>
                    </m:r>
                    <m:r>
                      <a:rPr lang="en-US" altLang="zh-CN" sz="1400" b="0" i="1">
                        <a:latin typeface="Cambria Math" panose="02040503050406030204" pitchFamily="18" charset="0"/>
                      </a:rPr>
                      <m:t>𝛼</m:t>
                    </m:r>
                    <m:r>
                      <a:rPr lang="en-US" altLang="zh-CN" sz="1400" b="0" i="1">
                        <a:latin typeface="Cambria Math" panose="02040503050406030204" pitchFamily="18" charset="0"/>
                      </a:rPr>
                      <m:t>[</m:t>
                    </m:r>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charset="0"/>
                          </a:rPr>
                        </m:ctrlPr>
                      </m:dPr>
                      <m:e>
                        <m:sSup>
                          <m:sSupPr>
                            <m:ctrlPr>
                              <a:rPr lang="zh-CN" altLang="zh-CN" sz="1400" i="1">
                                <a:latin typeface="Cambria Math"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r>
                      <a:rPr lang="en-US" altLang="zh-CN" sz="1400" b="0" i="1">
                        <a:latin typeface="Cambria Math" panose="02040503050406030204" pitchFamily="18" charset="0"/>
                      </a:rPr>
                      <m:t>−</m:t>
                    </m:r>
                    <m:sSub>
                      <m:sSubPr>
                        <m:ctrlPr>
                          <a:rPr lang="zh-CN" altLang="zh-CN" sz="1400" i="1">
                            <a:latin typeface="Cambria Math"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r>
                      <a:rPr lang="en-US" altLang="zh-CN" sz="1400" b="0" i="1">
                        <a:latin typeface="Cambria Math" panose="02040503050406030204" pitchFamily="18" charset="0"/>
                      </a:rPr>
                      <m:t>(</m:t>
                    </m:r>
                    <m:r>
                      <a:rPr lang="en-US" altLang="zh-CN" sz="1400" b="0" i="1">
                        <a:latin typeface="Cambria Math" panose="02040503050406030204" pitchFamily="18" charset="0"/>
                      </a:rPr>
                      <m:t>𝑠</m:t>
                    </m:r>
                    <m:r>
                      <a:rPr lang="en-US" altLang="zh-CN" sz="1400" b="0" i="1">
                        <a:latin typeface="Cambria Math" panose="02040503050406030204" pitchFamily="18" charset="0"/>
                      </a:rPr>
                      <m:t>)]</m:t>
                    </m:r>
                  </m:oMath>
                </a14:m>
                <a:r>
                  <a:rPr lang="zh-CN" altLang="zh-CN" sz="1400" dirty="0"/>
                  <a:t>。这里</a:t>
                </a:r>
                <a14:m>
                  <m:oMath xmlns:m="http://schemas.openxmlformats.org/officeDocument/2006/math">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charset="0"/>
                          </a:rPr>
                        </m:ctrlPr>
                      </m:dPr>
                      <m:e>
                        <m:sSup>
                          <m:sSupPr>
                            <m:ctrlPr>
                              <a:rPr lang="zh-CN" altLang="zh-CN" sz="1400" i="1">
                                <a:latin typeface="Cambria Math"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oMath>
                </a14:m>
                <a:r>
                  <a:rPr lang="zh-CN" altLang="zh-CN" sz="1400" dirty="0"/>
                  <a:t>为时序差分目标，</a:t>
                </a:r>
                <a14:m>
                  <m:oMath xmlns:m="http://schemas.openxmlformats.org/officeDocument/2006/math">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charset="0"/>
                          </a:rPr>
                        </m:ctrlPr>
                      </m:dPr>
                      <m:e>
                        <m:sSup>
                          <m:sSupPr>
                            <m:ctrlPr>
                              <a:rPr lang="zh-CN" altLang="zh-CN" sz="1400" i="1">
                                <a:latin typeface="Cambria Math"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r>
                      <a:rPr lang="en-US" altLang="zh-CN" sz="1400" b="0" i="1">
                        <a:latin typeface="Cambria Math" panose="02040503050406030204" pitchFamily="18" charset="0"/>
                      </a:rPr>
                      <m:t>−</m:t>
                    </m:r>
                    <m:sSub>
                      <m:sSubPr>
                        <m:ctrlPr>
                          <a:rPr lang="zh-CN" altLang="zh-CN" sz="1400" i="1">
                            <a:latin typeface="Cambria Math"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r>
                      <a:rPr lang="en-US" altLang="zh-CN" sz="1400" b="0" i="1">
                        <a:latin typeface="Cambria Math" panose="02040503050406030204" pitchFamily="18" charset="0"/>
                      </a:rPr>
                      <m:t>(</m:t>
                    </m:r>
                    <m:r>
                      <a:rPr lang="en-US" altLang="zh-CN" sz="1400" b="0" i="1">
                        <a:latin typeface="Cambria Math" panose="02040503050406030204" pitchFamily="18" charset="0"/>
                      </a:rPr>
                      <m:t>𝑠</m:t>
                    </m:r>
                    <m:r>
                      <a:rPr lang="en-US" altLang="zh-CN" sz="1400" b="0" i="1">
                        <a:latin typeface="Cambria Math" panose="02040503050406030204" pitchFamily="18" charset="0"/>
                      </a:rPr>
                      <m:t>)</m:t>
                    </m:r>
                  </m:oMath>
                </a14:m>
                <a:r>
                  <a:rPr lang="zh-CN" altLang="zh-CN" sz="1400" dirty="0"/>
                  <a:t>为时序差分偏差。</a:t>
                </a:r>
              </a:p>
              <a:p>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84384" y="5031878"/>
                <a:ext cx="8908571" cy="1780937"/>
              </a:xfrm>
              <a:prstGeom prst="rect">
                <a:avLst/>
              </a:prstGeom>
              <a:blipFill>
                <a:blip r:embed="rId4"/>
                <a:stretch>
                  <a:fillRect l="-137" t="-341" r="-13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969022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FBD0EAF9-2ECB-4163-B273-83D2491C3454}"/>
                  </a:ext>
                </a:extLst>
              </p:cNvPr>
              <p:cNvSpPr txBox="1"/>
              <p:nvPr/>
            </p:nvSpPr>
            <p:spPr>
              <a:xfrm>
                <a:off x="1529947" y="1378638"/>
                <a:ext cx="5513497" cy="32270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1529947" y="1378638"/>
                <a:ext cx="5513497" cy="3227037"/>
              </a:xfrm>
              <a:prstGeom prst="rect">
                <a:avLst/>
              </a:prstGeom>
              <a:blipFill>
                <a:blip r:embed="rId2"/>
                <a:stretch>
                  <a:fillRect l="-883" t="-564" b="-2256"/>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xmlns="" id="{F9771EFC-F823-41F9-A6DA-F561C77720F7}"/>
              </a:ext>
            </a:extLst>
          </p:cNvPr>
          <p:cNvSpPr/>
          <p:nvPr/>
        </p:nvSpPr>
        <p:spPr>
          <a:xfrm>
            <a:off x="1529947" y="3177593"/>
            <a:ext cx="4922044" cy="830997"/>
          </a:xfrm>
          <a:prstGeom prst="rect">
            <a:avLst/>
          </a:prstGeom>
        </p:spPr>
        <p:txBody>
          <a:bodyPr wrap="square">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r>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xmlns="" id="{C78A7C31-3764-48CD-9DE6-326D71F9F0A4}"/>
              </a:ext>
            </a:extLst>
          </p:cNvPr>
          <p:cNvSpPr/>
          <p:nvPr/>
        </p:nvSpPr>
        <p:spPr>
          <a:xfrm>
            <a:off x="727862" y="785964"/>
            <a:ext cx="7070742" cy="455253"/>
          </a:xfrm>
          <a:prstGeom prst="rect">
            <a:avLst/>
          </a:prstGeom>
        </p:spPr>
        <p:txBody>
          <a:bodyPr wrap="square">
            <a:spAutoFit/>
          </a:bodyPr>
          <a:lstStyle/>
          <a:p>
            <a:pPr>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sp>
        <p:nvSpPr>
          <p:cNvPr id="2" name="矩形 1"/>
          <p:cNvSpPr/>
          <p:nvPr/>
        </p:nvSpPr>
        <p:spPr>
          <a:xfrm>
            <a:off x="263767" y="4743096"/>
            <a:ext cx="8763989" cy="1712456"/>
          </a:xfrm>
          <a:prstGeom prst="rect">
            <a:avLst/>
          </a:prstGeom>
        </p:spPr>
        <p:txBody>
          <a:bodyPr wrap="square">
            <a:spAutoFit/>
          </a:bodyPr>
          <a:lstStyle/>
          <a:p>
            <a:pPr>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时序差分法和蒙特卡洛法都是通过采样若干个片段来进行价值函数更新的，但是时序差分法并非使用一个片段中的终止状态所提供的实际回报值来估计价值函数，而是根据下一个状态的价值函数来估计，这样就克服了采样轨迹的稀疏性可能带来样本方差较大的不足问题，同时也缩短了反馈周期。</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5430148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FBD0EAF9-2ECB-4163-B273-83D2491C3454}"/>
                  </a:ext>
                </a:extLst>
              </p:cNvPr>
              <p:cNvSpPr txBox="1"/>
              <p:nvPr/>
            </p:nvSpPr>
            <p:spPr>
              <a:xfrm>
                <a:off x="707071" y="1525217"/>
                <a:ext cx="5513497" cy="32270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707071" y="1525217"/>
                <a:ext cx="5513497" cy="3227037"/>
              </a:xfrm>
              <a:prstGeom prst="rect">
                <a:avLst/>
              </a:prstGeom>
              <a:blipFill>
                <a:blip r:embed="rId2"/>
                <a:stretch>
                  <a:fillRect l="-883" t="-564" b="-2256"/>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xmlns="" id="{F9771EFC-F823-41F9-A6DA-F561C77720F7}"/>
              </a:ext>
            </a:extLst>
          </p:cNvPr>
          <p:cNvSpPr/>
          <p:nvPr/>
        </p:nvSpPr>
        <p:spPr>
          <a:xfrm>
            <a:off x="707071" y="3324172"/>
            <a:ext cx="4922044" cy="830997"/>
          </a:xfrm>
          <a:prstGeom prst="rect">
            <a:avLst/>
          </a:prstGeom>
        </p:spPr>
        <p:txBody>
          <a:bodyPr wrap="square">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r>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xmlns="" id="{7E1BD966-0256-4473-A7D3-E1E57A9D6DC4}"/>
              </a:ext>
            </a:extLst>
          </p:cNvPr>
          <p:cNvGrpSpPr/>
          <p:nvPr/>
        </p:nvGrpSpPr>
        <p:grpSpPr>
          <a:xfrm>
            <a:off x="6280547" y="1525217"/>
            <a:ext cx="2718565" cy="3282682"/>
            <a:chOff x="6961978" y="2956265"/>
            <a:chExt cx="3624754" cy="3537294"/>
          </a:xfrm>
        </p:grpSpPr>
        <p:grpSp>
          <p:nvGrpSpPr>
            <p:cNvPr id="8" name="组合 7">
              <a:extLst>
                <a:ext uri="{FF2B5EF4-FFF2-40B4-BE49-F238E27FC236}">
                  <a16:creationId xmlns:a16="http://schemas.microsoft.com/office/drawing/2014/main" xmlns="" id="{9A1B6AEC-2F96-4782-9629-9AEFAFF12B47}"/>
                </a:ext>
              </a:extLst>
            </p:cNvPr>
            <p:cNvGrpSpPr/>
            <p:nvPr/>
          </p:nvGrpSpPr>
          <p:grpSpPr>
            <a:xfrm>
              <a:off x="6961978" y="2956265"/>
              <a:ext cx="3624754" cy="3537294"/>
              <a:chOff x="6961978" y="2956265"/>
              <a:chExt cx="3624754" cy="3537294"/>
            </a:xfrm>
          </p:grpSpPr>
          <p:grpSp>
            <p:nvGrpSpPr>
              <p:cNvPr id="11" name="组合 10">
                <a:extLst>
                  <a:ext uri="{FF2B5EF4-FFF2-40B4-BE49-F238E27FC236}">
                    <a16:creationId xmlns:a16="http://schemas.microsoft.com/office/drawing/2014/main" xmlns="" id="{56F3DD8F-7A47-4624-9057-ADCA7D330384}"/>
                  </a:ext>
                </a:extLst>
              </p:cNvPr>
              <p:cNvGrpSpPr/>
              <p:nvPr/>
            </p:nvGrpSpPr>
            <p:grpSpPr>
              <a:xfrm>
                <a:off x="6961978" y="2956265"/>
                <a:ext cx="3624754" cy="3537294"/>
                <a:chOff x="8044101" y="3225145"/>
                <a:chExt cx="2736384" cy="2670359"/>
              </a:xfrm>
            </p:grpSpPr>
            <p:grpSp>
              <p:nvGrpSpPr>
                <p:cNvPr id="15" name="组合 14">
                  <a:extLst>
                    <a:ext uri="{FF2B5EF4-FFF2-40B4-BE49-F238E27FC236}">
                      <a16:creationId xmlns:a16="http://schemas.microsoft.com/office/drawing/2014/main" xmlns="" id="{A3C7FFD8-1BA5-4651-B53C-8C29C90C15B7}"/>
                    </a:ext>
                  </a:extLst>
                </p:cNvPr>
                <p:cNvGrpSpPr/>
                <p:nvPr/>
              </p:nvGrpSpPr>
              <p:grpSpPr>
                <a:xfrm>
                  <a:off x="8110122" y="3225145"/>
                  <a:ext cx="2670363" cy="2670359"/>
                  <a:chOff x="8158160" y="4724393"/>
                  <a:chExt cx="1314449" cy="1314447"/>
                </a:xfrm>
              </p:grpSpPr>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xmlns="" id="{181D914F-C455-47C4-BBBD-827FE14DD20A}"/>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ea typeface="黑体" pitchFamily="49" charset="-122"/>
                                    </a:rPr>
                                  </m:ctrlPr>
                                </m:sSubPr>
                                <m:e>
                                  <m:r>
                                    <a:rPr lang="en-US" altLang="zh-CN"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d>
                                <m:dPr>
                                  <m:ctrlPr>
                                    <a:rPr lang="en-US" altLang="zh-CN" b="0" i="1">
                                      <a:latin typeface="Cambria Math" charset="0"/>
                                      <a:ea typeface="黑体" pitchFamily="49" charset="-122"/>
                                    </a:rPr>
                                  </m:ctrlPr>
                                </m:dPr>
                                <m:e>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e>
                              </m:d>
                              <m:r>
                                <a:rPr lang="en-US" altLang="zh-CN" b="0" i="1" smtClean="0">
                                  <a:latin typeface="Cambria Math" panose="02040503050406030204" pitchFamily="18" charset="0"/>
                                  <a:ea typeface="黑体" pitchFamily="49" charset="-122"/>
                                </a:rPr>
                                <m:t>=0.3</m:t>
                              </m:r>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181D914F-C455-47C4-BBBD-827FE14DD20A}"/>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3"/>
                        <a:stretch>
                          <a:fillRect/>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xmlns="" id="{D9534126-FCAD-4C39-9430-3A7A874021AD}"/>
                      </a:ext>
                    </a:extLst>
                  </p:cNvPr>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xmlns="" id="{CA49BD5C-AF24-4219-ACB6-3388A2301CB9}"/>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xmlns="" id="{E38B3543-CC38-414D-B8F1-B92838DCC0CE}"/>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ea typeface="黑体" pitchFamily="49" charset="-122"/>
                                    </a:rPr>
                                  </m:ctrlPr>
                                </m:sSubPr>
                                <m:e>
                                  <m:r>
                                    <a:rPr lang="en-US" altLang="zh-CN"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d>
                                <m:dPr>
                                  <m:ctrlPr>
                                    <a:rPr lang="en-US" altLang="zh-CN" b="0" i="1" smtClean="0">
                                      <a:latin typeface="Cambria Math" charset="0"/>
                                      <a:ea typeface="黑体" pitchFamily="49" charset="-122"/>
                                    </a:rPr>
                                  </m:ctrlPr>
                                </m:dPr>
                                <m:e>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e>
                              </m:d>
                              <m:r>
                                <a:rPr lang="en-US" altLang="zh-CN" b="0" i="1" smtClean="0">
                                  <a:latin typeface="Cambria Math" panose="02040503050406030204" pitchFamily="18" charset="0"/>
                                  <a:ea typeface="黑体" pitchFamily="49" charset="-122"/>
                                </a:rPr>
                                <m:t>=0.4</m:t>
                              </m:r>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E38B3543-CC38-414D-B8F1-B92838DCC0CE}"/>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4"/>
                        <a:stretch>
                          <a:fillRect/>
                        </a:stretch>
                      </a:blipFill>
                    </p:spPr>
                    <p:txBody>
                      <a:bodyPr/>
                      <a:lstStyle/>
                      <a:p>
                        <a:r>
                          <a:rPr lang="zh-CN" altLang="en-US">
                            <a:noFill/>
                          </a:rPr>
                          <a:t> </a:t>
                        </a:r>
                      </a:p>
                    </p:txBody>
                  </p:sp>
                </mc:Fallback>
              </mc:AlternateContent>
            </p:grpSp>
            <p:sp>
              <p:nvSpPr>
                <p:cNvPr id="16" name="箭头: 下 15">
                  <a:extLst>
                    <a:ext uri="{FF2B5EF4-FFF2-40B4-BE49-F238E27FC236}">
                      <a16:creationId xmlns:a16="http://schemas.microsoft.com/office/drawing/2014/main" xmlns="" id="{35C80E6B-0D9E-41C5-B6F8-CC3A4EE9816A}"/>
                    </a:ext>
                  </a:extLst>
                </p:cNvPr>
                <p:cNvSpPr/>
                <p:nvPr/>
              </p:nvSpPr>
              <p:spPr>
                <a:xfrm rot="10800000">
                  <a:off x="8682313" y="5522965"/>
                  <a:ext cx="190502" cy="300441"/>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xmlns="" id="{0E9B07E0-E5BD-4707-A6D0-F5AFDC9B4B72}"/>
                        </a:ext>
                      </a:extLst>
                    </p:cNvPr>
                    <p:cNvSpPr/>
                    <p:nvPr/>
                  </p:nvSpPr>
                  <p:spPr>
                    <a:xfrm>
                      <a:off x="8044101" y="5090856"/>
                      <a:ext cx="1467133" cy="27881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𝑉</m:t>
                                </m:r>
                              </m:e>
                              <m:sub>
                                <m:r>
                                  <a:rPr lang="en-US" altLang="zh-CN" i="1">
                                    <a:latin typeface="Cambria Math" panose="02040503050406030204" pitchFamily="18" charset="0"/>
                                    <a:ea typeface="黑体" pitchFamily="49" charset="-122"/>
                                  </a:rPr>
                                  <m:t>𝜋</m:t>
                                </m:r>
                              </m:sub>
                            </m:sSub>
                            <m:d>
                              <m:dPr>
                                <m:ctrlPr>
                                  <a:rPr lang="en-US" altLang="zh-CN" i="1">
                                    <a:latin typeface="Cambria Math" charset="0"/>
                                    <a:ea typeface="黑体" pitchFamily="49" charset="-122"/>
                                  </a:rPr>
                                </m:ctrlPr>
                              </m:dPr>
                              <m:e>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e>
                            </m:d>
                            <m:r>
                              <a:rPr lang="en-US" altLang="zh-CN" i="1">
                                <a:latin typeface="Cambria Math" panose="02040503050406030204" pitchFamily="18" charset="0"/>
                                <a:ea typeface="黑体" pitchFamily="49" charset="-122"/>
                              </a:rPr>
                              <m:t>=</m:t>
                            </m:r>
                            <m:r>
                              <a:rPr lang="en-US" altLang="zh-CN" b="0" i="1" smtClean="0">
                                <a:solidFill>
                                  <a:schemeClr val="tx1"/>
                                </a:solidFill>
                                <a:latin typeface="Cambria Math" panose="02040503050406030204" pitchFamily="18" charset="0"/>
                                <a:ea typeface="黑体" pitchFamily="49" charset="-122"/>
                              </a:rPr>
                              <m:t>0.1</m:t>
                            </m:r>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0E9B07E0-E5BD-4707-A6D0-F5AFDC9B4B72}"/>
                        </a:ext>
                      </a:extLst>
                    </p:cNvPr>
                    <p:cNvSpPr>
                      <a:spLocks noRot="1" noChangeAspect="1" noMove="1" noResize="1" noEditPoints="1" noAdjustHandles="1" noChangeArrowheads="1" noChangeShapeType="1" noTextEdit="1"/>
                    </p:cNvSpPr>
                    <p:nvPr/>
                  </p:nvSpPr>
                  <p:spPr>
                    <a:xfrm>
                      <a:off x="8229308" y="5090856"/>
                      <a:ext cx="1096719" cy="278815"/>
                    </a:xfrm>
                    <a:prstGeom prst="rect">
                      <a:avLst/>
                    </a:prstGeom>
                    <a:blipFill>
                      <a:blip r:embed="rId5"/>
                      <a:stretch>
                        <a:fillRect/>
                      </a:stretch>
                    </a:blipFill>
                  </p:spPr>
                  <p:txBody>
                    <a:bodyPr/>
                    <a:lstStyle/>
                    <a:p>
                      <a:r>
                        <a:rPr lang="zh-CN" altLang="en-US">
                          <a:noFill/>
                        </a:rPr>
                        <a:t> </a:t>
                      </a:r>
                    </a:p>
                  </p:txBody>
                </p:sp>
              </mc:Fallback>
            </mc:AlternateContent>
          </p:grpSp>
          <p:sp>
            <p:nvSpPr>
              <p:cNvPr id="12" name="箭头: 下 11">
                <a:extLst>
                  <a:ext uri="{FF2B5EF4-FFF2-40B4-BE49-F238E27FC236}">
                    <a16:creationId xmlns:a16="http://schemas.microsoft.com/office/drawing/2014/main" xmlns="" id="{ADBA18D7-0F44-4C27-ADF9-7A239B1506DF}"/>
                  </a:ext>
                </a:extLst>
              </p:cNvPr>
              <p:cNvSpPr/>
              <p:nvPr/>
            </p:nvSpPr>
            <p:spPr>
              <a:xfrm rot="10800000">
                <a:off x="7807387" y="4178510"/>
                <a:ext cx="252476" cy="431247"/>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grpSp>
        <p:sp>
          <p:nvSpPr>
            <p:cNvPr id="10" name="箭头: 下 9">
              <a:extLst>
                <a:ext uri="{FF2B5EF4-FFF2-40B4-BE49-F238E27FC236}">
                  <a16:creationId xmlns:a16="http://schemas.microsoft.com/office/drawing/2014/main" xmlns="" id="{14361D25-2D6B-4EDC-8295-F7D0ADAF3284}"/>
                </a:ext>
              </a:extLst>
            </p:cNvPr>
            <p:cNvSpPr/>
            <p:nvPr/>
          </p:nvSpPr>
          <p:spPr>
            <a:xfrm rot="10800000">
              <a:off x="9565418" y="6000076"/>
              <a:ext cx="263033" cy="397979"/>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xmlns="" id="{66F35098-C75A-4FCC-A956-0C08D01DBB5B}"/>
                  </a:ext>
                </a:extLst>
              </p:cNvPr>
              <p:cNvSpPr/>
              <p:nvPr/>
            </p:nvSpPr>
            <p:spPr>
              <a:xfrm>
                <a:off x="385430" y="4779821"/>
                <a:ext cx="5411529" cy="1775935"/>
              </a:xfrm>
              <a:prstGeom prst="rect">
                <a:avLst/>
              </a:prstGeom>
            </p:spPr>
            <p:txBody>
              <a:bodyPr wrap="square">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假设</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b="1">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的值：</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 中采样得到动作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𝑃𝑟</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中采样得到</a:t>
                </a:r>
                <a14:m>
                  <m:oMath xmlns:m="http://schemas.openxmlformats.org/officeDocument/2006/math">
                    <m:r>
                      <a:rPr lang="zh-CN" altLang="en-US" b="1" dirty="0">
                        <a:latin typeface="Cambria Math" panose="02040503050406030204" pitchFamily="18" charset="0"/>
                        <a:ea typeface="华文楷体" panose="02010600040101010101" pitchFamily="2" charset="-122"/>
                        <a:cs typeface="Times New Roman" panose="02020603050405020304" pitchFamily="18" charset="0"/>
                      </a:rPr>
                      <m:t>下一步状态</m:t>
                    </m:r>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charset="0"/>
                              <a:ea typeface="华文楷体" panose="02010600040101010101" pitchFamily="2" charset="-122"/>
                              <a:cs typeface="Times New Roman" panose="02020603050405020304" pitchFamily="18" charset="0"/>
                            </a:rPr>
                          </m:ctrlPr>
                        </m:dPr>
                        <m:e>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=0.1+0.5×[0+0.99×0.3−0.1]=0.199</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2" name="矩形 21">
                <a:extLst>
                  <a:ext uri="{FF2B5EF4-FFF2-40B4-BE49-F238E27FC236}">
                    <a16:creationId xmlns:a16="http://schemas.microsoft.com/office/drawing/2014/main" id="{66F35098-C75A-4FCC-A956-0C08D01DBB5B}"/>
                  </a:ext>
                </a:extLst>
              </p:cNvPr>
              <p:cNvSpPr>
                <a:spLocks noRot="1" noChangeAspect="1" noMove="1" noResize="1" noEditPoints="1" noAdjustHandles="1" noChangeArrowheads="1" noChangeShapeType="1" noTextEdit="1"/>
              </p:cNvSpPr>
              <p:nvPr/>
            </p:nvSpPr>
            <p:spPr>
              <a:xfrm>
                <a:off x="385430" y="4779821"/>
                <a:ext cx="5411529" cy="1775935"/>
              </a:xfrm>
              <a:prstGeom prst="rect">
                <a:avLst/>
              </a:prstGeom>
              <a:blipFill>
                <a:blip r:embed="rId6"/>
                <a:stretch>
                  <a:fillRect l="-901" t="-1375" b="-3093"/>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xmlns="" id="{91E98181-9AD0-4368-B1EA-96EA7E3737A5}"/>
              </a:ext>
            </a:extLst>
          </p:cNvPr>
          <p:cNvCxnSpPr>
            <a:cxnSpLocks/>
          </p:cNvCxnSpPr>
          <p:nvPr/>
        </p:nvCxnSpPr>
        <p:spPr>
          <a:xfrm>
            <a:off x="7316493" y="4224890"/>
            <a:ext cx="0" cy="295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8C8F8CB4-67DC-4AA6-9377-85B98B046791}"/>
                  </a:ext>
                </a:extLst>
              </p:cNvPr>
              <p:cNvSpPr/>
              <p:nvPr/>
            </p:nvSpPr>
            <p:spPr>
              <a:xfrm>
                <a:off x="7073666" y="4529329"/>
                <a:ext cx="8034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黑体" pitchFamily="49" charset="-122"/>
                        </a:rPr>
                        <m:t>0.1</m:t>
                      </m:r>
                      <m:r>
                        <a:rPr lang="en-US" altLang="zh-CN" b="0" i="1" smtClean="0">
                          <a:solidFill>
                            <a:srgbClr val="FF0000"/>
                          </a:solidFill>
                          <a:latin typeface="Cambria Math" panose="02040503050406030204" pitchFamily="18" charset="0"/>
                          <a:ea typeface="黑体" pitchFamily="49" charset="-122"/>
                        </a:rPr>
                        <m:t>99</m:t>
                      </m:r>
                    </m:oMath>
                  </m:oMathPara>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 xmlns:a16="http://schemas.microsoft.com/office/drawing/2014/main" xmlns:a14="http://schemas.microsoft.com/office/drawing/2010/main" id="{8C8F8CB4-67DC-4AA6-9377-85B98B046791}"/>
                  </a:ext>
                </a:extLst>
              </p:cNvPr>
              <p:cNvSpPr>
                <a:spLocks noRot="1" noChangeAspect="1" noMove="1" noResize="1" noEditPoints="1" noAdjustHandles="1" noChangeArrowheads="1" noChangeShapeType="1" noTextEdit="1"/>
              </p:cNvSpPr>
              <p:nvPr/>
            </p:nvSpPr>
            <p:spPr>
              <a:xfrm>
                <a:off x="9431554" y="4529329"/>
                <a:ext cx="798617" cy="369332"/>
              </a:xfrm>
              <a:prstGeom prst="rect">
                <a:avLst/>
              </a:prstGeom>
              <a:blipFill rotWithShape="1">
                <a:blip r:embed="rId7"/>
                <a:stretch>
                  <a:fillRect/>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xmlns="" id="{C78A7C31-3764-48CD-9DE6-326D71F9F0A4}"/>
              </a:ext>
            </a:extLst>
          </p:cNvPr>
          <p:cNvSpPr/>
          <p:nvPr/>
        </p:nvSpPr>
        <p:spPr>
          <a:xfrm>
            <a:off x="727862" y="891237"/>
            <a:ext cx="7070742" cy="507831"/>
          </a:xfrm>
          <a:prstGeom prst="rect">
            <a:avLst/>
          </a:prstGeom>
        </p:spPr>
        <p:txBody>
          <a:bodyPr wrap="square">
            <a:spAutoFit/>
          </a:bodyPr>
          <a:lstStyle/>
          <a:p>
            <a:pPr>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sp>
        <p:nvSpPr>
          <p:cNvPr id="3" name="矩形 2"/>
          <p:cNvSpPr/>
          <p:nvPr/>
        </p:nvSpPr>
        <p:spPr>
          <a:xfrm>
            <a:off x="6152110" y="4921878"/>
            <a:ext cx="2923432" cy="738664"/>
          </a:xfrm>
          <a:prstGeom prst="rect">
            <a:avLst/>
          </a:prstGeom>
        </p:spPr>
        <p:txBody>
          <a:bodyPr wrap="square">
            <a:spAutoFit/>
          </a:bodyPr>
          <a:lstStyle/>
          <a:p>
            <a:pPr algn="just"/>
            <a:r>
              <a:rPr lang="zh-CN" altLang="zh-CN" sz="1400" b="1" dirty="0">
                <a:latin typeface="Times New Roman" panose="02020603050405020304" pitchFamily="18" charset="0"/>
                <a:ea typeface="华文楷体" panose="02010600040101010101" pitchFamily="2" charset="-122"/>
                <a:cs typeface="Times New Roman" panose="02020603050405020304" pitchFamily="18" charset="0"/>
              </a:rPr>
              <a:t>在对片段进行采样的同时，不断以上述方法更新当前状态的价值函数，不断迭代直到价值函数收敛为止。</a:t>
            </a:r>
          </a:p>
        </p:txBody>
      </p:sp>
    </p:spTree>
    <p:extLst>
      <p:ext uri="{BB962C8B-B14F-4D97-AF65-F5344CB8AC3E}">
        <p14:creationId xmlns:p14="http://schemas.microsoft.com/office/powerpoint/2010/main" val="3743311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FBD0EAF9-2ECB-4163-B273-83D2491C3454}"/>
                  </a:ext>
                </a:extLst>
              </p:cNvPr>
              <p:cNvSpPr txBox="1"/>
              <p:nvPr/>
            </p:nvSpPr>
            <p:spPr>
              <a:xfrm>
                <a:off x="264065" y="1352221"/>
                <a:ext cx="5721658" cy="2900730"/>
              </a:xfrm>
              <a:prstGeom prst="rect">
                <a:avLst/>
              </a:prstGeom>
              <a:noFill/>
              <a:ln>
                <a:solidFill>
                  <a:schemeClr val="tx1"/>
                </a:solidFill>
              </a:ln>
            </p:spPr>
            <p:txBody>
              <a:bodyPr wrap="square" rtlCol="0">
                <a:spAutoFit/>
              </a:bodyPr>
              <a:lstStyle/>
              <a:p>
                <a:r>
                  <a:rPr lang="zh-CN" altLang="en-US" sz="1600" dirty="0">
                    <a:latin typeface="Times New Roman" panose="02020603050405020304" pitchFamily="18" charset="0"/>
                    <a:ea typeface="黑体" pitchFamily="49" charset="-122"/>
                    <a:cs typeface="Times New Roman" panose="02020603050405020304" pitchFamily="18" charset="0"/>
                  </a:rPr>
                  <a:t>初始化</a:t>
                </a:r>
                <a14:m>
                  <m:oMath xmlns:m="http://schemas.openxmlformats.org/officeDocument/2006/math">
                    <m:sSub>
                      <m:sSubPr>
                        <m:ctrlPr>
                          <a:rPr lang="en-US" altLang="zh-CN" sz="1600" i="1" smtClean="0">
                            <a:solidFill>
                              <a:schemeClr val="tx1"/>
                            </a:solidFill>
                            <a:latin typeface="Cambria Math" charset="0"/>
                            <a:ea typeface="黑体" pitchFamily="49" charset="-122"/>
                          </a:rPr>
                        </m:ctrlPr>
                      </m:sSubPr>
                      <m:e>
                        <m:r>
                          <a:rPr lang="en-US" altLang="zh-CN" sz="1600" i="1">
                            <a:solidFill>
                              <a:schemeClr val="tx1"/>
                            </a:solidFill>
                            <a:latin typeface="Cambria Math" panose="02040503050406030204" pitchFamily="18" charset="0"/>
                            <a:ea typeface="黑体" pitchFamily="49" charset="-122"/>
                          </a:rPr>
                          <m:t>𝑞</m:t>
                        </m:r>
                      </m:e>
                      <m:sub>
                        <m:r>
                          <a:rPr lang="en-US" altLang="zh-CN" sz="1600" i="1">
                            <a:solidFill>
                              <a:schemeClr val="tx1"/>
                            </a:solidFill>
                            <a:latin typeface="Cambria Math" panose="02040503050406030204" pitchFamily="18" charset="0"/>
                            <a:ea typeface="黑体" pitchFamily="49" charset="-122"/>
                          </a:rPr>
                          <m:t>𝜋</m:t>
                        </m:r>
                      </m:sub>
                    </m:sSub>
                  </m:oMath>
                </a14:m>
                <a:r>
                  <a:rPr lang="zh-CN" altLang="en-US" sz="1600" dirty="0">
                    <a:latin typeface="Times New Roman" panose="02020603050405020304" pitchFamily="18" charset="0"/>
                    <a:ea typeface="黑体" pitchFamily="49" charset="-122"/>
                    <a:cs typeface="Times New Roman" panose="02020603050405020304" pitchFamily="18" charset="0"/>
                  </a:rPr>
                  <a:t>函数</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zh-CN" altLang="en-US" sz="1600" dirty="0">
                    <a:latin typeface="Times New Roman" panose="02020603050405020304" pitchFamily="18" charset="0"/>
                    <a:ea typeface="黑体" pitchFamily="49" charset="-122"/>
                    <a:cs typeface="Times New Roman" panose="02020603050405020304" pitchFamily="18" charset="0"/>
                  </a:rPr>
                  <a:t>循环</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初始化</a:t>
                </a:r>
                <a:r>
                  <a:rPr lang="en-US" altLang="zh-CN" sz="1600" dirty="0">
                    <a:latin typeface="Times New Roman" panose="02020603050405020304" pitchFamily="18" charset="0"/>
                    <a:ea typeface="黑体" pitchFamily="49" charset="-122"/>
                    <a:cs typeface="Times New Roman" panose="02020603050405020304" pitchFamily="18" charset="0"/>
                  </a:rPr>
                  <a:t>s</a:t>
                </a:r>
                <a:r>
                  <a:rPr lang="zh-CN" altLang="en-US" sz="1600" dirty="0">
                    <a:latin typeface="Times New Roman" panose="02020603050405020304" pitchFamily="18" charset="0"/>
                    <a:ea typeface="黑体" pitchFamily="49" charset="-122"/>
                    <a:cs typeface="Times New Roman" panose="02020603050405020304" pitchFamily="18" charset="0"/>
                  </a:rPr>
                  <a:t>为初始状态</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循环</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600" b="0" i="1" strike="sngStrike" smtClean="0">
                        <a:latin typeface="Cambria Math" panose="02040503050406030204" pitchFamily="18" charset="0"/>
                        <a:ea typeface="黑体" pitchFamily="49" charset="-122"/>
                      </a:rPr>
                      <m:t>𝑎</m:t>
                    </m:r>
                    <m:r>
                      <a:rPr lang="en-US" altLang="zh-CN" sz="1600" b="0" i="1" strike="sngStrike" smtClean="0">
                        <a:latin typeface="Cambria Math" panose="02040503050406030204" pitchFamily="18" charset="0"/>
                        <a:ea typeface="黑体" pitchFamily="49" charset="-122"/>
                      </a:rPr>
                      <m:t>∼</m:t>
                    </m:r>
                    <m:r>
                      <a:rPr lang="en-US" altLang="zh-CN" sz="1600" b="0" i="1" strike="sngStrike" smtClean="0">
                        <a:latin typeface="Cambria Math" panose="02040503050406030204" pitchFamily="18" charset="0"/>
                        <a:ea typeface="黑体" pitchFamily="49" charset="-122"/>
                      </a:rPr>
                      <m:t>𝜋</m:t>
                    </m:r>
                    <m:r>
                      <a:rPr lang="en-US" altLang="zh-CN" sz="1600" b="0" i="1" strike="sngStrike" smtClean="0">
                        <a:latin typeface="Cambria Math" panose="02040503050406030204" pitchFamily="18" charset="0"/>
                        <a:ea typeface="黑体" pitchFamily="49" charset="-122"/>
                      </a:rPr>
                      <m:t>(</m:t>
                    </m:r>
                    <m:r>
                      <a:rPr lang="en-US" altLang="zh-CN" sz="1600" b="0" i="1" strike="sngStrike" smtClean="0">
                        <a:latin typeface="Cambria Math" panose="02040503050406030204" pitchFamily="18" charset="0"/>
                        <a:ea typeface="黑体" pitchFamily="49" charset="-122"/>
                      </a:rPr>
                      <m:t>𝑠</m:t>
                    </m:r>
                    <m:r>
                      <a:rPr lang="en-US" altLang="zh-CN" sz="1600" b="0" i="1" strike="sngStrike" smtClean="0">
                        <a:latin typeface="Cambria Math" panose="02040503050406030204" pitchFamily="18" charset="0"/>
                        <a:ea typeface="黑体" pitchFamily="49" charset="-122"/>
                      </a:rPr>
                      <m:t>,⋅)</m:t>
                    </m:r>
                  </m:oMath>
                </a14:m>
                <a:r>
                  <a:rPr lang="en-US" altLang="zh-CN" sz="16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600" b="0" i="1" dirty="0" smtClean="0">
                        <a:solidFill>
                          <a:srgbClr val="FF0000"/>
                        </a:solidFill>
                        <a:latin typeface="Cambria Math" panose="02040503050406030204" pitchFamily="18" charset="0"/>
                        <a:ea typeface="黑体" pitchFamily="49" charset="-122"/>
                      </a:rPr>
                      <m:t>𝑎</m:t>
                    </m:r>
                    <m:r>
                      <a:rPr lang="en-US" altLang="zh-CN" sz="1600" b="0" i="1" dirty="0" smtClean="0">
                        <a:solidFill>
                          <a:srgbClr val="FF0000"/>
                        </a:solidFill>
                        <a:latin typeface="Cambria Math" panose="02040503050406030204" pitchFamily="18" charset="0"/>
                        <a:ea typeface="黑体" pitchFamily="49" charset="-122"/>
                      </a:rPr>
                      <m:t>=</m:t>
                    </m:r>
                    <m:sSub>
                      <m:sSubPr>
                        <m:ctrlPr>
                          <a:rPr lang="en-US" altLang="zh-CN" sz="1600" b="0" i="1" dirty="0" smtClean="0">
                            <a:solidFill>
                              <a:srgbClr val="FF0000"/>
                            </a:solidFill>
                            <a:latin typeface="Cambria Math" charset="0"/>
                            <a:ea typeface="黑体" pitchFamily="49" charset="-122"/>
                          </a:rPr>
                        </m:ctrlPr>
                      </m:sSubPr>
                      <m:e>
                        <m:r>
                          <m:rPr>
                            <m:sty m:val="p"/>
                          </m:rPr>
                          <a:rPr lang="en-US" altLang="zh-CN" sz="1600" b="0" i="0" dirty="0" smtClean="0">
                            <a:solidFill>
                              <a:srgbClr val="FF0000"/>
                            </a:solidFill>
                            <a:latin typeface="Cambria Math" panose="02040503050406030204" pitchFamily="18" charset="0"/>
                            <a:ea typeface="黑体" pitchFamily="49" charset="-122"/>
                          </a:rPr>
                          <m:t>argmax</m:t>
                        </m:r>
                      </m:e>
                      <m:sub>
                        <m:sSup>
                          <m:sSupPr>
                            <m:ctrlPr>
                              <a:rPr lang="en-US" altLang="zh-CN" sz="1600" b="0" i="1" dirty="0" smtClean="0">
                                <a:solidFill>
                                  <a:srgbClr val="FF0000"/>
                                </a:solidFill>
                                <a:latin typeface="Cambria Math" charset="0"/>
                                <a:ea typeface="黑体" pitchFamily="49" charset="-122"/>
                              </a:rPr>
                            </m:ctrlPr>
                          </m:sSupPr>
                          <m:e>
                            <m:r>
                              <a:rPr lang="en-US" altLang="zh-CN" sz="1600" b="0" i="1" dirty="0" smtClean="0">
                                <a:solidFill>
                                  <a:srgbClr val="FF0000"/>
                                </a:solidFill>
                                <a:latin typeface="Cambria Math" panose="02040503050406030204" pitchFamily="18" charset="0"/>
                                <a:ea typeface="黑体" pitchFamily="49" charset="-122"/>
                              </a:rPr>
                              <m:t>𝑎</m:t>
                            </m:r>
                          </m:e>
                          <m:sup>
                            <m:r>
                              <a:rPr lang="en-US" altLang="zh-CN" sz="1600" b="0" i="1" dirty="0" smtClean="0">
                                <a:solidFill>
                                  <a:srgbClr val="FF0000"/>
                                </a:solidFill>
                                <a:latin typeface="Cambria Math" panose="02040503050406030204" pitchFamily="18" charset="0"/>
                                <a:ea typeface="黑体" pitchFamily="49" charset="-122"/>
                              </a:rPr>
                              <m:t>′</m:t>
                            </m:r>
                          </m:sup>
                        </m:sSup>
                      </m:sub>
                    </m:sSub>
                    <m:sSub>
                      <m:sSubPr>
                        <m:ctrlPr>
                          <a:rPr lang="en-US" altLang="zh-CN" sz="1600" b="0" i="1" dirty="0" smtClean="0">
                            <a:solidFill>
                              <a:srgbClr val="FF0000"/>
                            </a:solidFill>
                            <a:latin typeface="Cambria Math" charset="0"/>
                            <a:ea typeface="黑体" pitchFamily="49" charset="-122"/>
                          </a:rPr>
                        </m:ctrlPr>
                      </m:sSubPr>
                      <m:e>
                        <m:r>
                          <a:rPr lang="en-US" altLang="zh-CN" sz="1600" b="0" i="1" dirty="0" smtClean="0">
                            <a:solidFill>
                              <a:srgbClr val="FF0000"/>
                            </a:solidFill>
                            <a:latin typeface="Cambria Math" panose="02040503050406030204" pitchFamily="18" charset="0"/>
                            <a:ea typeface="黑体" pitchFamily="49" charset="-122"/>
                          </a:rPr>
                          <m:t>𝑞</m:t>
                        </m:r>
                      </m:e>
                      <m:sub>
                        <m:r>
                          <a:rPr lang="en-US" altLang="zh-CN" sz="1600" b="0" i="1" dirty="0" smtClean="0">
                            <a:solidFill>
                              <a:srgbClr val="FF0000"/>
                            </a:solidFill>
                            <a:latin typeface="Cambria Math" panose="02040503050406030204" pitchFamily="18" charset="0"/>
                            <a:ea typeface="黑体" pitchFamily="49" charset="-122"/>
                          </a:rPr>
                          <m:t>𝜋</m:t>
                        </m:r>
                      </m:sub>
                    </m:sSub>
                    <m:r>
                      <a:rPr lang="en-US" altLang="zh-CN" sz="1600" b="0" i="1" dirty="0" smtClean="0">
                        <a:solidFill>
                          <a:srgbClr val="FF0000"/>
                        </a:solidFill>
                        <a:latin typeface="Cambria Math" panose="02040503050406030204" pitchFamily="18" charset="0"/>
                        <a:ea typeface="黑体" pitchFamily="49" charset="-122"/>
                      </a:rPr>
                      <m:t>(</m:t>
                    </m:r>
                    <m:r>
                      <a:rPr lang="en-US" altLang="zh-CN" sz="1600" b="0" i="1" dirty="0" smtClean="0">
                        <a:solidFill>
                          <a:srgbClr val="FF0000"/>
                        </a:solidFill>
                        <a:latin typeface="Cambria Math" panose="02040503050406030204" pitchFamily="18" charset="0"/>
                        <a:ea typeface="黑体" pitchFamily="49" charset="-122"/>
                      </a:rPr>
                      <m:t>𝑠</m:t>
                    </m:r>
                    <m:r>
                      <a:rPr lang="en-US" altLang="zh-CN" sz="1600" b="0" i="1" dirty="0" smtClean="0">
                        <a:solidFill>
                          <a:srgbClr val="FF0000"/>
                        </a:solidFill>
                        <a:latin typeface="Cambria Math" panose="02040503050406030204" pitchFamily="18" charset="0"/>
                        <a:ea typeface="黑体" pitchFamily="49" charset="-122"/>
                      </a:rPr>
                      <m:t>,</m:t>
                    </m:r>
                    <m:r>
                      <a:rPr lang="en-US" altLang="zh-CN" sz="1600" b="0" i="1" dirty="0" smtClean="0">
                        <a:solidFill>
                          <a:srgbClr val="FF0000"/>
                        </a:solidFill>
                        <a:latin typeface="Cambria Math" panose="02040503050406030204" pitchFamily="18" charset="0"/>
                        <a:ea typeface="黑体" pitchFamily="49" charset="-122"/>
                      </a:rPr>
                      <m:t>𝑎</m:t>
                    </m:r>
                    <m:r>
                      <a:rPr lang="en-US" altLang="zh-CN" sz="1600" b="0" i="1" dirty="0" smtClean="0">
                        <a:solidFill>
                          <a:srgbClr val="FF0000"/>
                        </a:solidFill>
                        <a:latin typeface="Cambria Math" panose="02040503050406030204" pitchFamily="18" charset="0"/>
                        <a:ea typeface="黑体" pitchFamily="49" charset="-122"/>
                      </a:rPr>
                      <m:t>′)</m:t>
                    </m:r>
                  </m:oMath>
                </a14:m>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执行动作</a:t>
                </a:r>
                <a14:m>
                  <m:oMath xmlns:m="http://schemas.openxmlformats.org/officeDocument/2006/math">
                    <m:r>
                      <a:rPr lang="en-US" altLang="zh-CN" sz="1600" b="0" i="1" smtClean="0">
                        <a:latin typeface="Cambria Math" panose="02040503050406030204" pitchFamily="18" charset="0"/>
                        <a:ea typeface="黑体" pitchFamily="49" charset="-122"/>
                      </a:rPr>
                      <m:t>𝑎</m:t>
                    </m:r>
                  </m:oMath>
                </a14:m>
                <a:r>
                  <a:rPr lang="zh-CN" altLang="en-US" sz="1600" dirty="0">
                    <a:latin typeface="Times New Roman" panose="02020603050405020304" pitchFamily="18" charset="0"/>
                    <a:ea typeface="黑体" pitchFamily="49" charset="-122"/>
                    <a:cs typeface="Times New Roman" panose="02020603050405020304" pitchFamily="18" charset="0"/>
                  </a:rPr>
                  <a:t>，观察奖励</a:t>
                </a:r>
                <a14:m>
                  <m:oMath xmlns:m="http://schemas.openxmlformats.org/officeDocument/2006/math">
                    <m:r>
                      <a:rPr lang="en-US" altLang="zh-CN" sz="1600" b="0" i="1" smtClean="0">
                        <a:latin typeface="Cambria Math" panose="02040503050406030204" pitchFamily="18" charset="0"/>
                        <a:ea typeface="黑体" pitchFamily="49" charset="-122"/>
                      </a:rPr>
                      <m:t>𝑅</m:t>
                    </m:r>
                  </m:oMath>
                </a14:m>
                <a:r>
                  <a:rPr lang="zh-CN" altLang="en-US" sz="1600" dirty="0">
                    <a:latin typeface="Times New Roman" panose="02020603050405020304" pitchFamily="18" charset="0"/>
                    <a:ea typeface="黑体" pitchFamily="49" charset="-122"/>
                    <a:cs typeface="Times New Roman" panose="02020603050405020304" pitchFamily="18" charset="0"/>
                  </a:rPr>
                  <a:t>和下一个状态</a:t>
                </a:r>
                <a14:m>
                  <m:oMath xmlns:m="http://schemas.openxmlformats.org/officeDocument/2006/math">
                    <m:r>
                      <a:rPr lang="en-US" altLang="zh-CN" sz="1600" b="0" i="1" smtClean="0">
                        <a:latin typeface="Cambria Math" panose="02040503050406030204" pitchFamily="18" charset="0"/>
                        <a:ea typeface="黑体" pitchFamily="49" charset="-122"/>
                      </a:rPr>
                      <m:t>𝑠</m:t>
                    </m:r>
                    <m:r>
                      <a:rPr lang="en-US" altLang="zh-CN" sz="1600" b="0" i="1" smtClean="0">
                        <a:latin typeface="Cambria Math" panose="02040503050406030204" pitchFamily="18" charset="0"/>
                        <a:ea typeface="黑体" pitchFamily="49" charset="-122"/>
                      </a:rPr>
                      <m:t>′</m:t>
                    </m:r>
                  </m:oMath>
                </a14:m>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zh-CN" altLang="en-US" sz="1600" dirty="0">
                    <a:latin typeface="Times New Roman" panose="02020603050405020304" pitchFamily="18" charset="0"/>
                    <a:ea typeface="黑体" pitchFamily="49" charset="-122"/>
                    <a:cs typeface="Times New Roman" panose="02020603050405020304" pitchFamily="18" charset="0"/>
                  </a:rPr>
                  <a:t>                </a:t>
                </a:r>
                <a:r>
                  <a:rPr lang="zh-CN" altLang="en-US" sz="1600" strike="sngStrike" dirty="0">
                    <a:latin typeface="Times New Roman" panose="02020603050405020304" pitchFamily="18" charset="0"/>
                    <a:ea typeface="黑体" pitchFamily="49" charset="-122"/>
                    <a:cs typeface="Times New Roman" panose="02020603050405020304" pitchFamily="18" charset="0"/>
                  </a:rPr>
                  <a:t>更新</a:t>
                </a:r>
                <a14:m>
                  <m:oMath xmlns:m="http://schemas.openxmlformats.org/officeDocument/2006/math">
                    <m:sSub>
                      <m:sSubPr>
                        <m:ctrlPr>
                          <a:rPr lang="en-US" altLang="zh-CN" sz="1600" i="1" strike="sngStrike">
                            <a:latin typeface="Cambria Math"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charset="0"/>
                            <a:ea typeface="黑体" pitchFamily="49" charset="-122"/>
                          </a:rPr>
                        </m:ctrlPr>
                      </m:dPr>
                      <m:e>
                        <m:r>
                          <a:rPr lang="en-US" altLang="zh-CN" sz="1600" i="1" strike="sngStrike">
                            <a:latin typeface="Cambria Math" panose="02040503050406030204" pitchFamily="18" charset="0"/>
                            <a:ea typeface="黑体" pitchFamily="49" charset="-122"/>
                          </a:rPr>
                          <m:t>𝑠</m:t>
                        </m:r>
                      </m:e>
                    </m:d>
                    <m:r>
                      <a:rPr lang="en-US" altLang="zh-CN" sz="1600" i="1" strike="sngStrike">
                        <a:latin typeface="Cambria Math" panose="02040503050406030204" pitchFamily="18" charset="0"/>
                        <a:ea typeface="黑体" pitchFamily="49" charset="-122"/>
                      </a:rPr>
                      <m:t>←</m:t>
                    </m:r>
                    <m:sSub>
                      <m:sSubPr>
                        <m:ctrlPr>
                          <a:rPr lang="en-US" altLang="zh-CN" sz="1600" i="1" strike="sngStrike">
                            <a:latin typeface="Cambria Math"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charset="0"/>
                            <a:ea typeface="黑体" pitchFamily="49" charset="-122"/>
                          </a:rPr>
                        </m:ctrlPr>
                      </m:dPr>
                      <m:e>
                        <m:r>
                          <a:rPr lang="en-US" altLang="zh-CN" sz="1600" i="1" strike="sngStrike">
                            <a:latin typeface="Cambria Math" panose="02040503050406030204" pitchFamily="18" charset="0"/>
                            <a:ea typeface="黑体" pitchFamily="49" charset="-122"/>
                          </a:rPr>
                          <m:t>𝑠</m:t>
                        </m:r>
                      </m:e>
                    </m:d>
                    <m:r>
                      <a:rPr lang="en-US" altLang="zh-CN" sz="1600" i="1" strike="sngStrike">
                        <a:latin typeface="Cambria Math" panose="02040503050406030204" pitchFamily="18" charset="0"/>
                        <a:ea typeface="黑体" pitchFamily="49" charset="-122"/>
                      </a:rPr>
                      <m:t>+</m:t>
                    </m:r>
                    <m:r>
                      <a:rPr lang="en-US" altLang="zh-CN" sz="1600" i="1" strike="sngStrike">
                        <a:latin typeface="Cambria Math" panose="02040503050406030204" pitchFamily="18" charset="0"/>
                        <a:ea typeface="黑体" pitchFamily="49" charset="-122"/>
                      </a:rPr>
                      <m:t>𝛼</m:t>
                    </m:r>
                    <m:d>
                      <m:dPr>
                        <m:begChr m:val="["/>
                        <m:endChr m:val="]"/>
                        <m:ctrlPr>
                          <a:rPr lang="en-US" altLang="zh-CN" sz="1600" i="1" strike="sngStrike">
                            <a:latin typeface="Cambria Math" charset="0"/>
                            <a:ea typeface="黑体" pitchFamily="49" charset="-122"/>
                          </a:rPr>
                        </m:ctrlPr>
                      </m:dPr>
                      <m:e>
                        <m:r>
                          <a:rPr lang="en-US" altLang="zh-CN" sz="1600" i="1" strike="sngStrike">
                            <a:latin typeface="Cambria Math" panose="02040503050406030204" pitchFamily="18" charset="0"/>
                            <a:ea typeface="黑体" pitchFamily="49" charset="-122"/>
                          </a:rPr>
                          <m:t>𝑅</m:t>
                        </m:r>
                        <m:r>
                          <a:rPr lang="en-US" altLang="zh-CN" sz="1600" i="1" strike="sngStrike">
                            <a:latin typeface="Cambria Math" panose="02040503050406030204" pitchFamily="18" charset="0"/>
                            <a:ea typeface="黑体" pitchFamily="49" charset="-122"/>
                          </a:rPr>
                          <m:t>+</m:t>
                        </m:r>
                        <m:r>
                          <a:rPr lang="en-US" altLang="zh-CN" sz="1600" i="1" strike="sngStrike">
                            <a:latin typeface="Cambria Math" panose="02040503050406030204" pitchFamily="18" charset="0"/>
                            <a:ea typeface="黑体" pitchFamily="49" charset="-122"/>
                          </a:rPr>
                          <m:t>𝛾</m:t>
                        </m:r>
                        <m:sSub>
                          <m:sSubPr>
                            <m:ctrlPr>
                              <a:rPr lang="en-US" altLang="zh-CN" sz="1600" i="1" strike="sngStrike">
                                <a:latin typeface="Cambria Math"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charset="0"/>
                                <a:ea typeface="黑体" pitchFamily="49" charset="-122"/>
                              </a:rPr>
                            </m:ctrlPr>
                          </m:dPr>
                          <m:e>
                            <m:sSup>
                              <m:sSupPr>
                                <m:ctrlPr>
                                  <a:rPr lang="en-US" altLang="zh-CN" sz="1600" i="1" strike="sngStrike">
                                    <a:latin typeface="Cambria Math" charset="0"/>
                                    <a:ea typeface="黑体" pitchFamily="49" charset="-122"/>
                                  </a:rPr>
                                </m:ctrlPr>
                              </m:sSupPr>
                              <m:e>
                                <m:r>
                                  <a:rPr lang="en-US" altLang="zh-CN" sz="1600" i="1" strike="sngStrike">
                                    <a:latin typeface="Cambria Math" panose="02040503050406030204" pitchFamily="18" charset="0"/>
                                    <a:ea typeface="黑体" pitchFamily="49" charset="-122"/>
                                  </a:rPr>
                                  <m:t>𝑠</m:t>
                                </m:r>
                              </m:e>
                              <m:sup>
                                <m:r>
                                  <a:rPr lang="en-US" altLang="zh-CN" sz="1600" i="1" strike="sngStrike">
                                    <a:latin typeface="Cambria Math" panose="02040503050406030204" pitchFamily="18" charset="0"/>
                                    <a:ea typeface="黑体" pitchFamily="49" charset="-122"/>
                                  </a:rPr>
                                  <m:t>′</m:t>
                                </m:r>
                              </m:sup>
                            </m:sSup>
                          </m:e>
                        </m:d>
                        <m:r>
                          <a:rPr lang="en-US" altLang="zh-CN" sz="1600" i="1" strike="sngStrike">
                            <a:latin typeface="Cambria Math" panose="02040503050406030204" pitchFamily="18" charset="0"/>
                            <a:ea typeface="黑体" pitchFamily="49" charset="-122"/>
                          </a:rPr>
                          <m:t>−</m:t>
                        </m:r>
                        <m:sSub>
                          <m:sSubPr>
                            <m:ctrlPr>
                              <a:rPr lang="en-US" altLang="zh-CN" sz="1600" i="1" strike="sngStrike">
                                <a:latin typeface="Cambria Math"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charset="0"/>
                                <a:ea typeface="黑体" pitchFamily="49" charset="-122"/>
                              </a:rPr>
                            </m:ctrlPr>
                          </m:dPr>
                          <m:e>
                            <m:r>
                              <a:rPr lang="en-US" altLang="zh-CN" sz="1600" i="1" strike="sngStrike">
                                <a:latin typeface="Cambria Math" panose="02040503050406030204" pitchFamily="18" charset="0"/>
                                <a:ea typeface="黑体" pitchFamily="49" charset="-122"/>
                              </a:rPr>
                              <m:t>𝑠</m:t>
                            </m:r>
                          </m:e>
                        </m:d>
                      </m:e>
                    </m:d>
                  </m:oMath>
                </a14:m>
                <a:endParaRPr lang="en-US" altLang="zh-CN" sz="1600" strike="sngStrike"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黑体" pitchFamily="49" charset="-122"/>
                    <a:cs typeface="Times New Roman" panose="02020603050405020304" pitchFamily="18" charset="0"/>
                  </a:rPr>
                  <a:t>更新</a:t>
                </a:r>
                <a14:m>
                  <m:oMath xmlns:m="http://schemas.openxmlformats.org/officeDocument/2006/math">
                    <m:sSub>
                      <m:sSubPr>
                        <m:ctrlPr>
                          <a:rPr lang="en-US" altLang="zh-CN" sz="1400" b="0" i="1" smtClean="0">
                            <a:solidFill>
                              <a:srgbClr val="FF0000"/>
                            </a:solidFill>
                            <a:latin typeface="Cambria Math"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r>
                      <a:rPr lang="en-US" altLang="zh-CN" sz="1400" b="0" i="1" smtClean="0">
                        <a:solidFill>
                          <a:srgbClr val="FF0000"/>
                        </a:solidFill>
                        <a:latin typeface="Cambria Math" panose="02040503050406030204" pitchFamily="18" charset="0"/>
                        <a:ea typeface="黑体" pitchFamily="49" charset="-122"/>
                      </a:rPr>
                      <m:t>←</m:t>
                    </m:r>
                    <m:sSub>
                      <m:sSubPr>
                        <m:ctrlPr>
                          <a:rPr lang="en-US" altLang="zh-CN" sz="1400" b="0" i="1" smtClean="0">
                            <a:solidFill>
                              <a:srgbClr val="FF0000"/>
                            </a:solidFill>
                            <a:latin typeface="Cambria Math"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𝛼</m:t>
                    </m:r>
                    <m:d>
                      <m:dPr>
                        <m:begChr m:val="["/>
                        <m:endChr m:val="]"/>
                        <m:ctrlPr>
                          <a:rPr lang="en-US" altLang="zh-CN" sz="1400" b="0" i="1" smtClean="0">
                            <a:solidFill>
                              <a:srgbClr val="FF0000"/>
                            </a:solidFill>
                            <a:latin typeface="Cambria Math"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𝑅</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𝛾</m:t>
                        </m:r>
                        <m:sSub>
                          <m:sSubPr>
                            <m:ctrlPr>
                              <a:rPr lang="en-US" altLang="zh-CN" sz="1400" b="0" i="1" smtClean="0">
                                <a:solidFill>
                                  <a:srgbClr val="FF0000"/>
                                </a:solidFill>
                                <a:latin typeface="Cambria Math"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 </m:t>
                            </m:r>
                            <m:limLow>
                              <m:limLowPr>
                                <m:ctrlPr>
                                  <a:rPr lang="en-US" altLang="zh-CN" sz="1400" b="0" i="1" smtClean="0">
                                    <a:solidFill>
                                      <a:srgbClr val="FF0000"/>
                                    </a:solidFill>
                                    <a:latin typeface="Cambria Math" charset="0"/>
                                    <a:ea typeface="黑体" pitchFamily="49" charset="-122"/>
                                  </a:rPr>
                                </m:ctrlPr>
                              </m:limLowPr>
                              <m:e>
                                <m:r>
                                  <m:rPr>
                                    <m:sty m:val="p"/>
                                  </m:rPr>
                                  <a:rPr lang="en-US" altLang="zh-CN" sz="1400" b="0" i="0" smtClean="0">
                                    <a:solidFill>
                                      <a:srgbClr val="FF0000"/>
                                    </a:solidFill>
                                    <a:latin typeface="Cambria Math" panose="02040503050406030204" pitchFamily="18" charset="0"/>
                                    <a:ea typeface="黑体" pitchFamily="49" charset="-122"/>
                                  </a:rPr>
                                  <m:t>max</m:t>
                                </m:r>
                              </m:e>
                              <m:lim>
                                <m:sSup>
                                  <m:sSupPr>
                                    <m:ctrlPr>
                                      <a:rPr lang="en-US" altLang="zh-CN" sz="1400" b="0" i="1" smtClean="0">
                                        <a:solidFill>
                                          <a:srgbClr val="FF0000"/>
                                        </a:solidFill>
                                        <a:latin typeface="Cambria Math" charset="0"/>
                                        <a:ea typeface="黑体" pitchFamily="49" charset="-122"/>
                                      </a:rPr>
                                    </m:ctrlPr>
                                  </m:sSupPr>
                                  <m:e>
                                    <m:r>
                                      <a:rPr lang="en-US" altLang="zh-CN" sz="1400" b="0" i="1" smtClean="0">
                                        <a:solidFill>
                                          <a:srgbClr val="FF0000"/>
                                        </a:solidFill>
                                        <a:latin typeface="Cambria Math" panose="02040503050406030204" pitchFamily="18" charset="0"/>
                                        <a:ea typeface="黑体" pitchFamily="49" charset="-122"/>
                                      </a:rPr>
                                      <m:t>𝑎</m:t>
                                    </m:r>
                                  </m:e>
                                  <m:sup>
                                    <m:r>
                                      <a:rPr lang="en-US" altLang="zh-CN" sz="1400" b="0" i="1" smtClean="0">
                                        <a:solidFill>
                                          <a:srgbClr val="FF0000"/>
                                        </a:solidFill>
                                        <a:latin typeface="Cambria Math" panose="02040503050406030204" pitchFamily="18" charset="0"/>
                                        <a:ea typeface="黑体" pitchFamily="49" charset="-122"/>
                                      </a:rPr>
                                      <m:t>′</m:t>
                                    </m:r>
                                  </m:sup>
                                </m:sSup>
                              </m:lim>
                            </m:limLow>
                            <m:r>
                              <a:rPr lang="en-US" altLang="zh-CN" sz="1400" b="0" i="1" smtClean="0">
                                <a:solidFill>
                                  <a:srgbClr val="FF0000"/>
                                </a:solidFill>
                                <a:latin typeface="Cambria Math" panose="02040503050406030204" pitchFamily="18" charset="0"/>
                                <a:ea typeface="黑体" pitchFamily="49" charset="-122"/>
                              </a:rPr>
                              <m:t> </m:t>
                            </m:r>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charset="0"/>
                                <a:ea typeface="黑体" pitchFamily="49" charset="-122"/>
                              </a:rPr>
                            </m:ctrlPr>
                          </m:dPr>
                          <m:e>
                            <m:sSup>
                              <m:sSupPr>
                                <m:ctrlPr>
                                  <a:rPr lang="en-US" altLang="zh-CN" sz="1400" b="0" i="1" smtClean="0">
                                    <a:solidFill>
                                      <a:srgbClr val="FF0000"/>
                                    </a:solidFill>
                                    <a:latin typeface="Cambria Math" charset="0"/>
                                    <a:ea typeface="黑体" pitchFamily="49" charset="-122"/>
                                  </a:rPr>
                                </m:ctrlPr>
                              </m:sSupPr>
                              <m:e>
                                <m:r>
                                  <a:rPr lang="en-US" altLang="zh-CN" sz="1400" b="0" i="1" smtClean="0">
                                    <a:solidFill>
                                      <a:srgbClr val="FF0000"/>
                                    </a:solidFill>
                                    <a:latin typeface="Cambria Math" panose="02040503050406030204" pitchFamily="18" charset="0"/>
                                    <a:ea typeface="黑体" pitchFamily="49" charset="-122"/>
                                  </a:rPr>
                                  <m:t>𝑠</m:t>
                                </m:r>
                              </m:e>
                              <m:sup>
                                <m:r>
                                  <a:rPr lang="en-US" altLang="zh-CN" sz="1400" b="0" i="1" smtClean="0">
                                    <a:solidFill>
                                      <a:srgbClr val="FF0000"/>
                                    </a:solidFill>
                                    <a:latin typeface="Cambria Math" panose="02040503050406030204" pitchFamily="18" charset="0"/>
                                    <a:ea typeface="黑体" pitchFamily="49" charset="-122"/>
                                  </a:rPr>
                                  <m:t>′</m:t>
                                </m:r>
                              </m:sup>
                            </m:sSup>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r>
                              <a:rPr lang="en-US" altLang="zh-CN" sz="1400" b="0" i="1" smtClean="0">
                                <a:solidFill>
                                  <a:srgbClr val="FF0000"/>
                                </a:solidFill>
                                <a:latin typeface="Cambria Math" panose="02040503050406030204" pitchFamily="18" charset="0"/>
                                <a:ea typeface="黑体" pitchFamily="49" charset="-122"/>
                              </a:rPr>
                              <m:t>′</m:t>
                            </m:r>
                          </m:e>
                        </m:d>
                        <m:r>
                          <a:rPr lang="en-US" altLang="zh-CN" sz="1400" b="0" i="1" smtClean="0">
                            <a:solidFill>
                              <a:srgbClr val="FF0000"/>
                            </a:solidFill>
                            <a:latin typeface="Cambria Math" panose="02040503050406030204" pitchFamily="18" charset="0"/>
                            <a:ea typeface="黑体" pitchFamily="49" charset="-122"/>
                          </a:rPr>
                          <m:t>−</m:t>
                        </m:r>
                        <m:sSub>
                          <m:sSubPr>
                            <m:ctrlPr>
                              <a:rPr lang="en-US" altLang="zh-CN" sz="1400" b="0" i="1" smtClean="0">
                                <a:solidFill>
                                  <a:srgbClr val="FF0000"/>
                                </a:solidFill>
                                <a:latin typeface="Cambria Math"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e>
                    </m:d>
                  </m:oMath>
                </a14:m>
                <a:endParaRPr lang="en-US" altLang="zh-CN" sz="1400" b="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600" b="0" i="1" smtClean="0">
                        <a:latin typeface="Cambria Math" panose="02040503050406030204" pitchFamily="18" charset="0"/>
                        <a:ea typeface="黑体" pitchFamily="49" charset="-122"/>
                      </a:rPr>
                      <m:t>𝑠</m:t>
                    </m:r>
                    <m:r>
                      <a:rPr lang="en-US" altLang="zh-CN" sz="1600" b="0" i="1" smtClean="0">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𝑠</m:t>
                    </m:r>
                    <m:r>
                      <a:rPr lang="en-US" altLang="zh-CN" sz="1600" b="0" i="1" smtClean="0">
                        <a:latin typeface="Cambria Math" panose="02040503050406030204" pitchFamily="18" charset="0"/>
                        <a:ea typeface="黑体" pitchFamily="49" charset="-122"/>
                      </a:rPr>
                      <m:t>′</m:t>
                    </m:r>
                  </m:oMath>
                </a14:m>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直到</a:t>
                </a:r>
                <a14:m>
                  <m:oMath xmlns:m="http://schemas.openxmlformats.org/officeDocument/2006/math">
                    <m:r>
                      <a:rPr lang="en-US" altLang="zh-CN" sz="1600" b="0" i="1" smtClean="0">
                        <a:latin typeface="Cambria Math" panose="02040503050406030204" pitchFamily="18" charset="0"/>
                        <a:ea typeface="黑体" pitchFamily="49" charset="-122"/>
                      </a:rPr>
                      <m:t>𝑠</m:t>
                    </m:r>
                  </m:oMath>
                </a14:m>
                <a:r>
                  <a:rPr lang="zh-CN" altLang="en-US" sz="1600" dirty="0">
                    <a:latin typeface="Times New Roman" panose="02020603050405020304" pitchFamily="18" charset="0"/>
                    <a:ea typeface="黑体" pitchFamily="49" charset="-122"/>
                    <a:cs typeface="Times New Roman" panose="02020603050405020304" pitchFamily="18" charset="0"/>
                  </a:rPr>
                  <a:t>是终止状态</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zh-CN" altLang="en-US" sz="1600" dirty="0">
                    <a:latin typeface="Times New Roman" panose="02020603050405020304" pitchFamily="18" charset="0"/>
                    <a:ea typeface="黑体" pitchFamily="49" charset="-122"/>
                    <a:cs typeface="Times New Roman" panose="02020603050405020304" pitchFamily="18" charset="0"/>
                  </a:rPr>
                  <a:t>直到</a:t>
                </a:r>
                <a14:m>
                  <m:oMath xmlns:m="http://schemas.openxmlformats.org/officeDocument/2006/math">
                    <m:sSub>
                      <m:sSubPr>
                        <m:ctrlPr>
                          <a:rPr lang="en-US" altLang="zh-CN" sz="1600" b="0" i="1" smtClean="0">
                            <a:latin typeface="Cambria Math" charset="0"/>
                            <a:ea typeface="黑体" pitchFamily="49" charset="-122"/>
                          </a:rPr>
                        </m:ctrlPr>
                      </m:sSubPr>
                      <m:e>
                        <m:r>
                          <a:rPr lang="en-US" altLang="zh-CN" sz="1600" b="0" i="1" smtClean="0">
                            <a:latin typeface="Cambria Math"/>
                            <a:ea typeface="黑体" pitchFamily="49" charset="-122"/>
                          </a:rPr>
                          <m:t>𝑞</m:t>
                        </m:r>
                      </m:e>
                      <m:sub>
                        <m:r>
                          <a:rPr lang="en-US" altLang="zh-CN" sz="1600" b="0" i="1" smtClean="0">
                            <a:latin typeface="Cambria Math" panose="02040503050406030204" pitchFamily="18" charset="0"/>
                            <a:ea typeface="黑体" pitchFamily="49" charset="-122"/>
                          </a:rPr>
                          <m:t>𝜋</m:t>
                        </m:r>
                      </m:sub>
                    </m:sSub>
                    <m:r>
                      <a:rPr lang="zh-CN" altLang="en-US" sz="1600" i="1">
                        <a:latin typeface="Cambria Math" panose="02040503050406030204" pitchFamily="18" charset="0"/>
                        <a:ea typeface="黑体" pitchFamily="49" charset="-122"/>
                      </a:rPr>
                      <m:t>收敛</m:t>
                    </m:r>
                  </m:oMath>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264065" y="1352221"/>
                <a:ext cx="5721658" cy="2900730"/>
              </a:xfrm>
              <a:prstGeom prst="rect">
                <a:avLst/>
              </a:prstGeom>
              <a:blipFill>
                <a:blip r:embed="rId2"/>
                <a:stretch>
                  <a:fillRect l="-425" t="-628" b="-418"/>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xmlns="" id="{F9771EFC-F823-41F9-A6DA-F561C77720F7}"/>
              </a:ext>
            </a:extLst>
          </p:cNvPr>
          <p:cNvSpPr/>
          <p:nvPr/>
        </p:nvSpPr>
        <p:spPr>
          <a:xfrm>
            <a:off x="264065" y="3151175"/>
            <a:ext cx="4922044" cy="830997"/>
          </a:xfrm>
          <a:prstGeom prst="rect">
            <a:avLst/>
          </a:prstGeom>
        </p:spPr>
        <p:txBody>
          <a:bodyPr wrap="square">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r>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sp>
        <p:nvSpPr>
          <p:cNvPr id="24" name="箭头: 下 23">
            <a:extLst>
              <a:ext uri="{FF2B5EF4-FFF2-40B4-BE49-F238E27FC236}">
                <a16:creationId xmlns:a16="http://schemas.microsoft.com/office/drawing/2014/main" xmlns="" id="{8CA26AA8-F1FB-44D8-BF30-ADE2826AF290}"/>
              </a:ext>
            </a:extLst>
          </p:cNvPr>
          <p:cNvSpPr/>
          <p:nvPr/>
        </p:nvSpPr>
        <p:spPr>
          <a:xfrm rot="16200000">
            <a:off x="2107066" y="2398414"/>
            <a:ext cx="260333" cy="213604"/>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34" name="箭头: 下 33">
            <a:extLst>
              <a:ext uri="{FF2B5EF4-FFF2-40B4-BE49-F238E27FC236}">
                <a16:creationId xmlns:a16="http://schemas.microsoft.com/office/drawing/2014/main" xmlns="" id="{3322657B-260C-417F-BC0A-64BF6643F9EA}"/>
              </a:ext>
            </a:extLst>
          </p:cNvPr>
          <p:cNvSpPr/>
          <p:nvPr/>
        </p:nvSpPr>
        <p:spPr>
          <a:xfrm rot="16200000">
            <a:off x="855833" y="3168505"/>
            <a:ext cx="260333" cy="213604"/>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xmlns="" id="{A3035407-937E-48E4-AB6E-B6A21D8299EE}"/>
              </a:ext>
            </a:extLst>
          </p:cNvPr>
          <p:cNvSpPr/>
          <p:nvPr/>
        </p:nvSpPr>
        <p:spPr>
          <a:xfrm>
            <a:off x="2853368" y="2399434"/>
            <a:ext cx="768673" cy="235949"/>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xmlns="" id="{72C34977-0B31-47DD-9A86-23F295AF77D8}"/>
              </a:ext>
            </a:extLst>
          </p:cNvPr>
          <p:cNvSpPr/>
          <p:nvPr/>
        </p:nvSpPr>
        <p:spPr>
          <a:xfrm>
            <a:off x="3870181" y="3151175"/>
            <a:ext cx="363924" cy="360750"/>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cxnSp>
        <p:nvCxnSpPr>
          <p:cNvPr id="9" name="直接箭头连接符 8">
            <a:extLst>
              <a:ext uri="{FF2B5EF4-FFF2-40B4-BE49-F238E27FC236}">
                <a16:creationId xmlns:a16="http://schemas.microsoft.com/office/drawing/2014/main" xmlns="" id="{C87FFBC8-C46F-491C-84D4-43BAB9261CC2}"/>
              </a:ext>
            </a:extLst>
          </p:cNvPr>
          <p:cNvCxnSpPr/>
          <p:nvPr/>
        </p:nvCxnSpPr>
        <p:spPr>
          <a:xfrm flipV="1">
            <a:off x="3537997" y="2281751"/>
            <a:ext cx="482203" cy="127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00376AD4-04B4-4B65-A04A-EBED200BF8DE}"/>
              </a:ext>
            </a:extLst>
          </p:cNvPr>
          <p:cNvCxnSpPr>
            <a:cxnSpLocks/>
            <a:stCxn id="36" idx="0"/>
          </p:cNvCxnSpPr>
          <p:nvPr/>
        </p:nvCxnSpPr>
        <p:spPr>
          <a:xfrm flipV="1">
            <a:off x="4052143" y="2561460"/>
            <a:ext cx="125219" cy="589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A5AD33BE-4083-4354-A88A-24D97245B9D8}"/>
                  </a:ext>
                </a:extLst>
              </p:cNvPr>
              <p:cNvSpPr/>
              <p:nvPr/>
            </p:nvSpPr>
            <p:spPr>
              <a:xfrm>
                <a:off x="4079670" y="2029019"/>
                <a:ext cx="4006994" cy="338554"/>
              </a:xfrm>
              <a:prstGeom prst="rect">
                <a:avLst/>
              </a:prstGeom>
              <a:ln w="25400">
                <a:solidFill>
                  <a:schemeClr val="tx1"/>
                </a:solidFill>
              </a:ln>
            </p:spPr>
            <p:txBody>
              <a:bodyPr wrap="none">
                <a:spAutoFit/>
              </a:bodyPr>
              <a:lstStyle/>
              <a:p>
                <a:r>
                  <a:rPr lang="zh-CN" altLang="en-US" sz="1600" dirty="0">
                    <a:latin typeface="Times New Roman" panose="02020603050405020304" pitchFamily="18" charset="0"/>
                    <a:ea typeface="黑体" pitchFamily="49" charset="-122"/>
                    <a:cs typeface="Times New Roman" panose="02020603050405020304" pitchFamily="18" charset="0"/>
                  </a:rPr>
                  <a:t>先前的策略优化：</a:t>
                </a:r>
                <a14:m>
                  <m:oMath xmlns:m="http://schemas.openxmlformats.org/officeDocument/2006/math">
                    <m:sSup>
                      <m:sSupPr>
                        <m:ctrlPr>
                          <a:rPr lang="en-US" altLang="zh-CN" sz="1600" i="1">
                            <a:latin typeface="Cambria Math"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𝜋</m:t>
                        </m:r>
                      </m:e>
                      <m:sup>
                        <m:r>
                          <a:rPr lang="en-US" altLang="zh-CN" sz="1600" i="1">
                            <a:latin typeface="Cambria Math" panose="02040503050406030204" pitchFamily="18" charset="0"/>
                            <a:ea typeface="黑体" panose="02010609060101010101" pitchFamily="49" charset="-122"/>
                          </a:rPr>
                          <m:t>′</m:t>
                        </m:r>
                      </m:sup>
                    </m:sSup>
                    <m:d>
                      <m:dPr>
                        <m:ctrlPr>
                          <a:rPr lang="en-US" altLang="zh-CN" sz="1600" i="1">
                            <a:latin typeface="Cambria Math" charset="0"/>
                            <a:ea typeface="黑体" panose="02010609060101010101" pitchFamily="49" charset="-122"/>
                          </a:rPr>
                        </m:ctrlPr>
                      </m:dPr>
                      <m:e>
                        <m:r>
                          <a:rPr lang="en-US" altLang="zh-CN" sz="1600" i="1">
                            <a:latin typeface="Cambria Math" panose="02040503050406030204" pitchFamily="18" charset="0"/>
                            <a:ea typeface="黑体" panose="02010609060101010101" pitchFamily="49" charset="-122"/>
                          </a:rPr>
                          <m:t>𝑠</m:t>
                        </m:r>
                      </m:e>
                    </m:d>
                    <m:r>
                      <a:rPr lang="en-US" altLang="zh-CN" sz="1600" i="1">
                        <a:latin typeface="Cambria Math" panose="02040503050406030204" pitchFamily="18" charset="0"/>
                        <a:ea typeface="黑体" panose="02010609060101010101" pitchFamily="49" charset="-122"/>
                      </a:rPr>
                      <m:t>=</m:t>
                    </m:r>
                    <m:sSub>
                      <m:sSubPr>
                        <m:ctrlPr>
                          <a:rPr lang="en-US" altLang="zh-CN" sz="1600" i="1">
                            <a:latin typeface="Cambria Math" charset="0"/>
                            <a:ea typeface="黑体" panose="02010609060101010101" pitchFamily="49" charset="-122"/>
                          </a:rPr>
                        </m:ctrlPr>
                      </m:sSubPr>
                      <m:e>
                        <m:r>
                          <m:rPr>
                            <m:sty m:val="p"/>
                          </m:rPr>
                          <a:rPr lang="en-US" altLang="zh-CN" sz="1600">
                            <a:latin typeface="Cambria Math" panose="02040503050406030204" pitchFamily="18" charset="0"/>
                            <a:ea typeface="黑体" panose="02010609060101010101" pitchFamily="49" charset="-122"/>
                          </a:rPr>
                          <m:t>argmax</m:t>
                        </m:r>
                      </m:e>
                      <m:sub>
                        <m:r>
                          <a:rPr lang="en-US" altLang="zh-CN" sz="1600" i="1">
                            <a:latin typeface="Cambria Math" panose="02040503050406030204" pitchFamily="18" charset="0"/>
                            <a:ea typeface="黑体" panose="02010609060101010101" pitchFamily="49" charset="-122"/>
                          </a:rPr>
                          <m:t>𝑎</m:t>
                        </m:r>
                      </m:sub>
                    </m:sSub>
                    <m:sSub>
                      <m:sSubPr>
                        <m:ctrlPr>
                          <a:rPr lang="en-US" altLang="zh-CN" sz="1600" i="1">
                            <a:latin typeface="Cambria Math"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𝑠</m:t>
                    </m:r>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𝑎</m:t>
                    </m:r>
                    <m:r>
                      <a:rPr lang="en-US" altLang="zh-CN" sz="1600" i="1">
                        <a:latin typeface="Cambria Math" panose="02040503050406030204" pitchFamily="18" charset="0"/>
                        <a:ea typeface="黑体" panose="02010609060101010101" pitchFamily="49" charset="-122"/>
                      </a:rPr>
                      <m:t>)</m:t>
                    </m:r>
                  </m:oMath>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A5AD33BE-4083-4354-A88A-24D97245B9D8}"/>
                  </a:ext>
                </a:extLst>
              </p:cNvPr>
              <p:cNvSpPr>
                <a:spLocks noRot="1" noChangeAspect="1" noMove="1" noResize="1" noEditPoints="1" noAdjustHandles="1" noChangeArrowheads="1" noChangeShapeType="1" noTextEdit="1"/>
              </p:cNvSpPr>
              <p:nvPr/>
            </p:nvSpPr>
            <p:spPr>
              <a:xfrm>
                <a:off x="4079670" y="2029019"/>
                <a:ext cx="4006994" cy="338554"/>
              </a:xfrm>
              <a:prstGeom prst="rect">
                <a:avLst/>
              </a:prstGeom>
              <a:blipFill>
                <a:blip r:embed="rId3"/>
                <a:stretch>
                  <a:fillRect l="-453" t="-3390" b="-16949"/>
                </a:stretch>
              </a:blipFill>
              <a:ln w="254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15543" y="3705812"/>
                <a:ext cx="5386933" cy="5336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charset="0"/>
                              <a:ea typeface="黑体" pitchFamily="49" charset="-122"/>
                            </a:rPr>
                          </m:ctrlPr>
                        </m:sSubPr>
                        <m:e>
                          <m:r>
                            <a:rPr lang="en-US" altLang="zh-CN" i="1">
                              <a:solidFill>
                                <a:srgbClr val="FF0000"/>
                              </a:solidFill>
                              <a:latin typeface="Cambria Math" panose="02040503050406030204" pitchFamily="18" charset="0"/>
                              <a:ea typeface="黑体" pitchFamily="49" charset="-122"/>
                            </a:rPr>
                            <m:t>𝑞</m:t>
                          </m:r>
                        </m:e>
                        <m:sub>
                          <m:r>
                            <a:rPr lang="en-US" altLang="zh-CN" i="1">
                              <a:solidFill>
                                <a:srgbClr val="FF0000"/>
                              </a:solidFill>
                              <a:latin typeface="Cambria Math" panose="02040503050406030204" pitchFamily="18" charset="0"/>
                              <a:ea typeface="黑体" pitchFamily="49" charset="-122"/>
                            </a:rPr>
                            <m:t>𝜋</m:t>
                          </m:r>
                        </m:sub>
                      </m:sSub>
                      <m:d>
                        <m:dPr>
                          <m:ctrlPr>
                            <a:rPr lang="en-US" altLang="zh-CN" i="1">
                              <a:solidFill>
                                <a:srgbClr val="FF0000"/>
                              </a:solidFill>
                              <a:latin typeface="Cambria Math" charset="0"/>
                              <a:ea typeface="黑体" pitchFamily="49" charset="-122"/>
                            </a:rPr>
                          </m:ctrlPr>
                        </m:dPr>
                        <m:e>
                          <m:r>
                            <a:rPr lang="en-US" altLang="zh-CN" i="1">
                              <a:solidFill>
                                <a:srgbClr val="FF0000"/>
                              </a:solidFill>
                              <a:latin typeface="Cambria Math" panose="02040503050406030204" pitchFamily="18" charset="0"/>
                              <a:ea typeface="黑体" pitchFamily="49" charset="-122"/>
                            </a:rPr>
                            <m:t>𝑠</m:t>
                          </m:r>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𝑎</m:t>
                          </m:r>
                        </m:e>
                      </m:d>
                      <m:r>
                        <a:rPr lang="en-US" altLang="zh-CN" i="1">
                          <a:solidFill>
                            <a:srgbClr val="FF0000"/>
                          </a:solidFill>
                          <a:latin typeface="Cambria Math" panose="02040503050406030204" pitchFamily="18" charset="0"/>
                          <a:ea typeface="黑体" pitchFamily="49" charset="-122"/>
                        </a:rPr>
                        <m:t>←</m:t>
                      </m:r>
                      <m:r>
                        <a:rPr lang="en-US" altLang="zh-CN" b="0" i="1" smtClean="0">
                          <a:solidFill>
                            <a:srgbClr val="FF0000"/>
                          </a:solidFill>
                          <a:latin typeface="Cambria Math"/>
                          <a:ea typeface="黑体" pitchFamily="49" charset="-122"/>
                        </a:rPr>
                        <m:t>(1−</m:t>
                      </m:r>
                      <m:r>
                        <a:rPr lang="en-US" altLang="zh-CN" i="1">
                          <a:solidFill>
                            <a:srgbClr val="FF0000"/>
                          </a:solidFill>
                          <a:latin typeface="Cambria Math" panose="02040503050406030204" pitchFamily="18" charset="0"/>
                          <a:ea typeface="黑体" pitchFamily="49" charset="-122"/>
                        </a:rPr>
                        <m:t>𝛼</m:t>
                      </m:r>
                      <m:r>
                        <a:rPr lang="en-US" altLang="zh-CN" b="0" i="1" smtClean="0">
                          <a:solidFill>
                            <a:srgbClr val="FF0000"/>
                          </a:solidFill>
                          <a:latin typeface="Cambria Math"/>
                          <a:ea typeface="黑体" pitchFamily="49" charset="-122"/>
                        </a:rPr>
                        <m:t>)</m:t>
                      </m:r>
                      <m:sSub>
                        <m:sSubPr>
                          <m:ctrlPr>
                            <a:rPr lang="en-US" altLang="zh-CN" i="1">
                              <a:solidFill>
                                <a:srgbClr val="FF0000"/>
                              </a:solidFill>
                              <a:latin typeface="Cambria Math" charset="0"/>
                              <a:ea typeface="黑体" pitchFamily="49" charset="-122"/>
                            </a:rPr>
                          </m:ctrlPr>
                        </m:sSubPr>
                        <m:e>
                          <m:r>
                            <a:rPr lang="en-US" altLang="zh-CN" i="1">
                              <a:solidFill>
                                <a:srgbClr val="FF0000"/>
                              </a:solidFill>
                              <a:latin typeface="Cambria Math" panose="02040503050406030204" pitchFamily="18" charset="0"/>
                              <a:ea typeface="黑体" pitchFamily="49" charset="-122"/>
                            </a:rPr>
                            <m:t>𝑞</m:t>
                          </m:r>
                        </m:e>
                        <m:sub>
                          <m:r>
                            <a:rPr lang="en-US" altLang="zh-CN" i="1">
                              <a:solidFill>
                                <a:srgbClr val="FF0000"/>
                              </a:solidFill>
                              <a:latin typeface="Cambria Math" panose="02040503050406030204" pitchFamily="18" charset="0"/>
                              <a:ea typeface="黑体" pitchFamily="49" charset="-122"/>
                            </a:rPr>
                            <m:t>𝜋</m:t>
                          </m:r>
                        </m:sub>
                      </m:sSub>
                      <m:d>
                        <m:dPr>
                          <m:ctrlPr>
                            <a:rPr lang="en-US" altLang="zh-CN" i="1">
                              <a:solidFill>
                                <a:srgbClr val="FF0000"/>
                              </a:solidFill>
                              <a:latin typeface="Cambria Math" charset="0"/>
                              <a:ea typeface="黑体" pitchFamily="49" charset="-122"/>
                            </a:rPr>
                          </m:ctrlPr>
                        </m:dPr>
                        <m:e>
                          <m:r>
                            <a:rPr lang="en-US" altLang="zh-CN" i="1">
                              <a:solidFill>
                                <a:srgbClr val="FF0000"/>
                              </a:solidFill>
                              <a:latin typeface="Cambria Math" panose="02040503050406030204" pitchFamily="18" charset="0"/>
                              <a:ea typeface="黑体" pitchFamily="49" charset="-122"/>
                            </a:rPr>
                            <m:t>𝑠</m:t>
                          </m:r>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𝑎</m:t>
                          </m:r>
                        </m:e>
                      </m:d>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𝛼</m:t>
                      </m:r>
                      <m:d>
                        <m:dPr>
                          <m:begChr m:val="["/>
                          <m:endChr m:val="]"/>
                          <m:ctrlPr>
                            <a:rPr lang="en-US" altLang="zh-CN" i="1">
                              <a:solidFill>
                                <a:srgbClr val="FF0000"/>
                              </a:solidFill>
                              <a:latin typeface="Cambria Math" charset="0"/>
                              <a:ea typeface="黑体" pitchFamily="49" charset="-122"/>
                            </a:rPr>
                          </m:ctrlPr>
                        </m:dPr>
                        <m:e>
                          <m:r>
                            <a:rPr lang="en-US" altLang="zh-CN" i="1">
                              <a:solidFill>
                                <a:srgbClr val="FF0000"/>
                              </a:solidFill>
                              <a:latin typeface="Cambria Math" panose="02040503050406030204" pitchFamily="18" charset="0"/>
                              <a:ea typeface="黑体" pitchFamily="49" charset="-122"/>
                            </a:rPr>
                            <m:t>𝑅</m:t>
                          </m:r>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𝛾</m:t>
                          </m:r>
                          <m:sSub>
                            <m:sSubPr>
                              <m:ctrlPr>
                                <a:rPr lang="en-US" altLang="zh-CN" i="1">
                                  <a:solidFill>
                                    <a:srgbClr val="FF0000"/>
                                  </a:solidFill>
                                  <a:latin typeface="Cambria Math" charset="0"/>
                                  <a:ea typeface="黑体" pitchFamily="49" charset="-122"/>
                                </a:rPr>
                              </m:ctrlPr>
                            </m:sSubPr>
                            <m:e>
                              <m:r>
                                <a:rPr lang="en-US" altLang="zh-CN" i="1">
                                  <a:solidFill>
                                    <a:srgbClr val="FF0000"/>
                                  </a:solidFill>
                                  <a:latin typeface="Cambria Math" panose="02040503050406030204" pitchFamily="18" charset="0"/>
                                  <a:ea typeface="黑体" pitchFamily="49" charset="-122"/>
                                </a:rPr>
                                <m:t> </m:t>
                              </m:r>
                              <m:limLow>
                                <m:limLowPr>
                                  <m:ctrlPr>
                                    <a:rPr lang="en-US" altLang="zh-CN" i="1">
                                      <a:solidFill>
                                        <a:srgbClr val="FF0000"/>
                                      </a:solidFill>
                                      <a:latin typeface="Cambria Math" charset="0"/>
                                      <a:ea typeface="黑体" pitchFamily="49" charset="-122"/>
                                    </a:rPr>
                                  </m:ctrlPr>
                                </m:limLowPr>
                                <m:e>
                                  <m:r>
                                    <m:rPr>
                                      <m:sty m:val="p"/>
                                    </m:rPr>
                                    <a:rPr lang="en-US" altLang="zh-CN">
                                      <a:solidFill>
                                        <a:srgbClr val="FF0000"/>
                                      </a:solidFill>
                                      <a:latin typeface="Cambria Math" panose="02040503050406030204" pitchFamily="18" charset="0"/>
                                      <a:ea typeface="黑体" pitchFamily="49" charset="-122"/>
                                    </a:rPr>
                                    <m:t>max</m:t>
                                  </m:r>
                                </m:e>
                                <m:lim>
                                  <m:sSup>
                                    <m:sSupPr>
                                      <m:ctrlPr>
                                        <a:rPr lang="en-US" altLang="zh-CN" i="1">
                                          <a:solidFill>
                                            <a:srgbClr val="FF0000"/>
                                          </a:solidFill>
                                          <a:latin typeface="Cambria Math" charset="0"/>
                                          <a:ea typeface="黑体" pitchFamily="49" charset="-122"/>
                                        </a:rPr>
                                      </m:ctrlPr>
                                    </m:sSupPr>
                                    <m:e>
                                      <m:r>
                                        <a:rPr lang="en-US" altLang="zh-CN" i="1">
                                          <a:solidFill>
                                            <a:srgbClr val="FF0000"/>
                                          </a:solidFill>
                                          <a:latin typeface="Cambria Math" panose="02040503050406030204" pitchFamily="18" charset="0"/>
                                          <a:ea typeface="黑体" pitchFamily="49" charset="-122"/>
                                        </a:rPr>
                                        <m:t>𝑎</m:t>
                                      </m:r>
                                    </m:e>
                                    <m:sup>
                                      <m:r>
                                        <a:rPr lang="en-US" altLang="zh-CN" i="1">
                                          <a:solidFill>
                                            <a:srgbClr val="FF0000"/>
                                          </a:solidFill>
                                          <a:latin typeface="Cambria Math" panose="02040503050406030204" pitchFamily="18" charset="0"/>
                                          <a:ea typeface="黑体" pitchFamily="49" charset="-122"/>
                                        </a:rPr>
                                        <m:t>′</m:t>
                                      </m:r>
                                    </m:sup>
                                  </m:sSup>
                                </m:lim>
                              </m:limLow>
                              <m:r>
                                <a:rPr lang="en-US" altLang="zh-CN" i="1">
                                  <a:solidFill>
                                    <a:srgbClr val="FF0000"/>
                                  </a:solidFill>
                                  <a:latin typeface="Cambria Math" panose="02040503050406030204" pitchFamily="18" charset="0"/>
                                  <a:ea typeface="黑体" pitchFamily="49" charset="-122"/>
                                </a:rPr>
                                <m:t> </m:t>
                              </m:r>
                              <m:r>
                                <a:rPr lang="en-US" altLang="zh-CN" i="1">
                                  <a:solidFill>
                                    <a:srgbClr val="FF0000"/>
                                  </a:solidFill>
                                  <a:latin typeface="Cambria Math" panose="02040503050406030204" pitchFamily="18" charset="0"/>
                                  <a:ea typeface="黑体" pitchFamily="49" charset="-122"/>
                                </a:rPr>
                                <m:t>𝑞</m:t>
                              </m:r>
                            </m:e>
                            <m:sub>
                              <m:r>
                                <a:rPr lang="en-US" altLang="zh-CN" i="1">
                                  <a:solidFill>
                                    <a:srgbClr val="FF0000"/>
                                  </a:solidFill>
                                  <a:latin typeface="Cambria Math" panose="02040503050406030204" pitchFamily="18" charset="0"/>
                                  <a:ea typeface="黑体" pitchFamily="49" charset="-122"/>
                                </a:rPr>
                                <m:t>𝜋</m:t>
                              </m:r>
                            </m:sub>
                          </m:sSub>
                          <m:d>
                            <m:dPr>
                              <m:ctrlPr>
                                <a:rPr lang="en-US" altLang="zh-CN" i="1">
                                  <a:solidFill>
                                    <a:srgbClr val="FF0000"/>
                                  </a:solidFill>
                                  <a:latin typeface="Cambria Math" charset="0"/>
                                  <a:ea typeface="黑体" pitchFamily="49" charset="-122"/>
                                </a:rPr>
                              </m:ctrlPr>
                            </m:dPr>
                            <m:e>
                              <m:sSup>
                                <m:sSupPr>
                                  <m:ctrlPr>
                                    <a:rPr lang="en-US" altLang="zh-CN" i="1">
                                      <a:solidFill>
                                        <a:srgbClr val="FF0000"/>
                                      </a:solidFill>
                                      <a:latin typeface="Cambria Math" charset="0"/>
                                      <a:ea typeface="黑体" pitchFamily="49" charset="-122"/>
                                    </a:rPr>
                                  </m:ctrlPr>
                                </m:sSupPr>
                                <m:e>
                                  <m:r>
                                    <a:rPr lang="en-US" altLang="zh-CN" i="1">
                                      <a:solidFill>
                                        <a:srgbClr val="FF0000"/>
                                      </a:solidFill>
                                      <a:latin typeface="Cambria Math" panose="02040503050406030204" pitchFamily="18" charset="0"/>
                                      <a:ea typeface="黑体" pitchFamily="49" charset="-122"/>
                                    </a:rPr>
                                    <m:t>𝑠</m:t>
                                  </m:r>
                                </m:e>
                                <m:sup>
                                  <m:r>
                                    <a:rPr lang="en-US" altLang="zh-CN" i="1">
                                      <a:solidFill>
                                        <a:srgbClr val="FF0000"/>
                                      </a:solidFill>
                                      <a:latin typeface="Cambria Math" panose="02040503050406030204" pitchFamily="18" charset="0"/>
                                      <a:ea typeface="黑体" pitchFamily="49" charset="-122"/>
                                    </a:rPr>
                                    <m:t>′</m:t>
                                  </m:r>
                                </m:sup>
                              </m:sSup>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𝑎</m:t>
                              </m:r>
                              <m:r>
                                <a:rPr lang="en-US" altLang="zh-CN" i="1">
                                  <a:solidFill>
                                    <a:srgbClr val="FF0000"/>
                                  </a:solidFill>
                                  <a:latin typeface="Cambria Math" panose="02040503050406030204" pitchFamily="18" charset="0"/>
                                  <a:ea typeface="黑体" pitchFamily="49" charset="-122"/>
                                </a:rPr>
                                <m:t>′</m:t>
                              </m:r>
                            </m:e>
                          </m:d>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415543" y="3705812"/>
                <a:ext cx="5386933" cy="533672"/>
              </a:xfrm>
              <a:prstGeom prst="rect">
                <a:avLst/>
              </a:prstGeom>
              <a:blipFill rotWithShape="1">
                <a:blip r:embed="rId4"/>
                <a:stretch>
                  <a:fillRect/>
                </a:stretch>
              </a:blipFill>
            </p:spPr>
            <p:txBody>
              <a:bodyPr/>
              <a:lstStyle/>
              <a:p>
                <a:r>
                  <a:rPr lang="zh-CN" altLang="en-US">
                    <a:noFill/>
                  </a:rPr>
                  <a:t> </a:t>
                </a:r>
              </a:p>
            </p:txBody>
          </p:sp>
        </mc:Fallback>
      </mc:AlternateContent>
      <p:sp>
        <p:nvSpPr>
          <p:cNvPr id="5" name="右箭头 4"/>
          <p:cNvSpPr/>
          <p:nvPr/>
        </p:nvSpPr>
        <p:spPr>
          <a:xfrm rot="13224461">
            <a:off x="4550474" y="3473572"/>
            <a:ext cx="240476" cy="1862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6"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76497" y="4719976"/>
                <a:ext cx="8667503" cy="1296958"/>
              </a:xfrm>
              <a:prstGeom prst="rect">
                <a:avLst/>
              </a:prstGeom>
            </p:spPr>
            <p:txBody>
              <a:bodyPr wrap="square">
                <a:spAutoFit/>
              </a:bodyPr>
              <a:lstStyle/>
              <a:p>
                <a:pPr>
                  <a:lnSpc>
                    <a:spcPct val="150000"/>
                  </a:lnSpc>
                </a:pP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学习中直接记录和更新动作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而不是价值函数</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，这是因为策略优化要求已知动作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，如果算法仍然记录价值函数</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，在不知道状态转移概率的情况下将无法求出</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于是，</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学习中，只有动作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价值函数（即</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函数）参与计算。</a:t>
                </a:r>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76497" y="4719976"/>
                <a:ext cx="8667503" cy="1296958"/>
              </a:xfrm>
              <a:prstGeom prst="rect">
                <a:avLst/>
              </a:prstGeom>
              <a:blipFill>
                <a:blip r:embed="rId5"/>
                <a:stretch>
                  <a:fillRect l="-563" r="-563" b="-7042"/>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xmlns="" id="{D1E4F3D0-4EC9-49C7-82C6-263AA9C3DBC1}"/>
              </a:ext>
            </a:extLst>
          </p:cNvPr>
          <p:cNvPicPr>
            <a:picLocks noChangeAspect="1"/>
          </p:cNvPicPr>
          <p:nvPr/>
        </p:nvPicPr>
        <p:blipFill>
          <a:blip r:embed="rId6"/>
          <a:stretch>
            <a:fillRect/>
          </a:stretch>
        </p:blipFill>
        <p:spPr>
          <a:xfrm>
            <a:off x="6244325" y="940000"/>
            <a:ext cx="2356903" cy="992076"/>
          </a:xfrm>
          <a:prstGeom prst="rect">
            <a:avLst/>
          </a:prstGeom>
        </p:spPr>
      </p:pic>
      <p:sp>
        <p:nvSpPr>
          <p:cNvPr id="18" name="文本框 17">
            <a:extLst>
              <a:ext uri="{FF2B5EF4-FFF2-40B4-BE49-F238E27FC236}">
                <a16:creationId xmlns:a16="http://schemas.microsoft.com/office/drawing/2014/main" xmlns="" id="{B5294E1A-B6B9-4E80-9C05-20D7097FD937}"/>
              </a:ext>
            </a:extLst>
          </p:cNvPr>
          <p:cNvSpPr txBox="1"/>
          <p:nvPr/>
        </p:nvSpPr>
        <p:spPr>
          <a:xfrm>
            <a:off x="6120592" y="2464516"/>
            <a:ext cx="2905868" cy="584775"/>
          </a:xfrm>
          <a:prstGeom prst="rect">
            <a:avLst/>
          </a:prstGeom>
          <a:noFill/>
        </p:spPr>
        <p:txBody>
          <a:bodyPr wrap="square">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基于通用策略迭代来学习最优策略的模式</a:t>
            </a:r>
          </a:p>
        </p:txBody>
      </p:sp>
    </p:spTree>
    <p:extLst>
      <p:ext uri="{BB962C8B-B14F-4D97-AF65-F5344CB8AC3E}">
        <p14:creationId xmlns:p14="http://schemas.microsoft.com/office/powerpoint/2010/main" val="182098644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xmlns="" id="{BACFCC54-E78E-4595-97DC-2EC6AFD84DBB}"/>
              </a:ext>
            </a:extLst>
          </p:cNvPr>
          <p:cNvGrpSpPr/>
          <p:nvPr/>
        </p:nvGrpSpPr>
        <p:grpSpPr>
          <a:xfrm>
            <a:off x="6816297" y="4172027"/>
            <a:ext cx="1840817" cy="2406904"/>
            <a:chOff x="8158160" y="4067172"/>
            <a:chExt cx="1971676" cy="1971668"/>
          </a:xfrm>
        </p:grpSpPr>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xmlns="" id="{2ED664E3-CB0B-4B3B-84B2-5DEF12BBA1A8}"/>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charset="0"/>
                                <a:ea typeface="黑体" pitchFamily="49" charset="-122"/>
                              </a:rPr>
                            </m:ctrlPr>
                          </m:fPr>
                          <m:num>
                            <m:r>
                              <a:rPr lang="en-US" altLang="zh-CN" sz="1600" b="0" i="1" smtClean="0">
                                <a:latin typeface="Cambria Math" panose="02040503050406030204" pitchFamily="18" charset="0"/>
                                <a:ea typeface="黑体" pitchFamily="49" charset="-122"/>
                              </a:rPr>
                              <m:t>0.2</m:t>
                            </m:r>
                          </m:num>
                          <m:den>
                            <m:r>
                              <a:rPr lang="en-US" altLang="zh-CN" sz="1600" i="1">
                                <a:latin typeface="Cambria Math" panose="02040503050406030204" pitchFamily="18" charset="0"/>
                                <a:ea typeface="黑体" pitchFamily="49" charset="-122"/>
                              </a:rPr>
                              <m:t>0</m:t>
                            </m:r>
                          </m:den>
                        </m:f>
                      </m:oMath>
                    </m:oMathPara>
                  </a14:m>
                  <a:endParaRPr lang="zh-CN" altLang="en-US" sz="16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61" name="矩形 60">
                  <a:extLst>
                    <a:ext uri="{FF2B5EF4-FFF2-40B4-BE49-F238E27FC236}">
                      <a16:creationId xmlns:a16="http://schemas.microsoft.com/office/drawing/2014/main" xmlns="" xmlns:a14="http://schemas.microsoft.com/office/drawing/2010/main" id="{2ED664E3-CB0B-4B3B-84B2-5DEF12BBA1A8}"/>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3"/>
                  <a:stretch>
                    <a:fillRect l="-5072" t="-29412" r="-52174"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49F8F4AE-54E5-414F-A754-3397708C2B95}"/>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2" name="矩形 61">
                  <a:extLst>
                    <a:ext uri="{FF2B5EF4-FFF2-40B4-BE49-F238E27FC236}">
                      <a16:creationId xmlns:a16="http://schemas.microsoft.com/office/drawing/2014/main" xmlns="" xmlns:a14="http://schemas.microsoft.com/office/drawing/2010/main" id="{49F8F4AE-54E5-414F-A754-3397708C2B95}"/>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4"/>
                  <a:stretch>
                    <a:fillRect l="-4348" t="-29412" r="-528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5E4743EC-7F3D-48AF-BF8C-E7F072D33A80}"/>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charset="0"/>
                                <a:ea typeface="黑体" pitchFamily="49" charset="-122"/>
                              </a:rPr>
                            </m:ctrlPr>
                          </m:fPr>
                          <m:num>
                            <m:r>
                              <a:rPr lang="en-US" altLang="zh-CN" sz="1600" i="1">
                                <a:latin typeface="Cambria Math"/>
                                <a:ea typeface="黑体" pitchFamily="49" charset="-122"/>
                              </a:rPr>
                              <m:t>0</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3" name="矩形 62">
                  <a:extLst>
                    <a:ext uri="{FF2B5EF4-FFF2-40B4-BE49-F238E27FC236}">
                      <a16:creationId xmlns:a16="http://schemas.microsoft.com/office/drawing/2014/main" xmlns="" xmlns:a14="http://schemas.microsoft.com/office/drawing/2010/main" id="{5E4743EC-7F3D-48AF-BF8C-E7F072D33A80}"/>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5"/>
                  <a:stretch>
                    <a:fillRect l="-13669" t="-29412" r="-42446"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xmlns="" id="{CB8093A4-183A-4BA8-A253-F313940DB4A2}"/>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5" name="矩形 64">
                  <a:extLst>
                    <a:ext uri="{FF2B5EF4-FFF2-40B4-BE49-F238E27FC236}">
                      <a16:creationId xmlns:a16="http://schemas.microsoft.com/office/drawing/2014/main" xmlns="" xmlns:a14="http://schemas.microsoft.com/office/drawing/2010/main" id="{CB8093A4-183A-4BA8-A253-F313940DB4A2}"/>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6"/>
                  <a:stretch>
                    <a:fillRect l="-4348" t="-29412" r="-528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xmlns="" id="{18F9A9D8-1BF4-4BB8-92EC-4291DCB18C85}"/>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6" name="矩形 65">
                  <a:extLst>
                    <a:ext uri="{FF2B5EF4-FFF2-40B4-BE49-F238E27FC236}">
                      <a16:creationId xmlns:a16="http://schemas.microsoft.com/office/drawing/2014/main" xmlns="" xmlns:a14="http://schemas.microsoft.com/office/drawing/2010/main" id="{18F9A9D8-1BF4-4BB8-92EC-4291DCB18C85}"/>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7"/>
                  <a:stretch>
                    <a:fillRect l="-4348" t="-29412" r="-528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xmlns="" id="{6D0E2165-AC0F-4C21-992A-980F3C53118A}"/>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7" name="矩形 66">
                  <a:extLst>
                    <a:ext uri="{FF2B5EF4-FFF2-40B4-BE49-F238E27FC236}">
                      <a16:creationId xmlns:a16="http://schemas.microsoft.com/office/drawing/2014/main" xmlns="" xmlns:a14="http://schemas.microsoft.com/office/drawing/2010/main" id="{6D0E2165-AC0F-4C21-992A-980F3C53118A}"/>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8"/>
                  <a:stretch>
                    <a:fillRect l="-4317" t="-29412" r="-517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xmlns="" id="{F071B0CF-F186-4584-9B62-9562B968779A}"/>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8" name="矩形 67">
                  <a:extLst>
                    <a:ext uri="{FF2B5EF4-FFF2-40B4-BE49-F238E27FC236}">
                      <a16:creationId xmlns:a16="http://schemas.microsoft.com/office/drawing/2014/main" xmlns="" xmlns:a14="http://schemas.microsoft.com/office/drawing/2010/main" id="{F071B0CF-F186-4584-9B62-9562B968779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9"/>
                  <a:stretch>
                    <a:fillRect l="-4348" t="-29630" r="-52899" b="-629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xmlns="" id="{59210387-B7D1-469D-BFD1-551D388C1F1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9" name="矩形 68">
                  <a:extLst>
                    <a:ext uri="{FF2B5EF4-FFF2-40B4-BE49-F238E27FC236}">
                      <a16:creationId xmlns:a16="http://schemas.microsoft.com/office/drawing/2014/main" xmlns="" xmlns:a14="http://schemas.microsoft.com/office/drawing/2010/main" id="{59210387-B7D1-469D-BFD1-551D388C1F1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0"/>
                  <a:stretch>
                    <a:fillRect l="-4348" t="-29630" r="-52899" b="-629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xmlns="" id="{F07AD9B3-1100-4B96-8F5F-95E252CC776B}"/>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71" name="矩形 70">
                  <a:extLst>
                    <a:ext uri="{FF2B5EF4-FFF2-40B4-BE49-F238E27FC236}">
                      <a16:creationId xmlns:a16="http://schemas.microsoft.com/office/drawing/2014/main" xmlns="" xmlns:a14="http://schemas.microsoft.com/office/drawing/2010/main" id="{F07AD9B3-1100-4B96-8F5F-95E252CC776B}"/>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1"/>
                  <a:stretch>
                    <a:fillRect l="-4348" t="-29630" r="-52899" b="-6296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xmlns="" id="{B7884FAA-B2AE-4EE7-AB63-1106C2B80541}"/>
                  </a:ext>
                </a:extLst>
              </p:cNvPr>
              <p:cNvSpPr/>
              <p:nvPr/>
            </p:nvSpPr>
            <p:spPr>
              <a:xfrm>
                <a:off x="797129" y="4210869"/>
                <a:ext cx="5009201" cy="1721882"/>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函数</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在右图中</a:t>
                </a:r>
                <a14:m>
                  <m:oMath xmlns:m="http://schemas.openxmlformats.org/officeDocument/2006/math">
                    <m:r>
                      <a:rPr lang="zh-CN" altLang="en-US" b="1" dirty="0">
                        <a:latin typeface="Cambria Math" panose="02040503050406030204" pitchFamily="18" charset="0"/>
                        <a:ea typeface="华文楷体" panose="02010600040101010101" pitchFamily="2" charset="-122"/>
                        <a:cs typeface="Times New Roman" panose="02020603050405020304" pitchFamily="18" charset="0"/>
                      </a:rPr>
                      <m:t>，</m:t>
                    </m:r>
                    <m:f>
                      <m:fPr>
                        <m:type m:val="skw"/>
                        <m:ctrlPr>
                          <a:rPr lang="zh-CN" altLang="en-US" b="1" i="1">
                            <a:latin typeface="Cambria Math"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𝑏</m:t>
                        </m:r>
                      </m:den>
                    </m:f>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表示</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右</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𝑏</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所有终止状态的</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函数值设为</a:t>
                </a:r>
                <a14:m>
                  <m:oMath xmlns:m="http://schemas.openxmlformats.org/officeDocument/2006/math">
                    <m:f>
                      <m:fPr>
                        <m:type m:val="skw"/>
                        <m:ctrlPr>
                          <a:rPr lang="zh-CN" altLang="en-US" b="1" i="1">
                            <a:latin typeface="Cambria Math"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0</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0</m:t>
                        </m:r>
                      </m:den>
                    </m:f>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，其余状态可随机初始化，此处设</a:t>
                </a:r>
                <a14:m>
                  <m:oMath xmlns:m="http://schemas.openxmlformats.org/officeDocument/2006/math">
                    <m:f>
                      <m:fPr>
                        <m:type m:val="skw"/>
                        <m:ctrlPr>
                          <a:rPr lang="zh-CN" altLang="en-US" b="1" i="1">
                            <a:latin typeface="Cambria Math"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0.2</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0</m:t>
                        </m:r>
                      </m:den>
                    </m:f>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3" name="矩形 72">
                <a:extLst>
                  <a:ext uri="{FF2B5EF4-FFF2-40B4-BE49-F238E27FC236}">
                    <a16:creationId xmlns:a16="http://schemas.microsoft.com/office/drawing/2014/main" id="{B7884FAA-B2AE-4EE7-AB63-1106C2B80541}"/>
                  </a:ext>
                </a:extLst>
              </p:cNvPr>
              <p:cNvSpPr>
                <a:spLocks noRot="1" noChangeAspect="1" noMove="1" noResize="1" noEditPoints="1" noAdjustHandles="1" noChangeArrowheads="1" noChangeShapeType="1" noTextEdit="1"/>
              </p:cNvSpPr>
              <p:nvPr/>
            </p:nvSpPr>
            <p:spPr>
              <a:xfrm>
                <a:off x="797129" y="4210869"/>
                <a:ext cx="5009201" cy="1721882"/>
              </a:xfrm>
              <a:prstGeom prst="rect">
                <a:avLst/>
              </a:prstGeom>
              <a:blipFill>
                <a:blip r:embed="rId12"/>
                <a:stretch>
                  <a:fillRect l="-1096" r="-731" b="-375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xmlns="" id="{2CAEE399-B667-4B44-BF81-E6F84CE46B53}"/>
                  </a:ext>
                </a:extLst>
              </p:cNvPr>
              <p:cNvSpPr/>
              <p:nvPr/>
            </p:nvSpPr>
            <p:spPr>
              <a:xfrm>
                <a:off x="797129" y="5987163"/>
                <a:ext cx="5411529" cy="369332"/>
              </a:xfrm>
              <a:prstGeom prst="rect">
                <a:avLst/>
              </a:prstGeom>
            </p:spPr>
            <p:txBody>
              <a:bodyPr wrap="square">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b="1" dirty="0">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的值在右图中用黑框框出</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5" name="矩形 74">
                <a:extLst>
                  <a:ext uri="{FF2B5EF4-FFF2-40B4-BE49-F238E27FC236}">
                    <a16:creationId xmlns:a16="http://schemas.microsoft.com/office/drawing/2014/main" id="{2CAEE399-B667-4B44-BF81-E6F84CE46B53}"/>
                  </a:ext>
                </a:extLst>
              </p:cNvPr>
              <p:cNvSpPr>
                <a:spLocks noRot="1" noChangeAspect="1" noMove="1" noResize="1" noEditPoints="1" noAdjustHandles="1" noChangeArrowheads="1" noChangeShapeType="1" noTextEdit="1"/>
              </p:cNvSpPr>
              <p:nvPr/>
            </p:nvSpPr>
            <p:spPr>
              <a:xfrm>
                <a:off x="797129" y="5987163"/>
                <a:ext cx="5411529" cy="369332"/>
              </a:xfrm>
              <a:prstGeom prst="rect">
                <a:avLst/>
              </a:prstGeom>
              <a:blipFill>
                <a:blip r:embed="rId13"/>
                <a:stretch>
                  <a:fillRect l="-1015" t="-6557" b="-26230"/>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xmlns="" id="{A1E180AF-1CD7-4383-8E56-87324E65012B}"/>
              </a:ext>
            </a:extLst>
          </p:cNvPr>
          <p:cNvSpPr/>
          <p:nvPr/>
        </p:nvSpPr>
        <p:spPr>
          <a:xfrm>
            <a:off x="6851944" y="5898828"/>
            <a:ext cx="496993" cy="574048"/>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2BB8E1DA-2998-44E6-93E5-8B9346D2F687}"/>
                  </a:ext>
                </a:extLst>
              </p:cNvPr>
              <p:cNvSpPr/>
              <p:nvPr/>
            </p:nvSpPr>
            <p:spPr>
              <a:xfrm>
                <a:off x="6314617" y="4350343"/>
                <a:ext cx="537327" cy="4156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600" i="1">
                              <a:solidFill>
                                <a:schemeClr val="dk1"/>
                              </a:solidFill>
                              <a:latin typeface="Cambria Math" charset="0"/>
                              <a:ea typeface="黑体" pitchFamily="49" charset="-122"/>
                            </a:rPr>
                          </m:ctrlPr>
                        </m:fPr>
                        <m:num>
                          <m:r>
                            <a:rPr lang="en-US" altLang="zh-CN" sz="1600" i="1">
                              <a:solidFill>
                                <a:schemeClr val="dk1"/>
                              </a:solidFill>
                              <a:latin typeface="Cambria Math"/>
                              <a:ea typeface="黑体" pitchFamily="49" charset="-122"/>
                            </a:rPr>
                            <m:t>0</m:t>
                          </m:r>
                        </m:num>
                        <m:den>
                          <m:r>
                            <a:rPr lang="en-US" altLang="zh-CN" sz="1600" i="1">
                              <a:solidFill>
                                <a:schemeClr val="dk1"/>
                              </a:solidFill>
                              <a:latin typeface="Cambria Math"/>
                              <a:ea typeface="黑体" pitchFamily="49" charset="-122"/>
                            </a:rPr>
                            <m:t>0</m:t>
                          </m:r>
                        </m:den>
                      </m:f>
                    </m:oMath>
                  </m:oMathPara>
                </a14:m>
                <a:endParaRPr lang="zh-CN" altLang="en-US" sz="1600" i="1" dirty="0">
                  <a:solidFill>
                    <a:schemeClr val="dk1"/>
                  </a:solidFill>
                  <a:latin typeface="Cambria Math"/>
                  <a:ea typeface="黑体" pitchFamily="49" charset="-122"/>
                </a:endParaRPr>
              </a:p>
            </p:txBody>
          </p:sp>
        </mc:Choice>
        <mc:Fallback xmlns="">
          <p:sp>
            <p:nvSpPr>
              <p:cNvPr id="12" name="矩形 11">
                <a:extLst>
                  <a:ext uri="{FF2B5EF4-FFF2-40B4-BE49-F238E27FC236}">
                    <a16:creationId xmlns:a16="http://schemas.microsoft.com/office/drawing/2014/main" xmlns="" xmlns:a14="http://schemas.microsoft.com/office/drawing/2010/main" id="{2BB8E1DA-2998-44E6-93E5-8B9346D2F687}"/>
                  </a:ext>
                </a:extLst>
              </p:cNvPr>
              <p:cNvSpPr>
                <a:spLocks noRot="1" noChangeAspect="1" noMove="1" noResize="1" noEditPoints="1" noAdjustHandles="1" noChangeArrowheads="1" noChangeShapeType="1" noTextEdit="1"/>
              </p:cNvSpPr>
              <p:nvPr/>
            </p:nvSpPr>
            <p:spPr>
              <a:xfrm>
                <a:off x="8419488" y="4350342"/>
                <a:ext cx="537327" cy="415691"/>
              </a:xfrm>
              <a:prstGeom prst="rect">
                <a:avLst/>
              </a:prstGeom>
              <a:blipFill rotWithShape="1">
                <a:blip r:embed="rId24"/>
                <a:stretch>
                  <a:fillRect l="-45455" t="-108824" r="-89773" b="-173529"/>
                </a:stretch>
              </a:blipFill>
            </p:spPr>
            <p:txBody>
              <a:bodyPr/>
              <a:lstStyle/>
              <a:p>
                <a:r>
                  <a:rPr lang="zh-CN" altLang="en-US">
                    <a:noFill/>
                  </a:rPr>
                  <a:t> </a:t>
                </a:r>
              </a:p>
            </p:txBody>
          </p:sp>
        </mc:Fallback>
      </mc:AlternateContent>
      <p:sp>
        <p:nvSpPr>
          <p:cNvPr id="30"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31" name="组合 30">
            <a:extLst>
              <a:ext uri="{FF2B5EF4-FFF2-40B4-BE49-F238E27FC236}">
                <a16:creationId xmlns:a16="http://schemas.microsoft.com/office/drawing/2014/main" xmlns="" id="{87A6660B-635B-4AB3-9CFD-47C53A5BA402}"/>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xmlns="" id="{4B0CD4C8-CDB8-4BE0-BE7D-6ECD7C635B23}"/>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4B0CD4C8-CDB8-4BE0-BE7D-6ECD7C635B23}"/>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5"/>
                  <a:stretch>
                    <a:fillRect l="-530" t="-780" b="-2144"/>
                  </a:stretch>
                </a:blipFill>
                <a:ln>
                  <a:solidFill>
                    <a:schemeClr val="tx1"/>
                  </a:solidFill>
                </a:ln>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xmlns="" id="{7DD6DD48-8663-45B6-BB1B-08389C2704D5}"/>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xmlns="" id="{DF5358D8-5EC2-44D5-BBEF-12752058447A}"/>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xmlns="" id="{04EB6A55-CA32-4B4D-BA00-486FAD8D2038}"/>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xmlns="" id="{C9CE8229-4EDF-465B-9EE7-DEDB008E1D1B}"/>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xmlns="" id="{D2FD8D3E-4760-4445-8582-84B1ADE15E16}"/>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BA5AF4F4-593D-4C05-A6BE-04F7517FE14C}"/>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B58BAC58-3A13-418F-A0A6-AD2063CE8B64}"/>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92E22648-028D-4295-8FC4-EF26947272F6}"/>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75EDE710-9407-497B-B5A3-7E7417720288}"/>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D7913857-276D-45A5-9BC8-E44ACE9CAFF9}"/>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xmlns="" id="{C784004B-7E31-40BE-9642-355402E71F1D}"/>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34" name="矩形 33">
                  <a:extLst>
                    <a:ext uri="{FF2B5EF4-FFF2-40B4-BE49-F238E27FC236}">
                      <a16:creationId xmlns:a16="http://schemas.microsoft.com/office/drawing/2014/main" id="{C784004B-7E31-40BE-9642-355402E71F1D}"/>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6"/>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29778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二、谓词逻辑</a:t>
            </a:r>
          </a:p>
        </p:txBody>
      </p:sp>
      <p:sp>
        <p:nvSpPr>
          <p:cNvPr id="24" name="矩形 7"/>
          <p:cNvSpPr>
            <a:spLocks noChangeArrowheads="1"/>
          </p:cNvSpPr>
          <p:nvPr/>
        </p:nvSpPr>
        <p:spPr bwMode="auto">
          <a:xfrm>
            <a:off x="233846" y="14340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一、命题逻辑</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三、知识图谱推理</a:t>
            </a:r>
          </a:p>
        </p:txBody>
      </p:sp>
      <p:sp>
        <p:nvSpPr>
          <p:cNvPr id="7" name="矩形 7"/>
          <p:cNvSpPr>
            <a:spLocks noChangeArrowheads="1"/>
          </p:cNvSpPr>
          <p:nvPr/>
        </p:nvSpPr>
        <p:spPr bwMode="auto">
          <a:xfrm>
            <a:off x="233846" y="456198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四、因果推理</a:t>
            </a:r>
          </a:p>
        </p:txBody>
      </p:sp>
    </p:spTree>
    <p:extLst>
      <p:ext uri="{BB962C8B-B14F-4D97-AF65-F5344CB8AC3E}">
        <p14:creationId xmlns:p14="http://schemas.microsoft.com/office/powerpoint/2010/main" val="1808346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1139" y="252215"/>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合式公式</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31139" y="1194075"/>
                <a:ext cx="8778080" cy="4401205"/>
              </a:xfrm>
              <a:prstGeom prst="rect">
                <a:avLst/>
              </a:prstGeom>
            </p:spPr>
            <p:txBody>
              <a:bodyPr wrap="square">
                <a:spAutoFit/>
              </a:bodyPr>
              <a:lstStyle/>
              <a:p>
                <a:pPr>
                  <a:lnSpc>
                    <a:spcPct val="20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2.14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合式公式：</a:t>
                </a:r>
                <a:r>
                  <a:rPr lang="zh-CN" altLang="zh-CN" dirty="0"/>
                  <a:t>合式公式是由逻辑联结词和原子公式构成的用于陈述事实的复杂语句，又称谓词公式，由以下规则定义：</a:t>
                </a:r>
              </a:p>
              <a:p>
                <a:pPr>
                  <a:lnSpc>
                    <a:spcPct val="200000"/>
                  </a:lnSpc>
                </a:pPr>
                <a:r>
                  <a:rPr lang="en-US" altLang="zh-CN" dirty="0"/>
                  <a:t>(1) </a:t>
                </a:r>
                <a:r>
                  <a:rPr lang="zh-CN" altLang="zh-CN" dirty="0"/>
                  <a:t>命题常项、命题变项、原子谓词公式是合式公式；</a:t>
                </a:r>
              </a:p>
              <a:p>
                <a:pPr>
                  <a:lnSpc>
                    <a:spcPct val="200000"/>
                  </a:lnSpc>
                </a:pPr>
                <a:r>
                  <a:rPr lang="en-US" altLang="zh-CN" dirty="0"/>
                  <a:t>(2) </a:t>
                </a:r>
                <a:r>
                  <a:rPr lang="zh-CN" altLang="zh-CN" dirty="0"/>
                  <a:t>如果</a:t>
                </a:r>
                <a14:m>
                  <m:oMath xmlns:m="http://schemas.openxmlformats.org/officeDocument/2006/math">
                    <m:r>
                      <a:rPr lang="en-US" altLang="zh-CN" i="1">
                        <a:latin typeface="Cambria Math"/>
                      </a:rPr>
                      <m:t>𝐴</m:t>
                    </m:r>
                  </m:oMath>
                </a14:m>
                <a:r>
                  <a:rPr lang="zh-CN" altLang="zh-CN" dirty="0"/>
                  <a:t>是合式公式，则</a:t>
                </a:r>
                <a14:m>
                  <m:oMath xmlns:m="http://schemas.openxmlformats.org/officeDocument/2006/math">
                    <m:r>
                      <a:rPr lang="en-US" altLang="zh-CN" i="1">
                        <a:latin typeface="Cambria Math"/>
                      </a:rPr>
                      <m:t>¬</m:t>
                    </m:r>
                    <m:r>
                      <a:rPr lang="en-US" altLang="zh-CN" i="1">
                        <a:latin typeface="Cambria Math"/>
                      </a:rPr>
                      <m:t>𝐴</m:t>
                    </m:r>
                  </m:oMath>
                </a14:m>
                <a:r>
                  <a:rPr lang="zh-CN" altLang="zh-CN" dirty="0"/>
                  <a:t>也是合式公式；</a:t>
                </a:r>
              </a:p>
              <a:p>
                <a:pPr>
                  <a:lnSpc>
                    <a:spcPct val="200000"/>
                  </a:lnSpc>
                </a:pPr>
                <a:r>
                  <a:rPr lang="en-US" altLang="zh-CN" dirty="0"/>
                  <a:t>(3) </a:t>
                </a:r>
                <a:r>
                  <a:rPr lang="zh-CN" altLang="zh-CN" dirty="0"/>
                  <a:t>如果</a:t>
                </a:r>
                <a14:m>
                  <m:oMath xmlns:m="http://schemas.openxmlformats.org/officeDocument/2006/math">
                    <m:r>
                      <a:rPr lang="en-US" altLang="zh-CN" i="1">
                        <a:latin typeface="Cambria Math"/>
                      </a:rPr>
                      <m:t>𝐴</m:t>
                    </m:r>
                  </m:oMath>
                </a14:m>
                <a:r>
                  <a:rPr lang="zh-CN" altLang="zh-CN" dirty="0"/>
                  <a:t>和</a:t>
                </a:r>
                <a14:m>
                  <m:oMath xmlns:m="http://schemas.openxmlformats.org/officeDocument/2006/math">
                    <m:r>
                      <a:rPr lang="en-US" altLang="zh-CN" i="1">
                        <a:latin typeface="Cambria Math"/>
                      </a:rPr>
                      <m:t>𝐵</m:t>
                    </m:r>
                  </m:oMath>
                </a14:m>
                <a:r>
                  <a:rPr lang="zh-CN" altLang="zh-CN" dirty="0"/>
                  <a:t>是合式公式，则</a:t>
                </a:r>
                <a14:m>
                  <m:oMath xmlns:m="http://schemas.openxmlformats.org/officeDocument/2006/math">
                    <m:r>
                      <a:rPr lang="en-US" altLang="zh-CN" i="1">
                        <a:latin typeface="Cambria Math"/>
                      </a:rPr>
                      <m:t>𝐴</m:t>
                    </m:r>
                    <m:r>
                      <a:rPr lang="en-US" altLang="zh-CN" i="1">
                        <a:latin typeface="Cambria Math"/>
                      </a:rPr>
                      <m:t>∧</m:t>
                    </m:r>
                    <m:r>
                      <a:rPr lang="en-US" altLang="zh-CN" i="1">
                        <a:latin typeface="Cambria Math"/>
                      </a:rPr>
                      <m:t>𝐵</m:t>
                    </m:r>
                  </m:oMath>
                </a14:m>
                <a:r>
                  <a:rPr lang="zh-CN" altLang="zh-CN" dirty="0"/>
                  <a:t>、</a:t>
                </a:r>
                <a14:m>
                  <m:oMath xmlns:m="http://schemas.openxmlformats.org/officeDocument/2006/math">
                    <m:r>
                      <a:rPr lang="en-US" altLang="zh-CN" i="1">
                        <a:latin typeface="Cambria Math"/>
                      </a:rPr>
                      <m:t>𝐴</m:t>
                    </m:r>
                    <m:r>
                      <a:rPr lang="en-US" altLang="zh-CN" i="1">
                        <a:latin typeface="Cambria Math"/>
                      </a:rPr>
                      <m:t>∨</m:t>
                    </m:r>
                    <m:r>
                      <a:rPr lang="en-US" altLang="zh-CN" i="1">
                        <a:latin typeface="Cambria Math"/>
                      </a:rPr>
                      <m:t>𝐵</m:t>
                    </m:r>
                  </m:oMath>
                </a14:m>
                <a:r>
                  <a:rPr lang="zh-CN" altLang="zh-CN" dirty="0"/>
                  <a:t>、</a:t>
                </a:r>
                <a14:m>
                  <m:oMath xmlns:m="http://schemas.openxmlformats.org/officeDocument/2006/math">
                    <m:r>
                      <a:rPr lang="en-US" altLang="zh-CN" i="1">
                        <a:latin typeface="Cambria Math"/>
                      </a:rPr>
                      <m:t>𝐴</m:t>
                    </m:r>
                    <m:r>
                      <a:rPr lang="en-US" altLang="zh-CN" i="1">
                        <a:latin typeface="Cambria Math"/>
                      </a:rPr>
                      <m:t>→</m:t>
                    </m:r>
                    <m:r>
                      <a:rPr lang="en-US" altLang="zh-CN" i="1">
                        <a:latin typeface="Cambria Math"/>
                      </a:rPr>
                      <m:t>𝐵</m:t>
                    </m:r>
                    <m:r>
                      <a:rPr lang="en-US" altLang="zh-CN" i="1">
                        <a:latin typeface="Cambria Math"/>
                      </a:rPr>
                      <m:t> </m:t>
                    </m:r>
                  </m:oMath>
                </a14:m>
                <a:r>
                  <a:rPr lang="zh-CN" altLang="zh-CN" dirty="0"/>
                  <a:t>、</a:t>
                </a:r>
                <a14:m>
                  <m:oMath xmlns:m="http://schemas.openxmlformats.org/officeDocument/2006/math">
                    <m:r>
                      <a:rPr lang="en-US" altLang="zh-CN" i="1">
                        <a:latin typeface="Cambria Math"/>
                      </a:rPr>
                      <m:t>𝐵</m:t>
                    </m:r>
                    <m:r>
                      <a:rPr lang="en-US" altLang="zh-CN" i="1">
                        <a:latin typeface="Cambria Math"/>
                      </a:rPr>
                      <m:t>→</m:t>
                    </m:r>
                    <m:r>
                      <a:rPr lang="en-US" altLang="zh-CN" i="1">
                        <a:latin typeface="Cambria Math"/>
                      </a:rPr>
                      <m:t>𝐴</m:t>
                    </m:r>
                  </m:oMath>
                </a14:m>
                <a:r>
                  <a:rPr lang="zh-CN" altLang="zh-CN" dirty="0"/>
                  <a:t>、</a:t>
                </a:r>
                <a14:m>
                  <m:oMath xmlns:m="http://schemas.openxmlformats.org/officeDocument/2006/math">
                    <m:r>
                      <a:rPr lang="en-US" altLang="zh-CN" i="1">
                        <a:latin typeface="Cambria Math"/>
                      </a:rPr>
                      <m:t>𝐴</m:t>
                    </m:r>
                    <m:r>
                      <a:rPr lang="en-US" altLang="zh-CN" i="1">
                        <a:latin typeface="Cambria Math"/>
                      </a:rPr>
                      <m:t>⟷</m:t>
                    </m:r>
                    <m:r>
                      <a:rPr lang="en-US" altLang="zh-CN" i="1">
                        <a:latin typeface="Cambria Math"/>
                      </a:rPr>
                      <m:t>𝐵</m:t>
                    </m:r>
                    <m:r>
                      <a:rPr lang="en-US" altLang="zh-CN" i="1">
                        <a:latin typeface="Cambria Math"/>
                      </a:rPr>
                      <m:t> </m:t>
                    </m:r>
                  </m:oMath>
                </a14:m>
                <a:r>
                  <a:rPr lang="zh-CN" altLang="zh-CN" dirty="0"/>
                  <a:t>都是合式公式；</a:t>
                </a:r>
              </a:p>
              <a:p>
                <a:pPr>
                  <a:lnSpc>
                    <a:spcPct val="200000"/>
                  </a:lnSpc>
                </a:pPr>
                <a:r>
                  <a:rPr lang="en-US" altLang="zh-CN" dirty="0"/>
                  <a:t>(4) </a:t>
                </a:r>
                <a:r>
                  <a:rPr lang="zh-CN" altLang="zh-CN" dirty="0"/>
                  <a:t>如果</a:t>
                </a:r>
                <a14:m>
                  <m:oMath xmlns:m="http://schemas.openxmlformats.org/officeDocument/2006/math">
                    <m:r>
                      <a:rPr lang="en-US" altLang="zh-CN" i="1">
                        <a:latin typeface="Cambria Math"/>
                      </a:rPr>
                      <m:t>𝐴</m:t>
                    </m:r>
                  </m:oMath>
                </a14:m>
                <a:r>
                  <a:rPr lang="zh-CN" altLang="zh-CN" dirty="0"/>
                  <a:t>是合式公式，</a:t>
                </a:r>
                <a14:m>
                  <m:oMath xmlns:m="http://schemas.openxmlformats.org/officeDocument/2006/math">
                    <m:r>
                      <a:rPr lang="en-US" altLang="zh-CN" i="1">
                        <a:latin typeface="Cambria Math"/>
                      </a:rPr>
                      <m:t>𝑥</m:t>
                    </m:r>
                  </m:oMath>
                </a14:m>
                <a:r>
                  <a:rPr lang="zh-CN" altLang="zh-CN" dirty="0"/>
                  <a:t>是个体变项，则</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r>
                      <a:rPr lang="en-US" altLang="zh-CN" i="1">
                        <a:latin typeface="Cambria Math"/>
                      </a:rPr>
                      <m:t>(</m:t>
                    </m:r>
                    <m:r>
                      <a:rPr lang="en-US" altLang="zh-CN" i="1">
                        <a:latin typeface="Cambria Math"/>
                      </a:rPr>
                      <m:t>𝑥</m:t>
                    </m:r>
                    <m:r>
                      <a:rPr lang="en-US" altLang="zh-CN" i="1">
                        <a:latin typeface="Cambria Math"/>
                      </a:rPr>
                      <m:t>) </m:t>
                    </m:r>
                  </m:oMath>
                </a14:m>
                <a:r>
                  <a:rPr lang="zh-CN" altLang="zh-CN" dirty="0"/>
                  <a:t>和</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charset="0"/>
                          </a:rPr>
                        </m:ctrlPr>
                      </m:dPr>
                      <m:e>
                        <m:r>
                          <a:rPr lang="en-US" altLang="zh-CN" i="1">
                            <a:latin typeface="Cambria Math"/>
                          </a:rPr>
                          <m:t>𝑥</m:t>
                        </m:r>
                      </m:e>
                    </m:d>
                  </m:oMath>
                </a14:m>
                <a:r>
                  <a:rPr lang="zh-CN" altLang="zh-CN" dirty="0"/>
                  <a:t>也是合式公式；</a:t>
                </a:r>
              </a:p>
              <a:p>
                <a:pPr>
                  <a:lnSpc>
                    <a:spcPct val="200000"/>
                  </a:lnSpc>
                </a:pPr>
                <a:r>
                  <a:rPr lang="en-US" altLang="zh-CN" dirty="0"/>
                  <a:t>(5) </a:t>
                </a:r>
                <a:r>
                  <a:rPr lang="zh-CN" altLang="zh-CN" dirty="0"/>
                  <a:t>有限次数地使用上述规则构成的表达式是合式公式。</a:t>
                </a:r>
              </a:p>
              <a:p>
                <a:pPr marL="800100" lvl="1" indent="-342900">
                  <a:buFont typeface="Wingdings" panose="05000000000000000000" pitchFamily="2" charset="2"/>
                  <a:buChar char="l"/>
                </a:pP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31139" y="1194075"/>
                <a:ext cx="8778080" cy="4401205"/>
              </a:xfrm>
              <a:prstGeom prst="rect">
                <a:avLst/>
              </a:prstGeom>
              <a:blipFill rotWithShape="1">
                <a:blip r:embed="rId3"/>
                <a:stretch>
                  <a:fillRect l="-7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836500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组合 129">
            <a:extLst>
              <a:ext uri="{FF2B5EF4-FFF2-40B4-BE49-F238E27FC236}">
                <a16:creationId xmlns:a16="http://schemas.microsoft.com/office/drawing/2014/main" xmlns="" id="{80F83A06-4905-4B2D-B5CE-92892E2D8DE2}"/>
              </a:ext>
            </a:extLst>
          </p:cNvPr>
          <p:cNvGrpSpPr/>
          <p:nvPr/>
        </p:nvGrpSpPr>
        <p:grpSpPr>
          <a:xfrm>
            <a:off x="6843015" y="4122462"/>
            <a:ext cx="2051662" cy="2366473"/>
            <a:chOff x="8158160" y="4067172"/>
            <a:chExt cx="1971676" cy="197166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xmlns="" id="{5AE5B058-B520-4394-9A40-C5800A5048A3}"/>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31" name="矩形 130">
                  <a:extLst>
                    <a:ext uri="{FF2B5EF4-FFF2-40B4-BE49-F238E27FC236}">
                      <a16:creationId xmlns:a16="http://schemas.microsoft.com/office/drawing/2014/main" xmlns="" xmlns:a14="http://schemas.microsoft.com/office/drawing/2010/main" id="{5AE5B058-B520-4394-9A40-C5800A5048A3}"/>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2"/>
                  <a:stretch>
                    <a:fillRect l="-7190" t="-31818" r="-58170"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xmlns="" id="{1E7ECE5D-D5DF-4723-9C4E-9E132830C04B}"/>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2" name="矩形 131">
                  <a:extLst>
                    <a:ext uri="{FF2B5EF4-FFF2-40B4-BE49-F238E27FC236}">
                      <a16:creationId xmlns:a16="http://schemas.microsoft.com/office/drawing/2014/main" id="{1E7ECE5D-D5DF-4723-9C4E-9E132830C04B}"/>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xmlns="" id="{10A2C13B-C1AB-4D64-80D6-D8BED7618641}"/>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3" name="矩形 132">
                  <a:extLst>
                    <a:ext uri="{FF2B5EF4-FFF2-40B4-BE49-F238E27FC236}">
                      <a16:creationId xmlns:a16="http://schemas.microsoft.com/office/drawing/2014/main" id="{10A2C13B-C1AB-4D64-80D6-D8BED7618641}"/>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l="-15686" t="-31818" r="-49673"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xmlns="" id="{37D5A564-26E8-4062-908A-FB5CEE3941CF}"/>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4" name="矩形 133">
                  <a:extLst>
                    <a:ext uri="{FF2B5EF4-FFF2-40B4-BE49-F238E27FC236}">
                      <a16:creationId xmlns:a16="http://schemas.microsoft.com/office/drawing/2014/main" id="{37D5A564-26E8-4062-908A-FB5CEE3941C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5"/>
                  <a:stretch>
                    <a:fillRect l="-7190" t="-32026" r="-58170"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xmlns="" id="{6F4C3E33-5151-4086-9C81-73D541FC13AE}"/>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5" name="矩形 134">
                  <a:extLst>
                    <a:ext uri="{FF2B5EF4-FFF2-40B4-BE49-F238E27FC236}">
                      <a16:creationId xmlns:a16="http://schemas.microsoft.com/office/drawing/2014/main" id="{6F4C3E33-5151-4086-9C81-73D541FC13AE}"/>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l="-6494" t="-32026" r="-57792"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xmlns="" id="{CF67B667-B9A4-40F4-9CB8-F1DE80D1C160}"/>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6" name="矩形 135">
                  <a:extLst>
                    <a:ext uri="{FF2B5EF4-FFF2-40B4-BE49-F238E27FC236}">
                      <a16:creationId xmlns:a16="http://schemas.microsoft.com/office/drawing/2014/main" id="{CF67B667-B9A4-40F4-9CB8-F1DE80D1C160}"/>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l="-7190" t="-32680" r="-58170"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xmlns="" id="{18FEFFB8-3225-4CC1-A0DD-ACD554DC8334}"/>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solidFill>
                                  <a:schemeClr val="tx1"/>
                                </a:solidFill>
                                <a:latin typeface="Cambria Math" charset="0"/>
                                <a:ea typeface="黑体" pitchFamily="49" charset="-122"/>
                              </a:rPr>
                            </m:ctrlPr>
                          </m:fPr>
                          <m:num>
                            <m:r>
                              <a:rPr lang="en-US" altLang="zh-CN" sz="1400" b="0" i="1" smtClean="0">
                                <a:solidFill>
                                  <a:srgbClr val="FF0000"/>
                                </a:solidFill>
                                <a:latin typeface="Cambria Math" panose="02040503050406030204" pitchFamily="18" charset="0"/>
                                <a:ea typeface="黑体" pitchFamily="49" charset="-122"/>
                              </a:rPr>
                              <m:t>0.199</m:t>
                            </m:r>
                          </m:num>
                          <m:den>
                            <m:r>
                              <a:rPr lang="en-US" altLang="zh-CN" sz="1400" i="1">
                                <a:solidFill>
                                  <a:schemeClr val="tx1"/>
                                </a:solidFill>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7" name="矩形 136">
                  <a:extLst>
                    <a:ext uri="{FF2B5EF4-FFF2-40B4-BE49-F238E27FC236}">
                      <a16:creationId xmlns:a16="http://schemas.microsoft.com/office/drawing/2014/main" id="{18FEFFB8-3225-4CC1-A0DD-ACD554DC8334}"/>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8"/>
                  <a:stretch>
                    <a:fillRect l="-3268" t="-31818" r="-71895"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xmlns="" id="{7C986EDF-EB10-4305-9A30-70BAE160AD70}"/>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8" name="矩形 137">
                  <a:extLst>
                    <a:ext uri="{FF2B5EF4-FFF2-40B4-BE49-F238E27FC236}">
                      <a16:creationId xmlns:a16="http://schemas.microsoft.com/office/drawing/2014/main" id="{7C986EDF-EB10-4305-9A30-70BAE160AD7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9"/>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xmlns="" id="{01F5DC7D-B3DD-43BC-B1EC-040A791F42E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9" name="矩形 138">
                  <a:extLst>
                    <a:ext uri="{FF2B5EF4-FFF2-40B4-BE49-F238E27FC236}">
                      <a16:creationId xmlns:a16="http://schemas.microsoft.com/office/drawing/2014/main" id="{01F5DC7D-B3DD-43BC-B1EC-040A791F42E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0"/>
                  <a:stretch>
                    <a:fillRect l="-7190" t="-31818" r="-58170" b="-64286"/>
                  </a:stretch>
                </a:blipFill>
              </p:spPr>
              <p:txBody>
                <a:bodyPr/>
                <a:lstStyle/>
                <a:p>
                  <a:r>
                    <a:rPr lang="zh-CN" altLang="en-US">
                      <a:noFill/>
                    </a:rPr>
                    <a:t> </a:t>
                  </a:r>
                </a:p>
              </p:txBody>
            </p:sp>
          </mc:Fallback>
        </mc:AlternateContent>
      </p:grpSp>
      <p:sp>
        <p:nvSpPr>
          <p:cNvPr id="14" name="矩形 13">
            <a:extLst>
              <a:ext uri="{FF2B5EF4-FFF2-40B4-BE49-F238E27FC236}">
                <a16:creationId xmlns:a16="http://schemas.microsoft.com/office/drawing/2014/main" xmlns="" id="{F9771EFC-F823-41F9-A6DA-F561C77720F7}"/>
              </a:ext>
            </a:extLst>
          </p:cNvPr>
          <p:cNvSpPr/>
          <p:nvPr/>
        </p:nvSpPr>
        <p:spPr>
          <a:xfrm>
            <a:off x="658703" y="3553771"/>
            <a:ext cx="4922044" cy="830997"/>
          </a:xfrm>
          <a:prstGeom prst="rect">
            <a:avLst/>
          </a:prstGeom>
        </p:spPr>
        <p:txBody>
          <a:bodyPr wrap="square">
            <a:spAutoFit/>
          </a:bodyPr>
          <a:lstStyle/>
          <a:p>
            <a:r>
              <a:rPr lang="en-US" altLang="zh-CN" sz="2400" dirty="0">
                <a:latin typeface="Cambria Math" panose="02040503050406030204" pitchFamily="18" charset="0"/>
                <a:ea typeface="黑体" panose="02010609060101010101" pitchFamily="49" charset="-122"/>
              </a:rPr>
              <a:t/>
            </a:r>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xmlns="" id="{B7884FAA-B2AE-4EE7-AB63-1106C2B80541}"/>
                  </a:ext>
                </a:extLst>
              </p:cNvPr>
              <p:cNvSpPr/>
              <p:nvPr/>
            </p:nvSpPr>
            <p:spPr>
              <a:xfrm>
                <a:off x="341437" y="3960591"/>
                <a:ext cx="5973179" cy="2165145"/>
              </a:xfrm>
              <a:prstGeom prst="rect">
                <a:avLst/>
              </a:prstGeom>
            </p:spPr>
            <p:txBody>
              <a:bodyPr wrap="square">
                <a:spAutoFit/>
              </a:bodyPr>
              <a:lstStyle/>
              <a:p>
                <a:pPr>
                  <a:lnSpc>
                    <a:spcPct val="150000"/>
                  </a:lnSpc>
                </a:pPr>
                <a14:m>
                  <m:oMath xmlns:m="http://schemas.openxmlformats.org/officeDocument/2006/math">
                    <m:r>
                      <a:rPr lang="en-US" altLang="zh-CN" i="1" dirty="0" smtClean="0">
                        <a:solidFill>
                          <a:schemeClr val="tx1"/>
                        </a:solidFill>
                        <a:latin typeface="Cambria Math" panose="02040503050406030204" pitchFamily="18" charset="0"/>
                        <a:ea typeface="黑体" pitchFamily="49" charset="-122"/>
                      </a:rPr>
                      <m:t>𝑎</m:t>
                    </m:r>
                    <m:r>
                      <a:rPr lang="en-US" altLang="zh-CN" i="1" dirty="0" smtClean="0">
                        <a:solidFill>
                          <a:schemeClr val="tx1"/>
                        </a:solidFill>
                        <a:latin typeface="Cambria Math" panose="02040503050406030204" pitchFamily="18" charset="0"/>
                        <a:ea typeface="黑体" pitchFamily="49" charset="-122"/>
                      </a:rPr>
                      <m:t>=</m:t>
                    </m:r>
                    <m:sSub>
                      <m:sSubPr>
                        <m:ctrlPr>
                          <a:rPr lang="en-US" altLang="zh-CN" i="1" dirty="0">
                            <a:solidFill>
                              <a:schemeClr val="tx1"/>
                            </a:solidFill>
                            <a:latin typeface="Cambria Math" charset="0"/>
                            <a:ea typeface="黑体" pitchFamily="49" charset="-122"/>
                          </a:rPr>
                        </m:ctrlPr>
                      </m:sSubPr>
                      <m:e>
                        <m:r>
                          <m:rPr>
                            <m:sty m:val="p"/>
                          </m:rPr>
                          <a:rPr lang="en-US" altLang="zh-CN" dirty="0">
                            <a:solidFill>
                              <a:schemeClr val="tx1"/>
                            </a:solidFill>
                            <a:latin typeface="Cambria Math" panose="02040503050406030204" pitchFamily="18" charset="0"/>
                            <a:ea typeface="黑体" pitchFamily="49" charset="-122"/>
                          </a:rPr>
                          <m:t>argmax</m:t>
                        </m:r>
                      </m:e>
                      <m:sub>
                        <m:sSup>
                          <m:sSupPr>
                            <m:ctrlPr>
                              <a:rPr lang="en-US" altLang="zh-CN" i="1" dirty="0">
                                <a:solidFill>
                                  <a:schemeClr val="tx1"/>
                                </a:solidFill>
                                <a:latin typeface="Cambria Math" charset="0"/>
                                <a:ea typeface="黑体" pitchFamily="49" charset="-122"/>
                              </a:rPr>
                            </m:ctrlPr>
                          </m:sSupPr>
                          <m:e>
                            <m:r>
                              <a:rPr lang="en-US" altLang="zh-CN" i="1" dirty="0">
                                <a:solidFill>
                                  <a:schemeClr val="tx1"/>
                                </a:solidFill>
                                <a:latin typeface="Cambria Math" panose="02040503050406030204" pitchFamily="18" charset="0"/>
                                <a:ea typeface="黑体" pitchFamily="49" charset="-122"/>
                              </a:rPr>
                              <m:t>𝑎</m:t>
                            </m:r>
                          </m:e>
                          <m:sup>
                            <m:r>
                              <a:rPr lang="en-US" altLang="zh-CN" i="1" dirty="0">
                                <a:solidFill>
                                  <a:schemeClr val="tx1"/>
                                </a:solidFill>
                                <a:latin typeface="Cambria Math" panose="02040503050406030204" pitchFamily="18" charset="0"/>
                                <a:ea typeface="黑体" pitchFamily="49" charset="-122"/>
                              </a:rPr>
                              <m:t>′</m:t>
                            </m:r>
                          </m:sup>
                        </m:sSup>
                      </m:sub>
                    </m:sSub>
                    <m:sSub>
                      <m:sSubPr>
                        <m:ctrlPr>
                          <a:rPr lang="en-US" altLang="zh-CN" i="1" dirty="0">
                            <a:solidFill>
                              <a:schemeClr val="tx1"/>
                            </a:solidFill>
                            <a:latin typeface="Cambria Math" charset="0"/>
                            <a:ea typeface="黑体" pitchFamily="49" charset="-122"/>
                          </a:rPr>
                        </m:ctrlPr>
                      </m:sSubPr>
                      <m:e>
                        <m:r>
                          <a:rPr lang="en-US" altLang="zh-CN" i="1" dirty="0">
                            <a:solidFill>
                              <a:schemeClr val="tx1"/>
                            </a:solidFill>
                            <a:latin typeface="Cambria Math" panose="02040503050406030204" pitchFamily="18" charset="0"/>
                            <a:ea typeface="黑体" pitchFamily="49" charset="-122"/>
                          </a:rPr>
                          <m:t>𝑞</m:t>
                        </m:r>
                      </m:e>
                      <m:sub>
                        <m:r>
                          <a:rPr lang="en-US" altLang="zh-CN" i="1" dirty="0">
                            <a:solidFill>
                              <a:schemeClr val="tx1"/>
                            </a:solidFill>
                            <a:latin typeface="Cambria Math" panose="02040503050406030204" pitchFamily="18" charset="0"/>
                            <a:ea typeface="黑体" pitchFamily="49" charset="-122"/>
                          </a:rPr>
                          <m:t>𝜋</m:t>
                        </m:r>
                      </m:sub>
                    </m:sSub>
                    <m:r>
                      <a:rPr lang="en-US" altLang="zh-CN" i="1" dirty="0">
                        <a:solidFill>
                          <a:schemeClr val="tx1"/>
                        </a:solidFill>
                        <a:latin typeface="Cambria Math" panose="02040503050406030204" pitchFamily="18" charset="0"/>
                        <a:ea typeface="黑体" pitchFamily="49" charset="-122"/>
                      </a:rPr>
                      <m:t>(</m:t>
                    </m:r>
                    <m:sSub>
                      <m:sSubPr>
                        <m:ctrlPr>
                          <a:rPr lang="en-US" altLang="zh-CN" b="0" i="1" dirty="0" smtClean="0">
                            <a:solidFill>
                              <a:schemeClr val="tx1"/>
                            </a:solidFill>
                            <a:latin typeface="Cambria Math" charset="0"/>
                            <a:ea typeface="黑体" pitchFamily="49" charset="-122"/>
                          </a:rPr>
                        </m:ctrlPr>
                      </m:sSubPr>
                      <m:e>
                        <m:r>
                          <a:rPr lang="en-US" altLang="zh-CN" i="1" dirty="0">
                            <a:solidFill>
                              <a:schemeClr val="tx1"/>
                            </a:solidFill>
                            <a:latin typeface="Cambria Math" panose="02040503050406030204" pitchFamily="18" charset="0"/>
                            <a:ea typeface="黑体" pitchFamily="49" charset="-122"/>
                          </a:rPr>
                          <m:t>𝑠</m:t>
                        </m:r>
                      </m:e>
                      <m:sub>
                        <m:r>
                          <a:rPr lang="en-US" altLang="zh-CN" b="0" i="1" dirty="0" smtClean="0">
                            <a:solidFill>
                              <a:schemeClr val="tx1"/>
                            </a:solidFill>
                            <a:latin typeface="Cambria Math" panose="02040503050406030204" pitchFamily="18" charset="0"/>
                            <a:ea typeface="黑体" pitchFamily="49" charset="-122"/>
                          </a:rPr>
                          <m:t>1</m:t>
                        </m:r>
                      </m:sub>
                    </m:sSub>
                    <m:r>
                      <a:rPr lang="en-US" altLang="zh-CN" i="1" dirty="0">
                        <a:solidFill>
                          <a:schemeClr val="tx1"/>
                        </a:solidFill>
                        <a:latin typeface="Cambria Math" panose="02040503050406030204" pitchFamily="18" charset="0"/>
                        <a:ea typeface="黑体" pitchFamily="49" charset="-122"/>
                      </a:rPr>
                      <m:t>,</m:t>
                    </m:r>
                    <m:r>
                      <a:rPr lang="en-US" altLang="zh-CN" i="1" dirty="0">
                        <a:solidFill>
                          <a:schemeClr val="tx1"/>
                        </a:solidFill>
                        <a:latin typeface="Cambria Math" panose="02040503050406030204" pitchFamily="18" charset="0"/>
                        <a:ea typeface="黑体" pitchFamily="49" charset="-122"/>
                      </a:rPr>
                      <m:t>𝑎</m:t>
                    </m:r>
                    <m:r>
                      <a:rPr lang="en-US" altLang="zh-CN" i="1" dirty="0">
                        <a:solidFill>
                          <a:schemeClr val="tx1"/>
                        </a:solidFill>
                        <a:latin typeface="Cambria Math" panose="02040503050406030204" pitchFamily="18" charset="0"/>
                        <a:ea typeface="黑体" pitchFamily="49" charset="-122"/>
                      </a:rPr>
                      <m:t>′)=</m:t>
                    </m:r>
                    <m:r>
                      <a:rPr lang="zh-CN" altLang="en-US" i="1" dirty="0">
                        <a:latin typeface="Cambria Math" panose="02040503050406030204" pitchFamily="18" charset="0"/>
                        <a:ea typeface="黑体" pitchFamily="49" charset="-122"/>
                      </a:rPr>
                      <m:t>上</m:t>
                    </m:r>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ea typeface="黑体" pitchFamily="49" charset="-122"/>
                      </a:rPr>
                      <m:t>𝑅</m:t>
                    </m:r>
                    <m:r>
                      <a:rPr lang="en-US" altLang="zh-CN" b="0" i="1" smtClean="0">
                        <a:solidFill>
                          <a:schemeClr val="tx1"/>
                        </a:solidFill>
                        <a:latin typeface="Cambria Math" panose="02040503050406030204" pitchFamily="18" charset="0"/>
                        <a:ea typeface="黑体" pitchFamily="49" charset="-122"/>
                      </a:rPr>
                      <m:t>=0</m:t>
                    </m:r>
                  </m:oMath>
                </a14:m>
                <a:r>
                  <a:rPr lang="zh-CN" altLang="en-US" b="0" i="1" dirty="0">
                    <a:solidFill>
                      <a:schemeClr val="tx1"/>
                    </a:solidFill>
                    <a:latin typeface="黑体" panose="02010609060101010101" pitchFamily="49" charset="-122"/>
                    <a:ea typeface="黑体" panose="02010609060101010101" pitchFamily="49" charset="-122"/>
                  </a:rPr>
                  <a:t>，</a:t>
                </a:r>
                <a14:m>
                  <m:oMath xmlns:m="http://schemas.openxmlformats.org/officeDocument/2006/math">
                    <m:sSup>
                      <m:sSupPr>
                        <m:ctrlPr>
                          <a:rPr lang="en-US" altLang="zh-CN" b="0" i="1" smtClean="0">
                            <a:solidFill>
                              <a:schemeClr val="tx1"/>
                            </a:solidFill>
                            <a:latin typeface="Cambria Math" charset="0"/>
                            <a:ea typeface="黑体" pitchFamily="49" charset="-122"/>
                          </a:rPr>
                        </m:ctrlPr>
                      </m:sSupPr>
                      <m:e>
                        <m:r>
                          <a:rPr lang="en-US" altLang="zh-CN" b="0" i="1" smtClean="0">
                            <a:solidFill>
                              <a:schemeClr val="tx1"/>
                            </a:solidFill>
                            <a:latin typeface="Cambria Math" panose="02040503050406030204" pitchFamily="18" charset="0"/>
                            <a:ea typeface="黑体" pitchFamily="49" charset="-122"/>
                          </a:rPr>
                          <m:t>𝑠</m:t>
                        </m:r>
                      </m:e>
                      <m:sup>
                        <m:r>
                          <a:rPr lang="en-US" altLang="zh-CN" b="0" i="1" smtClean="0">
                            <a:solidFill>
                              <a:schemeClr val="tx1"/>
                            </a:solidFill>
                            <a:latin typeface="Cambria Math" panose="02040503050406030204" pitchFamily="18" charset="0"/>
                            <a:ea typeface="黑体" pitchFamily="49" charset="-122"/>
                          </a:rPr>
                          <m:t>′</m:t>
                        </m:r>
                      </m:sup>
                    </m:sSup>
                    <m:r>
                      <a:rPr lang="en-US" altLang="zh-CN" b="0" i="1" smtClean="0">
                        <a:solidFill>
                          <a:schemeClr val="tx1"/>
                        </a:solidFill>
                        <a:latin typeface="Cambria Math" panose="02040503050406030204" pitchFamily="18" charset="0"/>
                        <a:ea typeface="黑体" pitchFamily="49" charset="-122"/>
                      </a:rPr>
                      <m:t>=</m:t>
                    </m:r>
                    <m:sSub>
                      <m:sSubPr>
                        <m:ctrlPr>
                          <a:rPr lang="en-US" altLang="zh-CN" b="0" i="1" smtClean="0">
                            <a:solidFill>
                              <a:schemeClr val="tx1"/>
                            </a:solidFill>
                            <a:latin typeface="Cambria Math" charset="0"/>
                            <a:ea typeface="黑体" pitchFamily="49" charset="-122"/>
                          </a:rPr>
                        </m:ctrlPr>
                      </m:sSubPr>
                      <m:e>
                        <m:r>
                          <a:rPr lang="en-US" altLang="zh-CN" b="0" i="1" smtClean="0">
                            <a:solidFill>
                              <a:schemeClr val="tx1"/>
                            </a:solidFill>
                            <a:latin typeface="Cambria Math" panose="02040503050406030204" pitchFamily="18" charset="0"/>
                            <a:ea typeface="黑体" pitchFamily="49" charset="-122"/>
                          </a:rPr>
                          <m:t>𝑠</m:t>
                        </m:r>
                      </m:e>
                      <m:sub>
                        <m:r>
                          <a:rPr lang="en-US" altLang="zh-CN" b="0" i="1" smtClean="0">
                            <a:solidFill>
                              <a:schemeClr val="tx1"/>
                            </a:solidFill>
                            <a:latin typeface="Cambria Math" panose="02040503050406030204" pitchFamily="18" charset="0"/>
                            <a:ea typeface="黑体" pitchFamily="49" charset="-122"/>
                          </a:rPr>
                          <m:t>4</m:t>
                        </m:r>
                      </m:sub>
                    </m:sSub>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𝑞</m:t>
                          </m:r>
                        </m:e>
                        <m:sub>
                          <m:r>
                            <a:rPr lang="en-US" altLang="zh-CN" i="1">
                              <a:latin typeface="Cambria Math" panose="02040503050406030204" pitchFamily="18" charset="0"/>
                              <a:ea typeface="黑体" pitchFamily="49" charset="-122"/>
                            </a:rPr>
                            <m:t>𝜋</m:t>
                          </m:r>
                        </m:sub>
                      </m:sSub>
                      <m:d>
                        <m:dPr>
                          <m:ctrlPr>
                            <a:rPr lang="en-US" altLang="zh-CN" i="1">
                              <a:latin typeface="Cambria Math" charset="0"/>
                              <a:ea typeface="黑体" pitchFamily="49" charset="-122"/>
                            </a:rPr>
                          </m:ctrlPr>
                        </m:dPr>
                        <m:e>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i="1">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e>
                      </m:d>
                      <m:r>
                        <a:rPr lang="en-US" altLang="zh-CN" i="1">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0.2</m:t>
                      </m:r>
                      <m:r>
                        <a:rPr lang="en-US" altLang="zh-CN" i="1">
                          <a:latin typeface="Cambria Math" panose="02040503050406030204" pitchFamily="18" charset="0"/>
                          <a:ea typeface="黑体" pitchFamily="49" charset="-122"/>
                        </a:rPr>
                        <m:t>+0.5×</m:t>
                      </m:r>
                      <m:d>
                        <m:dPr>
                          <m:begChr m:val="["/>
                          <m:endChr m:val="]"/>
                          <m:ctrlPr>
                            <a:rPr lang="en-US" altLang="zh-CN" i="1">
                              <a:latin typeface="Cambria Math" charset="0"/>
                              <a:ea typeface="黑体" pitchFamily="49" charset="-122"/>
                            </a:rPr>
                          </m:ctrlPr>
                        </m:dPr>
                        <m:e>
                          <m:r>
                            <a:rPr lang="en-US" altLang="zh-CN" i="1">
                              <a:latin typeface="Cambria Math" panose="02040503050406030204" pitchFamily="18" charset="0"/>
                              <a:ea typeface="黑体" pitchFamily="49" charset="-122"/>
                            </a:rPr>
                            <m:t>0+0.99×</m:t>
                          </m:r>
                          <m:func>
                            <m:funcPr>
                              <m:ctrlPr>
                                <a:rPr lang="en-US" altLang="zh-CN" i="1">
                                  <a:latin typeface="Cambria Math" charset="0"/>
                                  <a:ea typeface="黑体" pitchFamily="49" charset="-122"/>
                                </a:rPr>
                              </m:ctrlPr>
                            </m:funcPr>
                            <m:fName>
                              <m:r>
                                <m:rPr>
                                  <m:sty m:val="p"/>
                                </m:rPr>
                                <a:rPr lang="en-US" altLang="zh-CN">
                                  <a:latin typeface="Cambria Math" panose="02040503050406030204" pitchFamily="18" charset="0"/>
                                  <a:ea typeface="黑体" pitchFamily="49" charset="-122"/>
                                </a:rPr>
                                <m:t>max</m:t>
                              </m:r>
                            </m:fName>
                            <m:e>
                              <m:d>
                                <m:dPr>
                                  <m:begChr m:val="{"/>
                                  <m:endChr m:val="}"/>
                                  <m:ctrlPr>
                                    <a:rPr lang="en-US" altLang="zh-CN" i="1">
                                      <a:latin typeface="Cambria Math" charset="0"/>
                                      <a:ea typeface="黑体" pitchFamily="49" charset="-122"/>
                                    </a:rPr>
                                  </m:ctrlPr>
                                </m:dPr>
                                <m:e>
                                  <m:r>
                                    <a:rPr lang="en-US" altLang="zh-CN" i="1">
                                      <a:latin typeface="Cambria Math" panose="02040503050406030204" pitchFamily="18" charset="0"/>
                                      <a:ea typeface="黑体" pitchFamily="49" charset="-122"/>
                                    </a:rPr>
                                    <m:t>0,</m:t>
                                  </m:r>
                                  <m:r>
                                    <a:rPr lang="en-US" altLang="zh-CN" b="0" i="1" smtClean="0">
                                      <a:latin typeface="Cambria Math" panose="02040503050406030204" pitchFamily="18" charset="0"/>
                                      <a:ea typeface="黑体" pitchFamily="49" charset="-122"/>
                                    </a:rPr>
                                    <m:t>0.2</m:t>
                                  </m:r>
                                </m:e>
                              </m:d>
                            </m:e>
                          </m:func>
                          <m:r>
                            <a:rPr lang="en-US" altLang="zh-CN" i="1">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0.2</m:t>
                          </m:r>
                        </m:e>
                      </m:d>
                      <m:r>
                        <a:rPr lang="en-US" altLang="zh-CN" i="1">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0.199</m:t>
                      </m:r>
                    </m:oMath>
                  </m:oMathPara>
                </a14:m>
                <a:endParaRPr lang="en-US" altLang="zh-CN" dirty="0">
                  <a:latin typeface="黑体" panose="02010609060101010101" pitchFamily="49" charset="-122"/>
                  <a:ea typeface="黑体" panose="02010609060101010101" pitchFamily="49" charset="-122"/>
                </a:endParaRPr>
              </a:p>
              <a:p>
                <a:pPr>
                  <a:lnSpc>
                    <a:spcPct val="150000"/>
                  </a:lnSpc>
                </a:pPr>
                <a14:m>
                  <m:oMath xmlns:m="http://schemas.openxmlformats.org/officeDocument/2006/math">
                    <m:r>
                      <a:rPr lang="en-US" altLang="zh-CN" i="1">
                        <a:latin typeface="Cambria Math" panose="02040503050406030204" pitchFamily="18" charset="0"/>
                        <a:ea typeface="黑体" pitchFamily="49" charset="-122"/>
                      </a:rPr>
                      <m:t>𝑠</m:t>
                    </m:r>
                    <m:r>
                      <a:rPr lang="en-US" altLang="zh-CN" i="1">
                        <a:latin typeface="Cambria Math" panose="02040503050406030204" pitchFamily="18" charset="0"/>
                        <a:ea typeface="黑体" pitchFamily="49" charset="-122"/>
                      </a:rPr>
                      <m:t>←</m:t>
                    </m:r>
                    <m:sSub>
                      <m:sSubPr>
                        <m:ctrlPr>
                          <a:rPr lang="en-US" altLang="zh-CN" i="1">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a14:m>
                <a:r>
                  <a:rPr lang="en-US" altLang="zh-CN" dirty="0">
                    <a:latin typeface="黑体" panose="02010609060101010101" pitchFamily="49" charset="-122"/>
                    <a:ea typeface="黑体" panose="02010609060101010101" pitchFamily="49" charset="-122"/>
                  </a:rPr>
                  <a:t> </a:t>
                </a:r>
              </a:p>
            </p:txBody>
          </p:sp>
        </mc:Choice>
        <mc:Fallback xmlns="">
          <p:sp>
            <p:nvSpPr>
              <p:cNvPr id="73" name="矩形 72">
                <a:extLst>
                  <a:ext uri="{FF2B5EF4-FFF2-40B4-BE49-F238E27FC236}">
                    <a16:creationId xmlns:a16="http://schemas.microsoft.com/office/drawing/2014/main" xmlns="" xmlns:a14="http://schemas.microsoft.com/office/drawing/2010/main" id="{B7884FAA-B2AE-4EE7-AB63-1106C2B80541}"/>
                  </a:ext>
                </a:extLst>
              </p:cNvPr>
              <p:cNvSpPr>
                <a:spLocks noRot="1" noChangeAspect="1" noMove="1" noResize="1" noEditPoints="1" noAdjustHandles="1" noChangeArrowheads="1" noChangeShapeType="1" noTextEdit="1"/>
              </p:cNvSpPr>
              <p:nvPr/>
            </p:nvSpPr>
            <p:spPr>
              <a:xfrm>
                <a:off x="341437" y="3960591"/>
                <a:ext cx="5973179" cy="2165145"/>
              </a:xfrm>
              <a:prstGeom prst="rect">
                <a:avLst/>
              </a:prstGeom>
              <a:blipFill rotWithShape="1">
                <a:blip r:embed="rId12"/>
                <a:stretch>
                  <a:fillRect/>
                </a:stretch>
              </a:blipFill>
            </p:spPr>
            <p:txBody>
              <a:bodyPr/>
              <a:lstStyle/>
              <a:p>
                <a:r>
                  <a:rPr lang="zh-CN" altLang="en-US">
                    <a:noFill/>
                  </a:rPr>
                  <a:t> </a:t>
                </a:r>
              </a:p>
            </p:txBody>
          </p:sp>
        </mc:Fallback>
      </mc:AlternateContent>
      <p:sp>
        <p:nvSpPr>
          <p:cNvPr id="125" name="箭头: 下 124">
            <a:extLst>
              <a:ext uri="{FF2B5EF4-FFF2-40B4-BE49-F238E27FC236}">
                <a16:creationId xmlns:a16="http://schemas.microsoft.com/office/drawing/2014/main" xmlns="" id="{05AE34BC-BE1F-4DC0-AC2A-CB6219EAC75B}"/>
              </a:ext>
            </a:extLst>
          </p:cNvPr>
          <p:cNvSpPr/>
          <p:nvPr/>
        </p:nvSpPr>
        <p:spPr>
          <a:xfrm rot="10800000">
            <a:off x="7133834" y="5621469"/>
            <a:ext cx="102154" cy="256749"/>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ea typeface="黑体" pitchFamily="49" charset="-122"/>
            </a:endParaRPr>
          </a:p>
        </p:txBody>
      </p:sp>
      <p:sp>
        <p:nvSpPr>
          <p:cNvPr id="141" name="矩形 140">
            <a:extLst>
              <a:ext uri="{FF2B5EF4-FFF2-40B4-BE49-F238E27FC236}">
                <a16:creationId xmlns:a16="http://schemas.microsoft.com/office/drawing/2014/main" xmlns="" id="{52D23C87-8A3C-4DDA-9895-8615C2920EA6}"/>
              </a:ext>
            </a:extLst>
          </p:cNvPr>
          <p:cNvSpPr/>
          <p:nvPr/>
        </p:nvSpPr>
        <p:spPr>
          <a:xfrm>
            <a:off x="6918566" y="5057401"/>
            <a:ext cx="430536" cy="496600"/>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ea typeface="黑体" pitchFamily="49" charset="-122"/>
            </a:endParaRPr>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xmlns="" id="{23F45CB6-9743-4A0D-8576-8751E6BA8DEC}"/>
                  </a:ext>
                </a:extLst>
              </p:cNvPr>
              <p:cNvSpPr/>
              <p:nvPr/>
            </p:nvSpPr>
            <p:spPr>
              <a:xfrm>
                <a:off x="6314616" y="4350343"/>
                <a:ext cx="498470"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p>
            </p:txBody>
          </p:sp>
        </mc:Choice>
        <mc:Fallback xmlns="">
          <p:sp>
            <p:nvSpPr>
              <p:cNvPr id="143" name="矩形 142">
                <a:extLst>
                  <a:ext uri="{FF2B5EF4-FFF2-40B4-BE49-F238E27FC236}">
                    <a16:creationId xmlns:a16="http://schemas.microsoft.com/office/drawing/2014/main" xmlns="" xmlns:a14="http://schemas.microsoft.com/office/drawing/2010/main" id="{23F45CB6-9743-4A0D-8576-8751E6BA8DEC}"/>
                  </a:ext>
                </a:extLst>
              </p:cNvPr>
              <p:cNvSpPr>
                <a:spLocks noRot="1" noChangeAspect="1" noMove="1" noResize="1" noEditPoints="1" noAdjustHandles="1" noChangeArrowheads="1" noChangeShapeType="1" noTextEdit="1"/>
              </p:cNvSpPr>
              <p:nvPr/>
            </p:nvSpPr>
            <p:spPr>
              <a:xfrm>
                <a:off x="6314616" y="4350343"/>
                <a:ext cx="498470" cy="375231"/>
              </a:xfrm>
              <a:prstGeom prst="rect">
                <a:avLst/>
              </a:prstGeom>
              <a:blipFill rotWithShape="1">
                <a:blip r:embed="rId23"/>
                <a:stretch>
                  <a:fillRect l="-42683" t="-108197" r="-82927" b="-172131"/>
                </a:stretch>
              </a:blipFill>
            </p:spPr>
            <p:txBody>
              <a:bodyPr/>
              <a:lstStyle/>
              <a:p>
                <a:r>
                  <a:rPr lang="zh-CN" altLang="en-US">
                    <a:noFill/>
                  </a:rPr>
                  <a:t> </a:t>
                </a:r>
              </a:p>
            </p:txBody>
          </p:sp>
        </mc:Fallback>
      </mc:AlternateContent>
      <p:sp>
        <p:nvSpPr>
          <p:cNvPr id="31"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33" name="组合 32">
            <a:extLst>
              <a:ext uri="{FF2B5EF4-FFF2-40B4-BE49-F238E27FC236}">
                <a16:creationId xmlns:a16="http://schemas.microsoft.com/office/drawing/2014/main" xmlns="" id="{331BF070-4921-433B-BB25-95B97A4F854D}"/>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xmlns="" id="{B475E557-AD1E-4348-99DA-B469D5A60D9F}"/>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B475E557-AD1E-4348-99DA-B469D5A60D9F}"/>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4"/>
                  <a:stretch>
                    <a:fillRect l="-530" t="-780" b="-2144"/>
                  </a:stretch>
                </a:blipFill>
                <a:ln>
                  <a:solidFill>
                    <a:schemeClr val="tx1"/>
                  </a:solidFill>
                </a:ln>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xmlns="" id="{ADB980AD-A01D-42F6-8C40-646F2269913B}"/>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xmlns="" id="{C0E97B2F-2F8D-4C46-8EE0-5E0C0E676096}"/>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xmlns="" id="{1A620E9A-CD9E-46E4-B5E4-6DD92A9A8C86}"/>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9D7BD0A1-414E-4947-8E85-342433BCCDA1}"/>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9FADF841-9D0C-4F5F-9571-204B07E2456A}"/>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B9107C28-5379-4D46-B5B4-D0EC2EC4F4AE}"/>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833C59C4-78AF-450F-8086-36EE9F77D599}"/>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4F5701AA-BCBC-4BB1-8859-03512495C8FF}"/>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03780F8F-00CB-42B2-8584-6D4805BE2863}"/>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DB326361-4628-49F2-B7FE-360104AF254A}"/>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xmlns="" id="{17798A5E-EAE4-4086-80A2-3D4AF7FEA98F}"/>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36" name="矩形 35">
                  <a:extLst>
                    <a:ext uri="{FF2B5EF4-FFF2-40B4-BE49-F238E27FC236}">
                      <a16:creationId xmlns:a16="http://schemas.microsoft.com/office/drawing/2014/main" id="{17798A5E-EAE4-4086-80A2-3D4AF7FEA98F}"/>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5"/>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069602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xmlns="" id="{8A8C334F-6F70-44A5-B12C-235F05ADC4B5}"/>
              </a:ext>
            </a:extLst>
          </p:cNvPr>
          <p:cNvGrpSpPr/>
          <p:nvPr/>
        </p:nvGrpSpPr>
        <p:grpSpPr>
          <a:xfrm>
            <a:off x="6460047" y="4074962"/>
            <a:ext cx="2051662" cy="2527720"/>
            <a:chOff x="8158160" y="4067172"/>
            <a:chExt cx="1971676" cy="1971668"/>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xmlns="" id="{076CB11C-8FA2-4BE3-A55F-6E572D36E585}"/>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3" name="矩形 32">
                  <a:extLst>
                    <a:ext uri="{FF2B5EF4-FFF2-40B4-BE49-F238E27FC236}">
                      <a16:creationId xmlns:a16="http://schemas.microsoft.com/office/drawing/2014/main" id="{076CB11C-8FA2-4BE3-A55F-6E572D36E585}"/>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
                  <a:stretch>
                    <a:fillRect l="-7190" t="-31818" r="-58170"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xmlns="" id="{261AC655-A897-4039-B6E3-4EB21F87A560}"/>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261AC655-A897-4039-B6E3-4EB21F87A560}"/>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xmlns="" id="{4F877C5D-4357-4FC5-B549-D211F1AE0586}"/>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4F877C5D-4357-4FC5-B549-D211F1AE0586}"/>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l="-15686" t="-31818" r="-49673"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xmlns="" id="{97A1FD49-5F52-4440-B4C0-FF3D784CE399}"/>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solidFill>
                                  <a:srgbClr val="FF0000"/>
                                </a:solidFill>
                                <a:latin typeface="Cambria Math" panose="02040503050406030204" pitchFamily="18" charset="0"/>
                                <a:ea typeface="黑体" pitchFamily="49" charset="-122"/>
                              </a:rPr>
                              <m:t>0.199</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6" name="矩形 35">
                  <a:extLst>
                    <a:ext uri="{FF2B5EF4-FFF2-40B4-BE49-F238E27FC236}">
                      <a16:creationId xmlns:a16="http://schemas.microsoft.com/office/drawing/2014/main" id="{97A1FD49-5F52-4440-B4C0-FF3D784CE399}"/>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5"/>
                  <a:stretch>
                    <a:fillRect l="-3268" t="-32026" r="-71895"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xmlns="" id="{7D94FF02-6148-444C-AE73-C12A05ECD718}"/>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7D94FF02-6148-444C-AE73-C12A05ECD718}"/>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l="-6494" t="-32026" r="-57792"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xmlns="" id="{D5B5E4F4-3303-486D-B87B-47192A3E6BD6}"/>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8" name="矩形 37">
                  <a:extLst>
                    <a:ext uri="{FF2B5EF4-FFF2-40B4-BE49-F238E27FC236}">
                      <a16:creationId xmlns:a16="http://schemas.microsoft.com/office/drawing/2014/main" id="{D5B5E4F4-3303-486D-B87B-47192A3E6BD6}"/>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l="-7190" t="-32680" r="-58170"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FD4A08CB-3A21-408E-BBC7-9244977C6531}"/>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solidFill>
                                  <a:schemeClr val="tx1"/>
                                </a:solidFill>
                                <a:latin typeface="Cambria Math" charset="0"/>
                                <a:ea typeface="黑体" pitchFamily="49" charset="-122"/>
                              </a:rPr>
                            </m:ctrlPr>
                          </m:fPr>
                          <m:num>
                            <m:r>
                              <a:rPr lang="en-US" altLang="zh-CN" sz="1400" b="0" i="1" smtClean="0">
                                <a:solidFill>
                                  <a:schemeClr val="tx1"/>
                                </a:solidFill>
                                <a:latin typeface="Cambria Math" panose="02040503050406030204" pitchFamily="18" charset="0"/>
                                <a:ea typeface="黑体" pitchFamily="49" charset="-122"/>
                              </a:rPr>
                              <m:t>0.199</m:t>
                            </m:r>
                          </m:num>
                          <m:den>
                            <m:r>
                              <a:rPr lang="en-US" altLang="zh-CN" sz="1400" i="1">
                                <a:solidFill>
                                  <a:schemeClr val="tx1"/>
                                </a:solidFill>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9" name="矩形 38">
                  <a:extLst>
                    <a:ext uri="{FF2B5EF4-FFF2-40B4-BE49-F238E27FC236}">
                      <a16:creationId xmlns:a16="http://schemas.microsoft.com/office/drawing/2014/main" xmlns="" xmlns:a14="http://schemas.microsoft.com/office/drawing/2010/main" id="{FD4A08CB-3A21-408E-BBC7-9244977C6531}"/>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8"/>
                  <a:stretch>
                    <a:fillRect t="-26056" r="-53896" b="-57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CBB1B818-87F2-4C74-BBC6-9FBEC1F1218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CBB1B818-87F2-4C74-BBC6-9FBEC1F1218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9"/>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B66774FC-9D8F-4038-B47D-651EE07BC8A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1" name="矩形 40">
                  <a:extLst>
                    <a:ext uri="{FF2B5EF4-FFF2-40B4-BE49-F238E27FC236}">
                      <a16:creationId xmlns:a16="http://schemas.microsoft.com/office/drawing/2014/main" id="{B66774FC-9D8F-4038-B47D-651EE07BC8A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0"/>
                  <a:stretch>
                    <a:fillRect l="-7190" t="-31818" r="-58170" b="-64286"/>
                  </a:stretch>
                </a:blipFill>
              </p:spPr>
              <p:txBody>
                <a:bodyPr/>
                <a:lstStyle/>
                <a:p>
                  <a:r>
                    <a:rPr lang="zh-CN" altLang="en-US">
                      <a:noFill/>
                    </a:rPr>
                    <a:t> </a:t>
                  </a:r>
                </a:p>
              </p:txBody>
            </p:sp>
          </mc:Fallback>
        </mc:AlternateContent>
      </p:grpSp>
      <p:sp>
        <p:nvSpPr>
          <p:cNvPr id="42" name="矩形 41">
            <a:extLst>
              <a:ext uri="{FF2B5EF4-FFF2-40B4-BE49-F238E27FC236}">
                <a16:creationId xmlns:a16="http://schemas.microsoft.com/office/drawing/2014/main" xmlns="" id="{65C130D5-30DB-4E81-801E-6B35EF719805}"/>
              </a:ext>
            </a:extLst>
          </p:cNvPr>
          <p:cNvSpPr/>
          <p:nvPr/>
        </p:nvSpPr>
        <p:spPr>
          <a:xfrm>
            <a:off x="6567113" y="4265257"/>
            <a:ext cx="430536" cy="574048"/>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xmlns="" id="{F9771EFC-F823-41F9-A6DA-F561C77720F7}"/>
              </a:ext>
            </a:extLst>
          </p:cNvPr>
          <p:cNvSpPr/>
          <p:nvPr/>
        </p:nvSpPr>
        <p:spPr>
          <a:xfrm>
            <a:off x="658703" y="3553771"/>
            <a:ext cx="4922044" cy="830997"/>
          </a:xfrm>
          <a:prstGeom prst="rect">
            <a:avLst/>
          </a:prstGeom>
        </p:spPr>
        <p:txBody>
          <a:bodyPr wrap="square">
            <a:spAutoFit/>
          </a:bodyPr>
          <a:lstStyle/>
          <a:p>
            <a:r>
              <a:rPr lang="en-US" altLang="zh-CN" sz="2400" dirty="0">
                <a:latin typeface="Cambria Math" panose="02040503050406030204" pitchFamily="18" charset="0"/>
                <a:ea typeface="黑体" panose="02010609060101010101" pitchFamily="49" charset="-122"/>
              </a:rPr>
              <a:t/>
            </a:r>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xmlns="" id="{B7884FAA-B2AE-4EE7-AB63-1106C2B80541}"/>
                  </a:ext>
                </a:extLst>
              </p:cNvPr>
              <p:cNvSpPr/>
              <p:nvPr/>
            </p:nvSpPr>
            <p:spPr>
              <a:xfrm>
                <a:off x="158925" y="4384768"/>
                <a:ext cx="6301121" cy="1573892"/>
              </a:xfrm>
              <a:prstGeom prst="rect">
                <a:avLst/>
              </a:prstGeom>
            </p:spPr>
            <p:txBody>
              <a:bodyPr wrap="square">
                <a:spAutoFit/>
              </a:bodyPr>
              <a:lstStyle/>
              <a:p>
                <a:pPr>
                  <a:lnSpc>
                    <a:spcPct val="150000"/>
                  </a:lnSpc>
                </a:pPr>
                <a14:m>
                  <m:oMath xmlns:m="http://schemas.openxmlformats.org/officeDocument/2006/math">
                    <m:r>
                      <a:rPr lang="en-US" altLang="zh-CN" sz="1600" i="1" dirty="0" smtClean="0">
                        <a:latin typeface="Cambria Math" panose="02040503050406030204" pitchFamily="18" charset="0"/>
                        <a:ea typeface="黑体" pitchFamily="49" charset="-122"/>
                      </a:rPr>
                      <m:t>𝑎</m:t>
                    </m:r>
                    <m:r>
                      <a:rPr lang="en-US" altLang="zh-CN" sz="1600" i="1" dirty="0" smtClean="0">
                        <a:latin typeface="Cambria Math" panose="02040503050406030204" pitchFamily="18" charset="0"/>
                        <a:ea typeface="黑体" pitchFamily="49" charset="-122"/>
                      </a:rPr>
                      <m:t>=</m:t>
                    </m:r>
                    <m:sSub>
                      <m:sSubPr>
                        <m:ctrlPr>
                          <a:rPr lang="en-US" altLang="zh-CN" sz="1600" i="1" dirty="0">
                            <a:latin typeface="Cambria Math" charset="0"/>
                            <a:ea typeface="黑体" pitchFamily="49" charset="-122"/>
                          </a:rPr>
                        </m:ctrlPr>
                      </m:sSubPr>
                      <m:e>
                        <m:r>
                          <m:rPr>
                            <m:sty m:val="p"/>
                          </m:rPr>
                          <a:rPr lang="en-US" altLang="zh-CN" sz="1600" dirty="0">
                            <a:latin typeface="Cambria Math" panose="02040503050406030204" pitchFamily="18" charset="0"/>
                            <a:ea typeface="黑体" pitchFamily="49" charset="-122"/>
                          </a:rPr>
                          <m:t>argmax</m:t>
                        </m:r>
                      </m:e>
                      <m:sub>
                        <m:sSup>
                          <m:sSupPr>
                            <m:ctrlPr>
                              <a:rPr lang="en-US" altLang="zh-CN" sz="1600" i="1" dirty="0">
                                <a:latin typeface="Cambria Math" charset="0"/>
                                <a:ea typeface="黑体" pitchFamily="49" charset="-122"/>
                              </a:rPr>
                            </m:ctrlPr>
                          </m:sSupPr>
                          <m:e>
                            <m:r>
                              <a:rPr lang="en-US" altLang="zh-CN" sz="1600" i="1" dirty="0">
                                <a:latin typeface="Cambria Math" panose="02040503050406030204" pitchFamily="18" charset="0"/>
                                <a:ea typeface="黑体" pitchFamily="49" charset="-122"/>
                              </a:rPr>
                              <m:t>𝑎</m:t>
                            </m:r>
                          </m:e>
                          <m:sup>
                            <m:r>
                              <a:rPr lang="en-US" altLang="zh-CN" sz="1600" i="1" dirty="0">
                                <a:latin typeface="Cambria Math" panose="02040503050406030204" pitchFamily="18" charset="0"/>
                                <a:ea typeface="黑体" pitchFamily="49" charset="-122"/>
                              </a:rPr>
                              <m:t>′</m:t>
                            </m:r>
                          </m:sup>
                        </m:sSup>
                      </m:sub>
                    </m:sSub>
                    <m:sSub>
                      <m:sSubPr>
                        <m:ctrlPr>
                          <a:rPr lang="en-US" altLang="zh-CN" sz="1600" i="1" dirty="0">
                            <a:latin typeface="Cambria Math" charset="0"/>
                            <a:ea typeface="黑体" pitchFamily="49" charset="-122"/>
                          </a:rPr>
                        </m:ctrlPr>
                      </m:sSubPr>
                      <m:e>
                        <m:r>
                          <a:rPr lang="en-US" altLang="zh-CN" sz="1600" i="1" dirty="0">
                            <a:latin typeface="Cambria Math" panose="02040503050406030204" pitchFamily="18" charset="0"/>
                            <a:ea typeface="黑体" pitchFamily="49" charset="-122"/>
                          </a:rPr>
                          <m:t>𝑞</m:t>
                        </m:r>
                      </m:e>
                      <m:sub>
                        <m:r>
                          <a:rPr lang="en-US" altLang="zh-CN" sz="1600" i="1" dirty="0">
                            <a:latin typeface="Cambria Math" panose="02040503050406030204" pitchFamily="18" charset="0"/>
                            <a:ea typeface="黑体" pitchFamily="49" charset="-122"/>
                          </a:rPr>
                          <m:t>𝜋</m:t>
                        </m:r>
                      </m:sub>
                    </m:sSub>
                    <m:r>
                      <a:rPr lang="en-US" altLang="zh-CN" sz="1600" i="1" dirty="0">
                        <a:latin typeface="Cambria Math" panose="02040503050406030204" pitchFamily="18" charset="0"/>
                        <a:ea typeface="黑体" pitchFamily="49" charset="-122"/>
                      </a:rPr>
                      <m:t>(</m:t>
                    </m:r>
                    <m:sSub>
                      <m:sSubPr>
                        <m:ctrlPr>
                          <a:rPr lang="en-US" altLang="zh-CN" sz="1600" i="1" dirty="0">
                            <a:latin typeface="Cambria Math" charset="0"/>
                            <a:ea typeface="黑体" pitchFamily="49" charset="-122"/>
                          </a:rPr>
                        </m:ctrlPr>
                      </m:sSubPr>
                      <m:e>
                        <m:r>
                          <a:rPr lang="en-US" altLang="zh-CN" sz="1600" i="1" dirty="0">
                            <a:latin typeface="Cambria Math" panose="02040503050406030204" pitchFamily="18" charset="0"/>
                            <a:ea typeface="黑体" pitchFamily="49" charset="-122"/>
                          </a:rPr>
                          <m:t>𝑠</m:t>
                        </m:r>
                      </m:e>
                      <m:sub>
                        <m:r>
                          <a:rPr lang="en-US" altLang="zh-CN" sz="1600" b="0" i="1" dirty="0" smtClean="0">
                            <a:latin typeface="Cambria Math" panose="02040503050406030204" pitchFamily="18" charset="0"/>
                            <a:ea typeface="黑体" pitchFamily="49" charset="-122"/>
                          </a:rPr>
                          <m:t>4</m:t>
                        </m:r>
                      </m:sub>
                    </m:sSub>
                    <m:r>
                      <a:rPr lang="en-US" altLang="zh-CN" sz="1600" i="1" dirty="0">
                        <a:latin typeface="Cambria Math" panose="02040503050406030204" pitchFamily="18" charset="0"/>
                        <a:ea typeface="黑体" pitchFamily="49" charset="-122"/>
                      </a:rPr>
                      <m:t>,</m:t>
                    </m:r>
                    <m:r>
                      <a:rPr lang="en-US" altLang="zh-CN" sz="1600" i="1" dirty="0">
                        <a:latin typeface="Cambria Math" panose="02040503050406030204" pitchFamily="18" charset="0"/>
                        <a:ea typeface="黑体" pitchFamily="49" charset="-122"/>
                      </a:rPr>
                      <m:t>𝑎</m:t>
                    </m:r>
                    <m:r>
                      <a:rPr lang="en-US" altLang="zh-CN" sz="1600" i="1" dirty="0">
                        <a:latin typeface="Cambria Math" panose="02040503050406030204" pitchFamily="18" charset="0"/>
                        <a:ea typeface="黑体" pitchFamily="49" charset="-122"/>
                      </a:rPr>
                      <m:t>′)=</m:t>
                    </m:r>
                    <m:r>
                      <a:rPr lang="zh-CN" altLang="en-US" sz="1600" i="1" dirty="0">
                        <a:latin typeface="Cambria Math" panose="02040503050406030204" pitchFamily="18" charset="0"/>
                        <a:ea typeface="黑体" pitchFamily="49" charset="-122"/>
                      </a:rPr>
                      <m:t>上</m:t>
                    </m:r>
                  </m:oMath>
                </a14:m>
                <a:r>
                  <a:rPr lang="en-US" altLang="zh-CN" sz="1600" dirty="0">
                    <a:ea typeface="黑体" pitchFamily="49" charset="-122"/>
                  </a:rPr>
                  <a:t> </a:t>
                </a:r>
              </a:p>
              <a:p>
                <a:pPr>
                  <a:lnSpc>
                    <a:spcPct val="150000"/>
                  </a:lnSpc>
                </a:pPr>
                <a14:m>
                  <m:oMath xmlns:m="http://schemas.openxmlformats.org/officeDocument/2006/math">
                    <m:r>
                      <a:rPr lang="en-US" altLang="zh-CN" sz="1600" i="1">
                        <a:latin typeface="Cambria Math" panose="02040503050406030204" pitchFamily="18" charset="0"/>
                        <a:ea typeface="黑体" pitchFamily="49" charset="-122"/>
                      </a:rPr>
                      <m:t>𝑅</m:t>
                    </m:r>
                    <m:r>
                      <a:rPr lang="en-US" altLang="zh-CN" sz="1600" i="1">
                        <a:latin typeface="Cambria Math" panose="02040503050406030204" pitchFamily="18" charset="0"/>
                        <a:ea typeface="黑体" pitchFamily="49" charset="-122"/>
                      </a:rPr>
                      <m:t>=0</m:t>
                    </m:r>
                  </m:oMath>
                </a14:m>
                <a:r>
                  <a:rPr lang="zh-CN" altLang="en-US" sz="1600" i="1" dirty="0">
                    <a:latin typeface="Cambria Math" panose="02040503050406030204" pitchFamily="18" charset="0"/>
                    <a:ea typeface="黑体" pitchFamily="49" charset="-122"/>
                  </a:rPr>
                  <a:t>，</a:t>
                </a:r>
                <a14:m>
                  <m:oMath xmlns:m="http://schemas.openxmlformats.org/officeDocument/2006/math">
                    <m:sSup>
                      <m:sSupPr>
                        <m:ctrlPr>
                          <a:rPr lang="en-US" altLang="zh-CN" sz="1600" i="1">
                            <a:latin typeface="Cambria Math" charset="0"/>
                            <a:ea typeface="黑体" pitchFamily="49" charset="-122"/>
                          </a:rPr>
                        </m:ctrlPr>
                      </m:sSupPr>
                      <m:e>
                        <m:r>
                          <a:rPr lang="en-US" altLang="zh-CN" sz="1600" i="1">
                            <a:latin typeface="Cambria Math" panose="02040503050406030204" pitchFamily="18" charset="0"/>
                            <a:ea typeface="黑体" pitchFamily="49" charset="-122"/>
                          </a:rPr>
                          <m:t>𝑠</m:t>
                        </m:r>
                      </m:e>
                      <m:sup>
                        <m:r>
                          <a:rPr lang="en-US" altLang="zh-CN" sz="1600" i="1">
                            <a:latin typeface="Cambria Math" panose="02040503050406030204" pitchFamily="18" charset="0"/>
                            <a:ea typeface="黑体" pitchFamily="49" charset="-122"/>
                          </a:rPr>
                          <m:t>′</m:t>
                        </m:r>
                      </m:sup>
                    </m:sSup>
                    <m:r>
                      <a:rPr lang="en-US" altLang="zh-CN" sz="1600" i="1">
                        <a:latin typeface="Cambria Math" panose="02040503050406030204" pitchFamily="18" charset="0"/>
                        <a:ea typeface="黑体" pitchFamily="49" charset="-122"/>
                      </a:rPr>
                      <m:t>=</m:t>
                    </m:r>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7</m:t>
                        </m:r>
                      </m:sub>
                    </m:sSub>
                  </m:oMath>
                </a14:m>
                <a:r>
                  <a:rPr lang="en-US" altLang="zh-CN" sz="1600" dirty="0">
                    <a:ea typeface="黑体" pitchFamily="49" charset="-122"/>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𝑞</m:t>
                          </m:r>
                        </m:e>
                        <m:sub>
                          <m:r>
                            <a:rPr lang="en-US" altLang="zh-CN" sz="1600" i="1">
                              <a:latin typeface="Cambria Math" panose="02040503050406030204" pitchFamily="18" charset="0"/>
                              <a:ea typeface="黑体" pitchFamily="49" charset="-122"/>
                            </a:rPr>
                            <m:t>𝜋</m:t>
                          </m:r>
                        </m:sub>
                      </m:sSub>
                      <m:d>
                        <m:dPr>
                          <m:ctrlPr>
                            <a:rPr lang="en-US" altLang="zh-CN" sz="1600" i="1">
                              <a:latin typeface="Cambria Math" charset="0"/>
                              <a:ea typeface="黑体" pitchFamily="49" charset="-122"/>
                            </a:rPr>
                          </m:ctrlPr>
                        </m:dPr>
                        <m:e>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4</m:t>
                              </m:r>
                            </m:sub>
                          </m:sSub>
                          <m:r>
                            <a:rPr lang="en-US" altLang="zh-CN" sz="1600" i="1">
                              <a:latin typeface="Cambria Math" panose="02040503050406030204" pitchFamily="18" charset="0"/>
                              <a:ea typeface="黑体" pitchFamily="49" charset="-122"/>
                            </a:rPr>
                            <m:t>,</m:t>
                          </m:r>
                          <m:r>
                            <a:rPr lang="zh-CN" altLang="en-US" sz="1600" i="1">
                              <a:latin typeface="Cambria Math" panose="02040503050406030204" pitchFamily="18" charset="0"/>
                              <a:ea typeface="黑体" pitchFamily="49" charset="-122"/>
                            </a:rPr>
                            <m:t>上</m:t>
                          </m:r>
                        </m:e>
                      </m:d>
                      <m:r>
                        <a:rPr lang="en-US" altLang="zh-CN" sz="1600" i="1">
                          <a:latin typeface="Cambria Math" panose="02040503050406030204" pitchFamily="18" charset="0"/>
                          <a:ea typeface="黑体" pitchFamily="49" charset="-122"/>
                        </a:rPr>
                        <m:t>←0.2+0.5×</m:t>
                      </m:r>
                      <m:d>
                        <m:dPr>
                          <m:begChr m:val="["/>
                          <m:endChr m:val="]"/>
                          <m:ctrlPr>
                            <a:rPr lang="en-US" altLang="zh-CN" sz="1600" i="1">
                              <a:latin typeface="Cambria Math" charset="0"/>
                              <a:ea typeface="黑体" pitchFamily="49" charset="-122"/>
                            </a:rPr>
                          </m:ctrlPr>
                        </m:dPr>
                        <m:e>
                          <m:r>
                            <a:rPr lang="en-US" altLang="zh-CN" sz="1600" i="1">
                              <a:latin typeface="Cambria Math" panose="02040503050406030204" pitchFamily="18" charset="0"/>
                              <a:ea typeface="黑体" pitchFamily="49" charset="-122"/>
                            </a:rPr>
                            <m:t>0+0.99×</m:t>
                          </m:r>
                          <m:func>
                            <m:funcPr>
                              <m:ctrlPr>
                                <a:rPr lang="en-US" altLang="zh-CN" sz="1600" i="1">
                                  <a:latin typeface="Cambria Math" charset="0"/>
                                  <a:ea typeface="黑体" pitchFamily="49" charset="-122"/>
                                </a:rPr>
                              </m:ctrlPr>
                            </m:funcPr>
                            <m:fName>
                              <m:r>
                                <m:rPr>
                                  <m:sty m:val="p"/>
                                </m:rPr>
                                <a:rPr lang="en-US" altLang="zh-CN" sz="1600">
                                  <a:latin typeface="Cambria Math" panose="02040503050406030204" pitchFamily="18" charset="0"/>
                                  <a:ea typeface="黑体" pitchFamily="49" charset="-122"/>
                                </a:rPr>
                                <m:t>max</m:t>
                              </m:r>
                            </m:fName>
                            <m:e>
                              <m:d>
                                <m:dPr>
                                  <m:begChr m:val="{"/>
                                  <m:endChr m:val="}"/>
                                  <m:ctrlPr>
                                    <a:rPr lang="en-US" altLang="zh-CN" sz="1600" i="1">
                                      <a:latin typeface="Cambria Math" charset="0"/>
                                      <a:ea typeface="黑体" pitchFamily="49" charset="-122"/>
                                    </a:rPr>
                                  </m:ctrlPr>
                                </m:dPr>
                                <m:e>
                                  <m:r>
                                    <a:rPr lang="en-US" altLang="zh-CN" sz="1600" i="1">
                                      <a:latin typeface="Cambria Math" panose="02040503050406030204" pitchFamily="18" charset="0"/>
                                      <a:ea typeface="黑体" pitchFamily="49" charset="-122"/>
                                    </a:rPr>
                                    <m:t>0,0.2</m:t>
                                  </m:r>
                                </m:e>
                              </m:d>
                            </m:e>
                          </m:func>
                          <m:r>
                            <a:rPr lang="en-US" altLang="zh-CN" sz="1600" i="1">
                              <a:latin typeface="Cambria Math" panose="02040503050406030204" pitchFamily="18" charset="0"/>
                              <a:ea typeface="黑体" pitchFamily="49" charset="-122"/>
                            </a:rPr>
                            <m:t>−0.2</m:t>
                          </m:r>
                        </m:e>
                      </m:d>
                      <m:r>
                        <a:rPr lang="en-US" altLang="zh-CN" sz="1600" i="1">
                          <a:latin typeface="Cambria Math" panose="02040503050406030204" pitchFamily="18" charset="0"/>
                          <a:ea typeface="黑体" pitchFamily="49" charset="-122"/>
                        </a:rPr>
                        <m:t>=0.199</m:t>
                      </m:r>
                    </m:oMath>
                  </m:oMathPara>
                </a14:m>
                <a:endParaRPr lang="en-US" altLang="zh-CN" sz="1600" dirty="0">
                  <a:ea typeface="黑体" pitchFamily="49" charset="-122"/>
                </a:endParaRPr>
              </a:p>
              <a:p>
                <a:pPr>
                  <a:lnSpc>
                    <a:spcPct val="150000"/>
                  </a:lnSpc>
                </a:pPr>
                <a14:m>
                  <m:oMath xmlns:m="http://schemas.openxmlformats.org/officeDocument/2006/math">
                    <m:r>
                      <a:rPr lang="en-US" altLang="zh-CN" sz="1600" i="1">
                        <a:latin typeface="Cambria Math" panose="02040503050406030204" pitchFamily="18" charset="0"/>
                        <a:ea typeface="黑体" pitchFamily="49" charset="-122"/>
                      </a:rPr>
                      <m:t>𝑠</m:t>
                    </m:r>
                    <m:r>
                      <a:rPr lang="en-US" altLang="zh-CN" sz="1600" i="1">
                        <a:latin typeface="Cambria Math" panose="02040503050406030204" pitchFamily="18" charset="0"/>
                        <a:ea typeface="黑体" pitchFamily="49" charset="-122"/>
                      </a:rPr>
                      <m:t>←</m:t>
                    </m:r>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7</m:t>
                        </m:r>
                      </m:sub>
                    </m:sSub>
                  </m:oMath>
                </a14:m>
                <a:r>
                  <a:rPr lang="en-US" altLang="zh-CN" sz="1600" dirty="0">
                    <a:ea typeface="黑体" pitchFamily="49" charset="-122"/>
                  </a:rPr>
                  <a:t> </a:t>
                </a:r>
              </a:p>
            </p:txBody>
          </p:sp>
        </mc:Choice>
        <mc:Fallback xmlns="">
          <p:sp>
            <p:nvSpPr>
              <p:cNvPr id="73" name="矩形 72">
                <a:extLst>
                  <a:ext uri="{FF2B5EF4-FFF2-40B4-BE49-F238E27FC236}">
                    <a16:creationId xmlns:a16="http://schemas.microsoft.com/office/drawing/2014/main" xmlns="" xmlns:a14="http://schemas.microsoft.com/office/drawing/2010/main" id="{B7884FAA-B2AE-4EE7-AB63-1106C2B80541}"/>
                  </a:ext>
                </a:extLst>
              </p:cNvPr>
              <p:cNvSpPr>
                <a:spLocks noRot="1" noChangeAspect="1" noMove="1" noResize="1" noEditPoints="1" noAdjustHandles="1" noChangeArrowheads="1" noChangeShapeType="1" noTextEdit="1"/>
              </p:cNvSpPr>
              <p:nvPr/>
            </p:nvSpPr>
            <p:spPr>
              <a:xfrm>
                <a:off x="158925" y="4384768"/>
                <a:ext cx="6301121" cy="1573892"/>
              </a:xfrm>
              <a:prstGeom prst="rect">
                <a:avLst/>
              </a:prstGeom>
              <a:blipFill rotWithShape="1">
                <a:blip r:embed="rId12"/>
                <a:stretch>
                  <a:fillRect/>
                </a:stretch>
              </a:blipFill>
            </p:spPr>
            <p:txBody>
              <a:bodyPr/>
              <a:lstStyle/>
              <a:p>
                <a:r>
                  <a:rPr lang="zh-CN" altLang="en-US">
                    <a:noFill/>
                  </a:rPr>
                  <a:t> </a:t>
                </a:r>
              </a:p>
            </p:txBody>
          </p:sp>
        </mc:Fallback>
      </mc:AlternateContent>
      <p:sp>
        <p:nvSpPr>
          <p:cNvPr id="125" name="箭头: 下 124">
            <a:extLst>
              <a:ext uri="{FF2B5EF4-FFF2-40B4-BE49-F238E27FC236}">
                <a16:creationId xmlns:a16="http://schemas.microsoft.com/office/drawing/2014/main" xmlns="" id="{05AE34BC-BE1F-4DC0-AC2A-CB6219EAC75B}"/>
              </a:ext>
            </a:extLst>
          </p:cNvPr>
          <p:cNvSpPr/>
          <p:nvPr/>
        </p:nvSpPr>
        <p:spPr>
          <a:xfrm rot="10800000">
            <a:off x="6749211" y="4880940"/>
            <a:ext cx="102154" cy="296790"/>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xmlns="" id="{CEFF04FD-CF58-4204-8DE6-F20ABC307456}"/>
                  </a:ext>
                </a:extLst>
              </p:cNvPr>
              <p:cNvSpPr/>
              <p:nvPr/>
            </p:nvSpPr>
            <p:spPr>
              <a:xfrm>
                <a:off x="5931647" y="4302843"/>
                <a:ext cx="498470"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31" name="矩形 30">
                <a:extLst>
                  <a:ext uri="{FF2B5EF4-FFF2-40B4-BE49-F238E27FC236}">
                    <a16:creationId xmlns:a16="http://schemas.microsoft.com/office/drawing/2014/main" xmlns="" xmlns:a14="http://schemas.microsoft.com/office/drawing/2010/main" id="{CEFF04FD-CF58-4204-8DE6-F20ABC307456}"/>
                  </a:ext>
                </a:extLst>
              </p:cNvPr>
              <p:cNvSpPr>
                <a:spLocks noRot="1" noChangeAspect="1" noMove="1" noResize="1" noEditPoints="1" noAdjustHandles="1" noChangeArrowheads="1" noChangeShapeType="1" noTextEdit="1"/>
              </p:cNvSpPr>
              <p:nvPr/>
            </p:nvSpPr>
            <p:spPr>
              <a:xfrm>
                <a:off x="5931647" y="4302843"/>
                <a:ext cx="498470" cy="375231"/>
              </a:xfrm>
              <a:prstGeom prst="rect">
                <a:avLst/>
              </a:prstGeom>
              <a:blipFill rotWithShape="1">
                <a:blip r:embed="rId23"/>
                <a:stretch>
                  <a:fillRect l="-41463" t="-108197" r="-84146" b="-172131"/>
                </a:stretch>
              </a:blipFill>
            </p:spPr>
            <p:txBody>
              <a:bodyPr/>
              <a:lstStyle/>
              <a:p>
                <a:r>
                  <a:rPr lang="zh-CN" altLang="en-US">
                    <a:noFill/>
                  </a:rPr>
                  <a:t> </a:t>
                </a:r>
              </a:p>
            </p:txBody>
          </p:sp>
        </mc:Fallback>
      </mc:AlternateContent>
      <p:sp>
        <p:nvSpPr>
          <p:cNvPr id="43"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57" name="组合 56">
            <a:extLst>
              <a:ext uri="{FF2B5EF4-FFF2-40B4-BE49-F238E27FC236}">
                <a16:creationId xmlns:a16="http://schemas.microsoft.com/office/drawing/2014/main" xmlns="" id="{7BB6F6BB-8957-49F1-8865-E392C96AA176}"/>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xmlns="" id="{44B63112-1980-41C2-ABE3-8CD7254669CB}"/>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8" name="文本框 57">
                  <a:extLst>
                    <a:ext uri="{FF2B5EF4-FFF2-40B4-BE49-F238E27FC236}">
                      <a16:creationId xmlns:a16="http://schemas.microsoft.com/office/drawing/2014/main" id="{44B63112-1980-41C2-ABE3-8CD7254669CB}"/>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4"/>
                  <a:stretch>
                    <a:fillRect l="-530" t="-780" b="-2144"/>
                  </a:stretch>
                </a:blipFill>
                <a:ln>
                  <a:solidFill>
                    <a:schemeClr val="tx1"/>
                  </a:solidFill>
                </a:ln>
              </p:spPr>
              <p:txBody>
                <a:bodyPr/>
                <a:lstStyle/>
                <a:p>
                  <a:r>
                    <a:rPr lang="zh-CN" altLang="en-US">
                      <a:noFill/>
                    </a:rPr>
                    <a:t> </a:t>
                  </a:r>
                </a:p>
              </p:txBody>
            </p:sp>
          </mc:Fallback>
        </mc:AlternateContent>
        <p:grpSp>
          <p:nvGrpSpPr>
            <p:cNvPr id="59" name="组合 58">
              <a:extLst>
                <a:ext uri="{FF2B5EF4-FFF2-40B4-BE49-F238E27FC236}">
                  <a16:creationId xmlns:a16="http://schemas.microsoft.com/office/drawing/2014/main" xmlns="" id="{96DBD639-566A-4088-818B-F769572A4AEF}"/>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xmlns="" id="{7520776E-45DD-4126-83F6-EEE9640D0425}"/>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61D2E6B8-42BC-4495-A3F5-AA7686DC1BB7}"/>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489AC064-9A93-4E14-BEAC-DB35AA938FED}"/>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xmlns="" id="{7A16A244-4F2B-4EF0-BA5F-F8FC7A49508A}"/>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xmlns="" id="{BD80AB32-14EA-4AD7-A604-F4150DD9BFB9}"/>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xmlns="" id="{64249C31-B8E0-427E-9971-5FBBF35A8412}"/>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xmlns="" id="{7A631B53-8DE4-4B87-8D05-42939CFED03F}"/>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xmlns="" id="{2D5FCC84-BC13-42C2-8FFA-EFD256B0AC09}"/>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xmlns="" id="{D23B88BE-7E35-4A01-BF04-5CC6BF25523E}"/>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xmlns="" id="{CFC41DD7-96F7-471E-8334-640E0A4C2E4D}"/>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60" name="矩形 59">
                  <a:extLst>
                    <a:ext uri="{FF2B5EF4-FFF2-40B4-BE49-F238E27FC236}">
                      <a16:creationId xmlns:a16="http://schemas.microsoft.com/office/drawing/2014/main" id="{CFC41DD7-96F7-471E-8334-640E0A4C2E4D}"/>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5"/>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61883570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xmlns="" id="{8A8C334F-6F70-44A5-B12C-235F05ADC4B5}"/>
              </a:ext>
            </a:extLst>
          </p:cNvPr>
          <p:cNvGrpSpPr/>
          <p:nvPr/>
        </p:nvGrpSpPr>
        <p:grpSpPr>
          <a:xfrm>
            <a:off x="6102384" y="3969268"/>
            <a:ext cx="2051662" cy="2609742"/>
            <a:chOff x="8158160" y="4067172"/>
            <a:chExt cx="1971676" cy="1971668"/>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xmlns="" id="{076CB11C-8FA2-4BE3-A55F-6E572D36E585}"/>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solidFill>
                                  <a:srgbClr val="FF0000"/>
                                </a:solidFill>
                                <a:latin typeface="Cambria Math" panose="02040503050406030204" pitchFamily="18" charset="0"/>
                                <a:ea typeface="黑体" pitchFamily="49" charset="-122"/>
                              </a:rPr>
                              <m:t>−0.4</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3" name="矩形 32">
                  <a:extLst>
                    <a:ext uri="{FF2B5EF4-FFF2-40B4-BE49-F238E27FC236}">
                      <a16:creationId xmlns:a16="http://schemas.microsoft.com/office/drawing/2014/main" id="{076CB11C-8FA2-4BE3-A55F-6E572D36E585}"/>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
                  <a:stretch>
                    <a:fillRect t="-31818" r="-67974"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xmlns="" id="{261AC655-A897-4039-B6E3-4EB21F87A560}"/>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261AC655-A897-4039-B6E3-4EB21F87A560}"/>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xmlns="" id="{4F877C5D-4357-4FC5-B549-D211F1AE0586}"/>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4F877C5D-4357-4FC5-B549-D211F1AE0586}"/>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l="-15686" t="-31818" r="-49673"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xmlns="" id="{97A1FD49-5F52-4440-B4C0-FF3D784CE399}"/>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solidFill>
                                  <a:schemeClr val="tx1"/>
                                </a:solidFill>
                                <a:latin typeface="Cambria Math" panose="02040503050406030204" pitchFamily="18" charset="0"/>
                                <a:ea typeface="黑体" pitchFamily="49" charset="-122"/>
                              </a:rPr>
                              <m:t>0.199</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6" name="矩形 35">
                  <a:extLst>
                    <a:ext uri="{FF2B5EF4-FFF2-40B4-BE49-F238E27FC236}">
                      <a16:creationId xmlns:a16="http://schemas.microsoft.com/office/drawing/2014/main" xmlns="" xmlns:a14="http://schemas.microsoft.com/office/drawing/2010/main" id="{97A1FD49-5F52-4440-B4C0-FF3D784CE399}"/>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5"/>
                  <a:stretch>
                    <a:fillRect t="-23810" r="-54902" b="-53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xmlns="" id="{7D94FF02-6148-444C-AE73-C12A05ECD718}"/>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7D94FF02-6148-444C-AE73-C12A05ECD718}"/>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l="-6494" t="-32026" r="-57792"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xmlns="" id="{D5B5E4F4-3303-486D-B87B-47192A3E6BD6}"/>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8" name="矩形 37">
                  <a:extLst>
                    <a:ext uri="{FF2B5EF4-FFF2-40B4-BE49-F238E27FC236}">
                      <a16:creationId xmlns:a16="http://schemas.microsoft.com/office/drawing/2014/main" id="{D5B5E4F4-3303-486D-B87B-47192A3E6BD6}"/>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l="-7190" t="-32680" r="-58170"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FD4A08CB-3A21-408E-BBC7-9244977C6531}"/>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solidFill>
                                  <a:schemeClr val="tx1"/>
                                </a:solidFill>
                                <a:latin typeface="Cambria Math" charset="0"/>
                                <a:ea typeface="黑体" pitchFamily="49" charset="-122"/>
                              </a:rPr>
                            </m:ctrlPr>
                          </m:fPr>
                          <m:num>
                            <m:r>
                              <a:rPr lang="en-US" altLang="zh-CN" sz="1400" b="0" i="1" smtClean="0">
                                <a:solidFill>
                                  <a:schemeClr val="tx1"/>
                                </a:solidFill>
                                <a:latin typeface="Cambria Math" panose="02040503050406030204" pitchFamily="18" charset="0"/>
                                <a:ea typeface="黑体" pitchFamily="49" charset="-122"/>
                              </a:rPr>
                              <m:t>0.199</m:t>
                            </m:r>
                          </m:num>
                          <m:den>
                            <m:r>
                              <a:rPr lang="en-US" altLang="zh-CN" sz="1400" i="1">
                                <a:solidFill>
                                  <a:schemeClr val="tx1"/>
                                </a:solidFill>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9" name="矩形 38">
                  <a:extLst>
                    <a:ext uri="{FF2B5EF4-FFF2-40B4-BE49-F238E27FC236}">
                      <a16:creationId xmlns:a16="http://schemas.microsoft.com/office/drawing/2014/main" xmlns="" xmlns:a14="http://schemas.microsoft.com/office/drawing/2010/main" id="{FD4A08CB-3A21-408E-BBC7-9244977C6531}"/>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8"/>
                  <a:stretch>
                    <a:fillRect t="-23129" r="-54902" b="-537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CBB1B818-87F2-4C74-BBC6-9FBEC1F1218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CBB1B818-87F2-4C74-BBC6-9FBEC1F1218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9"/>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B66774FC-9D8F-4038-B47D-651EE07BC8A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1" name="矩形 40">
                  <a:extLst>
                    <a:ext uri="{FF2B5EF4-FFF2-40B4-BE49-F238E27FC236}">
                      <a16:creationId xmlns:a16="http://schemas.microsoft.com/office/drawing/2014/main" id="{B66774FC-9D8F-4038-B47D-651EE07BC8A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0"/>
                  <a:stretch>
                    <a:fillRect l="-7190" t="-31818" r="-58170" b="-64286"/>
                  </a:stretch>
                </a:blipFill>
              </p:spPr>
              <p:txBody>
                <a:bodyPr/>
                <a:lstStyle/>
                <a:p>
                  <a:r>
                    <a:rPr lang="zh-CN" altLang="en-US">
                      <a:noFill/>
                    </a:rPr>
                    <a:t> </a:t>
                  </a:r>
                </a:p>
              </p:txBody>
            </p:sp>
          </mc:Fallback>
        </mc:AlternateContent>
      </p:grpSp>
      <p:sp>
        <p:nvSpPr>
          <p:cNvPr id="42" name="矩形 41">
            <a:extLst>
              <a:ext uri="{FF2B5EF4-FFF2-40B4-BE49-F238E27FC236}">
                <a16:creationId xmlns:a16="http://schemas.microsoft.com/office/drawing/2014/main" xmlns="" id="{65C130D5-30DB-4E81-801E-6B35EF719805}"/>
              </a:ext>
            </a:extLst>
          </p:cNvPr>
          <p:cNvSpPr/>
          <p:nvPr/>
        </p:nvSpPr>
        <p:spPr>
          <a:xfrm>
            <a:off x="5573983" y="4140156"/>
            <a:ext cx="430536" cy="547650"/>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xmlns="" id="{F9771EFC-F823-41F9-A6DA-F561C77720F7}"/>
              </a:ext>
            </a:extLst>
          </p:cNvPr>
          <p:cNvSpPr/>
          <p:nvPr/>
        </p:nvSpPr>
        <p:spPr>
          <a:xfrm>
            <a:off x="658703" y="3553771"/>
            <a:ext cx="4922044" cy="830997"/>
          </a:xfrm>
          <a:prstGeom prst="rect">
            <a:avLst/>
          </a:prstGeom>
        </p:spPr>
        <p:txBody>
          <a:bodyPr wrap="square">
            <a:spAutoFit/>
          </a:bodyPr>
          <a:lstStyle/>
          <a:p>
            <a:r>
              <a:rPr lang="en-US" altLang="zh-CN" sz="2400" dirty="0">
                <a:latin typeface="Cambria Math" panose="02040503050406030204" pitchFamily="18" charset="0"/>
                <a:ea typeface="黑体" panose="02010609060101010101" pitchFamily="49" charset="-122"/>
              </a:rPr>
              <a:t/>
            </a:r>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xmlns="" id="{B7884FAA-B2AE-4EE7-AB63-1106C2B80541}"/>
                  </a:ext>
                </a:extLst>
              </p:cNvPr>
              <p:cNvSpPr/>
              <p:nvPr/>
            </p:nvSpPr>
            <p:spPr>
              <a:xfrm>
                <a:off x="19815" y="4105300"/>
                <a:ext cx="6301121" cy="1080039"/>
              </a:xfrm>
              <a:prstGeom prst="rect">
                <a:avLst/>
              </a:prstGeom>
            </p:spPr>
            <p:txBody>
              <a:bodyPr wrap="square">
                <a:spAutoFit/>
              </a:bodyPr>
              <a:lstStyle/>
              <a:p>
                <a14:m>
                  <m:oMath xmlns:m="http://schemas.openxmlformats.org/officeDocument/2006/math">
                    <m:r>
                      <a:rPr lang="en-US" altLang="zh-CN" sz="1600" i="1" dirty="0" smtClean="0">
                        <a:latin typeface="Cambria Math" panose="02040503050406030204" pitchFamily="18" charset="0"/>
                        <a:ea typeface="黑体" pitchFamily="49" charset="-122"/>
                      </a:rPr>
                      <m:t>𝑎</m:t>
                    </m:r>
                    <m:r>
                      <a:rPr lang="en-US" altLang="zh-CN" sz="1600" i="1" dirty="0" smtClean="0">
                        <a:latin typeface="Cambria Math" panose="02040503050406030204" pitchFamily="18" charset="0"/>
                        <a:ea typeface="黑体" pitchFamily="49" charset="-122"/>
                      </a:rPr>
                      <m:t>=</m:t>
                    </m:r>
                    <m:sSub>
                      <m:sSubPr>
                        <m:ctrlPr>
                          <a:rPr lang="en-US" altLang="zh-CN" sz="1600" i="1" dirty="0">
                            <a:latin typeface="Cambria Math" charset="0"/>
                            <a:ea typeface="黑体" pitchFamily="49" charset="-122"/>
                          </a:rPr>
                        </m:ctrlPr>
                      </m:sSubPr>
                      <m:e>
                        <m:r>
                          <m:rPr>
                            <m:sty m:val="p"/>
                          </m:rPr>
                          <a:rPr lang="en-US" altLang="zh-CN" sz="1600" dirty="0">
                            <a:latin typeface="Cambria Math" panose="02040503050406030204" pitchFamily="18" charset="0"/>
                            <a:ea typeface="黑体" pitchFamily="49" charset="-122"/>
                          </a:rPr>
                          <m:t>argmax</m:t>
                        </m:r>
                      </m:e>
                      <m:sub>
                        <m:sSup>
                          <m:sSupPr>
                            <m:ctrlPr>
                              <a:rPr lang="en-US" altLang="zh-CN" sz="1600" i="1" dirty="0">
                                <a:latin typeface="Cambria Math" charset="0"/>
                                <a:ea typeface="黑体" pitchFamily="49" charset="-122"/>
                              </a:rPr>
                            </m:ctrlPr>
                          </m:sSupPr>
                          <m:e>
                            <m:r>
                              <a:rPr lang="en-US" altLang="zh-CN" sz="1600" i="1" dirty="0">
                                <a:latin typeface="Cambria Math" panose="02040503050406030204" pitchFamily="18" charset="0"/>
                                <a:ea typeface="黑体" pitchFamily="49" charset="-122"/>
                              </a:rPr>
                              <m:t>𝑎</m:t>
                            </m:r>
                          </m:e>
                          <m:sup>
                            <m:r>
                              <a:rPr lang="en-US" altLang="zh-CN" sz="1600" i="1" dirty="0">
                                <a:latin typeface="Cambria Math" panose="02040503050406030204" pitchFamily="18" charset="0"/>
                                <a:ea typeface="黑体" pitchFamily="49" charset="-122"/>
                              </a:rPr>
                              <m:t>′</m:t>
                            </m:r>
                          </m:sup>
                        </m:sSup>
                      </m:sub>
                    </m:sSub>
                    <m:sSub>
                      <m:sSubPr>
                        <m:ctrlPr>
                          <a:rPr lang="en-US" altLang="zh-CN" sz="1600" i="1" dirty="0">
                            <a:latin typeface="Cambria Math" charset="0"/>
                            <a:ea typeface="黑体" pitchFamily="49" charset="-122"/>
                          </a:rPr>
                        </m:ctrlPr>
                      </m:sSubPr>
                      <m:e>
                        <m:r>
                          <a:rPr lang="en-US" altLang="zh-CN" sz="1600" i="1" dirty="0">
                            <a:latin typeface="Cambria Math" panose="02040503050406030204" pitchFamily="18" charset="0"/>
                            <a:ea typeface="黑体" pitchFamily="49" charset="-122"/>
                          </a:rPr>
                          <m:t>𝑞</m:t>
                        </m:r>
                      </m:e>
                      <m:sub>
                        <m:r>
                          <a:rPr lang="en-US" altLang="zh-CN" sz="1600" i="1" dirty="0">
                            <a:latin typeface="Cambria Math" panose="02040503050406030204" pitchFamily="18" charset="0"/>
                            <a:ea typeface="黑体" pitchFamily="49" charset="-122"/>
                          </a:rPr>
                          <m:t>𝜋</m:t>
                        </m:r>
                      </m:sub>
                    </m:sSub>
                    <m:r>
                      <a:rPr lang="en-US" altLang="zh-CN" sz="1600" i="1" dirty="0">
                        <a:latin typeface="Cambria Math" panose="02040503050406030204" pitchFamily="18" charset="0"/>
                        <a:ea typeface="黑体" pitchFamily="49" charset="-122"/>
                      </a:rPr>
                      <m:t>(</m:t>
                    </m:r>
                    <m:sSub>
                      <m:sSubPr>
                        <m:ctrlPr>
                          <a:rPr lang="en-US" altLang="zh-CN" sz="1600" i="1" dirty="0">
                            <a:latin typeface="Cambria Math" charset="0"/>
                            <a:ea typeface="黑体" pitchFamily="49" charset="-122"/>
                          </a:rPr>
                        </m:ctrlPr>
                      </m:sSubPr>
                      <m:e>
                        <m:r>
                          <a:rPr lang="en-US" altLang="zh-CN" sz="1600" i="1" dirty="0">
                            <a:latin typeface="Cambria Math" panose="02040503050406030204" pitchFamily="18" charset="0"/>
                            <a:ea typeface="黑体" pitchFamily="49" charset="-122"/>
                          </a:rPr>
                          <m:t>𝑠</m:t>
                        </m:r>
                      </m:e>
                      <m:sub>
                        <m:r>
                          <a:rPr lang="en-US" altLang="zh-CN" sz="1600" i="1" dirty="0">
                            <a:latin typeface="Cambria Math" panose="02040503050406030204" pitchFamily="18" charset="0"/>
                            <a:ea typeface="黑体" pitchFamily="49" charset="-122"/>
                          </a:rPr>
                          <m:t>7</m:t>
                        </m:r>
                      </m:sub>
                    </m:sSub>
                    <m:r>
                      <a:rPr lang="en-US" altLang="zh-CN" sz="1600" i="1" dirty="0">
                        <a:latin typeface="Cambria Math" panose="02040503050406030204" pitchFamily="18" charset="0"/>
                        <a:ea typeface="黑体" pitchFamily="49" charset="-122"/>
                      </a:rPr>
                      <m:t>,</m:t>
                    </m:r>
                    <m:r>
                      <a:rPr lang="en-US" altLang="zh-CN" sz="1600" i="1" dirty="0">
                        <a:latin typeface="Cambria Math" panose="02040503050406030204" pitchFamily="18" charset="0"/>
                        <a:ea typeface="黑体" pitchFamily="49" charset="-122"/>
                      </a:rPr>
                      <m:t>𝑎</m:t>
                    </m:r>
                    <m:r>
                      <a:rPr lang="en-US" altLang="zh-CN" sz="1600" i="1" dirty="0">
                        <a:latin typeface="Cambria Math" panose="02040503050406030204" pitchFamily="18" charset="0"/>
                        <a:ea typeface="黑体" pitchFamily="49" charset="-122"/>
                      </a:rPr>
                      <m:t>′)=</m:t>
                    </m:r>
                    <m:r>
                      <a:rPr lang="zh-CN" altLang="en-US" sz="1600" i="1" dirty="0">
                        <a:latin typeface="Cambria Math" panose="02040503050406030204" pitchFamily="18" charset="0"/>
                        <a:ea typeface="黑体" pitchFamily="49" charset="-122"/>
                      </a:rPr>
                      <m:t>上</m:t>
                    </m:r>
                  </m:oMath>
                </a14:m>
                <a:r>
                  <a:rPr lang="en-US" altLang="zh-CN" sz="1600" dirty="0">
                    <a:ea typeface="黑体" pitchFamily="49" charset="-122"/>
                  </a:rPr>
                  <a:t> </a:t>
                </a:r>
              </a:p>
              <a:p>
                <a14:m>
                  <m:oMath xmlns:m="http://schemas.openxmlformats.org/officeDocument/2006/math">
                    <m:r>
                      <a:rPr lang="en-US" altLang="zh-CN" sz="1600" i="1">
                        <a:latin typeface="Cambria Math" panose="02040503050406030204" pitchFamily="18" charset="0"/>
                        <a:ea typeface="黑体" pitchFamily="49" charset="-122"/>
                      </a:rPr>
                      <m:t>𝑅</m:t>
                    </m:r>
                    <m:r>
                      <a:rPr lang="en-US" altLang="zh-CN" sz="1600" i="1">
                        <a:latin typeface="Cambria Math" panose="02040503050406030204" pitchFamily="18" charset="0"/>
                        <a:ea typeface="黑体" pitchFamily="49" charset="-122"/>
                      </a:rPr>
                      <m:t>=−1</m:t>
                    </m:r>
                  </m:oMath>
                </a14:m>
                <a:r>
                  <a:rPr lang="zh-CN" altLang="en-US" sz="1600" i="1" dirty="0">
                    <a:latin typeface="Cambria Math" panose="02040503050406030204" pitchFamily="18" charset="0"/>
                    <a:ea typeface="黑体" pitchFamily="49" charset="-122"/>
                  </a:rPr>
                  <a:t>，</a:t>
                </a:r>
                <a14:m>
                  <m:oMath xmlns:m="http://schemas.openxmlformats.org/officeDocument/2006/math">
                    <m:sSup>
                      <m:sSupPr>
                        <m:ctrlPr>
                          <a:rPr lang="en-US" altLang="zh-CN" sz="1600" i="1">
                            <a:latin typeface="Cambria Math" charset="0"/>
                            <a:ea typeface="黑体" pitchFamily="49" charset="-122"/>
                          </a:rPr>
                        </m:ctrlPr>
                      </m:sSupPr>
                      <m:e>
                        <m:r>
                          <a:rPr lang="en-US" altLang="zh-CN" sz="1600" i="1">
                            <a:latin typeface="Cambria Math" panose="02040503050406030204" pitchFamily="18" charset="0"/>
                            <a:ea typeface="黑体" pitchFamily="49" charset="-122"/>
                          </a:rPr>
                          <m:t>𝑠</m:t>
                        </m:r>
                      </m:e>
                      <m:sup>
                        <m:r>
                          <a:rPr lang="en-US" altLang="zh-CN" sz="1600" i="1">
                            <a:latin typeface="Cambria Math" panose="02040503050406030204" pitchFamily="18" charset="0"/>
                            <a:ea typeface="黑体" pitchFamily="49" charset="-122"/>
                          </a:rPr>
                          <m:t>′</m:t>
                        </m:r>
                      </m:sup>
                    </m:sSup>
                    <m:r>
                      <a:rPr lang="en-US" altLang="zh-CN" sz="1600" i="1">
                        <a:latin typeface="Cambria Math" panose="02040503050406030204" pitchFamily="18" charset="0"/>
                        <a:ea typeface="黑体" pitchFamily="49" charset="-122"/>
                      </a:rPr>
                      <m:t>=</m:t>
                    </m:r>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𝑑</m:t>
                        </m:r>
                      </m:sub>
                    </m:sSub>
                  </m:oMath>
                </a14:m>
                <a:r>
                  <a:rPr lang="en-US" altLang="zh-CN" sz="1600" dirty="0">
                    <a:ea typeface="黑体" pitchFamily="49" charset="-122"/>
                  </a:rPr>
                  <a:t> </a:t>
                </a:r>
              </a:p>
              <a:p>
                <a14:m>
                  <m:oMath xmlns:m="http://schemas.openxmlformats.org/officeDocument/2006/math">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𝑞</m:t>
                        </m:r>
                      </m:e>
                      <m:sub>
                        <m:r>
                          <a:rPr lang="en-US" altLang="zh-CN" sz="1600" i="1">
                            <a:latin typeface="Cambria Math" panose="02040503050406030204" pitchFamily="18" charset="0"/>
                            <a:ea typeface="黑体" pitchFamily="49" charset="-122"/>
                          </a:rPr>
                          <m:t>𝜋</m:t>
                        </m:r>
                      </m:sub>
                    </m:sSub>
                    <m:d>
                      <m:dPr>
                        <m:ctrlPr>
                          <a:rPr lang="en-US" altLang="zh-CN" sz="1600" i="1">
                            <a:latin typeface="Cambria Math" charset="0"/>
                            <a:ea typeface="黑体" pitchFamily="49" charset="-122"/>
                          </a:rPr>
                        </m:ctrlPr>
                      </m:dPr>
                      <m:e>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7</m:t>
                            </m:r>
                          </m:sub>
                        </m:sSub>
                        <m:r>
                          <a:rPr lang="en-US" altLang="zh-CN" sz="1600" i="1">
                            <a:latin typeface="Cambria Math" panose="02040503050406030204" pitchFamily="18" charset="0"/>
                            <a:ea typeface="黑体" pitchFamily="49" charset="-122"/>
                          </a:rPr>
                          <m:t>,</m:t>
                        </m:r>
                        <m:r>
                          <a:rPr lang="zh-CN" altLang="en-US" sz="1600" i="1">
                            <a:latin typeface="Cambria Math" panose="02040503050406030204" pitchFamily="18" charset="0"/>
                            <a:ea typeface="黑体" pitchFamily="49" charset="-122"/>
                          </a:rPr>
                          <m:t>上</m:t>
                        </m:r>
                      </m:e>
                    </m:d>
                    <m:r>
                      <a:rPr lang="en-US" altLang="zh-CN" sz="1600" i="1">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0.2</m:t>
                    </m:r>
                    <m:r>
                      <a:rPr lang="en-US" altLang="zh-CN" sz="1600" i="1">
                        <a:latin typeface="Cambria Math" panose="02040503050406030204" pitchFamily="18" charset="0"/>
                        <a:ea typeface="黑体" pitchFamily="49" charset="-122"/>
                      </a:rPr>
                      <m:t>+0.5×</m:t>
                    </m:r>
                    <m:d>
                      <m:dPr>
                        <m:begChr m:val="["/>
                        <m:endChr m:val="]"/>
                        <m:ctrlPr>
                          <a:rPr lang="en-US" altLang="zh-CN" sz="1600" i="1">
                            <a:latin typeface="Cambria Math" charset="0"/>
                            <a:ea typeface="黑体" pitchFamily="49" charset="-122"/>
                          </a:rPr>
                        </m:ctrlPr>
                      </m:dPr>
                      <m:e>
                        <m:r>
                          <a:rPr lang="en-US" altLang="zh-CN" sz="1600" i="1">
                            <a:latin typeface="Cambria Math" panose="02040503050406030204" pitchFamily="18" charset="0"/>
                            <a:ea typeface="黑体" pitchFamily="49" charset="-122"/>
                          </a:rPr>
                          <m:t>−1+0.99×</m:t>
                        </m:r>
                        <m:func>
                          <m:funcPr>
                            <m:ctrlPr>
                              <a:rPr lang="en-US" altLang="zh-CN" sz="1600" i="1">
                                <a:latin typeface="Cambria Math" charset="0"/>
                                <a:ea typeface="黑体" pitchFamily="49" charset="-122"/>
                              </a:rPr>
                            </m:ctrlPr>
                          </m:funcPr>
                          <m:fName>
                            <m:r>
                              <m:rPr>
                                <m:sty m:val="p"/>
                              </m:rPr>
                              <a:rPr lang="en-US" altLang="zh-CN" sz="1600">
                                <a:latin typeface="Cambria Math" panose="02040503050406030204" pitchFamily="18" charset="0"/>
                                <a:ea typeface="黑体" pitchFamily="49" charset="-122"/>
                              </a:rPr>
                              <m:t>max</m:t>
                            </m:r>
                          </m:fName>
                          <m:e>
                            <m:d>
                              <m:dPr>
                                <m:begChr m:val="{"/>
                                <m:endChr m:val="}"/>
                                <m:ctrlPr>
                                  <a:rPr lang="en-US" altLang="zh-CN" sz="1600" i="1">
                                    <a:latin typeface="Cambria Math" charset="0"/>
                                    <a:ea typeface="黑体" pitchFamily="49" charset="-122"/>
                                  </a:rPr>
                                </m:ctrlPr>
                              </m:dPr>
                              <m:e>
                                <m:r>
                                  <a:rPr lang="en-US" altLang="zh-CN" sz="1600" i="1">
                                    <a:latin typeface="Cambria Math" panose="02040503050406030204" pitchFamily="18" charset="0"/>
                                    <a:ea typeface="黑体" pitchFamily="49" charset="-122"/>
                                  </a:rPr>
                                  <m:t>0,0</m:t>
                                </m:r>
                              </m:e>
                            </m:d>
                          </m:e>
                        </m:func>
                        <m:r>
                          <a:rPr lang="en-US" altLang="zh-CN" sz="1600" i="1">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0.2</m:t>
                        </m:r>
                      </m:e>
                    </m:d>
                    <m:r>
                      <a:rPr lang="en-US" altLang="zh-CN" sz="1600" i="1">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m:t>
                    </m:r>
                    <m:r>
                      <a:rPr lang="en-US" altLang="zh-CN" sz="1600" i="1">
                        <a:latin typeface="Cambria Math" panose="02040503050406030204" pitchFamily="18" charset="0"/>
                        <a:ea typeface="黑体" pitchFamily="49" charset="-122"/>
                      </a:rPr>
                      <m:t>0</m:t>
                    </m:r>
                    <m:r>
                      <a:rPr lang="en-US" altLang="zh-CN" sz="1600" b="0" i="1" smtClean="0">
                        <a:latin typeface="Cambria Math" panose="02040503050406030204" pitchFamily="18" charset="0"/>
                        <a:ea typeface="黑体" pitchFamily="49" charset="-122"/>
                      </a:rPr>
                      <m:t>.4</m:t>
                    </m:r>
                  </m:oMath>
                </a14:m>
                <a:r>
                  <a:rPr lang="en-US" altLang="zh-CN" sz="1600" dirty="0">
                    <a:ea typeface="黑体" pitchFamily="49" charset="-122"/>
                  </a:rPr>
                  <a:t> </a:t>
                </a:r>
              </a:p>
              <a:p>
                <a14:m>
                  <m:oMath xmlns:m="http://schemas.openxmlformats.org/officeDocument/2006/math">
                    <m:r>
                      <a:rPr lang="en-US" altLang="zh-CN" sz="1600" i="1">
                        <a:latin typeface="Cambria Math" panose="02040503050406030204" pitchFamily="18" charset="0"/>
                        <a:ea typeface="黑体" pitchFamily="49" charset="-122"/>
                      </a:rPr>
                      <m:t>𝑠</m:t>
                    </m:r>
                    <m:r>
                      <a:rPr lang="en-US" altLang="zh-CN" sz="1600" i="1">
                        <a:latin typeface="Cambria Math" panose="02040503050406030204" pitchFamily="18" charset="0"/>
                        <a:ea typeface="黑体" pitchFamily="49" charset="-122"/>
                      </a:rPr>
                      <m:t>←</m:t>
                    </m:r>
                    <m:sSub>
                      <m:sSubPr>
                        <m:ctrlPr>
                          <a:rPr lang="en-US" altLang="zh-CN" sz="1600" i="1">
                            <a:latin typeface="Cambria Math"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𝑑</m:t>
                        </m:r>
                      </m:sub>
                    </m:sSub>
                  </m:oMath>
                </a14:m>
                <a:r>
                  <a:rPr lang="en-US" altLang="zh-CN" sz="1600" dirty="0">
                    <a:ea typeface="黑体" pitchFamily="49" charset="-122"/>
                  </a:rPr>
                  <a:t> </a:t>
                </a:r>
              </a:p>
            </p:txBody>
          </p:sp>
        </mc:Choice>
        <mc:Fallback xmlns="">
          <p:sp>
            <p:nvSpPr>
              <p:cNvPr id="73" name="矩形 72">
                <a:extLst>
                  <a:ext uri="{FF2B5EF4-FFF2-40B4-BE49-F238E27FC236}">
                    <a16:creationId xmlns:a16="http://schemas.microsoft.com/office/drawing/2014/main" xmlns="" xmlns:a14="http://schemas.microsoft.com/office/drawing/2010/main" id="{B7884FAA-B2AE-4EE7-AB63-1106C2B80541}"/>
                  </a:ext>
                </a:extLst>
              </p:cNvPr>
              <p:cNvSpPr>
                <a:spLocks noRot="1" noChangeAspect="1" noMove="1" noResize="1" noEditPoints="1" noAdjustHandles="1" noChangeArrowheads="1" noChangeShapeType="1" noTextEdit="1"/>
              </p:cNvSpPr>
              <p:nvPr/>
            </p:nvSpPr>
            <p:spPr>
              <a:xfrm>
                <a:off x="19815" y="4105300"/>
                <a:ext cx="6301121" cy="1080039"/>
              </a:xfrm>
              <a:prstGeom prst="rect">
                <a:avLst/>
              </a:prstGeom>
              <a:blipFill rotWithShape="1">
                <a:blip r:embed="rId12"/>
                <a:stretch>
                  <a:fillRect/>
                </a:stretch>
              </a:blipFill>
            </p:spPr>
            <p:txBody>
              <a:bodyPr/>
              <a:lstStyle/>
              <a:p>
                <a:r>
                  <a:rPr lang="zh-CN" altLang="en-US">
                    <a:noFill/>
                  </a:rPr>
                  <a:t> </a:t>
                </a:r>
              </a:p>
            </p:txBody>
          </p:sp>
        </mc:Fallback>
      </mc:AlternateContent>
      <p:sp>
        <p:nvSpPr>
          <p:cNvPr id="125" name="箭头: 下 124">
            <a:extLst>
              <a:ext uri="{FF2B5EF4-FFF2-40B4-BE49-F238E27FC236}">
                <a16:creationId xmlns:a16="http://schemas.microsoft.com/office/drawing/2014/main" xmlns="" id="{05AE34BC-BE1F-4DC0-AC2A-CB6219EAC75B}"/>
              </a:ext>
            </a:extLst>
          </p:cNvPr>
          <p:cNvSpPr/>
          <p:nvPr/>
        </p:nvSpPr>
        <p:spPr>
          <a:xfrm rot="10800000">
            <a:off x="6392549" y="3864445"/>
            <a:ext cx="102154" cy="283142"/>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xmlns="" id="{CEFF04FD-CF58-4204-8DE6-F20ABC307456}"/>
                  </a:ext>
                </a:extLst>
              </p:cNvPr>
              <p:cNvSpPr/>
              <p:nvPr/>
            </p:nvSpPr>
            <p:spPr>
              <a:xfrm>
                <a:off x="5573985" y="4197149"/>
                <a:ext cx="498470"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31" name="矩形 30">
                <a:extLst>
                  <a:ext uri="{FF2B5EF4-FFF2-40B4-BE49-F238E27FC236}">
                    <a16:creationId xmlns:a16="http://schemas.microsoft.com/office/drawing/2014/main" xmlns="" xmlns:a14="http://schemas.microsoft.com/office/drawing/2010/main" id="{CEFF04FD-CF58-4204-8DE6-F20ABC307456}"/>
                  </a:ext>
                </a:extLst>
              </p:cNvPr>
              <p:cNvSpPr>
                <a:spLocks noRot="1" noChangeAspect="1" noMove="1" noResize="1" noEditPoints="1" noAdjustHandles="1" noChangeArrowheads="1" noChangeShapeType="1" noTextEdit="1"/>
              </p:cNvSpPr>
              <p:nvPr/>
            </p:nvSpPr>
            <p:spPr>
              <a:xfrm>
                <a:off x="5573985" y="4197149"/>
                <a:ext cx="498470" cy="375231"/>
              </a:xfrm>
              <a:prstGeom prst="rect">
                <a:avLst/>
              </a:prstGeom>
              <a:blipFill rotWithShape="1">
                <a:blip r:embed="rId23"/>
                <a:stretch>
                  <a:fillRect l="-41463" t="-108197" r="-84146" b="-172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471CE237-08F3-426C-A04A-B24A3BC2D36D}"/>
                  </a:ext>
                </a:extLst>
              </p:cNvPr>
              <p:cNvSpPr/>
              <p:nvPr/>
            </p:nvSpPr>
            <p:spPr>
              <a:xfrm>
                <a:off x="62021" y="5509046"/>
                <a:ext cx="6301121" cy="400110"/>
              </a:xfrm>
              <a:prstGeom prst="rect">
                <a:avLst/>
              </a:prstGeom>
            </p:spPr>
            <p:txBody>
              <a:bodyPr wrap="square">
                <a:spAutoFit/>
              </a:bodyPr>
              <a:lstStyle/>
              <a:p>
                <a:r>
                  <a:rPr lang="zh-CN" altLang="en-US" sz="2000" dirty="0">
                    <a:latin typeface="Times New Roman" panose="02020603050405020304" pitchFamily="18" charset="0"/>
                    <a:ea typeface="黑体" pitchFamily="49" charset="-122"/>
                    <a:cs typeface="Times New Roman" panose="02020603050405020304" pitchFamily="18" charset="0"/>
                  </a:rPr>
                  <a:t>因为</a:t>
                </a:r>
                <a14:m>
                  <m:oMath xmlns:m="http://schemas.openxmlformats.org/officeDocument/2006/math">
                    <m:sSub>
                      <m:sSubPr>
                        <m:ctrlPr>
                          <a:rPr lang="en-US" altLang="zh-CN" sz="2000" b="0" i="1" smtClean="0">
                            <a:latin typeface="Cambria Math" charset="0"/>
                            <a:ea typeface="黑体" pitchFamily="49" charset="-122"/>
                          </a:rPr>
                        </m:ctrlPr>
                      </m:sSubPr>
                      <m:e>
                        <m:r>
                          <a:rPr lang="en-US" altLang="zh-CN" sz="2000" b="0" i="1" smtClean="0">
                            <a:latin typeface="Cambria Math" panose="02040503050406030204" pitchFamily="18" charset="0"/>
                            <a:ea typeface="黑体" pitchFamily="49" charset="-122"/>
                          </a:rPr>
                          <m:t>𝑠</m:t>
                        </m:r>
                      </m:e>
                      <m:sub>
                        <m:r>
                          <a:rPr lang="en-US" altLang="zh-CN" sz="2000" b="0" i="1" smtClean="0">
                            <a:latin typeface="Cambria Math" panose="02040503050406030204" pitchFamily="18" charset="0"/>
                            <a:ea typeface="黑体" pitchFamily="49" charset="-122"/>
                          </a:rPr>
                          <m:t>𝑑</m:t>
                        </m:r>
                      </m:sub>
                    </m:sSub>
                  </m:oMath>
                </a14:m>
                <a:r>
                  <a:rPr lang="zh-CN" altLang="en-US" sz="2000" dirty="0">
                    <a:latin typeface="Times New Roman" panose="02020603050405020304" pitchFamily="18" charset="0"/>
                    <a:ea typeface="黑体" pitchFamily="49" charset="-122"/>
                    <a:cs typeface="Times New Roman" panose="02020603050405020304" pitchFamily="18" charset="0"/>
                  </a:rPr>
                  <a:t>是终止状态，因此一个片段（</a:t>
                </a:r>
                <a:r>
                  <a:rPr lang="en-US" altLang="zh-CN" sz="2000" dirty="0">
                    <a:latin typeface="Times New Roman" panose="02020603050405020304" pitchFamily="18" charset="0"/>
                    <a:ea typeface="黑体" pitchFamily="49" charset="-122"/>
                    <a:cs typeface="Times New Roman" panose="02020603050405020304" pitchFamily="18" charset="0"/>
                  </a:rPr>
                  <a:t>episode</a:t>
                </a:r>
                <a:r>
                  <a:rPr lang="zh-CN" altLang="en-US" sz="2000" dirty="0">
                    <a:latin typeface="Times New Roman" panose="02020603050405020304" pitchFamily="18" charset="0"/>
                    <a:ea typeface="黑体" pitchFamily="49" charset="-122"/>
                    <a:cs typeface="Times New Roman" panose="02020603050405020304" pitchFamily="18" charset="0"/>
                  </a:rPr>
                  <a:t>）结束</a:t>
                </a:r>
                <a:endParaRPr lang="en-US" altLang="zh-CN" sz="20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3" name="矩形 42">
                <a:extLst>
                  <a:ext uri="{FF2B5EF4-FFF2-40B4-BE49-F238E27FC236}">
                    <a16:creationId xmlns:a16="http://schemas.microsoft.com/office/drawing/2014/main" xmlns="" xmlns:a14="http://schemas.microsoft.com/office/drawing/2010/main" id="{471CE237-08F3-426C-A04A-B24A3BC2D36D}"/>
                  </a:ext>
                </a:extLst>
              </p:cNvPr>
              <p:cNvSpPr>
                <a:spLocks noRot="1" noChangeAspect="1" noMove="1" noResize="1" noEditPoints="1" noAdjustHandles="1" noChangeArrowheads="1" noChangeShapeType="1" noTextEdit="1"/>
              </p:cNvSpPr>
              <p:nvPr/>
            </p:nvSpPr>
            <p:spPr>
              <a:xfrm>
                <a:off x="62021" y="5509046"/>
                <a:ext cx="6301121" cy="400110"/>
              </a:xfrm>
              <a:prstGeom prst="rect">
                <a:avLst/>
              </a:prstGeom>
              <a:blipFill rotWithShape="1">
                <a:blip r:embed="rId24"/>
                <a:stretch>
                  <a:fillRect l="-967" t="-10769" b="-29231"/>
                </a:stretch>
              </a:blipFill>
            </p:spPr>
            <p:txBody>
              <a:bodyPr/>
              <a:lstStyle/>
              <a:p>
                <a:r>
                  <a:rPr lang="zh-CN" altLang="en-US">
                    <a:noFill/>
                  </a:rPr>
                  <a:t> </a:t>
                </a:r>
              </a:p>
            </p:txBody>
          </p:sp>
        </mc:Fallback>
      </mc:AlternateContent>
      <p:sp>
        <p:nvSpPr>
          <p:cNvPr id="44"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45" name="组合 44">
            <a:extLst>
              <a:ext uri="{FF2B5EF4-FFF2-40B4-BE49-F238E27FC236}">
                <a16:creationId xmlns:a16="http://schemas.microsoft.com/office/drawing/2014/main" xmlns="" id="{DD124E95-1211-4296-932B-65FD14A41FF3}"/>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xmlns="" id="{EC6EF878-5CB7-49FF-AC57-B52844863B00}"/>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EC6EF878-5CB7-49FF-AC57-B52844863B00}"/>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5"/>
                  <a:stretch>
                    <a:fillRect l="-530" t="-780" b="-2144"/>
                  </a:stretch>
                </a:blipFill>
                <a:ln>
                  <a:solidFill>
                    <a:schemeClr val="tx1"/>
                  </a:solidFill>
                </a:ln>
              </p:spPr>
              <p:txBody>
                <a:bodyPr/>
                <a:lstStyle/>
                <a:p>
                  <a:r>
                    <a:rPr lang="zh-CN" altLang="en-US">
                      <a:noFill/>
                    </a:rPr>
                    <a:t> </a:t>
                  </a:r>
                </a:p>
              </p:txBody>
            </p:sp>
          </mc:Fallback>
        </mc:AlternateContent>
        <p:grpSp>
          <p:nvGrpSpPr>
            <p:cNvPr id="47" name="组合 46">
              <a:extLst>
                <a:ext uri="{FF2B5EF4-FFF2-40B4-BE49-F238E27FC236}">
                  <a16:creationId xmlns:a16="http://schemas.microsoft.com/office/drawing/2014/main" xmlns="" id="{8022A5C5-33BA-4066-B81A-848898A32FE8}"/>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xmlns="" id="{EE429672-35FF-482A-9805-119F6150175E}"/>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xmlns="" id="{444334C4-05BB-48D5-8AE9-62F7DC1A8154}"/>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xmlns="" id="{8907FC64-AC07-4C26-B979-3B1EDA79E4E1}"/>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xmlns="" id="{2A5CB793-9870-4552-9435-DA7FB378D90E}"/>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xmlns="" id="{3523602F-EE42-4601-A79A-50C666E341F2}"/>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xmlns="" id="{028C43B9-57AA-431E-88AF-D894500582BE}"/>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xmlns="" id="{2641978B-9380-4F73-81F7-15986153F137}"/>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xmlns="" id="{BADDE404-ED81-4B67-9E33-E8E61A2D4A3E}"/>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xmlns="" id="{0E006827-7D7F-47CA-A5FE-14298DF2726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xmlns="" id="{0E682D5E-5565-4DEF-9931-74E593D8BF30}"/>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48" name="矩形 47">
                  <a:extLst>
                    <a:ext uri="{FF2B5EF4-FFF2-40B4-BE49-F238E27FC236}">
                      <a16:creationId xmlns:a16="http://schemas.microsoft.com/office/drawing/2014/main" id="{0E682D5E-5565-4DEF-9931-74E593D8BF30}"/>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6"/>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014037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pic>
        <p:nvPicPr>
          <p:cNvPr id="4" name="图片 3">
            <a:extLst>
              <a:ext uri="{FF2B5EF4-FFF2-40B4-BE49-F238E27FC236}">
                <a16:creationId xmlns:a16="http://schemas.microsoft.com/office/drawing/2014/main" xmlns="" id="{111EAF17-B4C7-45DD-84E6-77D84A36F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903" y="1814495"/>
            <a:ext cx="7100193" cy="3775960"/>
          </a:xfrm>
          <a:prstGeom prst="rect">
            <a:avLst/>
          </a:prstGeom>
        </p:spPr>
      </p:pic>
      <p:cxnSp>
        <p:nvCxnSpPr>
          <p:cNvPr id="98" name="直接箭头连接符 97">
            <a:extLst>
              <a:ext uri="{FF2B5EF4-FFF2-40B4-BE49-F238E27FC236}">
                <a16:creationId xmlns:a16="http://schemas.microsoft.com/office/drawing/2014/main" xmlns="" id="{D23EF4F6-4151-4B95-AB6C-ECE7A6963D3F}"/>
              </a:ext>
            </a:extLst>
          </p:cNvPr>
          <p:cNvCxnSpPr>
            <a:cxnSpLocks/>
          </p:cNvCxnSpPr>
          <p:nvPr/>
        </p:nvCxnSpPr>
        <p:spPr>
          <a:xfrm flipH="1" flipV="1">
            <a:off x="6748530" y="4230710"/>
            <a:ext cx="1" cy="7147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xmlns="" id="{45212775-D465-4F6D-9267-F97A882549A3}"/>
              </a:ext>
            </a:extLst>
          </p:cNvPr>
          <p:cNvCxnSpPr>
            <a:cxnSpLocks/>
          </p:cNvCxnSpPr>
          <p:nvPr/>
        </p:nvCxnSpPr>
        <p:spPr>
          <a:xfrm>
            <a:off x="6793606" y="4307983"/>
            <a:ext cx="66326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xmlns="" id="{BED1C347-E4B8-428D-994B-0576936F0161}"/>
              </a:ext>
            </a:extLst>
          </p:cNvPr>
          <p:cNvSpPr txBox="1"/>
          <p:nvPr/>
        </p:nvSpPr>
        <p:spPr>
          <a:xfrm>
            <a:off x="1950973" y="1397119"/>
            <a:ext cx="5444670" cy="338554"/>
          </a:xfrm>
          <a:prstGeom prst="rect">
            <a:avLst/>
          </a:prstGeom>
          <a:noFill/>
        </p:spPr>
        <p:txBody>
          <a:bodyPr wrap="square">
            <a:spAutoFit/>
          </a:bodyPr>
          <a:lstStyle/>
          <a:p>
            <a:pPr algn="just"/>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7.11 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学习执行三个片段的过程</a:t>
            </a:r>
          </a:p>
        </p:txBody>
      </p:sp>
    </p:spTree>
    <p:extLst>
      <p:ext uri="{BB962C8B-B14F-4D97-AF65-F5344CB8AC3E}">
        <p14:creationId xmlns:p14="http://schemas.microsoft.com/office/powerpoint/2010/main" val="571142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xmlns="" id="{A8E4EB40-A84D-48C8-BCFA-65CF90957E19}"/>
                  </a:ext>
                </a:extLst>
              </p:cNvPr>
              <p:cNvSpPr txBox="1"/>
              <p:nvPr/>
            </p:nvSpPr>
            <p:spPr>
              <a:xfrm>
                <a:off x="131560" y="4813361"/>
                <a:ext cx="8863997" cy="1754326"/>
              </a:xfrm>
              <a:prstGeom prst="rect">
                <a:avLst/>
              </a:prstGeom>
              <a:noFill/>
            </p:spPr>
            <p:txBody>
              <a:bodyPr wrap="square" rtlCol="0">
                <a:spAutoFit/>
              </a:bodyPr>
              <a:lstStyle/>
              <a:p>
                <a:pPr indent="-342900">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如果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函数的初始化为</a:t>
                </a:r>
                <a14:m>
                  <m:oMath xmlns:m="http://schemas.openxmlformats.org/officeDocument/2006/math">
                    <m:f>
                      <m:fPr>
                        <m:type m:val="skw"/>
                        <m:ctrlPr>
                          <a:rPr lang="zh-CN" altLang="en-US" b="1" i="1">
                            <a:latin typeface="Cambria Math"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−2</m:t>
                        </m:r>
                      </m:den>
                    </m:f>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，在模型收敛后，策略仍无法使得智能主体找到目标状态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原因在于</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除了终止状态，对于每个状态，</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由于向上一个方格可得到</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回报、而向右一个方格仅得到</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回报，因此</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智能体更倾向于向上移动一个方格而非向右一个方格。在这样初始策略下，即使在</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学习算法收敛以后，所得到的策略仍然不能使得机器人抵达目标状态</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9</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，而是沿着轨迹</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7</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𝑑</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导致机器人</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越界而</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被损坏。</a:t>
                </a:r>
              </a:p>
              <a:p>
                <a:pPr indent="-342900">
                  <a:buFont typeface="Arial" panose="020B0604020202020204" pitchFamily="34" charset="0"/>
                  <a:buChar char="•"/>
                </a:pP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63"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131560" y="4813361"/>
                <a:ext cx="8863997" cy="1754326"/>
              </a:xfrm>
              <a:prstGeom prst="rect">
                <a:avLst/>
              </a:prstGeom>
              <a:blipFill>
                <a:blip r:embed="rId2"/>
                <a:stretch>
                  <a:fillRect l="-619" t="-24739" r="-413"/>
                </a:stretch>
              </a:blipFill>
            </p:spPr>
            <p:txBody>
              <a:bodyPr/>
              <a:lstStyle/>
              <a:p>
                <a:r>
                  <a:rPr lang="zh-CN" altLang="en-US">
                    <a:noFill/>
                  </a:rPr>
                  <a:t> </a:t>
                </a:r>
              </a:p>
            </p:txBody>
          </p:sp>
        </mc:Fallback>
      </mc:AlternateContent>
      <p:sp>
        <p:nvSpPr>
          <p:cNvPr id="50"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pic>
        <p:nvPicPr>
          <p:cNvPr id="4" name="图片 3">
            <a:extLst>
              <a:ext uri="{FF2B5EF4-FFF2-40B4-BE49-F238E27FC236}">
                <a16:creationId xmlns:a16="http://schemas.microsoft.com/office/drawing/2014/main" xmlns="" id="{DD0F9725-B869-4A07-B5DA-2995698F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194" y="1335289"/>
            <a:ext cx="4170094" cy="2973239"/>
          </a:xfrm>
          <a:prstGeom prst="rect">
            <a:avLst/>
          </a:prstGeom>
        </p:spPr>
      </p:pic>
      <p:pic>
        <p:nvPicPr>
          <p:cNvPr id="5" name="图片 4">
            <a:extLst>
              <a:ext uri="{FF2B5EF4-FFF2-40B4-BE49-F238E27FC236}">
                <a16:creationId xmlns:a16="http://schemas.microsoft.com/office/drawing/2014/main" xmlns="" id="{F3A5F2EF-B8AA-474C-BD3A-C7B745C69C25}"/>
              </a:ext>
            </a:extLst>
          </p:cNvPr>
          <p:cNvPicPr>
            <a:picLocks noChangeAspect="1"/>
          </p:cNvPicPr>
          <p:nvPr/>
        </p:nvPicPr>
        <p:blipFill>
          <a:blip r:embed="rId4"/>
          <a:stretch>
            <a:fillRect/>
          </a:stretch>
        </p:blipFill>
        <p:spPr>
          <a:xfrm>
            <a:off x="668494" y="1993953"/>
            <a:ext cx="3028950" cy="2314575"/>
          </a:xfrm>
          <a:prstGeom prst="rect">
            <a:avLst/>
          </a:prstGeom>
        </p:spPr>
      </p:pic>
      <p:sp>
        <p:nvSpPr>
          <p:cNvPr id="19" name="文本框 18">
            <a:extLst>
              <a:ext uri="{FF2B5EF4-FFF2-40B4-BE49-F238E27FC236}">
                <a16:creationId xmlns:a16="http://schemas.microsoft.com/office/drawing/2014/main" xmlns="" id="{90BBDADD-4E56-4DC0-AC50-1312E5C71076}"/>
              </a:ext>
            </a:extLst>
          </p:cNvPr>
          <p:cNvSpPr txBox="1"/>
          <p:nvPr/>
        </p:nvSpPr>
        <p:spPr>
          <a:xfrm>
            <a:off x="578958" y="1409178"/>
            <a:ext cx="2956293" cy="584775"/>
          </a:xfrm>
          <a:prstGeom prst="rect">
            <a:avLst/>
          </a:prstGeom>
          <a:noFill/>
        </p:spPr>
        <p:txBody>
          <a:bodyPr wrap="square">
            <a:spAutoFit/>
          </a:bodyPr>
          <a:lstStyle/>
          <a:p>
            <a:pPr algn="ct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动作</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价值函数初始化为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学习算法的流程</a:t>
            </a:r>
          </a:p>
        </p:txBody>
      </p:sp>
    </p:spTree>
    <p:extLst>
      <p:ext uri="{BB962C8B-B14F-4D97-AF65-F5344CB8AC3E}">
        <p14:creationId xmlns:p14="http://schemas.microsoft.com/office/powerpoint/2010/main" val="207996548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xmlns="" id="{A8E4EB40-A84D-48C8-BCFA-65CF90957E19}"/>
                  </a:ext>
                </a:extLst>
              </p:cNvPr>
              <p:cNvSpPr txBox="1"/>
              <p:nvPr/>
            </p:nvSpPr>
            <p:spPr>
              <a:xfrm>
                <a:off x="204850" y="4597177"/>
                <a:ext cx="8568046" cy="1296958"/>
              </a:xfrm>
              <a:prstGeom prst="rect">
                <a:avLst/>
              </a:prstGeom>
              <a:noFill/>
            </p:spPr>
            <p:txBody>
              <a:bodyPr wrap="square" rtlCol="0">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这一</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问题出现的原因概括来说就是</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右</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的初始值太小，导致机器人被损坏产生的</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奖励不足以推动智能体来改变策略。既然外部刺激不足以使机器人尝试新的策略，那么不妨从内部入手为智能体改变固有策略来添加一个探索的动力。</a:t>
                </a:r>
              </a:p>
            </p:txBody>
          </p:sp>
        </mc:Choice>
        <mc:Fallback xmlns="">
          <p:sp>
            <p:nvSpPr>
              <p:cNvPr id="163"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204850" y="4597177"/>
                <a:ext cx="8568046" cy="1296958"/>
              </a:xfrm>
              <a:prstGeom prst="rect">
                <a:avLst/>
              </a:prstGeom>
              <a:blipFill>
                <a:blip r:embed="rId2"/>
                <a:stretch>
                  <a:fillRect l="-641" r="-3203" b="-7042"/>
                </a:stretch>
              </a:blipFill>
            </p:spPr>
            <p:txBody>
              <a:bodyPr/>
              <a:lstStyle/>
              <a:p>
                <a:r>
                  <a:rPr lang="zh-CN" altLang="en-US">
                    <a:noFill/>
                  </a:rPr>
                  <a:t> </a:t>
                </a:r>
              </a:p>
            </p:txBody>
          </p:sp>
        </mc:Fallback>
      </mc:AlternateContent>
      <p:sp>
        <p:nvSpPr>
          <p:cNvPr id="50"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pic>
        <p:nvPicPr>
          <p:cNvPr id="17" name="图片 16">
            <a:extLst>
              <a:ext uri="{FF2B5EF4-FFF2-40B4-BE49-F238E27FC236}">
                <a16:creationId xmlns:a16="http://schemas.microsoft.com/office/drawing/2014/main" xmlns="" id="{68CD63EE-8C0D-4EEE-A68C-C018BF10B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194" y="1335289"/>
            <a:ext cx="4170094" cy="2973239"/>
          </a:xfrm>
          <a:prstGeom prst="rect">
            <a:avLst/>
          </a:prstGeom>
        </p:spPr>
      </p:pic>
      <p:pic>
        <p:nvPicPr>
          <p:cNvPr id="18" name="图片 17">
            <a:extLst>
              <a:ext uri="{FF2B5EF4-FFF2-40B4-BE49-F238E27FC236}">
                <a16:creationId xmlns:a16="http://schemas.microsoft.com/office/drawing/2014/main" xmlns="" id="{C7014C51-331B-4EFE-93CE-113A225A6EEC}"/>
              </a:ext>
            </a:extLst>
          </p:cNvPr>
          <p:cNvPicPr>
            <a:picLocks noChangeAspect="1"/>
          </p:cNvPicPr>
          <p:nvPr/>
        </p:nvPicPr>
        <p:blipFill>
          <a:blip r:embed="rId4"/>
          <a:stretch>
            <a:fillRect/>
          </a:stretch>
        </p:blipFill>
        <p:spPr>
          <a:xfrm>
            <a:off x="668494" y="1993953"/>
            <a:ext cx="3028950" cy="2314575"/>
          </a:xfrm>
          <a:prstGeom prst="rect">
            <a:avLst/>
          </a:prstGeom>
        </p:spPr>
      </p:pic>
      <p:sp>
        <p:nvSpPr>
          <p:cNvPr id="19" name="文本框 18">
            <a:extLst>
              <a:ext uri="{FF2B5EF4-FFF2-40B4-BE49-F238E27FC236}">
                <a16:creationId xmlns:a16="http://schemas.microsoft.com/office/drawing/2014/main" xmlns="" id="{715CFEF8-B212-418A-B135-79A27A035453}"/>
              </a:ext>
            </a:extLst>
          </p:cNvPr>
          <p:cNvSpPr txBox="1"/>
          <p:nvPr/>
        </p:nvSpPr>
        <p:spPr>
          <a:xfrm>
            <a:off x="578958" y="1409178"/>
            <a:ext cx="2956293" cy="584775"/>
          </a:xfrm>
          <a:prstGeom prst="rect">
            <a:avLst/>
          </a:prstGeom>
          <a:noFill/>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动作</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价值函数初始化为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学习算法的流程</a:t>
            </a:r>
          </a:p>
        </p:txBody>
      </p:sp>
    </p:spTree>
    <p:extLst>
      <p:ext uri="{BB962C8B-B14F-4D97-AF65-F5344CB8AC3E}">
        <p14:creationId xmlns:p14="http://schemas.microsoft.com/office/powerpoint/2010/main" val="124111733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xmlns="" id="{F9771EFC-F823-41F9-A6DA-F561C77720F7}"/>
              </a:ext>
            </a:extLst>
          </p:cNvPr>
          <p:cNvSpPr/>
          <p:nvPr/>
        </p:nvSpPr>
        <p:spPr>
          <a:xfrm>
            <a:off x="658703" y="2877295"/>
            <a:ext cx="4922044" cy="830997"/>
          </a:xfrm>
          <a:prstGeom prst="rect">
            <a:avLst/>
          </a:prstGeom>
        </p:spPr>
        <p:txBody>
          <a:bodyPr wrap="square">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r>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xmlns="" id="{E84882DD-E718-45DE-9428-DD968E9BF3B4}"/>
                  </a:ext>
                </a:extLst>
              </p:cNvPr>
              <p:cNvSpPr txBox="1"/>
              <p:nvPr/>
            </p:nvSpPr>
            <p:spPr>
              <a:xfrm>
                <a:off x="3253511" y="856050"/>
                <a:ext cx="4654472" cy="1061829"/>
              </a:xfrm>
              <a:prstGeom prst="rect">
                <a:avLst/>
              </a:prstGeom>
              <a:solidFill>
                <a:srgbClr val="FFFF00"/>
              </a:solidFill>
            </p:spPr>
            <p:txBody>
              <a:bodyPr wrap="square" rtlCol="0">
                <a:spAutoFit/>
              </a:bodyPr>
              <a:lstStyle>
                <a:defPPr>
                  <a:defRPr lang="zh-CN"/>
                </a:defPPr>
                <a:lvl1pPr>
                  <a:defRPr sz="2400" b="1">
                    <a:ea typeface="黑体" pitchFamily="49" charset="-122"/>
                  </a:defRPr>
                </a:lvl1pPr>
              </a:lstStyle>
              <a:p>
                <a14:m>
                  <m:oMath xmlns:m="http://schemas.openxmlformats.org/officeDocument/2006/math">
                    <m:r>
                      <a:rPr lang="en-US" altLang="zh-CN" sz="1600" b="0" i="1" smtClean="0">
                        <a:latin typeface="Cambria Math" panose="02040503050406030204" pitchFamily="18" charset="0"/>
                      </a:rPr>
                      <m:t>𝜖</m:t>
                    </m:r>
                  </m:oMath>
                </a14:m>
                <a:r>
                  <a:rPr lang="zh-CN" altLang="en-US" sz="1600" b="0" dirty="0">
                    <a:latin typeface="Times New Roman" panose="02020603050405020304" pitchFamily="18" charset="0"/>
                    <a:cs typeface="Times New Roman" panose="02020603050405020304" pitchFamily="18" charset="0"/>
                  </a:rPr>
                  <a:t>贪心（</a:t>
                </a:r>
                <a14:m>
                  <m:oMath xmlns:m="http://schemas.openxmlformats.org/officeDocument/2006/math">
                    <m:r>
                      <a:rPr lang="en-US" altLang="zh-CN" sz="1600" b="0" i="1" smtClean="0">
                        <a:latin typeface="Cambria Math" panose="02040503050406030204" pitchFamily="18" charset="0"/>
                      </a:rPr>
                      <m:t>𝜖</m:t>
                    </m:r>
                  </m:oMath>
                </a14:m>
                <a:r>
                  <a:rPr lang="en-US" altLang="zh-CN" sz="1600" b="0" dirty="0">
                    <a:latin typeface="Times New Roman" panose="02020603050405020304" pitchFamily="18" charset="0"/>
                    <a:cs typeface="Times New Roman" panose="02020603050405020304" pitchFamily="18" charset="0"/>
                  </a:rPr>
                  <a:t>-greedy</a:t>
                </a:r>
                <a:r>
                  <a:rPr lang="zh-CN" altLang="en-US" sz="1600" b="0" dirty="0">
                    <a:latin typeface="Times New Roman" panose="02020603050405020304" pitchFamily="18" charset="0"/>
                    <a:cs typeface="Times New Roman" panose="02020603050405020304" pitchFamily="18" charset="0"/>
                  </a:rPr>
                  <a:t>）策略</a:t>
                </a:r>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a:latin typeface="Cambria Math" panose="02040503050406030204" pitchFamily="18" charset="0"/>
                        </a:rPr>
                        <m:t>𝜖</m:t>
                      </m:r>
                      <m:r>
                        <m:rPr>
                          <m:nor/>
                        </m:rPr>
                        <a:rPr lang="en-US" altLang="zh-CN" sz="1600" b="0" dirty="0">
                          <a:latin typeface="Times New Roman" panose="02020603050405020304" pitchFamily="18" charset="0"/>
                          <a:cs typeface="Times New Roman" panose="02020603050405020304" pitchFamily="18" charset="0"/>
                        </a:rPr>
                        <m:t>−</m:t>
                      </m:r>
                      <m:r>
                        <a:rPr lang="en-US" altLang="zh-CN" sz="1600" b="0" i="1">
                          <a:latin typeface="Cambria Math" panose="02040503050406030204" pitchFamily="18" charset="0"/>
                        </a:rPr>
                        <m:t>𝑔𝑟𝑒𝑒𝑑</m:t>
                      </m:r>
                      <m:sSub>
                        <m:sSubPr>
                          <m:ctrlPr>
                            <a:rPr lang="en-US" altLang="zh-CN" sz="1600" b="0" i="1">
                              <a:latin typeface="Cambria Math"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𝜋</m:t>
                          </m:r>
                        </m:sub>
                      </m:sSub>
                      <m:d>
                        <m:dPr>
                          <m:ctrlPr>
                            <a:rPr lang="en-US" altLang="zh-CN" sz="1600" b="0" i="1">
                              <a:latin typeface="Cambria Math" charset="0"/>
                            </a:rPr>
                          </m:ctrlPr>
                        </m:dPr>
                        <m:e>
                          <m:r>
                            <a:rPr lang="en-US" altLang="zh-CN" sz="1600" b="0" i="1">
                              <a:latin typeface="Cambria Math" panose="02040503050406030204" pitchFamily="18" charset="0"/>
                            </a:rPr>
                            <m:t>𝑠</m:t>
                          </m:r>
                        </m:e>
                      </m:d>
                      <m:r>
                        <a:rPr lang="en-US" altLang="zh-CN" sz="1600" b="0" i="1">
                          <a:latin typeface="Cambria Math" panose="02040503050406030204" pitchFamily="18" charset="0"/>
                        </a:rPr>
                        <m:t>=</m:t>
                      </m:r>
                      <m:d>
                        <m:dPr>
                          <m:begChr m:val="{"/>
                          <m:endChr m:val=""/>
                          <m:ctrlPr>
                            <a:rPr lang="en-US" altLang="zh-CN" sz="1600" b="0" i="1">
                              <a:latin typeface="Cambria Math" charset="0"/>
                            </a:rPr>
                          </m:ctrlPr>
                        </m:dPr>
                        <m:e>
                          <m:eqArr>
                            <m:eqArrPr>
                              <m:ctrlPr>
                                <a:rPr lang="en-US" altLang="zh-CN" sz="1600" b="0" i="1">
                                  <a:latin typeface="Cambria Math" charset="0"/>
                                </a:rPr>
                              </m:ctrlPr>
                            </m:eqArrPr>
                            <m:e>
                              <m:sSub>
                                <m:sSubPr>
                                  <m:ctrlPr>
                                    <a:rPr lang="en-US" altLang="zh-CN" sz="1600" b="0" i="1">
                                      <a:latin typeface="Cambria Math" charset="0"/>
                                    </a:rPr>
                                  </m:ctrlPr>
                                </m:sSubPr>
                                <m:e>
                                  <m:r>
                                    <m:rPr>
                                      <m:sty m:val="p"/>
                                    </m:rPr>
                                    <a:rPr lang="en-US" altLang="zh-CN" sz="1600" b="0">
                                      <a:latin typeface="Cambria Math" panose="02040503050406030204" pitchFamily="18" charset="0"/>
                                    </a:rPr>
                                    <m:t>argmax</m:t>
                                  </m:r>
                                </m:e>
                                <m:sub>
                                  <m:r>
                                    <a:rPr lang="en-US" altLang="zh-CN" sz="1600" b="0" i="1">
                                      <a:latin typeface="Cambria Math" panose="02040503050406030204" pitchFamily="18" charset="0"/>
                                    </a:rPr>
                                    <m:t>𝑎</m:t>
                                  </m:r>
                                </m:sub>
                              </m:sSub>
                              <m:sSub>
                                <m:sSubPr>
                                  <m:ctrlPr>
                                    <a:rPr lang="en-US" altLang="zh-CN" sz="1600" b="0" i="1">
                                      <a:latin typeface="Cambria Math" charset="0"/>
                                    </a:rPr>
                                  </m:ctrlPr>
                                </m:sSubPr>
                                <m:e>
                                  <m:r>
                                    <a:rPr lang="en-US" altLang="zh-CN" sz="1600" b="0" i="1">
                                      <a:latin typeface="Cambria Math" panose="02040503050406030204" pitchFamily="18" charset="0"/>
                                    </a:rPr>
                                    <m:t>𝑞</m:t>
                                  </m:r>
                                </m:e>
                                <m:sub>
                                  <m:r>
                                    <a:rPr lang="en-US" altLang="zh-CN" sz="1600" b="0" i="1">
                                      <a:latin typeface="Cambria Math" panose="02040503050406030204" pitchFamily="18" charset="0"/>
                                    </a:rPr>
                                    <m:t>𝜋</m:t>
                                  </m:r>
                                </m:sub>
                              </m:sSub>
                              <m:r>
                                <a:rPr lang="en-US" altLang="zh-CN" sz="1600" b="0" i="1">
                                  <a:latin typeface="Cambria Math" panose="02040503050406030204" pitchFamily="18" charset="0"/>
                                </a:rPr>
                                <m:t>(</m:t>
                              </m:r>
                              <m:r>
                                <a:rPr lang="en-US" altLang="zh-CN" sz="1600" b="0" i="1">
                                  <a:latin typeface="Cambria Math" panose="02040503050406030204" pitchFamily="18" charset="0"/>
                                </a:rPr>
                                <m:t>𝑠</m:t>
                              </m:r>
                              <m:r>
                                <a:rPr lang="en-US" altLang="zh-CN" sz="1600" b="0" i="1">
                                  <a:latin typeface="Cambria Math" panose="02040503050406030204" pitchFamily="18" charset="0"/>
                                </a:rPr>
                                <m:t>,</m:t>
                              </m:r>
                              <m:r>
                                <a:rPr lang="en-US" altLang="zh-CN" sz="1600" b="0" i="1">
                                  <a:latin typeface="Cambria Math" panose="02040503050406030204" pitchFamily="18" charset="0"/>
                                </a:rPr>
                                <m:t>𝑎</m:t>
                              </m:r>
                              <m:r>
                                <a:rPr lang="en-US" altLang="zh-CN" sz="1600" b="0" i="1">
                                  <a:latin typeface="Cambria Math" panose="02040503050406030204" pitchFamily="18" charset="0"/>
                                </a:rPr>
                                <m:t>)</m:t>
                              </m:r>
                            </m:e>
                            <m:e>
                              <m:r>
                                <a:rPr lang="zh-CN" altLang="en-US" sz="1600" b="0" i="1">
                                  <a:latin typeface="Cambria Math" panose="02040503050406030204" pitchFamily="18" charset="0"/>
                                </a:rPr>
                                <m:t>随机的</m:t>
                              </m:r>
                              <m:r>
                                <a:rPr lang="en-US" altLang="zh-CN" sz="1600" b="0" i="1">
                                  <a:latin typeface="Cambria Math" panose="02040503050406030204" pitchFamily="18" charset="0"/>
                                </a:rPr>
                                <m:t>𝑎</m:t>
                              </m:r>
                              <m:r>
                                <a:rPr lang="en-US" altLang="zh-CN" sz="1600" b="0" i="1">
                                  <a:latin typeface="Cambria Math" panose="02040503050406030204" pitchFamily="18" charset="0"/>
                                </a:rPr>
                                <m:t>∈</m:t>
                              </m:r>
                              <m:r>
                                <a:rPr lang="en-US" altLang="zh-CN" sz="1600" b="0" i="1">
                                  <a:latin typeface="Cambria Math" panose="02040503050406030204" pitchFamily="18" charset="0"/>
                                </a:rPr>
                                <m:t>𝐴</m:t>
                              </m:r>
                            </m:e>
                          </m:eqArr>
                          <m:m>
                            <m:mPr>
                              <m:mcs>
                                <m:mc>
                                  <m:mcPr>
                                    <m:count m:val="1"/>
                                    <m:mcJc m:val="center"/>
                                  </m:mcPr>
                                </m:mc>
                              </m:mcs>
                              <m:ctrlPr>
                                <a:rPr lang="en-US" altLang="zh-CN" sz="1600" b="0" i="1">
                                  <a:latin typeface="Cambria Math" charset="0"/>
                                </a:rPr>
                              </m:ctrlPr>
                            </m:mPr>
                            <m:mr>
                              <m:e>
                                <m:r>
                                  <m:rPr>
                                    <m:brk m:alnAt="7"/>
                                  </m:rPr>
                                  <a:rPr lang="en-US" altLang="zh-CN" sz="1600" b="0" i="1">
                                    <a:latin typeface="Cambria Math" panose="02040503050406030204" pitchFamily="18" charset="0"/>
                                  </a:rPr>
                                  <m:t>,</m:t>
                                </m:r>
                                <m:r>
                                  <a:rPr lang="en-US" altLang="zh-CN" sz="1600" b="0" i="1">
                                    <a:latin typeface="Cambria Math" panose="02040503050406030204" pitchFamily="18" charset="0"/>
                                  </a:rPr>
                                  <m:t>  </m:t>
                                </m:r>
                                <m:r>
                                  <m:rPr>
                                    <m:brk m:alnAt="7"/>
                                  </m:rPr>
                                  <a:rPr lang="zh-CN" altLang="en-US" sz="1600" b="0" i="1">
                                    <a:latin typeface="Cambria Math" panose="02040503050406030204" pitchFamily="18" charset="0"/>
                                  </a:rPr>
                                  <m:t>以</m:t>
                                </m:r>
                                <m:r>
                                  <a:rPr lang="en-US" altLang="zh-CN" sz="1600" b="0" i="1">
                                    <a:latin typeface="Cambria Math" panose="02040503050406030204" pitchFamily="18" charset="0"/>
                                  </a:rPr>
                                  <m:t>1</m:t>
                                </m:r>
                                <m:r>
                                  <a:rPr lang="en-US" altLang="zh-CN" sz="1600" b="0" i="1">
                                    <a:latin typeface="Cambria Math" panose="02040503050406030204" pitchFamily="18" charset="0"/>
                                  </a:rPr>
                                  <m:t>−</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e>
                            </m:mr>
                            <m:mr>
                              <m:e>
                                <m:r>
                                  <a:rPr lang="en-US" altLang="zh-CN" sz="1600" b="0" i="1">
                                    <a:latin typeface="Cambria Math" panose="02040503050406030204" pitchFamily="18" charset="0"/>
                                  </a:rPr>
                                  <m:t>,  </m:t>
                                </m:r>
                                <m:r>
                                  <a:rPr lang="zh-CN" altLang="en-US" sz="1600" b="0" i="1">
                                    <a:latin typeface="Cambria Math" panose="02040503050406030204" pitchFamily="18" charset="0"/>
                                  </a:rPr>
                                  <m:t>以</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r>
                                  <a:rPr lang="en-US" altLang="zh-CN" sz="1600" b="0" i="1">
                                    <a:latin typeface="Cambria Math" panose="02040503050406030204" pitchFamily="18" charset="0"/>
                                  </a:rPr>
                                  <m:t>        </m:t>
                                </m:r>
                              </m:e>
                            </m:mr>
                          </m:m>
                        </m:e>
                      </m:d>
                    </m:oMath>
                  </m:oMathPara>
                </a14:m>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xmlns="" xmlns:a14="http://schemas.microsoft.com/office/drawing/2010/main" id="{E84882DD-E718-45DE-9428-DD968E9BF3B4}"/>
                  </a:ext>
                </a:extLst>
              </p:cNvPr>
              <p:cNvSpPr txBox="1">
                <a:spLocks noRot="1" noChangeAspect="1" noMove="1" noResize="1" noEditPoints="1" noAdjustHandles="1" noChangeArrowheads="1" noChangeShapeType="1" noTextEdit="1"/>
              </p:cNvSpPr>
              <p:nvPr/>
            </p:nvSpPr>
            <p:spPr>
              <a:xfrm>
                <a:off x="3253511" y="856050"/>
                <a:ext cx="4654472" cy="1061829"/>
              </a:xfrm>
              <a:prstGeom prst="rect">
                <a:avLst/>
              </a:prstGeom>
              <a:blipFill rotWithShape="1">
                <a:blip r:embed="rId2"/>
                <a:stretch>
                  <a:fillRect t="-2286"/>
                </a:stretch>
              </a:blipFill>
            </p:spPr>
            <p:txBody>
              <a:bodyPr/>
              <a:lstStyle/>
              <a:p>
                <a:r>
                  <a:rPr lang="zh-CN" altLang="en-US">
                    <a:noFill/>
                  </a:rPr>
                  <a:t> </a:t>
                </a:r>
              </a:p>
            </p:txBody>
          </p:sp>
        </mc:Fallback>
      </mc:AlternateContent>
      <p:sp>
        <p:nvSpPr>
          <p:cNvPr id="22" name="标题 2">
            <a:extLst>
              <a:ext uri="{FF2B5EF4-FFF2-40B4-BE49-F238E27FC236}">
                <a16:creationId xmlns:a16="http://schemas.microsoft.com/office/drawing/2014/main" xmlns="" id="{A7663114-BA1E-4D33-B77E-13B4B0533AAA}"/>
              </a:ext>
            </a:extLst>
          </p:cNvPr>
          <p:cNvSpPr>
            <a:spLocks noGrp="1"/>
          </p:cNvSpPr>
          <p:nvPr>
            <p:ph type="title"/>
          </p:nvPr>
        </p:nvSpPr>
        <p:spPr>
          <a:xfrm>
            <a:off x="449844" y="0"/>
            <a:ext cx="8361718"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策略学习中探索（</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exploration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）与利用（</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exploitation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）的平衡</a:t>
            </a:r>
          </a:p>
        </p:txBody>
      </p:sp>
      <mc:AlternateContent xmlns:mc="http://schemas.openxmlformats.org/markup-compatibility/2006" xmlns:a14="http://schemas.microsoft.com/office/drawing/2010/main">
        <mc:Choice Requires="a14">
          <p:sp>
            <p:nvSpPr>
              <p:cNvPr id="24" name="文本框 12">
                <a:extLst>
                  <a:ext uri="{FF2B5EF4-FFF2-40B4-BE49-F238E27FC236}">
                    <a16:creationId xmlns:a16="http://schemas.microsoft.com/office/drawing/2014/main" xmlns="" id="{FBD0EAF9-2ECB-4163-B273-83D2491C3454}"/>
                  </a:ext>
                </a:extLst>
              </p:cNvPr>
              <p:cNvSpPr txBox="1"/>
              <p:nvPr/>
            </p:nvSpPr>
            <p:spPr>
              <a:xfrm>
                <a:off x="362976" y="2005687"/>
                <a:ext cx="7196923" cy="3201454"/>
              </a:xfrm>
              <a:prstGeom prst="rect">
                <a:avLst/>
              </a:prstGeom>
              <a:noFill/>
              <a:ln>
                <a:solidFill>
                  <a:schemeClr val="tx1"/>
                </a:solidFill>
              </a:ln>
            </p:spPr>
            <p:txBody>
              <a:bodyPr wrap="square" rtlCol="0">
                <a:spAutoFit/>
              </a:bodyPr>
              <a:lstStyle/>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sz="1600" b="1" i="1">
                            <a:solidFill>
                              <a:schemeClr val="tx1"/>
                            </a:solidFill>
                            <a:latin typeface="Cambria Math" charset="0"/>
                            <a:ea typeface="黑体" pitchFamily="49" charset="-122"/>
                          </a:rPr>
                        </m:ctrlPr>
                      </m:sSubPr>
                      <m:e>
                        <m:r>
                          <a:rPr lang="en-US" altLang="zh-CN" sz="1600" b="1" i="1">
                            <a:solidFill>
                              <a:schemeClr val="tx1"/>
                            </a:solidFill>
                            <a:latin typeface="Cambria Math" panose="02040503050406030204" pitchFamily="18" charset="0"/>
                            <a:ea typeface="黑体" pitchFamily="49" charset="-122"/>
                          </a:rPr>
                          <m:t>𝒒</m:t>
                        </m:r>
                      </m:e>
                      <m:sub>
                        <m:r>
                          <a:rPr lang="en-US" altLang="zh-CN" sz="1600" b="1" i="1">
                            <a:solidFill>
                              <a:schemeClr val="tx1"/>
                            </a:solidFill>
                            <a:latin typeface="Cambria Math" panose="02040503050406030204" pitchFamily="18" charset="0"/>
                            <a:ea typeface="黑体" pitchFamily="49" charset="-122"/>
                          </a:rPr>
                          <m:t>𝝅</m:t>
                        </m:r>
                      </m:sub>
                    </m:sSub>
                  </m:oMath>
                </a14:m>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a:t>
                </a: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sSub>
                      <m:sSubPr>
                        <m:ctrlPr>
                          <a:rPr lang="en-US" altLang="zh-CN" b="1" i="1" dirty="0" smtClean="0">
                            <a:solidFill>
                              <a:srgbClr val="FF0000"/>
                            </a:solidFill>
                            <a:latin typeface="Cambria Math" charset="0"/>
                            <a:ea typeface="黑体" pitchFamily="49" charset="-122"/>
                          </a:rPr>
                        </m:ctrlPr>
                      </m:sSubPr>
                      <m:e>
                        <m:r>
                          <a:rPr lang="en-US" altLang="zh-CN" b="1" i="0" dirty="0" smtClean="0">
                            <a:solidFill>
                              <a:srgbClr val="FF0000"/>
                            </a:solidFill>
                            <a:latin typeface="Cambria Math" panose="02040503050406030204" pitchFamily="18" charset="0"/>
                            <a:ea typeface="黑体" pitchFamily="49" charset="-122"/>
                          </a:rPr>
                          <m:t>𝐚𝐫𝐠𝐦𝐚𝐱</m:t>
                        </m:r>
                      </m:e>
                      <m:sub>
                        <m:sSup>
                          <m:sSupPr>
                            <m:ctrlPr>
                              <a:rPr lang="en-US" altLang="zh-CN" b="1" i="1" dirty="0" smtClean="0">
                                <a:solidFill>
                                  <a:srgbClr val="FF0000"/>
                                </a:solidFill>
                                <a:latin typeface="Cambria Math" charset="0"/>
                                <a:ea typeface="黑体" pitchFamily="49" charset="-122"/>
                              </a:rPr>
                            </m:ctrlPr>
                          </m:sSupPr>
                          <m:e>
                            <m:r>
                              <a:rPr lang="en-US" altLang="zh-CN" b="1" i="1" dirty="0" smtClean="0">
                                <a:solidFill>
                                  <a:srgbClr val="FF0000"/>
                                </a:solidFill>
                                <a:latin typeface="Cambria Math" panose="02040503050406030204" pitchFamily="18" charset="0"/>
                                <a:ea typeface="黑体" pitchFamily="49" charset="-122"/>
                              </a:rPr>
                              <m:t>𝒂</m:t>
                            </m:r>
                          </m:e>
                          <m:sup>
                            <m:r>
                              <a:rPr lang="en-US" altLang="zh-CN" b="1" i="1" dirty="0" smtClean="0">
                                <a:solidFill>
                                  <a:srgbClr val="FF0000"/>
                                </a:solidFill>
                                <a:latin typeface="Cambria Math" panose="02040503050406030204" pitchFamily="18" charset="0"/>
                                <a:ea typeface="黑体" pitchFamily="49" charset="-122"/>
                              </a:rPr>
                              <m:t>′</m:t>
                            </m:r>
                          </m:sup>
                        </m:sSup>
                      </m:sub>
                    </m:sSub>
                    <m:sSub>
                      <m:sSubPr>
                        <m:ctrlPr>
                          <a:rPr lang="en-US" altLang="zh-CN" b="1" i="1" dirty="0" smtClean="0">
                            <a:solidFill>
                              <a:srgbClr val="FF0000"/>
                            </a:solidFill>
                            <a:latin typeface="Cambria Math" charset="0"/>
                            <a:ea typeface="黑体" pitchFamily="49" charset="-122"/>
                          </a:rPr>
                        </m:ctrlPr>
                      </m:sSubPr>
                      <m:e>
                        <m:r>
                          <a:rPr lang="en-US" altLang="zh-CN" b="1" i="1" dirty="0" smtClean="0">
                            <a:solidFill>
                              <a:srgbClr val="FF0000"/>
                            </a:solidFill>
                            <a:latin typeface="Cambria Math" panose="02040503050406030204" pitchFamily="18" charset="0"/>
                            <a:ea typeface="黑体" pitchFamily="49" charset="-122"/>
                          </a:rPr>
                          <m:t>𝒒</m:t>
                        </m:r>
                      </m:e>
                      <m:sub>
                        <m:r>
                          <a:rPr lang="en-US" altLang="zh-CN" b="1" i="1" dirty="0" smtClean="0">
                            <a:solidFill>
                              <a:srgbClr val="FF0000"/>
                            </a:solidFill>
                            <a:latin typeface="Cambria Math" panose="02040503050406030204" pitchFamily="18" charset="0"/>
                            <a:ea typeface="黑体" pitchFamily="49" charset="-122"/>
                          </a:rPr>
                          <m:t>𝝅</m:t>
                        </m:r>
                      </m:sub>
                    </m:sSub>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𝒔</m:t>
                    </m:r>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𝒂</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𝑹</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sz="1600" b="1" i="1" smtClean="0">
                            <a:solidFill>
                              <a:srgbClr val="FF0000"/>
                            </a:solidFill>
                            <a:latin typeface="Cambria Math"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𝜶</m:t>
                    </m:r>
                    <m:d>
                      <m:dPr>
                        <m:begChr m:val="["/>
                        <m:endChr m:val="]"/>
                        <m:ctrlPr>
                          <a:rPr lang="en-US" altLang="zh-CN" sz="1600" b="1" i="1" smtClean="0">
                            <a:solidFill>
                              <a:srgbClr val="FF0000"/>
                            </a:solidFill>
                            <a:latin typeface="Cambria Math"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𝑹</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𝜸</m:t>
                        </m:r>
                        <m:sSub>
                          <m:sSubPr>
                            <m:ctrlPr>
                              <a:rPr lang="en-US" altLang="zh-CN" sz="1600" b="1" i="1" smtClean="0">
                                <a:solidFill>
                                  <a:srgbClr val="FF0000"/>
                                </a:solidFill>
                                <a:latin typeface="Cambria Math"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 </m:t>
                            </m:r>
                            <m:limLow>
                              <m:limLowPr>
                                <m:ctrlPr>
                                  <a:rPr lang="en-US" altLang="zh-CN" sz="1600" b="1" i="1" smtClean="0">
                                    <a:solidFill>
                                      <a:srgbClr val="FF0000"/>
                                    </a:solidFill>
                                    <a:latin typeface="Cambria Math" charset="0"/>
                                    <a:ea typeface="黑体" pitchFamily="49" charset="-122"/>
                                  </a:rPr>
                                </m:ctrlPr>
                              </m:limLowPr>
                              <m:e>
                                <m:r>
                                  <a:rPr lang="en-US" altLang="zh-CN" sz="1600" b="1" i="0" smtClean="0">
                                    <a:solidFill>
                                      <a:srgbClr val="FF0000"/>
                                    </a:solidFill>
                                    <a:latin typeface="Cambria Math" panose="02040503050406030204" pitchFamily="18" charset="0"/>
                                    <a:ea typeface="黑体" pitchFamily="49" charset="-122"/>
                                  </a:rPr>
                                  <m:t>𝐦𝐚𝐱</m:t>
                                </m:r>
                              </m:e>
                              <m:lim>
                                <m:sSup>
                                  <m:sSupPr>
                                    <m:ctrlPr>
                                      <a:rPr lang="en-US" altLang="zh-CN" sz="1600" b="1" i="1" smtClean="0">
                                        <a:solidFill>
                                          <a:srgbClr val="FF0000"/>
                                        </a:solidFill>
                                        <a:latin typeface="Cambria Math"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𝒂</m:t>
                                    </m:r>
                                  </m:e>
                                  <m:sup>
                                    <m:r>
                                      <a:rPr lang="en-US" altLang="zh-CN" sz="1600" b="1" i="1" smtClean="0">
                                        <a:solidFill>
                                          <a:srgbClr val="FF0000"/>
                                        </a:solidFill>
                                        <a:latin typeface="Cambria Math" panose="02040503050406030204" pitchFamily="18" charset="0"/>
                                        <a:ea typeface="黑体" pitchFamily="49" charset="-122"/>
                                      </a:rPr>
                                      <m:t>′</m:t>
                                    </m:r>
                                  </m:sup>
                                </m:sSup>
                              </m:lim>
                            </m:limLow>
                            <m:r>
                              <a:rPr lang="en-US" altLang="zh-CN" sz="1600" b="1" i="1" smtClean="0">
                                <a:solidFill>
                                  <a:srgbClr val="FF0000"/>
                                </a:solidFill>
                                <a:latin typeface="Cambria Math" panose="02040503050406030204" pitchFamily="18" charset="0"/>
                                <a:ea typeface="黑体" pitchFamily="49" charset="-122"/>
                              </a:rPr>
                              <m:t> </m:t>
                            </m:r>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charset="0"/>
                                <a:ea typeface="黑体" pitchFamily="49" charset="-122"/>
                              </a:rPr>
                            </m:ctrlPr>
                          </m:dPr>
                          <m:e>
                            <m:sSup>
                              <m:sSupPr>
                                <m:ctrlPr>
                                  <a:rPr lang="en-US" altLang="zh-CN" sz="1600" b="1" i="1" smtClean="0">
                                    <a:solidFill>
                                      <a:srgbClr val="FF0000"/>
                                    </a:solidFill>
                                    <a:latin typeface="Cambria Math"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𝒔</m:t>
                                </m:r>
                              </m:e>
                              <m:sup>
                                <m:r>
                                  <a:rPr lang="en-US" altLang="zh-CN" sz="1600" b="1" i="1" smtClean="0">
                                    <a:solidFill>
                                      <a:srgbClr val="FF0000"/>
                                    </a:solidFill>
                                    <a:latin typeface="Cambria Math" panose="02040503050406030204" pitchFamily="18" charset="0"/>
                                    <a:ea typeface="黑体" pitchFamily="49" charset="-122"/>
                                  </a:rPr>
                                  <m:t>′</m:t>
                                </m:r>
                              </m:sup>
                            </m:sSup>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r>
                              <a:rPr lang="en-US" altLang="zh-CN" sz="1600" b="1" i="1" smtClean="0">
                                <a:solidFill>
                                  <a:srgbClr val="FF0000"/>
                                </a:solidFill>
                                <a:latin typeface="Cambria Math" panose="02040503050406030204" pitchFamily="18" charset="0"/>
                                <a:ea typeface="黑体" pitchFamily="49" charset="-122"/>
                              </a:rPr>
                              <m:t>′</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e>
                    </m:d>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sz="1600" b="1" i="1" smtClean="0">
                        <a:latin typeface="Cambria Math" panose="02040503050406030204" pitchFamily="18" charset="0"/>
                        <a:ea typeface="黑体" pitchFamily="49" charset="-122"/>
                      </a:rPr>
                      <m:t>𝒔</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sz="1600" b="1" i="1" smtClean="0">
                            <a:latin typeface="Cambria Math" charset="0"/>
                            <a:ea typeface="黑体" pitchFamily="49" charset="-122"/>
                          </a:rPr>
                        </m:ctrlPr>
                      </m:sSubPr>
                      <m:e>
                        <m:r>
                          <a:rPr lang="en-US" altLang="zh-CN" sz="1600" b="1" i="1" smtClean="0">
                            <a:latin typeface="Cambria Math"/>
                            <a:ea typeface="黑体" pitchFamily="49" charset="-122"/>
                          </a:rPr>
                          <m:t>𝒒</m:t>
                        </m:r>
                      </m:e>
                      <m:sub>
                        <m:r>
                          <a:rPr lang="en-US" altLang="zh-CN" sz="1600" b="1" i="1" smtClean="0">
                            <a:latin typeface="Cambria Math" panose="02040503050406030204" pitchFamily="18" charset="0"/>
                            <a:ea typeface="黑体" pitchFamily="49" charset="-122"/>
                          </a:rPr>
                          <m:t>𝝅</m:t>
                        </m:r>
                      </m:sub>
                    </m:sSub>
                    <m:r>
                      <a:rPr lang="zh-CN" altLang="en-US" sz="1600" b="1" i="1">
                        <a:latin typeface="Cambria Math" panose="02040503050406030204" pitchFamily="18" charset="0"/>
                        <a:ea typeface="黑体" pitchFamily="49" charset="-122"/>
                      </a:rPr>
                      <m:t>收敛</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4"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362976" y="2005687"/>
                <a:ext cx="7196923" cy="3201454"/>
              </a:xfrm>
              <a:prstGeom prst="rect">
                <a:avLst/>
              </a:prstGeom>
              <a:blipFill>
                <a:blip r:embed="rId3"/>
                <a:stretch>
                  <a:fillRect l="-423" t="-190" b="-1518"/>
                </a:stretch>
              </a:blipFill>
              <a:ln>
                <a:solidFill>
                  <a:schemeClr val="tx1"/>
                </a:solidFill>
              </a:ln>
            </p:spPr>
            <p:txBody>
              <a:bodyPr/>
              <a:lstStyle/>
              <a:p>
                <a:r>
                  <a:rPr lang="zh-CN" altLang="en-US">
                    <a:noFill/>
                  </a:rPr>
                  <a:t> </a:t>
                </a:r>
              </a:p>
            </p:txBody>
          </p:sp>
        </mc:Fallback>
      </mc:AlternateContent>
      <p:cxnSp>
        <p:nvCxnSpPr>
          <p:cNvPr id="3" name="直接箭头连接符 2"/>
          <p:cNvCxnSpPr/>
          <p:nvPr/>
        </p:nvCxnSpPr>
        <p:spPr>
          <a:xfrm flipH="1">
            <a:off x="2262249" y="1484416"/>
            <a:ext cx="991263" cy="1772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2757880" y="2344317"/>
                <a:ext cx="2833724" cy="649537"/>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用</a:t>
                </a:r>
                <a14:m>
                  <m:oMath xmlns:m="http://schemas.openxmlformats.org/officeDocument/2006/math">
                    <m:r>
                      <a:rPr lang="en-US" altLang="zh-CN" i="1">
                        <a:latin typeface="Cambria Math" panose="02040503050406030204" pitchFamily="18" charset="0"/>
                      </a:rPr>
                      <m:t>𝜖</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贪心（</a:t>
                </a:r>
                <a14:m>
                  <m:oMath xmlns:m="http://schemas.openxmlformats.org/officeDocument/2006/math">
                    <m:r>
                      <a:rPr lang="en-US" altLang="zh-CN" i="1">
                        <a:latin typeface="Cambria Math" panose="02040503050406030204" pitchFamily="18" charset="0"/>
                      </a:rPr>
                      <m:t>𝜖</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-greedy</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）策略</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代替</a:t>
                </a:r>
                <a14:m>
                  <m:oMath xmlns:m="http://schemas.openxmlformats.org/officeDocument/2006/math">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sSub>
                      <m:sSubPr>
                        <m:ctrlPr>
                          <a:rPr lang="en-US" altLang="zh-CN" i="1" dirty="0">
                            <a:solidFill>
                              <a:srgbClr val="FF0000"/>
                            </a:solidFill>
                            <a:latin typeface="Cambria Math" charset="0"/>
                            <a:ea typeface="黑体" pitchFamily="49" charset="-122"/>
                          </a:rPr>
                        </m:ctrlPr>
                      </m:sSubPr>
                      <m:e>
                        <m:r>
                          <m:rPr>
                            <m:sty m:val="p"/>
                          </m:rPr>
                          <a:rPr lang="en-US" altLang="zh-CN" dirty="0">
                            <a:solidFill>
                              <a:srgbClr val="FF0000"/>
                            </a:solidFill>
                            <a:latin typeface="Cambria Math" panose="02040503050406030204" pitchFamily="18" charset="0"/>
                            <a:ea typeface="黑体" pitchFamily="49" charset="-122"/>
                          </a:rPr>
                          <m:t>argmax</m:t>
                        </m:r>
                      </m:e>
                      <m:sub>
                        <m:sSup>
                          <m:sSupPr>
                            <m:ctrlPr>
                              <a:rPr lang="en-US" altLang="zh-CN" i="1" dirty="0">
                                <a:solidFill>
                                  <a:srgbClr val="FF0000"/>
                                </a:solidFill>
                                <a:latin typeface="Cambria Math" charset="0"/>
                                <a:ea typeface="黑体" pitchFamily="49" charset="-122"/>
                              </a:rPr>
                            </m:ctrlPr>
                          </m:sSupPr>
                          <m:e>
                            <m:r>
                              <a:rPr lang="en-US" altLang="zh-CN" i="1" dirty="0">
                                <a:solidFill>
                                  <a:srgbClr val="FF0000"/>
                                </a:solidFill>
                                <a:latin typeface="Cambria Math" panose="02040503050406030204" pitchFamily="18" charset="0"/>
                                <a:ea typeface="黑体" pitchFamily="49" charset="-122"/>
                              </a:rPr>
                              <m:t>𝑎</m:t>
                            </m:r>
                          </m:e>
                          <m:sup>
                            <m:r>
                              <a:rPr lang="en-US" altLang="zh-CN" i="1" dirty="0">
                                <a:solidFill>
                                  <a:srgbClr val="FF0000"/>
                                </a:solidFill>
                                <a:latin typeface="Cambria Math" panose="02040503050406030204" pitchFamily="18" charset="0"/>
                                <a:ea typeface="黑体" pitchFamily="49" charset="-122"/>
                              </a:rPr>
                              <m:t>′</m:t>
                            </m:r>
                          </m:sup>
                        </m:sSup>
                      </m:sub>
                    </m:sSub>
                    <m:sSub>
                      <m:sSubPr>
                        <m:ctrlPr>
                          <a:rPr lang="en-US" altLang="zh-CN" i="1" dirty="0">
                            <a:solidFill>
                              <a:srgbClr val="FF0000"/>
                            </a:solidFill>
                            <a:latin typeface="Cambria Math" charset="0"/>
                            <a:ea typeface="黑体" pitchFamily="49" charset="-122"/>
                          </a:rPr>
                        </m:ctrlPr>
                      </m:sSubPr>
                      <m:e>
                        <m:r>
                          <a:rPr lang="en-US" altLang="zh-CN" i="1" dirty="0">
                            <a:solidFill>
                              <a:srgbClr val="FF0000"/>
                            </a:solidFill>
                            <a:latin typeface="Cambria Math" panose="02040503050406030204" pitchFamily="18" charset="0"/>
                            <a:ea typeface="黑体" pitchFamily="49" charset="-122"/>
                          </a:rPr>
                          <m:t>𝑞</m:t>
                        </m:r>
                      </m:e>
                      <m:sub>
                        <m:r>
                          <a:rPr lang="en-US" altLang="zh-CN" i="1" dirty="0">
                            <a:solidFill>
                              <a:srgbClr val="FF0000"/>
                            </a:solidFill>
                            <a:latin typeface="Cambria Math" panose="02040503050406030204" pitchFamily="18" charset="0"/>
                            <a:ea typeface="黑体" pitchFamily="49" charset="-122"/>
                          </a:rPr>
                          <m:t>𝜋</m:t>
                        </m:r>
                      </m:sub>
                    </m:sSub>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𝑠</m:t>
                    </m:r>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oMath>
                </a14:m>
                <a:endParaRPr lang="en-US" altLang="zh-CN" dirty="0">
                  <a:ea typeface="黑体"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677174" y="2344316"/>
                <a:ext cx="2833724" cy="649537"/>
              </a:xfrm>
              <a:prstGeom prst="rect">
                <a:avLst/>
              </a:prstGeom>
              <a:blipFill rotWithShape="1">
                <a:blip r:embed="rId4"/>
                <a:stretch>
                  <a:fillRect l="-1720" t="-6604" b="-11321"/>
                </a:stretch>
              </a:blipFill>
            </p:spPr>
            <p:txBody>
              <a:bodyPr/>
              <a:lstStyle/>
              <a:p>
                <a:r>
                  <a:rPr lang="zh-CN" altLang="en-US">
                    <a:noFill/>
                  </a:rPr>
                  <a:t> </a:t>
                </a:r>
              </a:p>
            </p:txBody>
          </p:sp>
        </mc:Fallback>
      </mc:AlternateContent>
      <p:sp>
        <p:nvSpPr>
          <p:cNvPr id="7" name="矩形 6"/>
          <p:cNvSpPr/>
          <p:nvPr/>
        </p:nvSpPr>
        <p:spPr>
          <a:xfrm>
            <a:off x="1137242" y="3257166"/>
            <a:ext cx="2385130" cy="426019"/>
          </a:xfrm>
          <a:prstGeom prst="rect">
            <a:avLst/>
          </a:prstGeom>
          <a:solidFill>
            <a:schemeClr val="lt1">
              <a:alpha val="42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5" name="文本框 162">
                <a:extLst>
                  <a:ext uri="{FF2B5EF4-FFF2-40B4-BE49-F238E27FC236}">
                    <a16:creationId xmlns:a16="http://schemas.microsoft.com/office/drawing/2014/main" xmlns="" id="{A8E4EB40-A84D-48C8-BCFA-65CF90957E19}"/>
                  </a:ext>
                </a:extLst>
              </p:cNvPr>
              <p:cNvSpPr txBox="1"/>
              <p:nvPr/>
            </p:nvSpPr>
            <p:spPr>
              <a:xfrm>
                <a:off x="195942" y="5510908"/>
                <a:ext cx="8793512" cy="901465"/>
              </a:xfrm>
              <a:prstGeom prst="rect">
                <a:avLst/>
              </a:prstGeom>
              <a:noFill/>
            </p:spPr>
            <p:txBody>
              <a:bodyPr wrap="square" rtlCol="0">
                <a:spAutoFit/>
              </a:bodyPr>
              <a:lstStyle/>
              <a:p>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为此，在</a:t>
                </a:r>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学习中引入探索（</a:t>
                </a:r>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exploration</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）与利用（</a:t>
                </a:r>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exploitation</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）机制。这一机制用用</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贪心（</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-greedy</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）策略来代替</a:t>
                </a:r>
                <a14:m>
                  <m:oMath xmlns:m="http://schemas.openxmlformats.org/officeDocument/2006/math">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700" b="1" i="1" dirty="0">
                            <a:latin typeface="Cambria Math" charset="0"/>
                            <a:ea typeface="华文楷体" panose="02010600040101010101" pitchFamily="2" charset="-122"/>
                            <a:cs typeface="Times New Roman" panose="02020603050405020304" pitchFamily="18" charset="0"/>
                          </a:rPr>
                        </m:ctrlPr>
                      </m:sSubPr>
                      <m:e>
                        <m:r>
                          <m:rPr>
                            <m:sty m:val="p"/>
                          </m:rP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sz="1700" b="1" i="1" dirty="0">
                                <a:latin typeface="Cambria Math" charset="0"/>
                                <a:ea typeface="华文楷体" panose="02010600040101010101" pitchFamily="2" charset="-122"/>
                                <a:cs typeface="Times New Roman" panose="02020603050405020304" pitchFamily="18" charset="0"/>
                              </a:rPr>
                            </m:ctrlPr>
                          </m:sSupPr>
                          <m:e>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sz="1700" b="1" i="1" dirty="0">
                            <a:latin typeface="Cambria Math" charset="0"/>
                            <a:ea typeface="华文楷体" panose="02010600040101010101" pitchFamily="2" charset="-122"/>
                            <a:cs typeface="Times New Roman" panose="02020603050405020304" pitchFamily="18" charset="0"/>
                          </a:rPr>
                        </m:ctrlPr>
                      </m:sSubPr>
                      <m:e>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。用</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贪心（</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-greedy</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）策略定义如下：在状态</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700" b="1">
                        <a:latin typeface="Cambria Math" panose="02040503050406030204" pitchFamily="18" charset="0"/>
                        <a:ea typeface="华文楷体" panose="02010600040101010101" pitchFamily="2" charset="-122"/>
                        <a:cs typeface="Times New Roman" panose="02020603050405020304" pitchFamily="18" charset="0"/>
                      </a:rPr>
                      <m:t>,</m:t>
                    </m:r>
                    <m:r>
                      <m:rPr>
                        <m:brk m:alnAt="7"/>
                      </m:rPr>
                      <a:rPr lang="zh-CN" altLang="en-US" sz="1700" b="1">
                        <a:latin typeface="Cambria Math" panose="02040503050406030204" pitchFamily="18" charset="0"/>
                        <a:ea typeface="华文楷体" panose="02010600040101010101" pitchFamily="2" charset="-122"/>
                        <a:cs typeface="Times New Roman" panose="02020603050405020304" pitchFamily="18" charset="0"/>
                      </a:rPr>
                      <m:t>以</m:t>
                    </m:r>
                    <m:r>
                      <m:rPr>
                        <m:brk m:alnAt="7"/>
                      </m:rPr>
                      <a:rPr lang="en-US" altLang="zh-CN" sz="1700" b="1">
                        <a:latin typeface="Cambria Math" panose="02040503050406030204" pitchFamily="18" charset="0"/>
                        <a:ea typeface="华文楷体" panose="02010600040101010101" pitchFamily="2" charset="-122"/>
                        <a:cs typeface="Times New Roman" panose="02020603050405020304" pitchFamily="18" charset="0"/>
                      </a:rPr>
                      <m:t>1</m:t>
                    </m:r>
                    <m:r>
                      <a:rPr lang="en-US" altLang="zh-CN" sz="17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的概率来选择带来最大回报的动作，或者以</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的概率来随机选择一个动作。</a:t>
                </a:r>
                <a:endParaRPr lang="en-US" altLang="zh-CN" sz="17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5"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195942" y="5510908"/>
                <a:ext cx="8793512" cy="901465"/>
              </a:xfrm>
              <a:prstGeom prst="rect">
                <a:avLst/>
              </a:prstGeom>
              <a:blipFill>
                <a:blip r:embed="rId5"/>
                <a:stretch>
                  <a:fillRect l="-416" t="-2027" b="-87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04028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xmlns="" id="{F9771EFC-F823-41F9-A6DA-F561C77720F7}"/>
              </a:ext>
            </a:extLst>
          </p:cNvPr>
          <p:cNvSpPr/>
          <p:nvPr/>
        </p:nvSpPr>
        <p:spPr>
          <a:xfrm>
            <a:off x="658703" y="2877295"/>
            <a:ext cx="4922044" cy="830997"/>
          </a:xfrm>
          <a:prstGeom prst="rect">
            <a:avLst/>
          </a:prstGeom>
        </p:spPr>
        <p:txBody>
          <a:bodyPr wrap="square">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r>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xmlns="" id="{E84882DD-E718-45DE-9428-DD968E9BF3B4}"/>
                  </a:ext>
                </a:extLst>
              </p:cNvPr>
              <p:cNvSpPr txBox="1"/>
              <p:nvPr/>
            </p:nvSpPr>
            <p:spPr>
              <a:xfrm>
                <a:off x="3253511" y="856050"/>
                <a:ext cx="4654472" cy="1061829"/>
              </a:xfrm>
              <a:prstGeom prst="rect">
                <a:avLst/>
              </a:prstGeom>
              <a:solidFill>
                <a:srgbClr val="FFFF00"/>
              </a:solidFill>
            </p:spPr>
            <p:txBody>
              <a:bodyPr wrap="square" rtlCol="0">
                <a:spAutoFit/>
              </a:bodyPr>
              <a:lstStyle>
                <a:defPPr>
                  <a:defRPr lang="zh-CN"/>
                </a:defPPr>
                <a:lvl1pPr>
                  <a:defRPr sz="2400" b="1">
                    <a:ea typeface="黑体" pitchFamily="49" charset="-122"/>
                  </a:defRPr>
                </a:lvl1pPr>
              </a:lstStyle>
              <a:p>
                <a14:m>
                  <m:oMath xmlns:m="http://schemas.openxmlformats.org/officeDocument/2006/math">
                    <m:r>
                      <a:rPr lang="en-US" altLang="zh-CN" sz="1600" b="0" i="1" smtClean="0">
                        <a:latin typeface="Cambria Math" panose="02040503050406030204" pitchFamily="18" charset="0"/>
                      </a:rPr>
                      <m:t>𝜖</m:t>
                    </m:r>
                  </m:oMath>
                </a14:m>
                <a:r>
                  <a:rPr lang="zh-CN" altLang="en-US" sz="1600" b="0" dirty="0">
                    <a:latin typeface="Times New Roman" panose="02020603050405020304" pitchFamily="18" charset="0"/>
                    <a:cs typeface="Times New Roman" panose="02020603050405020304" pitchFamily="18" charset="0"/>
                  </a:rPr>
                  <a:t>贪心（</a:t>
                </a:r>
                <a14:m>
                  <m:oMath xmlns:m="http://schemas.openxmlformats.org/officeDocument/2006/math">
                    <m:r>
                      <a:rPr lang="en-US" altLang="zh-CN" sz="1600" b="0" i="1" smtClean="0">
                        <a:latin typeface="Cambria Math" panose="02040503050406030204" pitchFamily="18" charset="0"/>
                      </a:rPr>
                      <m:t>𝜖</m:t>
                    </m:r>
                  </m:oMath>
                </a14:m>
                <a:r>
                  <a:rPr lang="en-US" altLang="zh-CN" sz="1600" b="0" dirty="0">
                    <a:latin typeface="Times New Roman" panose="02020603050405020304" pitchFamily="18" charset="0"/>
                    <a:cs typeface="Times New Roman" panose="02020603050405020304" pitchFamily="18" charset="0"/>
                  </a:rPr>
                  <a:t>-greedy</a:t>
                </a:r>
                <a:r>
                  <a:rPr lang="zh-CN" altLang="en-US" sz="1600" b="0" dirty="0">
                    <a:latin typeface="Times New Roman" panose="02020603050405020304" pitchFamily="18" charset="0"/>
                    <a:cs typeface="Times New Roman" panose="02020603050405020304" pitchFamily="18" charset="0"/>
                  </a:rPr>
                  <a:t>）策略</a:t>
                </a:r>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a:latin typeface="Cambria Math" panose="02040503050406030204" pitchFamily="18" charset="0"/>
                        </a:rPr>
                        <m:t>𝜖</m:t>
                      </m:r>
                      <m:r>
                        <m:rPr>
                          <m:nor/>
                        </m:rPr>
                        <a:rPr lang="en-US" altLang="zh-CN" sz="1600" b="0" dirty="0">
                          <a:latin typeface="Times New Roman" panose="02020603050405020304" pitchFamily="18" charset="0"/>
                          <a:cs typeface="Times New Roman" panose="02020603050405020304" pitchFamily="18" charset="0"/>
                        </a:rPr>
                        <m:t>−</m:t>
                      </m:r>
                      <m:r>
                        <a:rPr lang="en-US" altLang="zh-CN" sz="1600" b="0" i="1">
                          <a:latin typeface="Cambria Math" panose="02040503050406030204" pitchFamily="18" charset="0"/>
                        </a:rPr>
                        <m:t>𝑔𝑟𝑒𝑒𝑑</m:t>
                      </m:r>
                      <m:sSub>
                        <m:sSubPr>
                          <m:ctrlPr>
                            <a:rPr lang="en-US" altLang="zh-CN" sz="1600" b="0" i="1">
                              <a:latin typeface="Cambria Math"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𝜋</m:t>
                          </m:r>
                        </m:sub>
                      </m:sSub>
                      <m:d>
                        <m:dPr>
                          <m:ctrlPr>
                            <a:rPr lang="en-US" altLang="zh-CN" sz="1600" b="0" i="1">
                              <a:latin typeface="Cambria Math" charset="0"/>
                            </a:rPr>
                          </m:ctrlPr>
                        </m:dPr>
                        <m:e>
                          <m:r>
                            <a:rPr lang="en-US" altLang="zh-CN" sz="1600" b="0" i="1">
                              <a:latin typeface="Cambria Math" panose="02040503050406030204" pitchFamily="18" charset="0"/>
                            </a:rPr>
                            <m:t>𝑠</m:t>
                          </m:r>
                        </m:e>
                      </m:d>
                      <m:r>
                        <a:rPr lang="en-US" altLang="zh-CN" sz="1600" b="0" i="1">
                          <a:latin typeface="Cambria Math" panose="02040503050406030204" pitchFamily="18" charset="0"/>
                        </a:rPr>
                        <m:t>=</m:t>
                      </m:r>
                      <m:d>
                        <m:dPr>
                          <m:begChr m:val="{"/>
                          <m:endChr m:val=""/>
                          <m:ctrlPr>
                            <a:rPr lang="en-US" altLang="zh-CN" sz="1600" b="0" i="1">
                              <a:latin typeface="Cambria Math" charset="0"/>
                            </a:rPr>
                          </m:ctrlPr>
                        </m:dPr>
                        <m:e>
                          <m:eqArr>
                            <m:eqArrPr>
                              <m:ctrlPr>
                                <a:rPr lang="en-US" altLang="zh-CN" sz="1600" b="0" i="1">
                                  <a:latin typeface="Cambria Math" charset="0"/>
                                </a:rPr>
                              </m:ctrlPr>
                            </m:eqArrPr>
                            <m:e>
                              <m:sSub>
                                <m:sSubPr>
                                  <m:ctrlPr>
                                    <a:rPr lang="en-US" altLang="zh-CN" sz="1600" b="0" i="1">
                                      <a:latin typeface="Cambria Math" charset="0"/>
                                    </a:rPr>
                                  </m:ctrlPr>
                                </m:sSubPr>
                                <m:e>
                                  <m:r>
                                    <m:rPr>
                                      <m:sty m:val="p"/>
                                    </m:rPr>
                                    <a:rPr lang="en-US" altLang="zh-CN" sz="1600" b="0">
                                      <a:latin typeface="Cambria Math" panose="02040503050406030204" pitchFamily="18" charset="0"/>
                                    </a:rPr>
                                    <m:t>argmax</m:t>
                                  </m:r>
                                </m:e>
                                <m:sub>
                                  <m:r>
                                    <a:rPr lang="en-US" altLang="zh-CN" sz="1600" b="0" i="1">
                                      <a:latin typeface="Cambria Math" panose="02040503050406030204" pitchFamily="18" charset="0"/>
                                    </a:rPr>
                                    <m:t>𝑎</m:t>
                                  </m:r>
                                </m:sub>
                              </m:sSub>
                              <m:sSub>
                                <m:sSubPr>
                                  <m:ctrlPr>
                                    <a:rPr lang="en-US" altLang="zh-CN" sz="1600" b="0" i="1">
                                      <a:latin typeface="Cambria Math" charset="0"/>
                                    </a:rPr>
                                  </m:ctrlPr>
                                </m:sSubPr>
                                <m:e>
                                  <m:r>
                                    <a:rPr lang="en-US" altLang="zh-CN" sz="1600" b="0" i="1">
                                      <a:latin typeface="Cambria Math" panose="02040503050406030204" pitchFamily="18" charset="0"/>
                                    </a:rPr>
                                    <m:t>𝑞</m:t>
                                  </m:r>
                                </m:e>
                                <m:sub>
                                  <m:r>
                                    <a:rPr lang="en-US" altLang="zh-CN" sz="1600" b="0" i="1">
                                      <a:latin typeface="Cambria Math" panose="02040503050406030204" pitchFamily="18" charset="0"/>
                                    </a:rPr>
                                    <m:t>𝜋</m:t>
                                  </m:r>
                                </m:sub>
                              </m:sSub>
                              <m:r>
                                <a:rPr lang="en-US" altLang="zh-CN" sz="1600" b="0" i="1">
                                  <a:latin typeface="Cambria Math" panose="02040503050406030204" pitchFamily="18" charset="0"/>
                                </a:rPr>
                                <m:t>(</m:t>
                              </m:r>
                              <m:r>
                                <a:rPr lang="en-US" altLang="zh-CN" sz="1600" b="0" i="1">
                                  <a:latin typeface="Cambria Math" panose="02040503050406030204" pitchFamily="18" charset="0"/>
                                </a:rPr>
                                <m:t>𝑠</m:t>
                              </m:r>
                              <m:r>
                                <a:rPr lang="en-US" altLang="zh-CN" sz="1600" b="0" i="1">
                                  <a:latin typeface="Cambria Math" panose="02040503050406030204" pitchFamily="18" charset="0"/>
                                </a:rPr>
                                <m:t>,</m:t>
                              </m:r>
                              <m:r>
                                <a:rPr lang="en-US" altLang="zh-CN" sz="1600" b="0" i="1">
                                  <a:latin typeface="Cambria Math" panose="02040503050406030204" pitchFamily="18" charset="0"/>
                                </a:rPr>
                                <m:t>𝑎</m:t>
                              </m:r>
                              <m:r>
                                <a:rPr lang="en-US" altLang="zh-CN" sz="1600" b="0" i="1">
                                  <a:latin typeface="Cambria Math" panose="02040503050406030204" pitchFamily="18" charset="0"/>
                                </a:rPr>
                                <m:t>)</m:t>
                              </m:r>
                            </m:e>
                            <m:e>
                              <m:r>
                                <a:rPr lang="zh-CN" altLang="en-US" sz="1600" b="0" i="1">
                                  <a:latin typeface="Cambria Math" panose="02040503050406030204" pitchFamily="18" charset="0"/>
                                </a:rPr>
                                <m:t>随机的</m:t>
                              </m:r>
                              <m:r>
                                <a:rPr lang="en-US" altLang="zh-CN" sz="1600" b="0" i="1">
                                  <a:latin typeface="Cambria Math" panose="02040503050406030204" pitchFamily="18" charset="0"/>
                                </a:rPr>
                                <m:t>𝑎</m:t>
                              </m:r>
                              <m:r>
                                <a:rPr lang="en-US" altLang="zh-CN" sz="1600" b="0" i="1">
                                  <a:latin typeface="Cambria Math" panose="02040503050406030204" pitchFamily="18" charset="0"/>
                                </a:rPr>
                                <m:t>∈</m:t>
                              </m:r>
                              <m:r>
                                <a:rPr lang="en-US" altLang="zh-CN" sz="1600" b="0" i="1">
                                  <a:latin typeface="Cambria Math" panose="02040503050406030204" pitchFamily="18" charset="0"/>
                                </a:rPr>
                                <m:t>𝐴</m:t>
                              </m:r>
                            </m:e>
                          </m:eqArr>
                          <m:m>
                            <m:mPr>
                              <m:mcs>
                                <m:mc>
                                  <m:mcPr>
                                    <m:count m:val="1"/>
                                    <m:mcJc m:val="center"/>
                                  </m:mcPr>
                                </m:mc>
                              </m:mcs>
                              <m:ctrlPr>
                                <a:rPr lang="en-US" altLang="zh-CN" sz="1600" b="0" i="1">
                                  <a:latin typeface="Cambria Math" charset="0"/>
                                </a:rPr>
                              </m:ctrlPr>
                            </m:mPr>
                            <m:mr>
                              <m:e>
                                <m:r>
                                  <m:rPr>
                                    <m:brk m:alnAt="7"/>
                                  </m:rPr>
                                  <a:rPr lang="en-US" altLang="zh-CN" sz="1600" b="0" i="1">
                                    <a:latin typeface="Cambria Math" panose="02040503050406030204" pitchFamily="18" charset="0"/>
                                  </a:rPr>
                                  <m:t>,</m:t>
                                </m:r>
                                <m:r>
                                  <a:rPr lang="en-US" altLang="zh-CN" sz="1600" b="0" i="1">
                                    <a:latin typeface="Cambria Math" panose="02040503050406030204" pitchFamily="18" charset="0"/>
                                  </a:rPr>
                                  <m:t>  </m:t>
                                </m:r>
                                <m:r>
                                  <m:rPr>
                                    <m:brk m:alnAt="7"/>
                                  </m:rPr>
                                  <a:rPr lang="zh-CN" altLang="en-US" sz="1600" b="0" i="1">
                                    <a:latin typeface="Cambria Math" panose="02040503050406030204" pitchFamily="18" charset="0"/>
                                  </a:rPr>
                                  <m:t>以</m:t>
                                </m:r>
                                <m:r>
                                  <a:rPr lang="en-US" altLang="zh-CN" sz="1600" b="0" i="1">
                                    <a:latin typeface="Cambria Math" panose="02040503050406030204" pitchFamily="18" charset="0"/>
                                  </a:rPr>
                                  <m:t>1</m:t>
                                </m:r>
                                <m:r>
                                  <a:rPr lang="en-US" altLang="zh-CN" sz="1600" b="0" i="1">
                                    <a:latin typeface="Cambria Math" panose="02040503050406030204" pitchFamily="18" charset="0"/>
                                  </a:rPr>
                                  <m:t>−</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e>
                            </m:mr>
                            <m:mr>
                              <m:e>
                                <m:r>
                                  <a:rPr lang="en-US" altLang="zh-CN" sz="1600" b="0" i="1">
                                    <a:latin typeface="Cambria Math" panose="02040503050406030204" pitchFamily="18" charset="0"/>
                                  </a:rPr>
                                  <m:t>,  </m:t>
                                </m:r>
                                <m:r>
                                  <a:rPr lang="zh-CN" altLang="en-US" sz="1600" b="0" i="1">
                                    <a:latin typeface="Cambria Math" panose="02040503050406030204" pitchFamily="18" charset="0"/>
                                  </a:rPr>
                                  <m:t>以</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r>
                                  <a:rPr lang="en-US" altLang="zh-CN" sz="1600" b="0" i="1">
                                    <a:latin typeface="Cambria Math" panose="02040503050406030204" pitchFamily="18" charset="0"/>
                                  </a:rPr>
                                  <m:t>        </m:t>
                                </m:r>
                              </m:e>
                            </m:mr>
                          </m:m>
                        </m:e>
                      </m:d>
                    </m:oMath>
                  </m:oMathPara>
                </a14:m>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xmlns="" xmlns:a14="http://schemas.microsoft.com/office/drawing/2010/main" id="{E84882DD-E718-45DE-9428-DD968E9BF3B4}"/>
                  </a:ext>
                </a:extLst>
              </p:cNvPr>
              <p:cNvSpPr txBox="1">
                <a:spLocks noRot="1" noChangeAspect="1" noMove="1" noResize="1" noEditPoints="1" noAdjustHandles="1" noChangeArrowheads="1" noChangeShapeType="1" noTextEdit="1"/>
              </p:cNvSpPr>
              <p:nvPr/>
            </p:nvSpPr>
            <p:spPr>
              <a:xfrm>
                <a:off x="3253511" y="856050"/>
                <a:ext cx="4654472" cy="1061829"/>
              </a:xfrm>
              <a:prstGeom prst="rect">
                <a:avLst/>
              </a:prstGeom>
              <a:blipFill rotWithShape="1">
                <a:blip r:embed="rId2"/>
                <a:stretch>
                  <a:fillRect t="-2286"/>
                </a:stretch>
              </a:blipFill>
            </p:spPr>
            <p:txBody>
              <a:bodyPr/>
              <a:lstStyle/>
              <a:p>
                <a:r>
                  <a:rPr lang="zh-CN" altLang="en-US">
                    <a:noFill/>
                  </a:rPr>
                  <a:t> </a:t>
                </a:r>
              </a:p>
            </p:txBody>
          </p:sp>
        </mc:Fallback>
      </mc:AlternateContent>
      <p:sp>
        <p:nvSpPr>
          <p:cNvPr id="22" name="标题 2">
            <a:extLst>
              <a:ext uri="{FF2B5EF4-FFF2-40B4-BE49-F238E27FC236}">
                <a16:creationId xmlns:a16="http://schemas.microsoft.com/office/drawing/2014/main" xmlns="" id="{A7663114-BA1E-4D33-B77E-13B4B0533AAA}"/>
              </a:ext>
            </a:extLst>
          </p:cNvPr>
          <p:cNvSpPr>
            <a:spLocks noGrp="1"/>
          </p:cNvSpPr>
          <p:nvPr>
            <p:ph type="title"/>
          </p:nvPr>
        </p:nvSpPr>
        <p:spPr>
          <a:xfrm>
            <a:off x="362324" y="198323"/>
            <a:ext cx="8446197"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策略学习中探索（</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exploration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）与利用（</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exploitation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）的平衡</a:t>
            </a:r>
          </a:p>
        </p:txBody>
      </p:sp>
      <p:cxnSp>
        <p:nvCxnSpPr>
          <p:cNvPr id="3" name="直接箭头连接符 2"/>
          <p:cNvCxnSpPr/>
          <p:nvPr/>
        </p:nvCxnSpPr>
        <p:spPr>
          <a:xfrm flipH="1">
            <a:off x="2262249" y="1484416"/>
            <a:ext cx="991263" cy="1772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2757880" y="2344317"/>
                <a:ext cx="2833724" cy="649537"/>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用</a:t>
                </a:r>
                <a14:m>
                  <m:oMath xmlns:m="http://schemas.openxmlformats.org/officeDocument/2006/math">
                    <m:r>
                      <a:rPr lang="en-US" altLang="zh-CN" i="1">
                        <a:latin typeface="Cambria Math" panose="02040503050406030204" pitchFamily="18" charset="0"/>
                      </a:rPr>
                      <m:t>𝜖</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贪心（</a:t>
                </a:r>
                <a14:m>
                  <m:oMath xmlns:m="http://schemas.openxmlformats.org/officeDocument/2006/math">
                    <m:r>
                      <a:rPr lang="en-US" altLang="zh-CN" i="1">
                        <a:latin typeface="Cambria Math" panose="02040503050406030204" pitchFamily="18" charset="0"/>
                      </a:rPr>
                      <m:t>𝜖</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-greedy</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）策略</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代替</a:t>
                </a:r>
                <a14:m>
                  <m:oMath xmlns:m="http://schemas.openxmlformats.org/officeDocument/2006/math">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sSub>
                      <m:sSubPr>
                        <m:ctrlPr>
                          <a:rPr lang="en-US" altLang="zh-CN" i="1" dirty="0">
                            <a:solidFill>
                              <a:srgbClr val="FF0000"/>
                            </a:solidFill>
                            <a:latin typeface="Cambria Math" charset="0"/>
                            <a:ea typeface="黑体" pitchFamily="49" charset="-122"/>
                          </a:rPr>
                        </m:ctrlPr>
                      </m:sSubPr>
                      <m:e>
                        <m:r>
                          <m:rPr>
                            <m:sty m:val="p"/>
                          </m:rPr>
                          <a:rPr lang="en-US" altLang="zh-CN" dirty="0">
                            <a:solidFill>
                              <a:srgbClr val="FF0000"/>
                            </a:solidFill>
                            <a:latin typeface="Cambria Math" panose="02040503050406030204" pitchFamily="18" charset="0"/>
                            <a:ea typeface="黑体" pitchFamily="49" charset="-122"/>
                          </a:rPr>
                          <m:t>argmax</m:t>
                        </m:r>
                      </m:e>
                      <m:sub>
                        <m:sSup>
                          <m:sSupPr>
                            <m:ctrlPr>
                              <a:rPr lang="en-US" altLang="zh-CN" i="1" dirty="0">
                                <a:solidFill>
                                  <a:srgbClr val="FF0000"/>
                                </a:solidFill>
                                <a:latin typeface="Cambria Math" charset="0"/>
                                <a:ea typeface="黑体" pitchFamily="49" charset="-122"/>
                              </a:rPr>
                            </m:ctrlPr>
                          </m:sSupPr>
                          <m:e>
                            <m:r>
                              <a:rPr lang="en-US" altLang="zh-CN" i="1" dirty="0">
                                <a:solidFill>
                                  <a:srgbClr val="FF0000"/>
                                </a:solidFill>
                                <a:latin typeface="Cambria Math" panose="02040503050406030204" pitchFamily="18" charset="0"/>
                                <a:ea typeface="黑体" pitchFamily="49" charset="-122"/>
                              </a:rPr>
                              <m:t>𝑎</m:t>
                            </m:r>
                          </m:e>
                          <m:sup>
                            <m:r>
                              <a:rPr lang="en-US" altLang="zh-CN" i="1" dirty="0">
                                <a:solidFill>
                                  <a:srgbClr val="FF0000"/>
                                </a:solidFill>
                                <a:latin typeface="Cambria Math" panose="02040503050406030204" pitchFamily="18" charset="0"/>
                                <a:ea typeface="黑体" pitchFamily="49" charset="-122"/>
                              </a:rPr>
                              <m:t>′</m:t>
                            </m:r>
                          </m:sup>
                        </m:sSup>
                      </m:sub>
                    </m:sSub>
                    <m:sSub>
                      <m:sSubPr>
                        <m:ctrlPr>
                          <a:rPr lang="en-US" altLang="zh-CN" i="1" dirty="0">
                            <a:solidFill>
                              <a:srgbClr val="FF0000"/>
                            </a:solidFill>
                            <a:latin typeface="Cambria Math" charset="0"/>
                            <a:ea typeface="黑体" pitchFamily="49" charset="-122"/>
                          </a:rPr>
                        </m:ctrlPr>
                      </m:sSubPr>
                      <m:e>
                        <m:r>
                          <a:rPr lang="en-US" altLang="zh-CN" i="1" dirty="0">
                            <a:solidFill>
                              <a:srgbClr val="FF0000"/>
                            </a:solidFill>
                            <a:latin typeface="Cambria Math" panose="02040503050406030204" pitchFamily="18" charset="0"/>
                            <a:ea typeface="黑体" pitchFamily="49" charset="-122"/>
                          </a:rPr>
                          <m:t>𝑞</m:t>
                        </m:r>
                      </m:e>
                      <m:sub>
                        <m:r>
                          <a:rPr lang="en-US" altLang="zh-CN" i="1" dirty="0">
                            <a:solidFill>
                              <a:srgbClr val="FF0000"/>
                            </a:solidFill>
                            <a:latin typeface="Cambria Math" panose="02040503050406030204" pitchFamily="18" charset="0"/>
                            <a:ea typeface="黑体" pitchFamily="49" charset="-122"/>
                          </a:rPr>
                          <m:t>𝜋</m:t>
                        </m:r>
                      </m:sub>
                    </m:sSub>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𝑠</m:t>
                    </m:r>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oMath>
                </a14:m>
                <a:endParaRPr lang="en-US" altLang="zh-CN" dirty="0">
                  <a:ea typeface="黑体"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677174" y="2344316"/>
                <a:ext cx="2833724" cy="649537"/>
              </a:xfrm>
              <a:prstGeom prst="rect">
                <a:avLst/>
              </a:prstGeom>
              <a:blipFill rotWithShape="1">
                <a:blip r:embed="rId4"/>
                <a:stretch>
                  <a:fillRect l="-1720" t="-6604" b="-11321"/>
                </a:stretch>
              </a:blipFill>
            </p:spPr>
            <p:txBody>
              <a:bodyPr/>
              <a:lstStyle/>
              <a:p>
                <a:r>
                  <a:rPr lang="zh-CN" altLang="en-US">
                    <a:noFill/>
                  </a:rPr>
                  <a:t> </a:t>
                </a:r>
              </a:p>
            </p:txBody>
          </p:sp>
        </mc:Fallback>
      </mc:AlternateContent>
      <p:sp>
        <p:nvSpPr>
          <p:cNvPr id="7" name="矩形 6"/>
          <p:cNvSpPr/>
          <p:nvPr/>
        </p:nvSpPr>
        <p:spPr>
          <a:xfrm>
            <a:off x="1127391" y="3257167"/>
            <a:ext cx="2472253" cy="426019"/>
          </a:xfrm>
          <a:prstGeom prst="rect">
            <a:avLst/>
          </a:prstGeom>
          <a:solidFill>
            <a:schemeClr val="lt1">
              <a:alpha val="42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5" name="文本框 162">
                <a:extLst>
                  <a:ext uri="{FF2B5EF4-FFF2-40B4-BE49-F238E27FC236}">
                    <a16:creationId xmlns:a16="http://schemas.microsoft.com/office/drawing/2014/main" xmlns="" id="{A8E4EB40-A84D-48C8-BCFA-65CF90957E19}"/>
                  </a:ext>
                </a:extLst>
              </p:cNvPr>
              <p:cNvSpPr txBox="1"/>
              <p:nvPr/>
            </p:nvSpPr>
            <p:spPr>
              <a:xfrm>
                <a:off x="115784" y="5479767"/>
                <a:ext cx="8692738" cy="1200329"/>
              </a:xfrm>
              <a:prstGeom prst="rect">
                <a:avLst/>
              </a:prstGeom>
              <a:noFill/>
            </p:spPr>
            <p:txBody>
              <a:bodyPr wrap="square" rtlCol="0">
                <a:spAutoFit/>
              </a:bodyPr>
              <a:lstStyle/>
              <a:p>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贪心策略的解释：大体上遵循最优策略的决定，偶尔（以</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的小概率）进行探索。如右图所示，如果能够偶尔在某些状态随机选择“向右移动一个方格”的动作，则可克服机器人无法走到终点</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9</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这一不足。</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5"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115784" y="5479767"/>
                <a:ext cx="8692738" cy="1200329"/>
              </a:xfrm>
              <a:prstGeom prst="rect">
                <a:avLst/>
              </a:prstGeom>
              <a:blipFill>
                <a:blip r:embed="rId5"/>
                <a:stretch>
                  <a:fillRect l="-631" t="-2538" r="-210"/>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xmlns="" id="{C2B54A3C-8E1A-4EDB-BBD5-53D69E3877ED}"/>
              </a:ext>
            </a:extLst>
          </p:cNvPr>
          <p:cNvGrpSpPr/>
          <p:nvPr/>
        </p:nvGrpSpPr>
        <p:grpSpPr>
          <a:xfrm>
            <a:off x="6902099" y="2470863"/>
            <a:ext cx="2011768" cy="2113184"/>
            <a:chOff x="8158160" y="4067171"/>
            <a:chExt cx="1971675" cy="1971669"/>
          </a:xfrm>
        </p:grpSpPr>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BD76A44F-6735-4FD0-8FCC-7976BDD840F9}"/>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charset="0"/>
                                <a:ea typeface="黑体" pitchFamily="49" charset="-122"/>
                              </a:rPr>
                            </m:ctrlPr>
                          </m:fPr>
                          <m:num>
                            <m:r>
                              <a:rPr lang="en-US" altLang="zh-CN" sz="1600" i="1">
                                <a:solidFill>
                                  <a:schemeClr val="tx1"/>
                                </a:solidFill>
                                <a:latin typeface="Cambria Math" panose="02040503050406030204" pitchFamily="18" charset="0"/>
                                <a:ea typeface="黑体" pitchFamily="49" charset="-122"/>
                              </a:rPr>
                              <m:t>−</m:t>
                            </m:r>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59" name="矩形 58">
                  <a:extLst>
                    <a:ext uri="{FF2B5EF4-FFF2-40B4-BE49-F238E27FC236}">
                      <a16:creationId xmlns:a16="http://schemas.microsoft.com/office/drawing/2014/main" id="{BD76A44F-6735-4FD0-8FCC-7976BDD840F9}"/>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6"/>
                  <a:stretch>
                    <a:fillRect l="-9945" t="-17021" r="-29834"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C810FACA-719E-4AE1-B8CB-0209AF67F2CF}"/>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C810FACA-719E-4AE1-B8CB-0209AF67F2CF}"/>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7"/>
                  <a:stretch>
                    <a:fillRect l="-13260" t="-17021" r="-26519"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xmlns="" id="{321AB990-AB32-48DA-ADCC-2EE09CBF1CF3}"/>
                    </a:ext>
                  </a:extLst>
                </p:cNvPr>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0</m:t>
                            </m:r>
                          </m:num>
                          <m:den>
                            <m:r>
                              <a:rPr lang="en-US" altLang="zh-CN" sz="1600" i="1">
                                <a:solidFill>
                                  <a:schemeClr val="tx1"/>
                                </a:solidFill>
                                <a:latin typeface="Cambria Math" panose="02040503050406030204" pitchFamily="18" charset="0"/>
                                <a:ea typeface="黑体" pitchFamily="49" charset="-122"/>
                              </a:rPr>
                              <m:t>0</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1" name="矩形 60">
                  <a:extLst>
                    <a:ext uri="{FF2B5EF4-FFF2-40B4-BE49-F238E27FC236}">
                      <a16:creationId xmlns:a16="http://schemas.microsoft.com/office/drawing/2014/main" id="{321AB990-AB32-48DA-ADCC-2EE09CBF1CF3}"/>
                    </a:ext>
                  </a:extLst>
                </p:cNvPr>
                <p:cNvSpPr>
                  <a:spLocks noRot="1" noChangeAspect="1" noMove="1" noResize="1" noEditPoints="1" noAdjustHandles="1" noChangeArrowheads="1" noChangeShapeType="1" noTextEdit="1"/>
                </p:cNvSpPr>
                <p:nvPr/>
              </p:nvSpPr>
              <p:spPr>
                <a:xfrm>
                  <a:off x="9472610" y="4067171"/>
                  <a:ext cx="657225" cy="657225"/>
                </a:xfrm>
                <a:prstGeom prst="rect">
                  <a:avLst/>
                </a:prstGeom>
                <a:blipFill>
                  <a:blip r:embed="rId8"/>
                  <a:stretch>
                    <a:fillRect l="-6077" t="-17021" r="-33702"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xmlns="" id="{D5802C68-2CBD-4AFA-B2B8-299C65E091D8}"/>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charset="0"/>
                                <a:ea typeface="黑体" pitchFamily="49" charset="-122"/>
                              </a:rPr>
                            </m:ctrlPr>
                          </m:fPr>
                          <m:num>
                            <m:r>
                              <a:rPr lang="en-US" altLang="zh-CN" sz="1600" i="1">
                                <a:solidFill>
                                  <a:schemeClr val="tx1"/>
                                </a:solidFill>
                                <a:latin typeface="Cambria Math" panose="02040503050406030204" pitchFamily="18" charset="0"/>
                                <a:ea typeface="黑体" pitchFamily="49" charset="-122"/>
                              </a:rPr>
                              <m:t>−</m:t>
                            </m:r>
                            <m:r>
                              <a:rPr lang="en-US" altLang="zh-CN" sz="1600" b="0" i="1" smtClean="0">
                                <a:solidFill>
                                  <a:schemeClr val="tx1"/>
                                </a:solidFill>
                                <a:latin typeface="Cambria Math" panose="02040503050406030204" pitchFamily="18" charset="0"/>
                                <a:ea typeface="黑体" pitchFamily="49" charset="-122"/>
                              </a:rPr>
                              <m:t>0.990</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2" name="矩形 61">
                  <a:extLst>
                    <a:ext uri="{FF2B5EF4-FFF2-40B4-BE49-F238E27FC236}">
                      <a16:creationId xmlns:a16="http://schemas.microsoft.com/office/drawing/2014/main" id="{D5802C68-2CBD-4AFA-B2B8-299C65E091D8}"/>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9"/>
                  <a:stretch>
                    <a:fillRect l="-1657" t="-17112" r="-49171" b="-44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xmlns="" id="{C6265D0E-21C8-45BB-A701-22270388DD35}"/>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3" name="矩形 62">
                  <a:extLst>
                    <a:ext uri="{FF2B5EF4-FFF2-40B4-BE49-F238E27FC236}">
                      <a16:creationId xmlns:a16="http://schemas.microsoft.com/office/drawing/2014/main" id="{C6265D0E-21C8-45BB-A701-22270388DD35}"/>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0"/>
                  <a:stretch>
                    <a:fillRect l="-13260" t="-17112" r="-26519" b="-44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xmlns="" id="{0767A8F9-DDDE-43CB-95DE-7B8B2C96F3FC}"/>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4" name="矩形 63">
                  <a:extLst>
                    <a:ext uri="{FF2B5EF4-FFF2-40B4-BE49-F238E27FC236}">
                      <a16:creationId xmlns:a16="http://schemas.microsoft.com/office/drawing/2014/main" id="{0767A8F9-DDDE-43CB-95DE-7B8B2C96F3F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1"/>
                  <a:stretch>
                    <a:fillRect l="-13812" t="-17021" r="-25967"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xmlns="" id="{0F10177E-4E98-407F-9D22-40888FAEB6AD}"/>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charset="0"/>
                                <a:ea typeface="黑体" pitchFamily="49" charset="-122"/>
                              </a:rPr>
                            </m:ctrlPr>
                          </m:fPr>
                          <m:num>
                            <m:r>
                              <a:rPr lang="en-US" altLang="zh-CN" sz="1600" i="1">
                                <a:solidFill>
                                  <a:schemeClr val="tx1"/>
                                </a:solidFill>
                                <a:latin typeface="Cambria Math" panose="02040503050406030204" pitchFamily="18" charset="0"/>
                                <a:ea typeface="黑体" pitchFamily="49" charset="-122"/>
                              </a:rPr>
                              <m:t>−</m:t>
                            </m:r>
                            <m:r>
                              <a:rPr lang="en-US" altLang="zh-CN" sz="1600" b="0" i="1" smtClean="0">
                                <a:solidFill>
                                  <a:schemeClr val="tx1"/>
                                </a:solidFill>
                                <a:latin typeface="Cambria Math" panose="02040503050406030204" pitchFamily="18" charset="0"/>
                                <a:ea typeface="黑体" pitchFamily="49" charset="-122"/>
                              </a:rPr>
                              <m:t>0.980</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5" name="矩形 64">
                  <a:extLst>
                    <a:ext uri="{FF2B5EF4-FFF2-40B4-BE49-F238E27FC236}">
                      <a16:creationId xmlns:a16="http://schemas.microsoft.com/office/drawing/2014/main" id="{0F10177E-4E98-407F-9D22-40888FAEB6AD}"/>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2"/>
                  <a:stretch>
                    <a:fillRect l="-1657" t="-17112" r="-49171" b="-44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xmlns="" id="{E7AC4DAB-7A8F-486D-9172-9D41889DF43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6" name="矩形 65">
                  <a:extLst>
                    <a:ext uri="{FF2B5EF4-FFF2-40B4-BE49-F238E27FC236}">
                      <a16:creationId xmlns:a16="http://schemas.microsoft.com/office/drawing/2014/main" id="{E7AC4DAB-7A8F-486D-9172-9D41889DF43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3"/>
                  <a:stretch>
                    <a:fillRect l="-13260" t="-17021" r="-26519"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xmlns="" id="{DE254B5A-36D6-4C8E-B111-BFC62C4BC787}"/>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7" name="矩形 66">
                  <a:extLst>
                    <a:ext uri="{FF2B5EF4-FFF2-40B4-BE49-F238E27FC236}">
                      <a16:creationId xmlns:a16="http://schemas.microsoft.com/office/drawing/2014/main" id="{DE254B5A-36D6-4C8E-B111-BFC62C4BC787}"/>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4"/>
                  <a:stretch>
                    <a:fillRect l="-13812" t="-17112" r="-25967" b="-44385"/>
                  </a:stretch>
                </a:blipFill>
              </p:spPr>
              <p:txBody>
                <a:bodyPr/>
                <a:lstStyle/>
                <a:p>
                  <a:r>
                    <a:rPr lang="zh-CN" altLang="en-US">
                      <a:noFill/>
                    </a:rPr>
                    <a:t> </a:t>
                  </a:r>
                </a:p>
              </p:txBody>
            </p:sp>
          </mc:Fallback>
        </mc:AlternateContent>
      </p:grpSp>
      <p:cxnSp>
        <p:nvCxnSpPr>
          <p:cNvPr id="23" name="直接箭头连接符 22">
            <a:extLst>
              <a:ext uri="{FF2B5EF4-FFF2-40B4-BE49-F238E27FC236}">
                <a16:creationId xmlns:a16="http://schemas.microsoft.com/office/drawing/2014/main" xmlns="" id="{75DB5A16-1596-44BC-9CDB-0F95FF41E74C}"/>
              </a:ext>
            </a:extLst>
          </p:cNvPr>
          <p:cNvCxnSpPr>
            <a:cxnSpLocks/>
          </p:cNvCxnSpPr>
          <p:nvPr/>
        </p:nvCxnSpPr>
        <p:spPr>
          <a:xfrm flipV="1">
            <a:off x="7340958" y="2575607"/>
            <a:ext cx="0" cy="18354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12">
                <a:extLst>
                  <a:ext uri="{FF2B5EF4-FFF2-40B4-BE49-F238E27FC236}">
                    <a16:creationId xmlns:a16="http://schemas.microsoft.com/office/drawing/2014/main" xmlns="" id="{C8AF174A-42E5-4C09-936B-DAB60314E0B9}"/>
                  </a:ext>
                </a:extLst>
              </p:cNvPr>
              <p:cNvSpPr txBox="1"/>
              <p:nvPr/>
            </p:nvSpPr>
            <p:spPr>
              <a:xfrm>
                <a:off x="362976" y="2005687"/>
                <a:ext cx="7196923" cy="3201454"/>
              </a:xfrm>
              <a:prstGeom prst="rect">
                <a:avLst/>
              </a:prstGeom>
              <a:noFill/>
              <a:ln>
                <a:solidFill>
                  <a:schemeClr val="tx1"/>
                </a:solidFill>
              </a:ln>
            </p:spPr>
            <p:txBody>
              <a:bodyPr wrap="square" rtlCol="0">
                <a:spAutoFit/>
              </a:bodyPr>
              <a:lstStyle/>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sz="1600" b="1" i="1">
                            <a:solidFill>
                              <a:schemeClr val="tx1"/>
                            </a:solidFill>
                            <a:latin typeface="Cambria Math" charset="0"/>
                            <a:ea typeface="黑体" pitchFamily="49" charset="-122"/>
                          </a:rPr>
                        </m:ctrlPr>
                      </m:sSubPr>
                      <m:e>
                        <m:r>
                          <a:rPr lang="en-US" altLang="zh-CN" sz="1600" b="1" i="1">
                            <a:solidFill>
                              <a:schemeClr val="tx1"/>
                            </a:solidFill>
                            <a:latin typeface="Cambria Math" panose="02040503050406030204" pitchFamily="18" charset="0"/>
                            <a:ea typeface="黑体" pitchFamily="49" charset="-122"/>
                          </a:rPr>
                          <m:t>𝒒</m:t>
                        </m:r>
                      </m:e>
                      <m:sub>
                        <m:r>
                          <a:rPr lang="en-US" altLang="zh-CN" sz="1600" b="1" i="1">
                            <a:solidFill>
                              <a:schemeClr val="tx1"/>
                            </a:solidFill>
                            <a:latin typeface="Cambria Math" panose="02040503050406030204" pitchFamily="18" charset="0"/>
                            <a:ea typeface="黑体" pitchFamily="49" charset="-122"/>
                          </a:rPr>
                          <m:t>𝝅</m:t>
                        </m:r>
                      </m:sub>
                    </m:sSub>
                  </m:oMath>
                </a14:m>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a:t>
                </a: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sSub>
                      <m:sSubPr>
                        <m:ctrlPr>
                          <a:rPr lang="en-US" altLang="zh-CN" b="1" i="1" dirty="0" smtClean="0">
                            <a:solidFill>
                              <a:srgbClr val="FF0000"/>
                            </a:solidFill>
                            <a:latin typeface="Cambria Math" charset="0"/>
                            <a:ea typeface="黑体" pitchFamily="49" charset="-122"/>
                          </a:rPr>
                        </m:ctrlPr>
                      </m:sSubPr>
                      <m:e>
                        <m:r>
                          <a:rPr lang="en-US" altLang="zh-CN" b="1" i="0" dirty="0" smtClean="0">
                            <a:solidFill>
                              <a:srgbClr val="FF0000"/>
                            </a:solidFill>
                            <a:latin typeface="Cambria Math" panose="02040503050406030204" pitchFamily="18" charset="0"/>
                            <a:ea typeface="黑体" pitchFamily="49" charset="-122"/>
                          </a:rPr>
                          <m:t>𝐚𝐫𝐠𝐦𝐚𝐱</m:t>
                        </m:r>
                      </m:e>
                      <m:sub>
                        <m:sSup>
                          <m:sSupPr>
                            <m:ctrlPr>
                              <a:rPr lang="en-US" altLang="zh-CN" b="1" i="1" dirty="0" smtClean="0">
                                <a:solidFill>
                                  <a:srgbClr val="FF0000"/>
                                </a:solidFill>
                                <a:latin typeface="Cambria Math" charset="0"/>
                                <a:ea typeface="黑体" pitchFamily="49" charset="-122"/>
                              </a:rPr>
                            </m:ctrlPr>
                          </m:sSupPr>
                          <m:e>
                            <m:r>
                              <a:rPr lang="en-US" altLang="zh-CN" b="1" i="1" dirty="0" smtClean="0">
                                <a:solidFill>
                                  <a:srgbClr val="FF0000"/>
                                </a:solidFill>
                                <a:latin typeface="Cambria Math" panose="02040503050406030204" pitchFamily="18" charset="0"/>
                                <a:ea typeface="黑体" pitchFamily="49" charset="-122"/>
                              </a:rPr>
                              <m:t>𝒂</m:t>
                            </m:r>
                          </m:e>
                          <m:sup>
                            <m:r>
                              <a:rPr lang="en-US" altLang="zh-CN" b="1" i="1" dirty="0" smtClean="0">
                                <a:solidFill>
                                  <a:srgbClr val="FF0000"/>
                                </a:solidFill>
                                <a:latin typeface="Cambria Math" panose="02040503050406030204" pitchFamily="18" charset="0"/>
                                <a:ea typeface="黑体" pitchFamily="49" charset="-122"/>
                              </a:rPr>
                              <m:t>′</m:t>
                            </m:r>
                          </m:sup>
                        </m:sSup>
                      </m:sub>
                    </m:sSub>
                    <m:sSub>
                      <m:sSubPr>
                        <m:ctrlPr>
                          <a:rPr lang="en-US" altLang="zh-CN" b="1" i="1" dirty="0" smtClean="0">
                            <a:solidFill>
                              <a:srgbClr val="FF0000"/>
                            </a:solidFill>
                            <a:latin typeface="Cambria Math" charset="0"/>
                            <a:ea typeface="黑体" pitchFamily="49" charset="-122"/>
                          </a:rPr>
                        </m:ctrlPr>
                      </m:sSubPr>
                      <m:e>
                        <m:r>
                          <a:rPr lang="en-US" altLang="zh-CN" b="1" i="1" dirty="0" smtClean="0">
                            <a:solidFill>
                              <a:srgbClr val="FF0000"/>
                            </a:solidFill>
                            <a:latin typeface="Cambria Math" panose="02040503050406030204" pitchFamily="18" charset="0"/>
                            <a:ea typeface="黑体" pitchFamily="49" charset="-122"/>
                          </a:rPr>
                          <m:t>𝒒</m:t>
                        </m:r>
                      </m:e>
                      <m:sub>
                        <m:r>
                          <a:rPr lang="en-US" altLang="zh-CN" b="1" i="1" dirty="0" smtClean="0">
                            <a:solidFill>
                              <a:srgbClr val="FF0000"/>
                            </a:solidFill>
                            <a:latin typeface="Cambria Math" panose="02040503050406030204" pitchFamily="18" charset="0"/>
                            <a:ea typeface="黑体" pitchFamily="49" charset="-122"/>
                          </a:rPr>
                          <m:t>𝝅</m:t>
                        </m:r>
                      </m:sub>
                    </m:sSub>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𝒔</m:t>
                    </m:r>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𝒂</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𝑹</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sz="1600" b="1" i="1" smtClean="0">
                            <a:solidFill>
                              <a:srgbClr val="FF0000"/>
                            </a:solidFill>
                            <a:latin typeface="Cambria Math"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𝜶</m:t>
                    </m:r>
                    <m:d>
                      <m:dPr>
                        <m:begChr m:val="["/>
                        <m:endChr m:val="]"/>
                        <m:ctrlPr>
                          <a:rPr lang="en-US" altLang="zh-CN" sz="1600" b="1" i="1" smtClean="0">
                            <a:solidFill>
                              <a:srgbClr val="FF0000"/>
                            </a:solidFill>
                            <a:latin typeface="Cambria Math"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𝑹</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𝜸</m:t>
                        </m:r>
                        <m:sSub>
                          <m:sSubPr>
                            <m:ctrlPr>
                              <a:rPr lang="en-US" altLang="zh-CN" sz="1600" b="1" i="1" smtClean="0">
                                <a:solidFill>
                                  <a:srgbClr val="FF0000"/>
                                </a:solidFill>
                                <a:latin typeface="Cambria Math"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 </m:t>
                            </m:r>
                            <m:limLow>
                              <m:limLowPr>
                                <m:ctrlPr>
                                  <a:rPr lang="en-US" altLang="zh-CN" sz="1600" b="1" i="1" smtClean="0">
                                    <a:solidFill>
                                      <a:srgbClr val="FF0000"/>
                                    </a:solidFill>
                                    <a:latin typeface="Cambria Math" charset="0"/>
                                    <a:ea typeface="黑体" pitchFamily="49" charset="-122"/>
                                  </a:rPr>
                                </m:ctrlPr>
                              </m:limLowPr>
                              <m:e>
                                <m:r>
                                  <a:rPr lang="en-US" altLang="zh-CN" sz="1600" b="1" i="0" smtClean="0">
                                    <a:solidFill>
                                      <a:srgbClr val="FF0000"/>
                                    </a:solidFill>
                                    <a:latin typeface="Cambria Math" panose="02040503050406030204" pitchFamily="18" charset="0"/>
                                    <a:ea typeface="黑体" pitchFamily="49" charset="-122"/>
                                  </a:rPr>
                                  <m:t>𝐦𝐚𝐱</m:t>
                                </m:r>
                              </m:e>
                              <m:lim>
                                <m:sSup>
                                  <m:sSupPr>
                                    <m:ctrlPr>
                                      <a:rPr lang="en-US" altLang="zh-CN" sz="1600" b="1" i="1" smtClean="0">
                                        <a:solidFill>
                                          <a:srgbClr val="FF0000"/>
                                        </a:solidFill>
                                        <a:latin typeface="Cambria Math"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𝒂</m:t>
                                    </m:r>
                                  </m:e>
                                  <m:sup>
                                    <m:r>
                                      <a:rPr lang="en-US" altLang="zh-CN" sz="1600" b="1" i="1" smtClean="0">
                                        <a:solidFill>
                                          <a:srgbClr val="FF0000"/>
                                        </a:solidFill>
                                        <a:latin typeface="Cambria Math" panose="02040503050406030204" pitchFamily="18" charset="0"/>
                                        <a:ea typeface="黑体" pitchFamily="49" charset="-122"/>
                                      </a:rPr>
                                      <m:t>′</m:t>
                                    </m:r>
                                  </m:sup>
                                </m:sSup>
                              </m:lim>
                            </m:limLow>
                            <m:r>
                              <a:rPr lang="en-US" altLang="zh-CN" sz="1600" b="1" i="1" smtClean="0">
                                <a:solidFill>
                                  <a:srgbClr val="FF0000"/>
                                </a:solidFill>
                                <a:latin typeface="Cambria Math" panose="02040503050406030204" pitchFamily="18" charset="0"/>
                                <a:ea typeface="黑体" pitchFamily="49" charset="-122"/>
                              </a:rPr>
                              <m:t> </m:t>
                            </m:r>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charset="0"/>
                                <a:ea typeface="黑体" pitchFamily="49" charset="-122"/>
                              </a:rPr>
                            </m:ctrlPr>
                          </m:dPr>
                          <m:e>
                            <m:sSup>
                              <m:sSupPr>
                                <m:ctrlPr>
                                  <a:rPr lang="en-US" altLang="zh-CN" sz="1600" b="1" i="1" smtClean="0">
                                    <a:solidFill>
                                      <a:srgbClr val="FF0000"/>
                                    </a:solidFill>
                                    <a:latin typeface="Cambria Math"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𝒔</m:t>
                                </m:r>
                              </m:e>
                              <m:sup>
                                <m:r>
                                  <a:rPr lang="en-US" altLang="zh-CN" sz="1600" b="1" i="1" smtClean="0">
                                    <a:solidFill>
                                      <a:srgbClr val="FF0000"/>
                                    </a:solidFill>
                                    <a:latin typeface="Cambria Math" panose="02040503050406030204" pitchFamily="18" charset="0"/>
                                    <a:ea typeface="黑体" pitchFamily="49" charset="-122"/>
                                  </a:rPr>
                                  <m:t>′</m:t>
                                </m:r>
                              </m:sup>
                            </m:sSup>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r>
                              <a:rPr lang="en-US" altLang="zh-CN" sz="1600" b="1" i="1" smtClean="0">
                                <a:solidFill>
                                  <a:srgbClr val="FF0000"/>
                                </a:solidFill>
                                <a:latin typeface="Cambria Math" panose="02040503050406030204" pitchFamily="18" charset="0"/>
                                <a:ea typeface="黑体" pitchFamily="49" charset="-122"/>
                              </a:rPr>
                              <m:t>′</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e>
                    </m:d>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sz="1600" b="1" i="1" smtClean="0">
                        <a:latin typeface="Cambria Math" panose="02040503050406030204" pitchFamily="18" charset="0"/>
                        <a:ea typeface="黑体" pitchFamily="49" charset="-122"/>
                      </a:rPr>
                      <m:t>𝒔</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sz="1600" b="1" i="1" smtClean="0">
                            <a:latin typeface="Cambria Math" charset="0"/>
                            <a:ea typeface="黑体" pitchFamily="49" charset="-122"/>
                          </a:rPr>
                        </m:ctrlPr>
                      </m:sSubPr>
                      <m:e>
                        <m:r>
                          <a:rPr lang="en-US" altLang="zh-CN" sz="1600" b="1" i="1" smtClean="0">
                            <a:latin typeface="Cambria Math"/>
                            <a:ea typeface="黑体" pitchFamily="49" charset="-122"/>
                          </a:rPr>
                          <m:t>𝒒</m:t>
                        </m:r>
                      </m:e>
                      <m:sub>
                        <m:r>
                          <a:rPr lang="en-US" altLang="zh-CN" sz="1600" b="1" i="1" smtClean="0">
                            <a:latin typeface="Cambria Math" panose="02040503050406030204" pitchFamily="18" charset="0"/>
                            <a:ea typeface="黑体" pitchFamily="49" charset="-122"/>
                          </a:rPr>
                          <m:t>𝝅</m:t>
                        </m:r>
                      </m:sub>
                    </m:sSub>
                    <m:r>
                      <a:rPr lang="zh-CN" altLang="en-US" sz="1600" b="1" i="1">
                        <a:latin typeface="Cambria Math" panose="02040503050406030204" pitchFamily="18" charset="0"/>
                        <a:ea typeface="黑体" pitchFamily="49" charset="-122"/>
                      </a:rPr>
                      <m:t>收敛</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6" name="文本框 12">
                <a:extLst>
                  <a:ext uri="{FF2B5EF4-FFF2-40B4-BE49-F238E27FC236}">
                    <a16:creationId xmlns:a16="http://schemas.microsoft.com/office/drawing/2014/main" id="{C8AF174A-42E5-4C09-936B-DAB60314E0B9}"/>
                  </a:ext>
                </a:extLst>
              </p:cNvPr>
              <p:cNvSpPr txBox="1">
                <a:spLocks noRot="1" noChangeAspect="1" noMove="1" noResize="1" noEditPoints="1" noAdjustHandles="1" noChangeArrowheads="1" noChangeShapeType="1" noTextEdit="1"/>
              </p:cNvSpPr>
              <p:nvPr/>
            </p:nvSpPr>
            <p:spPr>
              <a:xfrm>
                <a:off x="362976" y="2005687"/>
                <a:ext cx="7196923" cy="3201454"/>
              </a:xfrm>
              <a:prstGeom prst="rect">
                <a:avLst/>
              </a:prstGeom>
              <a:blipFill>
                <a:blip r:embed="rId15"/>
                <a:stretch>
                  <a:fillRect l="-423" t="-190" b="-1518"/>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4371823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xmlns="" id="{F9771EFC-F823-41F9-A6DA-F561C77720F7}"/>
              </a:ext>
            </a:extLst>
          </p:cNvPr>
          <p:cNvSpPr/>
          <p:nvPr/>
        </p:nvSpPr>
        <p:spPr>
          <a:xfrm>
            <a:off x="1611554" y="2925922"/>
            <a:ext cx="4922044" cy="830997"/>
          </a:xfrm>
          <a:prstGeom prst="rect">
            <a:avLst/>
          </a:prstGeom>
        </p:spPr>
        <p:txBody>
          <a:bodyPr wrap="square">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r>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xmlns="" id="{5676E807-CC9A-45B2-B2B3-3B181DEECDF0}"/>
                  </a:ext>
                </a:extLst>
              </p:cNvPr>
              <p:cNvSpPr txBox="1"/>
              <p:nvPr/>
            </p:nvSpPr>
            <p:spPr>
              <a:xfrm>
                <a:off x="761529" y="1273292"/>
                <a:ext cx="7450428" cy="3089179"/>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采样</a:t>
                </a:r>
                <a14:m>
                  <m:oMath xmlns:m="http://schemas.openxmlformats.org/officeDocument/2006/math">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𝜖</m:t>
                    </m:r>
                    <m:r>
                      <m:rPr>
                        <m:lit/>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𝑔𝑟𝑒𝑒𝑑</m:t>
                    </m:r>
                    <m:sSub>
                      <m:sSub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latin typeface="Cambria Math" charset="0"/>
                                    <a:ea typeface="华文楷体" panose="02010600040101010101" pitchFamily="2" charset="-122"/>
                                    <a:cs typeface="Times New Roman" panose="02020603050405020304" pitchFamily="18" charset="0"/>
                                  </a:rPr>
                                </m:ctrlPr>
                              </m:limLowPr>
                              <m:e>
                                <m:r>
                                  <m:rPr>
                                    <m:sty m:val="p"/>
                                  </m:rPr>
                                  <a:rPr lang="en-US" altLang="zh-CN" b="1">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5676E807-CC9A-45B2-B2B3-3B181DEECDF0}"/>
                  </a:ext>
                </a:extLst>
              </p:cNvPr>
              <p:cNvSpPr txBox="1">
                <a:spLocks noRot="1" noChangeAspect="1" noMove="1" noResize="1" noEditPoints="1" noAdjustHandles="1" noChangeArrowheads="1" noChangeShapeType="1" noTextEdit="1"/>
              </p:cNvSpPr>
              <p:nvPr/>
            </p:nvSpPr>
            <p:spPr>
              <a:xfrm>
                <a:off x="761529" y="1273292"/>
                <a:ext cx="7450428" cy="3089179"/>
              </a:xfrm>
              <a:prstGeom prst="rect">
                <a:avLst/>
              </a:prstGeom>
              <a:blipFill>
                <a:blip r:embed="rId2"/>
                <a:stretch>
                  <a:fillRect l="-654" t="-786" b="-21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xmlns="" id="{ACD89159-39DD-4710-A88A-1D726E01A03E}"/>
                  </a:ext>
                </a:extLst>
              </p:cNvPr>
              <p:cNvSpPr/>
              <p:nvPr/>
            </p:nvSpPr>
            <p:spPr>
              <a:xfrm>
                <a:off x="258288" y="4688073"/>
                <a:ext cx="8407730" cy="1338828"/>
              </a:xfrm>
              <a:prstGeom prst="rect">
                <a:avLst/>
              </a:prstGeom>
            </p:spPr>
            <p:txBody>
              <a:bodyPr wrap="square">
                <a:spAutoFit/>
              </a:bodyPr>
              <a:lstStyle/>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将动作采样从“确定地选取最优动作”改为“按照</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贪心策略选取动作”</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更新时仍保持用</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max</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操作选取最佳策略。像这样更新时的目标策略与采样策略不同的方法，叫做离策略（</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off-policy</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）方法</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3" name="矩形 22">
                <a:extLst>
                  <a:ext uri="{FF2B5EF4-FFF2-40B4-BE49-F238E27FC236}">
                    <a16:creationId xmlns:a16="http://schemas.microsoft.com/office/drawing/2014/main" id="{ACD89159-39DD-4710-A88A-1D726E01A03E}"/>
                  </a:ext>
                </a:extLst>
              </p:cNvPr>
              <p:cNvSpPr>
                <a:spLocks noRot="1" noChangeAspect="1" noMove="1" noResize="1" noEditPoints="1" noAdjustHandles="1" noChangeArrowheads="1" noChangeShapeType="1" noTextEdit="1"/>
              </p:cNvSpPr>
              <p:nvPr/>
            </p:nvSpPr>
            <p:spPr>
              <a:xfrm>
                <a:off x="258288" y="4688073"/>
                <a:ext cx="8407730" cy="1338828"/>
              </a:xfrm>
              <a:prstGeom prst="rect">
                <a:avLst/>
              </a:prstGeom>
              <a:blipFill>
                <a:blip r:embed="rId3"/>
                <a:stretch>
                  <a:fillRect l="-580" b="-3636"/>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xmlns="" id="{367E3FFE-F341-4944-A16C-F678F3A3A04D}"/>
              </a:ext>
            </a:extLst>
          </p:cNvPr>
          <p:cNvSpPr/>
          <p:nvPr/>
        </p:nvSpPr>
        <p:spPr>
          <a:xfrm>
            <a:off x="2588654" y="2414789"/>
            <a:ext cx="1700011" cy="355898"/>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25" name="矩形 24">
            <a:extLst>
              <a:ext uri="{FF2B5EF4-FFF2-40B4-BE49-F238E27FC236}">
                <a16:creationId xmlns:a16="http://schemas.microsoft.com/office/drawing/2014/main" xmlns="" id="{7F7D7D0E-94BA-449C-A453-F5320A089957}"/>
              </a:ext>
            </a:extLst>
          </p:cNvPr>
          <p:cNvSpPr/>
          <p:nvPr/>
        </p:nvSpPr>
        <p:spPr>
          <a:xfrm>
            <a:off x="4288665" y="2925922"/>
            <a:ext cx="3406462" cy="592323"/>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xmlns="" id="{6B4C4E8A-3604-4072-BB65-C74EB5565A36}"/>
              </a:ext>
            </a:extLst>
          </p:cNvPr>
          <p:cNvCxnSpPr>
            <a:cxnSpLocks/>
          </p:cNvCxnSpPr>
          <p:nvPr/>
        </p:nvCxnSpPr>
        <p:spPr>
          <a:xfrm flipV="1">
            <a:off x="3536414" y="1837641"/>
            <a:ext cx="950329" cy="476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xmlns="" id="{024543C3-307F-4962-94D9-2FB911933087}"/>
              </a:ext>
            </a:extLst>
          </p:cNvPr>
          <p:cNvCxnSpPr>
            <a:cxnSpLocks/>
          </p:cNvCxnSpPr>
          <p:nvPr/>
        </p:nvCxnSpPr>
        <p:spPr>
          <a:xfrm flipV="1">
            <a:off x="5105526" y="2036881"/>
            <a:ext cx="362176" cy="869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xmlns="" id="{4E9C10D3-9090-45A6-8DD7-EBA93AB40C78}"/>
              </a:ext>
            </a:extLst>
          </p:cNvPr>
          <p:cNvSpPr/>
          <p:nvPr/>
        </p:nvSpPr>
        <p:spPr>
          <a:xfrm>
            <a:off x="4486743" y="1667548"/>
            <a:ext cx="2046856" cy="646331"/>
          </a:xfrm>
          <a:prstGeom prst="rect">
            <a:avLst/>
          </a:prstGeom>
          <a:ln w="25400">
            <a:solidFill>
              <a:schemeClr val="tx1"/>
            </a:solidFill>
          </a:ln>
        </p:spPr>
        <p:txBody>
          <a:bodyPr wrap="square">
            <a:spAutoFit/>
          </a:bodyPr>
          <a:lstStyle/>
          <a:p>
            <a:r>
              <a:rPr lang="zh-CN" altLang="en-US" dirty="0">
                <a:latin typeface="Times New Roman" panose="02020603050405020304" pitchFamily="18" charset="0"/>
                <a:ea typeface="黑体" pitchFamily="49" charset="-122"/>
                <a:cs typeface="Times New Roman" panose="02020603050405020304" pitchFamily="18" charset="0"/>
              </a:rPr>
              <a:t>采样策略与更新策略不同</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标题 2">
                <a:extLst>
                  <a:ext uri="{FF2B5EF4-FFF2-40B4-BE49-F238E27FC236}">
                    <a16:creationId xmlns:a16="http://schemas.microsoft.com/office/drawing/2014/main" xmlns=""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zh-CN" altLang="en-US" sz="2400" dirty="0">
                    <a:solidFill>
                      <a:srgbClr val="C00000"/>
                    </a:solidFill>
                    <a:latin typeface="Times New Roman" panose="02020603050405020304" pitchFamily="18" charset="0"/>
                    <a:cs typeface="Times New Roman" panose="02020603050405020304" pitchFamily="18" charset="0"/>
                  </a:rPr>
                  <a:t>使用</a:t>
                </a:r>
                <a14:m>
                  <m:oMath xmlns:m="http://schemas.openxmlformats.org/officeDocument/2006/math">
                    <m:r>
                      <a:rPr lang="en-US" altLang="zh-CN" sz="2400" i="1">
                        <a:solidFill>
                          <a:srgbClr val="C00000"/>
                        </a:solidFill>
                        <a:latin typeface="Cambria Math" panose="02040503050406030204" pitchFamily="18" charset="0"/>
                      </a:rPr>
                      <m:t>𝝐</m:t>
                    </m:r>
                  </m:oMath>
                </a14:m>
                <a:r>
                  <a:rPr lang="zh-CN" altLang="en-US" sz="2400" dirty="0">
                    <a:solidFill>
                      <a:srgbClr val="C00000"/>
                    </a:solidFill>
                    <a:latin typeface="Times New Roman" panose="02020603050405020304" pitchFamily="18" charset="0"/>
                    <a:cs typeface="Times New Roman" panose="02020603050405020304" pitchFamily="18" charset="0"/>
                  </a:rPr>
                  <a:t>贪心策略的</a:t>
                </a:r>
                <a:r>
                  <a:rPr lang="en-US" altLang="zh-CN" sz="2400" dirty="0">
                    <a:solidFill>
                      <a:srgbClr val="C00000"/>
                    </a:solidFill>
                    <a:latin typeface="Times New Roman" panose="02020603050405020304" pitchFamily="18" charset="0"/>
                    <a:cs typeface="Times New Roman" panose="02020603050405020304" pitchFamily="18" charset="0"/>
                  </a:rPr>
                  <a:t>Q</a:t>
                </a:r>
                <a:r>
                  <a:rPr lang="zh-CN" altLang="en-US" sz="2400" dirty="0">
                    <a:solidFill>
                      <a:srgbClr val="C00000"/>
                    </a:solidFill>
                    <a:latin typeface="Times New Roman" panose="02020603050405020304" pitchFamily="18" charset="0"/>
                    <a:cs typeface="Times New Roman" panose="02020603050405020304" pitchFamily="18" charset="0"/>
                  </a:rPr>
                  <a:t>学习</a:t>
                </a:r>
                <a:r>
                  <a:rPr lang="en-US" altLang="zh-CN" sz="2400" dirty="0">
                    <a:solidFill>
                      <a:srgbClr val="C00000"/>
                    </a:solidFill>
                    <a:latin typeface="Times New Roman" panose="02020603050405020304" pitchFamily="18" charset="0"/>
                    <a:cs typeface="Times New Roman" panose="02020603050405020304" pitchFamily="18" charset="0"/>
                  </a:rPr>
                  <a:t/>
                </a:r>
                <a:br>
                  <a:rPr lang="en-US" altLang="zh-CN" sz="2400" dirty="0">
                    <a:solidFill>
                      <a:srgbClr val="C00000"/>
                    </a:solidFill>
                    <a:latin typeface="Times New Roman" panose="02020603050405020304" pitchFamily="18" charset="0"/>
                    <a:cs typeface="Times New Roman" panose="02020603050405020304" pitchFamily="18" charset="0"/>
                  </a:rPr>
                </a:br>
                <a:endParaRPr lang="zh-CN" altLang="en-US" sz="2400" kern="0" dirty="0">
                  <a:solidFill>
                    <a:srgbClr val="0070C0"/>
                  </a:solidFill>
                  <a:latin typeface="Times New Roman" pitchFamily="18" charset="0"/>
                  <a:cs typeface="Times New Roman" pitchFamily="18" charset="0"/>
                </a:endParaRPr>
              </a:p>
            </p:txBody>
          </p:sp>
        </mc:Choice>
        <mc:Fallback xmlns="">
          <p:sp>
            <p:nvSpPr>
              <p:cNvPr id="15" name="标题 2">
                <a:extLst>
                  <a:ext uri="{FF2B5EF4-FFF2-40B4-BE49-F238E27FC236}">
                    <a16:creationId xmlns:a16="http://schemas.microsoft.com/office/drawing/2014/main" xmlns="" id="{A7663114-BA1E-4D33-B77E-13B4B0533AAA}"/>
                  </a:ext>
                </a:extLst>
              </p:cNvPr>
              <p:cNvSpPr>
                <a:spLocks noGrp="1" noRot="1" noChangeAspect="1" noMove="1" noResize="1" noEditPoints="1" noAdjustHandles="1" noChangeArrowheads="1" noChangeShapeType="1" noTextEdit="1"/>
              </p:cNvSpPr>
              <p:nvPr>
                <p:ph type="title"/>
              </p:nvPr>
            </p:nvSpPr>
            <p:spPr>
              <a:xfrm>
                <a:off x="771943" y="151763"/>
                <a:ext cx="10010275" cy="657727"/>
              </a:xfrm>
              <a:blipFill rotWithShape="1">
                <a:blip r:embed="rId4"/>
                <a:stretch>
                  <a:fillRect t="-74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137652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xmlns="" id="{A8E4EB40-A84D-48C8-BCFA-65CF90957E19}"/>
                  </a:ext>
                </a:extLst>
              </p:cNvPr>
              <p:cNvSpPr txBox="1"/>
              <p:nvPr/>
            </p:nvSpPr>
            <p:spPr>
              <a:xfrm>
                <a:off x="213755" y="4670846"/>
                <a:ext cx="8683831" cy="1843069"/>
              </a:xfrm>
              <a:prstGeom prst="rect">
                <a:avLst/>
              </a:prstGeom>
              <a:noFill/>
            </p:spPr>
            <p:txBody>
              <a:bodyPr wrap="square" rtlCol="0">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令</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r>
                      <a:rPr lang="en-US" altLang="zh-CN" b="1">
                        <a:latin typeface="Cambria Math" panose="02040503050406030204" pitchFamily="18" charset="0"/>
                        <a:ea typeface="华文楷体" panose="02010600040101010101" pitchFamily="2" charset="-122"/>
                        <a:cs typeface="Times New Roman" panose="02020603050405020304" pitchFamily="18" charset="0"/>
                      </a:rPr>
                      <m:t>=0.1</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，采用探索策略的</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学习，</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算法在执行了</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个片段后，得到了经过轨迹</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5</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8</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9</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到达目标状态的策略。由于</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贪心策略具有概率性，因此图中的结果并不是确定的，有可能经过</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个片段仍不能得到一个合适的策略，且在图中也能发现存在还没有被访问过的状态</a:t>
                </a:r>
                <a14:m>
                  <m:oMath xmlns:m="http://schemas.openxmlformats.org/officeDocument/2006/math">
                    <m:sSub>
                      <m:sSubPr>
                        <m:ctrlPr>
                          <a:rPr lang="zh-CN"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。但随着迭代次数的增加，算法探索到最优策略的可能性也会显著增加，通过适当增大参数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的值也能够促进算法乐于探索。</a:t>
                </a:r>
              </a:p>
              <a:p>
                <a:pPr algn="just">
                  <a:lnSpc>
                    <a:spcPct val="150000"/>
                  </a:lnSpc>
                </a:pP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63"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213755" y="4670846"/>
                <a:ext cx="8683831" cy="1843069"/>
              </a:xfrm>
              <a:prstGeom prst="rect">
                <a:avLst/>
              </a:prstGeom>
              <a:blipFill>
                <a:blip r:embed="rId2"/>
                <a:stretch>
                  <a:fillRect l="-561" t="-1980" r="-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标题 2">
                <a:extLst>
                  <a:ext uri="{FF2B5EF4-FFF2-40B4-BE49-F238E27FC236}">
                    <a16:creationId xmlns:a16="http://schemas.microsoft.com/office/drawing/2014/main" xmlns="" id="{A7663114-BA1E-4D33-B77E-13B4B0533AAA}"/>
                  </a:ext>
                </a:extLst>
              </p:cNvPr>
              <p:cNvSpPr>
                <a:spLocks noGrp="1"/>
              </p:cNvSpPr>
              <p:nvPr>
                <p:ph type="title"/>
              </p:nvPr>
            </p:nvSpPr>
            <p:spPr>
              <a:xfrm>
                <a:off x="612008" y="32803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zh-CN" altLang="en-US" sz="2400" dirty="0">
                    <a:solidFill>
                      <a:srgbClr val="C00000"/>
                    </a:solidFill>
                    <a:latin typeface="Times New Roman" panose="02020603050405020304" pitchFamily="18" charset="0"/>
                    <a:cs typeface="Times New Roman" panose="02020603050405020304" pitchFamily="18" charset="0"/>
                  </a:rPr>
                  <a:t>使用</a:t>
                </a:r>
                <a14:m>
                  <m:oMath xmlns:m="http://schemas.openxmlformats.org/officeDocument/2006/math">
                    <m:r>
                      <a:rPr lang="en-US" altLang="zh-CN" sz="2400" i="1">
                        <a:solidFill>
                          <a:srgbClr val="C00000"/>
                        </a:solidFill>
                        <a:latin typeface="Cambria Math" panose="02040503050406030204" pitchFamily="18" charset="0"/>
                      </a:rPr>
                      <m:t>𝝐</m:t>
                    </m:r>
                  </m:oMath>
                </a14:m>
                <a:r>
                  <a:rPr lang="zh-CN" altLang="en-US" sz="2400" dirty="0">
                    <a:solidFill>
                      <a:srgbClr val="C00000"/>
                    </a:solidFill>
                    <a:latin typeface="Times New Roman" panose="02020603050405020304" pitchFamily="18" charset="0"/>
                    <a:cs typeface="Times New Roman" panose="02020603050405020304" pitchFamily="18" charset="0"/>
                  </a:rPr>
                  <a:t>贪心策略的</a:t>
                </a:r>
                <a:r>
                  <a:rPr lang="en-US" altLang="zh-CN" sz="2400" dirty="0">
                    <a:solidFill>
                      <a:srgbClr val="C00000"/>
                    </a:solidFill>
                    <a:latin typeface="Times New Roman" panose="02020603050405020304" pitchFamily="18" charset="0"/>
                    <a:cs typeface="Times New Roman" panose="02020603050405020304" pitchFamily="18" charset="0"/>
                  </a:rPr>
                  <a:t>Q</a:t>
                </a:r>
                <a:r>
                  <a:rPr lang="zh-CN" altLang="en-US" sz="2400" dirty="0">
                    <a:solidFill>
                      <a:srgbClr val="C00000"/>
                    </a:solidFill>
                    <a:latin typeface="Times New Roman" panose="02020603050405020304" pitchFamily="18" charset="0"/>
                    <a:cs typeface="Times New Roman" panose="02020603050405020304" pitchFamily="18" charset="0"/>
                  </a:rPr>
                  <a:t>学习</a:t>
                </a:r>
                <a:r>
                  <a:rPr lang="en-US" altLang="zh-CN" sz="2400" dirty="0">
                    <a:solidFill>
                      <a:srgbClr val="C00000"/>
                    </a:solidFill>
                    <a:latin typeface="Times New Roman" panose="02020603050405020304" pitchFamily="18" charset="0"/>
                    <a:cs typeface="Times New Roman" panose="02020603050405020304" pitchFamily="18" charset="0"/>
                  </a:rPr>
                  <a:t/>
                </a:r>
                <a:br>
                  <a:rPr lang="en-US" altLang="zh-CN" sz="2400" dirty="0">
                    <a:solidFill>
                      <a:srgbClr val="C00000"/>
                    </a:solidFill>
                    <a:latin typeface="Times New Roman" panose="02020603050405020304" pitchFamily="18" charset="0"/>
                    <a:cs typeface="Times New Roman" panose="02020603050405020304" pitchFamily="18" charset="0"/>
                  </a:rPr>
                </a:br>
                <a:endParaRPr lang="zh-CN" altLang="en-US" sz="2400" kern="0" dirty="0">
                  <a:solidFill>
                    <a:srgbClr val="0070C0"/>
                  </a:solidFill>
                  <a:latin typeface="Times New Roman" pitchFamily="18" charset="0"/>
                  <a:cs typeface="Times New Roman" pitchFamily="18" charset="0"/>
                </a:endParaRPr>
              </a:p>
            </p:txBody>
          </p:sp>
        </mc:Choice>
        <mc:Fallback xmlns="">
          <p:sp>
            <p:nvSpPr>
              <p:cNvPr id="6" name="标题 2">
                <a:extLst>
                  <a:ext uri="{FF2B5EF4-FFF2-40B4-BE49-F238E27FC236}">
                    <a16:creationId xmlns:a16="http://schemas.microsoft.com/office/drawing/2014/main" xmlns="" xmlns:a14="http://schemas.microsoft.com/office/drawing/2010/main" id="{A7663114-BA1E-4D33-B77E-13B4B0533AAA}"/>
                  </a:ext>
                </a:extLst>
              </p:cNvPr>
              <p:cNvSpPr>
                <a:spLocks noGrp="1" noRot="1" noChangeAspect="1" noMove="1" noResize="1" noEditPoints="1" noAdjustHandles="1" noChangeArrowheads="1" noChangeShapeType="1" noTextEdit="1"/>
              </p:cNvSpPr>
              <p:nvPr>
                <p:ph type="title"/>
              </p:nvPr>
            </p:nvSpPr>
            <p:spPr>
              <a:xfrm>
                <a:off x="612008" y="328034"/>
                <a:ext cx="7507706" cy="657727"/>
              </a:xfrm>
              <a:blipFill rotWithShape="1">
                <a:blip r:embed="rId4"/>
                <a:stretch>
                  <a:fillRect t="-1574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xmlns="" id="{B14A5A8E-7F2A-4E9C-B56A-4F41641DC8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7048" y="1616298"/>
            <a:ext cx="4037626" cy="2846326"/>
          </a:xfrm>
          <a:prstGeom prst="rect">
            <a:avLst/>
          </a:prstGeom>
        </p:spPr>
      </p:pic>
      <p:sp>
        <p:nvSpPr>
          <p:cNvPr id="7" name="文本框 6">
            <a:extLst>
              <a:ext uri="{FF2B5EF4-FFF2-40B4-BE49-F238E27FC236}">
                <a16:creationId xmlns:a16="http://schemas.microsoft.com/office/drawing/2014/main" xmlns="" id="{211E988C-EE6E-476B-B3DC-DDEDB7262E3E}"/>
              </a:ext>
            </a:extLst>
          </p:cNvPr>
          <p:cNvSpPr txBox="1"/>
          <p:nvPr/>
        </p:nvSpPr>
        <p:spPr>
          <a:xfrm>
            <a:off x="1673662" y="1193983"/>
            <a:ext cx="6015025" cy="338554"/>
          </a:xfrm>
          <a:prstGeom prst="rect">
            <a:avLst/>
          </a:prstGeom>
          <a:noFill/>
        </p:spPr>
        <p:txBody>
          <a:bodyPr wrap="square">
            <a:spAutoFit/>
          </a:bodyPr>
          <a:lstStyle/>
          <a:p>
            <a:pPr algn="just"/>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ε</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贪心策略进行探索的</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学习的执行过程</a:t>
            </a:r>
          </a:p>
        </p:txBody>
      </p:sp>
    </p:spTree>
    <p:extLst>
      <p:ext uri="{BB962C8B-B14F-4D97-AF65-F5344CB8AC3E}">
        <p14:creationId xmlns:p14="http://schemas.microsoft.com/office/powerpoint/2010/main" val="1908855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1139" y="252215"/>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合式公式</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31139" y="899273"/>
                <a:ext cx="8912862" cy="5493812"/>
              </a:xfrm>
              <a:prstGeom prst="rect">
                <a:avLst/>
              </a:prstGeom>
            </p:spPr>
            <p:txBody>
              <a:bodyPr wrap="square">
                <a:spAutoFit/>
              </a:bodyPr>
              <a:lstStyle/>
              <a:p>
                <a:pPr>
                  <a:lnSpc>
                    <a:spcPct val="15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2.10 </a:t>
                </a:r>
                <a:r>
                  <a:rPr lang="zh-CN" altLang="zh-CN" dirty="0"/>
                  <a:t>使用合式公式描述下列事实。</a:t>
                </a:r>
              </a:p>
              <a:p>
                <a:pPr lvl="0">
                  <a:lnSpc>
                    <a:spcPct val="150000"/>
                  </a:lnSpc>
                </a:pPr>
                <a:r>
                  <a:rPr lang="zh-CN" altLang="en-US" dirty="0"/>
                  <a:t>（</a:t>
                </a:r>
                <a:r>
                  <a:rPr lang="en-US" altLang="zh-CN" dirty="0"/>
                  <a:t>1</a:t>
                </a:r>
                <a:r>
                  <a:rPr lang="zh-CN" altLang="en-US" dirty="0"/>
                  <a:t>）</a:t>
                </a:r>
                <a:r>
                  <a:rPr lang="en-US" altLang="zh-CN" dirty="0"/>
                  <a:t>Tom</a:t>
                </a:r>
                <a:r>
                  <a:rPr lang="zh-CN" altLang="zh-CN" dirty="0"/>
                  <a:t>不仅喜欢踢足球，还喜欢打篮球；</a:t>
                </a:r>
                <a:r>
                  <a:rPr lang="zh-CN" altLang="en-US" dirty="0"/>
                  <a:t>（</a:t>
                </a:r>
                <a:r>
                  <a:rPr lang="en-US" altLang="zh-CN" dirty="0"/>
                  <a:t>2</a:t>
                </a:r>
                <a:r>
                  <a:rPr lang="zh-CN" altLang="en-US" dirty="0"/>
                  <a:t>）</a:t>
                </a:r>
                <a:r>
                  <a:rPr lang="en-US" altLang="zh-CN" dirty="0"/>
                  <a:t>Tom</a:t>
                </a:r>
                <a:r>
                  <a:rPr lang="zh-CN" altLang="zh-CN" dirty="0"/>
                  <a:t>的所有同学都喜欢他；</a:t>
                </a:r>
                <a:r>
                  <a:rPr lang="zh-CN" altLang="en-US" dirty="0"/>
                  <a:t>（</a:t>
                </a:r>
                <a:r>
                  <a:rPr lang="en-US" altLang="zh-CN" dirty="0"/>
                  <a:t>3</a:t>
                </a:r>
                <a:r>
                  <a:rPr lang="zh-CN" altLang="en-US" dirty="0"/>
                  <a:t>）</a:t>
                </a:r>
                <a:r>
                  <a:rPr lang="zh-CN" altLang="zh-CN" dirty="0"/>
                  <a:t>不是所有的男生都喜欢打篮球；</a:t>
                </a:r>
                <a:r>
                  <a:rPr lang="zh-CN" altLang="en-US" dirty="0"/>
                  <a:t>（</a:t>
                </a:r>
                <a:r>
                  <a:rPr lang="en-US" altLang="zh-CN" dirty="0"/>
                  <a:t>4</a:t>
                </a:r>
                <a:r>
                  <a:rPr lang="zh-CN" altLang="en-US" dirty="0"/>
                  <a:t>）</a:t>
                </a:r>
                <a:r>
                  <a:rPr lang="zh-CN" altLang="zh-CN" dirty="0"/>
                  <a:t>一个人是华侨，当且仅当他在国外定居并且具有中国国籍；</a:t>
                </a:r>
                <a:r>
                  <a:rPr lang="zh-CN" altLang="en-US" dirty="0"/>
                  <a:t>（</a:t>
                </a:r>
                <a:r>
                  <a:rPr lang="en-US" altLang="zh-CN" dirty="0"/>
                  <a:t>5</a:t>
                </a:r>
                <a:r>
                  <a:rPr lang="zh-CN" altLang="en-US" dirty="0"/>
                  <a:t>）</a:t>
                </a:r>
                <a:r>
                  <a:rPr lang="zh-CN" altLang="zh-CN" dirty="0"/>
                  <a:t>男生都爱看世界杯。</a:t>
                </a:r>
              </a:p>
              <a:p>
                <a:pPr>
                  <a:lnSpc>
                    <a:spcPct val="150000"/>
                  </a:lnSpc>
                </a:pPr>
                <a:r>
                  <a:rPr lang="zh-CN" altLang="zh-CN" sz="1600" dirty="0"/>
                  <a:t>解 </a:t>
                </a:r>
                <a:r>
                  <a:rPr lang="en-US" altLang="zh-CN" sz="1600" dirty="0"/>
                  <a:t>(1) </a:t>
                </a:r>
                <a14:m>
                  <m:oMath xmlns:m="http://schemas.openxmlformats.org/officeDocument/2006/math">
                    <m:r>
                      <a:rPr lang="en-US" altLang="zh-CN" sz="1600" i="1">
                        <a:latin typeface="Cambria Math"/>
                      </a:rPr>
                      <m:t>𝐿𝑖𝑘𝑒</m:t>
                    </m:r>
                    <m:r>
                      <a:rPr lang="en-US" altLang="zh-CN" sz="1600" i="1">
                        <a:latin typeface="Cambria Math"/>
                      </a:rPr>
                      <m:t>(</m:t>
                    </m:r>
                    <m:r>
                      <m:rPr>
                        <m:sty m:val="p"/>
                      </m:rPr>
                      <a:rPr lang="en-US" altLang="zh-CN" sz="1600">
                        <a:latin typeface="Cambria Math"/>
                      </a:rPr>
                      <m:t>Tom</m:t>
                    </m:r>
                    <m:r>
                      <a:rPr lang="en-US" altLang="zh-CN" sz="1600" i="1">
                        <a:latin typeface="Cambria Math"/>
                      </a:rPr>
                      <m:t>, </m:t>
                    </m:r>
                    <m:r>
                      <m:rPr>
                        <m:sty m:val="p"/>
                      </m:rPr>
                      <a:rPr lang="en-US" altLang="zh-CN" sz="1600">
                        <a:latin typeface="Cambria Math"/>
                      </a:rPr>
                      <m:t>Football</m:t>
                    </m:r>
                    <m:r>
                      <a:rPr lang="en-US" altLang="zh-CN" sz="1600" i="1">
                        <a:latin typeface="Cambria Math"/>
                      </a:rPr>
                      <m:t>)∧</m:t>
                    </m:r>
                    <m:r>
                      <a:rPr lang="en-US" altLang="zh-CN" sz="1600" i="1">
                        <a:latin typeface="Cambria Math"/>
                      </a:rPr>
                      <m:t>𝐿𝑖𝑘𝑒</m:t>
                    </m:r>
                    <m:r>
                      <a:rPr lang="en-US" altLang="zh-CN" sz="1600" i="1">
                        <a:latin typeface="Cambria Math"/>
                      </a:rPr>
                      <m:t>(</m:t>
                    </m:r>
                    <m:r>
                      <m:rPr>
                        <m:sty m:val="p"/>
                      </m:rPr>
                      <a:rPr lang="en-US" altLang="zh-CN" sz="1600">
                        <a:latin typeface="Cambria Math"/>
                      </a:rPr>
                      <m:t>Tom</m:t>
                    </m:r>
                    <m:r>
                      <a:rPr lang="en-US" altLang="zh-CN" sz="1600" i="1">
                        <a:latin typeface="Cambria Math"/>
                      </a:rPr>
                      <m:t>, </m:t>
                    </m:r>
                    <m:r>
                      <m:rPr>
                        <m:sty m:val="p"/>
                      </m:rPr>
                      <a:rPr lang="en-US" altLang="zh-CN" sz="1600">
                        <a:latin typeface="Cambria Math"/>
                      </a:rPr>
                      <m:t>Basketball</m:t>
                    </m:r>
                    <m:r>
                      <a:rPr lang="en-US" altLang="zh-CN" sz="1600" i="1">
                        <a:latin typeface="Cambria Math"/>
                      </a:rPr>
                      <m:t>)</m:t>
                    </m:r>
                  </m:oMath>
                </a14:m>
                <a:r>
                  <a:rPr lang="zh-CN" altLang="zh-CN" sz="1600" dirty="0"/>
                  <a:t>。其中，</a:t>
                </a:r>
                <a14:m>
                  <m:oMath xmlns:m="http://schemas.openxmlformats.org/officeDocument/2006/math">
                    <m:r>
                      <a:rPr lang="en-US" altLang="zh-CN" sz="1600" i="1">
                        <a:latin typeface="Cambria Math"/>
                      </a:rPr>
                      <m:t>𝐿𝑖𝑘𝑒</m:t>
                    </m:r>
                    <m:r>
                      <a:rPr lang="en-US" altLang="zh-CN" sz="1600" i="1">
                        <a:latin typeface="Cambria Math"/>
                      </a:rPr>
                      <m:t>(</m:t>
                    </m:r>
                    <m:r>
                      <m:rPr>
                        <m:sty m:val="p"/>
                      </m:rPr>
                      <a:rPr lang="en-US" altLang="zh-CN" sz="1600">
                        <a:latin typeface="Cambria Math"/>
                      </a:rPr>
                      <m:t>Tom</m:t>
                    </m:r>
                    <m:r>
                      <a:rPr lang="en-US" altLang="zh-CN" sz="1600" i="1">
                        <a:latin typeface="Cambria Math"/>
                      </a:rPr>
                      <m:t>, </m:t>
                    </m:r>
                    <m:r>
                      <a:rPr lang="en-US" altLang="zh-CN" sz="1600" i="1">
                        <a:latin typeface="Cambria Math"/>
                      </a:rPr>
                      <m:t>𝑥</m:t>
                    </m:r>
                    <m:r>
                      <a:rPr lang="en-US" altLang="zh-CN" sz="1600">
                        <a:latin typeface="Cambria Math"/>
                      </a:rPr>
                      <m:t>)</m:t>
                    </m:r>
                  </m:oMath>
                </a14:m>
                <a:r>
                  <a:rPr lang="zh-CN" altLang="zh-CN" sz="1600" dirty="0"/>
                  <a:t>表示</a:t>
                </a:r>
                <a:r>
                  <a:rPr lang="en-US" altLang="zh-CN" sz="1600" dirty="0"/>
                  <a:t>Tom</a:t>
                </a:r>
                <a:r>
                  <a:rPr lang="zh-CN" altLang="zh-CN" sz="1600" dirty="0"/>
                  <a:t>喜欢</a:t>
                </a:r>
                <a14:m>
                  <m:oMath xmlns:m="http://schemas.openxmlformats.org/officeDocument/2006/math">
                    <m:r>
                      <a:rPr lang="en-US" altLang="zh-CN" sz="1600" i="1">
                        <a:latin typeface="Cambria Math"/>
                      </a:rPr>
                      <m:t>𝑥</m:t>
                    </m:r>
                  </m:oMath>
                </a14:m>
                <a:r>
                  <a:rPr lang="zh-CN" altLang="zh-CN" sz="1600" dirty="0"/>
                  <a:t>，</a:t>
                </a:r>
                <a:r>
                  <a:rPr lang="en-US" altLang="zh-CN" sz="1600" dirty="0"/>
                  <a:t>Football</a:t>
                </a:r>
                <a:r>
                  <a:rPr lang="zh-CN" altLang="zh-CN" sz="1600" dirty="0"/>
                  <a:t>和</a:t>
                </a:r>
                <a:r>
                  <a:rPr lang="en-US" altLang="zh-CN" sz="1600" dirty="0"/>
                  <a:t>Basketball</a:t>
                </a:r>
                <a:r>
                  <a:rPr lang="zh-CN" altLang="zh-CN" sz="1600" dirty="0"/>
                  <a:t>分别表示踢足球和打篮球。</a:t>
                </a:r>
              </a:p>
              <a:p>
                <a:pPr>
                  <a:lnSpc>
                    <a:spcPct val="150000"/>
                  </a:lnSpc>
                </a:pPr>
                <a:r>
                  <a:rPr lang="en-US" altLang="zh-CN" sz="1600" dirty="0"/>
                  <a:t>(2) </a:t>
                </a:r>
                <a14:m>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a:latin typeface="Cambria Math"/>
                      </a:rPr>
                      <m:t>(</m:t>
                    </m:r>
                    <m:r>
                      <a:rPr lang="en-US" altLang="zh-CN" sz="1600" i="1">
                        <a:latin typeface="Cambria Math"/>
                      </a:rPr>
                      <m:t>𝐶𝑙𝑎𝑠𝑠𝑚𝑎𝑡𝑒</m:t>
                    </m:r>
                    <m:r>
                      <a:rPr lang="en-US" altLang="zh-CN" sz="1600" i="1">
                        <a:latin typeface="Cambria Math"/>
                      </a:rPr>
                      <m:t>(</m:t>
                    </m:r>
                    <m:r>
                      <m:rPr>
                        <m:sty m:val="p"/>
                      </m:rPr>
                      <a:rPr lang="en-US" altLang="zh-CN" sz="1600">
                        <a:latin typeface="Cambria Math"/>
                      </a:rPr>
                      <m:t>Tom</m:t>
                    </m:r>
                    <m:r>
                      <a:rPr lang="en-US" altLang="zh-CN" sz="1600" i="1">
                        <a:latin typeface="Cambria Math"/>
                      </a:rPr>
                      <m:t>, </m:t>
                    </m:r>
                    <m:r>
                      <a:rPr lang="en-US" altLang="zh-CN" sz="1600" i="1">
                        <a:latin typeface="Cambria Math"/>
                      </a:rPr>
                      <m:t>𝑥</m:t>
                    </m:r>
                    <m:r>
                      <a:rPr lang="en-US" altLang="zh-CN" sz="1600" i="1">
                        <a:latin typeface="Cambria Math"/>
                      </a:rPr>
                      <m:t>)→</m:t>
                    </m:r>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 </m:t>
                    </m:r>
                    <m:r>
                      <m:rPr>
                        <m:sty m:val="p"/>
                      </m:rPr>
                      <a:rPr lang="en-US" altLang="zh-CN" sz="1600">
                        <a:latin typeface="Cambria Math"/>
                      </a:rPr>
                      <m:t>Tom</m:t>
                    </m:r>
                    <m:r>
                      <a:rPr lang="en-US" altLang="zh-CN" sz="1600" i="1">
                        <a:latin typeface="Cambria Math"/>
                      </a:rPr>
                      <m:t>)</m:t>
                    </m:r>
                    <m:r>
                      <a:rPr lang="en-US" altLang="zh-CN" sz="1600">
                        <a:latin typeface="Cambria Math"/>
                      </a:rPr>
                      <m:t>)</m:t>
                    </m:r>
                  </m:oMath>
                </a14:m>
                <a:r>
                  <a:rPr lang="zh-CN" altLang="zh-CN" sz="1600" dirty="0"/>
                  <a:t>。其中，</a:t>
                </a:r>
                <a14:m>
                  <m:oMath xmlns:m="http://schemas.openxmlformats.org/officeDocument/2006/math">
                    <m:r>
                      <a:rPr lang="en-US" altLang="zh-CN" sz="1600" i="1">
                        <a:latin typeface="Cambria Math"/>
                      </a:rPr>
                      <m:t>𝐶𝑙𝑎𝑠𝑠𝑚𝑎𝑡𝑒</m:t>
                    </m:r>
                    <m:r>
                      <a:rPr lang="en-US" altLang="zh-CN" sz="1600" i="1">
                        <a:latin typeface="Cambria Math"/>
                      </a:rPr>
                      <m:t>(</m:t>
                    </m:r>
                    <m:r>
                      <m:rPr>
                        <m:sty m:val="p"/>
                      </m:rPr>
                      <a:rPr lang="en-US" altLang="zh-CN" sz="1600">
                        <a:latin typeface="Cambria Math"/>
                      </a:rPr>
                      <m:t>Tom</m:t>
                    </m:r>
                    <m:r>
                      <a:rPr lang="en-US" altLang="zh-CN" sz="1600" i="1">
                        <a:latin typeface="Cambria Math"/>
                      </a:rPr>
                      <m:t>, </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是</a:t>
                </a:r>
                <a:r>
                  <a:rPr lang="en-US" altLang="zh-CN" sz="1600" dirty="0"/>
                  <a:t>Tom</a:t>
                </a:r>
                <a:r>
                  <a:rPr lang="zh-CN" altLang="zh-CN" sz="1600" dirty="0"/>
                  <a:t>的同学，</a:t>
                </a:r>
                <a14:m>
                  <m:oMath xmlns:m="http://schemas.openxmlformats.org/officeDocument/2006/math">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a:latin typeface="Cambria Math"/>
                      </a:rPr>
                      <m:t> </m:t>
                    </m:r>
                    <m:r>
                      <m:rPr>
                        <m:sty m:val="p"/>
                      </m:rPr>
                      <a:rPr lang="en-US" altLang="zh-CN" sz="1600">
                        <a:latin typeface="Cambria Math"/>
                      </a:rPr>
                      <m:t>Tom</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喜欢</a:t>
                </a:r>
                <a:r>
                  <a:rPr lang="en-US" altLang="zh-CN" sz="1600" dirty="0"/>
                  <a:t>Tom</a:t>
                </a:r>
                <a:r>
                  <a:rPr lang="zh-CN" altLang="zh-CN" sz="1600" dirty="0"/>
                  <a:t>。</a:t>
                </a:r>
              </a:p>
              <a:p>
                <a:pPr>
                  <a:lnSpc>
                    <a:spcPct val="150000"/>
                  </a:lnSpc>
                </a:pPr>
                <a:r>
                  <a:rPr lang="en-US" altLang="zh-CN" sz="1600" dirty="0"/>
                  <a:t>(3) </a:t>
                </a:r>
                <a14:m>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𝐵𝑜𝑦</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 </m:t>
                    </m:r>
                    <m:r>
                      <m:rPr>
                        <m:sty m:val="p"/>
                      </m:rPr>
                      <a:rPr lang="en-US" altLang="zh-CN" sz="1600">
                        <a:latin typeface="Cambria Math"/>
                      </a:rPr>
                      <m:t>Basketball</m:t>
                    </m:r>
                    <m:r>
                      <a:rPr lang="en-US" altLang="zh-CN" sz="1600" i="1">
                        <a:latin typeface="Cambria Math"/>
                      </a:rPr>
                      <m:t>))</m:t>
                    </m:r>
                  </m:oMath>
                </a14:m>
                <a:r>
                  <a:rPr lang="zh-CN" altLang="zh-CN" sz="1600" dirty="0"/>
                  <a:t>。其中，</a:t>
                </a:r>
                <a14:m>
                  <m:oMath xmlns:m="http://schemas.openxmlformats.org/officeDocument/2006/math">
                    <m:r>
                      <a:rPr lang="en-US" altLang="zh-CN" sz="1600" i="1">
                        <a:latin typeface="Cambria Math"/>
                      </a:rPr>
                      <m:t>𝐵𝑜𝑦</m:t>
                    </m:r>
                    <m:r>
                      <a:rPr lang="en-US" altLang="zh-CN" sz="1600" i="1">
                        <a:latin typeface="Cambria Math"/>
                      </a:rPr>
                      <m:t>(</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是男生，</a:t>
                </a:r>
                <a14:m>
                  <m:oMath xmlns:m="http://schemas.openxmlformats.org/officeDocument/2006/math">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 </m:t>
                    </m:r>
                    <m:r>
                      <m:rPr>
                        <m:sty m:val="p"/>
                      </m:rPr>
                      <a:rPr lang="en-US" altLang="zh-CN" sz="1600">
                        <a:latin typeface="Cambria Math"/>
                      </a:rPr>
                      <m:t>Basketball</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喜欢打篮球。</a:t>
                </a:r>
              </a:p>
              <a:p>
                <a:pPr>
                  <a:lnSpc>
                    <a:spcPct val="150000"/>
                  </a:lnSpc>
                </a:pPr>
                <a:r>
                  <a:rPr lang="en-US" altLang="zh-CN" sz="1600" dirty="0"/>
                  <a:t>(4) </a:t>
                </a:r>
                <a14:m>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a:latin typeface="Cambria Math"/>
                      </a:rPr>
                      <m:t>(</m:t>
                    </m:r>
                    <m:r>
                      <a:rPr lang="en-US" altLang="zh-CN" sz="1600" i="1">
                        <a:latin typeface="Cambria Math"/>
                      </a:rPr>
                      <m:t>𝑂𝑣𝑒𝑟𝑠𝑒𝑎𝑠</m:t>
                    </m:r>
                    <m:r>
                      <a:rPr lang="en-US" altLang="zh-CN" sz="1600" i="1">
                        <a:latin typeface="Cambria Math"/>
                      </a:rPr>
                      <m:t>_</m:t>
                    </m:r>
                    <m:r>
                      <a:rPr lang="en-US" altLang="zh-CN" sz="1600" i="1">
                        <a:latin typeface="Cambria Math"/>
                      </a:rPr>
                      <m:t>𝐶h𝑖𝑛𝑒𝑠𝑒</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𝑂𝑣𝑒𝑟𝑠𝑒𝑎𝑠</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𝐶h𝑖𝑛𝑒𝑠𝑒</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a:latin typeface="Cambria Math"/>
                      </a:rPr>
                      <m:t>)</m:t>
                    </m:r>
                  </m:oMath>
                </a14:m>
                <a:r>
                  <a:rPr lang="zh-CN" altLang="zh-CN" sz="1600" dirty="0"/>
                  <a:t>。其中，</a:t>
                </a:r>
                <a14:m>
                  <m:oMath xmlns:m="http://schemas.openxmlformats.org/officeDocument/2006/math">
                    <m:r>
                      <a:rPr lang="en-US" altLang="zh-CN" sz="1600" i="1">
                        <a:latin typeface="Cambria Math"/>
                      </a:rPr>
                      <m:t>𝑂𝑣𝑒𝑟𝑠𝑒𝑎𝑠</m:t>
                    </m:r>
                    <m:r>
                      <a:rPr lang="en-US" altLang="zh-CN" sz="1600" i="1">
                        <a:latin typeface="Cambria Math"/>
                      </a:rPr>
                      <m:t>_</m:t>
                    </m:r>
                    <m:r>
                      <a:rPr lang="en-US" altLang="zh-CN" sz="1600" i="1">
                        <a:latin typeface="Cambria Math"/>
                      </a:rPr>
                      <m:t>𝐶h𝑖𝑛𝑒𝑠𝑒</m:t>
                    </m:r>
                    <m:r>
                      <a:rPr lang="en-US" altLang="zh-CN" sz="1600" i="1">
                        <a:latin typeface="Cambria Math"/>
                      </a:rPr>
                      <m:t>(</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是华侨，</a:t>
                </a:r>
                <a14:m>
                  <m:oMath xmlns:m="http://schemas.openxmlformats.org/officeDocument/2006/math">
                    <m:r>
                      <a:rPr lang="en-US" altLang="zh-CN" sz="1600" i="1">
                        <a:latin typeface="Cambria Math"/>
                      </a:rPr>
                      <m:t>𝑂𝑣𝑒𝑟𝑠𝑒𝑎𝑠</m:t>
                    </m:r>
                    <m:r>
                      <a:rPr lang="en-US" altLang="zh-CN" sz="1600" i="1">
                        <a:latin typeface="Cambria Math"/>
                      </a:rPr>
                      <m:t>(</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在国外定居，</a:t>
                </a:r>
                <a14:m>
                  <m:oMath xmlns:m="http://schemas.openxmlformats.org/officeDocument/2006/math">
                    <m:r>
                      <a:rPr lang="en-US" altLang="zh-CN" sz="1600" i="1">
                        <a:latin typeface="Cambria Math"/>
                      </a:rPr>
                      <m:t>𝐶h𝑖𝑛𝑒𝑠𝑒</m:t>
                    </m:r>
                    <m:r>
                      <a:rPr lang="en-US" altLang="zh-CN" sz="1600" i="1">
                        <a:latin typeface="Cambria Math"/>
                      </a:rPr>
                      <m:t>(</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具有中国国籍。</a:t>
                </a:r>
              </a:p>
              <a:p>
                <a:pPr>
                  <a:lnSpc>
                    <a:spcPct val="150000"/>
                  </a:lnSpc>
                </a:pPr>
                <a:r>
                  <a:rPr lang="en-US" altLang="zh-CN" sz="1600" dirty="0"/>
                  <a:t>(5) </a:t>
                </a:r>
                <a14:m>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a:latin typeface="Cambria Math"/>
                      </a:rPr>
                      <m:t>(</m:t>
                    </m:r>
                    <m:r>
                      <a:rPr lang="en-US" altLang="zh-CN" sz="1600" i="1">
                        <a:latin typeface="Cambria Math"/>
                      </a:rPr>
                      <m:t>𝐵𝑜𝑦</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 </m:t>
                    </m:r>
                    <m:r>
                      <m:rPr>
                        <m:sty m:val="p"/>
                      </m:rPr>
                      <a:rPr lang="en-US" altLang="zh-CN" sz="1600">
                        <a:latin typeface="Cambria Math"/>
                      </a:rPr>
                      <m:t>WorldCup</m:t>
                    </m:r>
                    <m:r>
                      <a:rPr lang="en-US" altLang="zh-CN" sz="1600" i="1">
                        <a:latin typeface="Cambria Math"/>
                      </a:rPr>
                      <m:t>))</m:t>
                    </m:r>
                  </m:oMath>
                </a14:m>
                <a:r>
                  <a:rPr lang="zh-CN" altLang="zh-CN" sz="1600" dirty="0"/>
                  <a:t>。其中，</a:t>
                </a:r>
                <a14:m>
                  <m:oMath xmlns:m="http://schemas.openxmlformats.org/officeDocument/2006/math">
                    <m:r>
                      <a:rPr lang="en-US" altLang="zh-CN" sz="1600" i="1">
                        <a:latin typeface="Cambria Math"/>
                      </a:rPr>
                      <m:t>𝐵𝑜𝑦</m:t>
                    </m:r>
                    <m:r>
                      <a:rPr lang="en-US" altLang="zh-CN" sz="1600" i="1">
                        <a:latin typeface="Cambria Math"/>
                      </a:rPr>
                      <m:t>(</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是男生，</a:t>
                </a:r>
                <a14:m>
                  <m:oMath xmlns:m="http://schemas.openxmlformats.org/officeDocument/2006/math">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 </m:t>
                    </m:r>
                    <m:r>
                      <m:rPr>
                        <m:sty m:val="p"/>
                      </m:rPr>
                      <a:rPr lang="en-US" altLang="zh-CN" sz="1600">
                        <a:latin typeface="Cambria Math"/>
                      </a:rPr>
                      <m:t>WorldCup</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喜欢看世界杯。</a:t>
                </a:r>
              </a:p>
            </p:txBody>
          </p:sp>
        </mc:Choice>
        <mc:Fallback xmlns="">
          <p:sp>
            <p:nvSpPr>
              <p:cNvPr id="3" name="矩形 2"/>
              <p:cNvSpPr>
                <a:spLocks noRot="1" noChangeAspect="1" noMove="1" noResize="1" noEditPoints="1" noAdjustHandles="1" noChangeArrowheads="1" noChangeShapeType="1" noTextEdit="1"/>
              </p:cNvSpPr>
              <p:nvPr/>
            </p:nvSpPr>
            <p:spPr>
              <a:xfrm>
                <a:off x="231139" y="899273"/>
                <a:ext cx="8912862" cy="5493812"/>
              </a:xfrm>
              <a:prstGeom prst="rect">
                <a:avLst/>
              </a:prstGeom>
              <a:blipFill rotWithShape="1">
                <a:blip r:embed="rId3"/>
                <a:stretch>
                  <a:fillRect l="-752" r="-5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67567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7663114-BA1E-4D33-B77E-13B4B0533AAA}"/>
              </a:ext>
            </a:extLst>
          </p:cNvPr>
          <p:cNvSpPr>
            <a:spLocks noGrp="1"/>
          </p:cNvSpPr>
          <p:nvPr>
            <p:ph type="title"/>
          </p:nvPr>
        </p:nvSpPr>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用神经网络拟合（行动）价值函数：</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Deep Q-learning</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xmlns="" id="{E84882DD-E718-45DE-9428-DD968E9BF3B4}"/>
                  </a:ext>
                </a:extLst>
              </p:cNvPr>
              <p:cNvSpPr txBox="1"/>
              <p:nvPr/>
            </p:nvSpPr>
            <p:spPr>
              <a:xfrm>
                <a:off x="0" y="1043446"/>
                <a:ext cx="5655617" cy="369332"/>
              </a:xfrm>
              <a:prstGeom prst="rect">
                <a:avLst/>
              </a:prstGeom>
              <a:noFill/>
            </p:spPr>
            <p:txBody>
              <a:bodyPr wrap="square" rtlCol="0">
                <a:spAutoFit/>
              </a:bodyPr>
              <a:lstStyle>
                <a:defPPr>
                  <a:defRPr lang="zh-CN"/>
                </a:defPPr>
                <a:lvl1pPr>
                  <a:defRPr sz="2400" b="1">
                    <a:ea typeface="黑体" pitchFamily="49" charset="-122"/>
                  </a:defRPr>
                </a:lvl1pPr>
              </a:lstStyle>
              <a:p>
                <a:pPr algn="ctr"/>
                <a:r>
                  <a:rPr lang="zh-CN" altLang="en-US"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使用</a:t>
                </a:r>
                <a14:m>
                  <m:oMath xmlns:m="http://schemas.openxmlformats.org/officeDocument/2006/math">
                    <m:r>
                      <a:rPr lang="en-US" altLang="zh-CN" sz="1800">
                        <a:solidFill>
                          <a:srgbClr val="C00000"/>
                        </a:solidFill>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贪心策略的</a:t>
                </a:r>
                <a:r>
                  <a:rPr lang="en-US" altLang="zh-CN"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Q</a:t>
                </a:r>
                <a:r>
                  <a:rPr lang="zh-CN" altLang="en-US"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学习</a:t>
                </a:r>
                <a:endParaRPr lang="en-US" altLang="zh-CN"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E84882DD-E718-45DE-9428-DD968E9BF3B4}"/>
                  </a:ext>
                </a:extLst>
              </p:cNvPr>
              <p:cNvSpPr txBox="1">
                <a:spLocks noRot="1" noChangeAspect="1" noMove="1" noResize="1" noEditPoints="1" noAdjustHandles="1" noChangeArrowheads="1" noChangeShapeType="1" noTextEdit="1"/>
              </p:cNvSpPr>
              <p:nvPr/>
            </p:nvSpPr>
            <p:spPr>
              <a:xfrm>
                <a:off x="0" y="1043446"/>
                <a:ext cx="5655617" cy="369332"/>
              </a:xfrm>
              <a:prstGeom prst="rect">
                <a:avLst/>
              </a:prstGeom>
              <a:blipFill>
                <a:blip r:embed="rId2"/>
                <a:stretch>
                  <a:fillRect t="-9836"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xmlns="" id="{5676E807-CC9A-45B2-B2B3-3B181DEECDF0}"/>
                  </a:ext>
                </a:extLst>
              </p:cNvPr>
              <p:cNvSpPr txBox="1"/>
              <p:nvPr/>
            </p:nvSpPr>
            <p:spPr>
              <a:xfrm>
                <a:off x="122351" y="1526820"/>
                <a:ext cx="5801931" cy="3089179"/>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采样</a:t>
                </a:r>
                <a14:m>
                  <m:oMath xmlns:m="http://schemas.openxmlformats.org/officeDocument/2006/math">
                    <m:r>
                      <a:rPr lang="en-US" altLang="zh-CN" b="1" dirty="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r>
                      <m:rPr>
                        <m:nor/>
                      </m:rPr>
                      <a:rPr lang="en-US" altLang="zh-CN" b="1" dirty="0">
                        <a:latin typeface="Times New Roman" panose="020206030504050203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𝑔𝑟𝑒𝑒𝑑</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sz="1400" b="1" i="1">
                            <a:latin typeface="Cambria Math"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400" b="1" i="1">
                            <a:latin typeface="Cambria Math"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sz="1400" b="1" i="1">
                            <a:latin typeface="Cambria Math"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sz="1400" b="1" i="1">
                                <a:latin typeface="Cambria Math"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sz="1400" b="1" i="1">
                                    <a:latin typeface="Cambria Math" charset="0"/>
                                    <a:ea typeface="华文楷体" panose="02010600040101010101" pitchFamily="2" charset="-122"/>
                                    <a:cs typeface="Times New Roman" panose="02020603050405020304" pitchFamily="18" charset="0"/>
                                  </a:rPr>
                                </m:ctrlPr>
                              </m:limLowPr>
                              <m:e>
                                <m:r>
                                  <m:rPr>
                                    <m:sty m:val="p"/>
                                  </m:rPr>
                                  <a:rPr lang="en-US" altLang="zh-CN" sz="1400" b="1">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sz="1400" b="1" i="1">
                                        <a:latin typeface="Cambria Math" charset="0"/>
                                        <a:ea typeface="华文楷体" panose="02010600040101010101" pitchFamily="2" charset="-122"/>
                                        <a:cs typeface="Times New Roman" panose="02020603050405020304" pitchFamily="18" charset="0"/>
                                      </a:rPr>
                                    </m:ctrlPr>
                                  </m:sSup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sz="1400" b="1">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charset="0"/>
                                <a:ea typeface="华文楷体" panose="02010600040101010101" pitchFamily="2" charset="-122"/>
                                <a:cs typeface="Times New Roman" panose="02020603050405020304" pitchFamily="18" charset="0"/>
                              </a:rPr>
                            </m:ctrlPr>
                          </m:dPr>
                          <m:e>
                            <m:sSup>
                              <m:sSupPr>
                                <m:ctrlPr>
                                  <a:rPr lang="en-US" altLang="zh-CN" sz="1400" b="1" i="1">
                                    <a:latin typeface="Cambria Math" charset="0"/>
                                    <a:ea typeface="华文楷体" panose="02010600040101010101" pitchFamily="2" charset="-122"/>
                                    <a:cs typeface="Times New Roman" panose="02020603050405020304" pitchFamily="18" charset="0"/>
                                  </a:rPr>
                                </m:ctrlPr>
                              </m:sSup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400" b="1" i="1">
                                <a:latin typeface="Cambria Math"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5676E807-CC9A-45B2-B2B3-3B181DEECDF0}"/>
                  </a:ext>
                </a:extLst>
              </p:cNvPr>
              <p:cNvSpPr txBox="1">
                <a:spLocks noRot="1" noChangeAspect="1" noMove="1" noResize="1" noEditPoints="1" noAdjustHandles="1" noChangeArrowheads="1" noChangeShapeType="1" noTextEdit="1"/>
              </p:cNvSpPr>
              <p:nvPr/>
            </p:nvSpPr>
            <p:spPr>
              <a:xfrm>
                <a:off x="122351" y="1526820"/>
                <a:ext cx="5801931" cy="3089179"/>
              </a:xfrm>
              <a:prstGeom prst="rect">
                <a:avLst/>
              </a:prstGeom>
              <a:blipFill>
                <a:blip r:embed="rId3"/>
                <a:stretch>
                  <a:fillRect l="-734" t="-589"/>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xmlns="" id="{ACD89159-39DD-4710-A88A-1D726E01A03E}"/>
                  </a:ext>
                </a:extLst>
              </p:cNvPr>
              <p:cNvSpPr/>
              <p:nvPr/>
            </p:nvSpPr>
            <p:spPr>
              <a:xfrm>
                <a:off x="6014434" y="1653303"/>
                <a:ext cx="2606354" cy="2640403"/>
              </a:xfrm>
              <a:prstGeom prst="rect">
                <a:avLst/>
              </a:prstGeom>
            </p:spPr>
            <p:txBody>
              <a:bodyPr wrap="square">
                <a:spAutoFit/>
              </a:bodyPr>
              <a:lstStyle/>
              <a:p>
                <a:pPr indent="-342900">
                  <a:lnSpc>
                    <a:spcPct val="150000"/>
                  </a:lnSpc>
                  <a:buFont typeface="Arial" panose="020B0604020202020204" pitchFamily="34" charset="0"/>
                  <a:buChar char="•"/>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状态数量太多时，有些状态可能始终无法采样到，因此对这些状态的</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函数进行估计是很困难的</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状态数量无限时，不可能用一张表（数组）来记录</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函数的值</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3" name="矩形 22">
                <a:extLst>
                  <a:ext uri="{FF2B5EF4-FFF2-40B4-BE49-F238E27FC236}">
                    <a16:creationId xmlns:a16="http://schemas.microsoft.com/office/drawing/2014/main" id="{ACD89159-39DD-4710-A88A-1D726E01A03E}"/>
                  </a:ext>
                </a:extLst>
              </p:cNvPr>
              <p:cNvSpPr>
                <a:spLocks noRot="1" noChangeAspect="1" noMove="1" noResize="1" noEditPoints="1" noAdjustHandles="1" noChangeArrowheads="1" noChangeShapeType="1" noTextEdit="1"/>
              </p:cNvSpPr>
              <p:nvPr/>
            </p:nvSpPr>
            <p:spPr>
              <a:xfrm>
                <a:off x="6014434" y="1653303"/>
                <a:ext cx="2606354" cy="2640403"/>
              </a:xfrm>
              <a:prstGeom prst="rect">
                <a:avLst/>
              </a:prstGeom>
              <a:blipFill>
                <a:blip r:embed="rId4"/>
                <a:stretch>
                  <a:fillRect l="-1405" r="-1874" b="-23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D5153DDB-AC26-418D-AA9E-2333367DDC23}"/>
                  </a:ext>
                </a:extLst>
              </p:cNvPr>
              <p:cNvSpPr/>
              <p:nvPr/>
            </p:nvSpPr>
            <p:spPr>
              <a:xfrm>
                <a:off x="353856" y="4851856"/>
                <a:ext cx="8719085" cy="1712456"/>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思路：将</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函数参数化（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parametrize</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），用一个非线性回归模型来拟合</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函数，例如（深度）神经网络</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能够用有限的参数刻画无限的状态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由于回归函数的连续性，没有探索过的状态也可通过周围的状态来估计</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D5153DDB-AC26-418D-AA9E-2333367DDC23}"/>
                  </a:ext>
                </a:extLst>
              </p:cNvPr>
              <p:cNvSpPr>
                <a:spLocks noRot="1" noChangeAspect="1" noMove="1" noResize="1" noEditPoints="1" noAdjustHandles="1" noChangeArrowheads="1" noChangeShapeType="1" noTextEdit="1"/>
              </p:cNvSpPr>
              <p:nvPr/>
            </p:nvSpPr>
            <p:spPr>
              <a:xfrm>
                <a:off x="353856" y="4851856"/>
                <a:ext cx="8719085" cy="1712456"/>
              </a:xfrm>
              <a:prstGeom prst="rect">
                <a:avLst/>
              </a:prstGeom>
              <a:blipFill>
                <a:blip r:embed="rId5"/>
                <a:stretch>
                  <a:fillRect l="-559" b="-49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98833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xmlns="" id="{F9771EFC-F823-41F9-A6DA-F561C77720F7}"/>
              </a:ext>
            </a:extLst>
          </p:cNvPr>
          <p:cNvSpPr/>
          <p:nvPr/>
        </p:nvSpPr>
        <p:spPr>
          <a:xfrm>
            <a:off x="658703" y="3553771"/>
            <a:ext cx="4922044" cy="830997"/>
          </a:xfrm>
          <a:prstGeom prst="rect">
            <a:avLst/>
          </a:prstGeom>
        </p:spPr>
        <p:txBody>
          <a:bodyPr wrap="square">
            <a:spAutoFit/>
          </a:bodyPr>
          <a:lstStyle/>
          <a:p>
            <a:r>
              <a:rPr lang="en-US" altLang="zh-CN" sz="2400" dirty="0">
                <a:latin typeface="Cambria Math" panose="02040503050406030204" pitchFamily="18" charset="0"/>
                <a:ea typeface="黑体" panose="02010609060101010101" pitchFamily="49" charset="-122"/>
              </a:rPr>
              <a:t/>
            </a:r>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C084716F-B560-45AD-9A75-CA915D2E26F3}"/>
                  </a:ext>
                </a:extLst>
              </p:cNvPr>
              <p:cNvSpPr txBox="1"/>
              <p:nvPr/>
            </p:nvSpPr>
            <p:spPr>
              <a:xfrm>
                <a:off x="729765" y="1370567"/>
                <a:ext cx="7373706" cy="3380284"/>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charset="0"/>
                            <a:ea typeface="黑体" pitchFamily="49" charset="-122"/>
                          </a:rPr>
                        </m:ctrlPr>
                      </m:sSubPr>
                      <m:e>
                        <m:r>
                          <a:rPr lang="en-US" altLang="zh-CN" b="1" i="1">
                            <a:solidFill>
                              <a:schemeClr val="tx1"/>
                            </a:solidFill>
                            <a:latin typeface="Cambria Math" panose="02040503050406030204" pitchFamily="18" charset="0"/>
                            <a:ea typeface="黑体" pitchFamily="49" charset="-122"/>
                          </a:rPr>
                          <m:t>𝒒</m:t>
                        </m:r>
                      </m:e>
                      <m:sub>
                        <m:r>
                          <a:rPr lang="en-US" altLang="zh-CN" b="1" i="1">
                            <a:solidFill>
                              <a:schemeClr val="tx1"/>
                            </a:solidFill>
                            <a:latin typeface="Cambria Math" panose="02040503050406030204" pitchFamily="18" charset="0"/>
                            <a:ea typeface="黑体" pitchFamily="49" charset="-122"/>
                          </a:rPr>
                          <m:t>𝝅</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函数的参数</a:t>
                </a:r>
                <a14:m>
                  <m:oMath xmlns:m="http://schemas.openxmlformats.org/officeDocument/2006/math">
                    <m:r>
                      <a:rPr lang="en-US" altLang="zh-CN" b="1" i="1" smtClean="0">
                        <a:solidFill>
                          <a:srgbClr val="FF0000"/>
                        </a:solidFill>
                        <a:latin typeface="Cambria Math" panose="02040503050406030204" pitchFamily="18" charset="0"/>
                        <a:ea typeface="黑体" pitchFamily="49" charset="-122"/>
                      </a:rPr>
                      <m:t>𝜽</m:t>
                    </m:r>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采样</a:t>
                </a:r>
                <a14:m>
                  <m:oMath xmlns:m="http://schemas.openxmlformats.org/officeDocument/2006/math">
                    <m:r>
                      <a:rPr lang="en-US" altLang="zh-CN" b="1" i="1" dirty="0" smtClean="0">
                        <a:solidFill>
                          <a:schemeClr val="tx1"/>
                        </a:solidFill>
                        <a:latin typeface="Cambria Math" panose="02040503050406030204" pitchFamily="18" charset="0"/>
                        <a:ea typeface="黑体" pitchFamily="49" charset="-122"/>
                      </a:rPr>
                      <m:t>𝒂</m:t>
                    </m:r>
                    <m:r>
                      <a:rPr lang="en-US" altLang="zh-CN" b="1" i="1" dirty="0" smtClean="0">
                        <a:solidFill>
                          <a:schemeClr val="tx1"/>
                        </a:solidFill>
                        <a:latin typeface="Cambria Math" panose="02040503050406030204" pitchFamily="18" charset="0"/>
                        <a:ea typeface="黑体" pitchFamily="49" charset="-122"/>
                      </a:rPr>
                      <m:t>∼</m:t>
                    </m:r>
                    <m:r>
                      <a:rPr lang="en-US" altLang="zh-CN" b="1" i="1">
                        <a:solidFill>
                          <a:schemeClr val="tx1"/>
                        </a:solidFill>
                        <a:latin typeface="Cambria Math" panose="02040503050406030204" pitchFamily="18" charset="0"/>
                      </a:rPr>
                      <m:t>𝝐</m:t>
                    </m:r>
                    <m:r>
                      <m:rPr>
                        <m:nor/>
                      </m:rPr>
                      <a:rPr lang="en-US" altLang="zh-CN" b="1" dirty="0">
                        <a:latin typeface="Times New Roman" panose="02020603050405020304" pitchFamily="18" charset="0"/>
                        <a:ea typeface="华文楷体" panose="02010600040101010101" pitchFamily="2" charset="-122"/>
                        <a:cs typeface="Times New Roman" panose="02020603050405020304" pitchFamily="18" charset="0"/>
                      </a:rPr>
                      <m:t>−</m:t>
                    </m:r>
                    <m:r>
                      <a:rPr lang="en-US" altLang="zh-CN" b="1" i="1">
                        <a:solidFill>
                          <a:schemeClr val="tx1"/>
                        </a:solidFill>
                        <a:latin typeface="Cambria Math" panose="02040503050406030204" pitchFamily="18" charset="0"/>
                      </a:rPr>
                      <m:t>𝒈𝒓𝒆𝒆𝒅</m:t>
                    </m:r>
                    <m:sSub>
                      <m:sSubPr>
                        <m:ctrlPr>
                          <a:rPr lang="en-US" altLang="zh-CN" b="1" i="1">
                            <a:solidFill>
                              <a:schemeClr val="tx1"/>
                            </a:solidFill>
                            <a:latin typeface="Cambria Math" charset="0"/>
                          </a:rPr>
                        </m:ctrlPr>
                      </m:sSubPr>
                      <m:e>
                        <m:r>
                          <a:rPr lang="en-US" altLang="zh-CN" b="1" i="1">
                            <a:solidFill>
                              <a:schemeClr val="tx1"/>
                            </a:solidFill>
                            <a:latin typeface="Cambria Math" panose="02040503050406030204" pitchFamily="18" charset="0"/>
                          </a:rPr>
                          <m:t>𝒚</m:t>
                        </m:r>
                      </m:e>
                      <m:sub>
                        <m:r>
                          <a:rPr lang="en-US" altLang="zh-CN" b="1" i="1">
                            <a:solidFill>
                              <a:schemeClr val="tx1"/>
                            </a:solidFill>
                            <a:latin typeface="Cambria Math" panose="02040503050406030204" pitchFamily="18" charset="0"/>
                          </a:rPr>
                          <m:t>𝝅</m:t>
                        </m:r>
                      </m:sub>
                    </m:sSub>
                    <m:d>
                      <m:dPr>
                        <m:ctrlPr>
                          <a:rPr lang="en-US" altLang="zh-CN" b="1" i="1">
                            <a:solidFill>
                              <a:schemeClr val="tx1"/>
                            </a:solidFill>
                            <a:latin typeface="Cambria Math" charset="0"/>
                          </a:rPr>
                        </m:ctrlPr>
                      </m:dPr>
                      <m:e>
                        <m:r>
                          <a:rPr lang="en-US" altLang="zh-CN" b="1" i="1">
                            <a:solidFill>
                              <a:schemeClr val="tx1"/>
                            </a:solidFill>
                            <a:latin typeface="Cambria Math" panose="02040503050406030204" pitchFamily="18" charset="0"/>
                          </a:rPr>
                          <m:t>𝒔</m:t>
                        </m:r>
                        <m:r>
                          <a:rPr lang="en-US" altLang="zh-CN" b="1" i="1" smtClean="0">
                            <a:solidFill>
                              <a:schemeClr val="tx1"/>
                            </a:solidFill>
                            <a:latin typeface="Cambria Math" panose="02040503050406030204" pitchFamily="18" charset="0"/>
                          </a:rPr>
                          <m:t>;</m:t>
                        </m:r>
                        <m:r>
                          <a:rPr lang="en-US" altLang="zh-CN" b="1" i="1" smtClean="0">
                            <a:solidFill>
                              <a:srgbClr val="FF0000"/>
                            </a:solidFill>
                            <a:latin typeface="Cambria Math" panose="02040503050406030204" pitchFamily="18" charset="0"/>
                          </a:rPr>
                          <m:t>𝜽</m:t>
                        </m:r>
                      </m:e>
                    </m:d>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i="1" smtClean="0">
                        <a:latin typeface="Cambria Math" panose="02040503050406030204" pitchFamily="18" charset="0"/>
                        <a:ea typeface="黑体" pitchFamily="49" charset="-122"/>
                      </a:rPr>
                      <m:t>𝒂</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i="1" smtClean="0">
                        <a:latin typeface="Cambria Math" panose="02040503050406030204" pitchFamily="18" charset="0"/>
                        <a:ea typeface="黑体" pitchFamily="49" charset="-122"/>
                      </a:rPr>
                      <m:t>𝑹</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损失函数</a:t>
                </a:r>
                <a14:m>
                  <m:oMath xmlns:m="http://schemas.openxmlformats.org/officeDocument/2006/math">
                    <m:r>
                      <a:rPr lang="en-US" altLang="zh-CN" b="1" i="0" smtClean="0">
                        <a:solidFill>
                          <a:srgbClr val="FF0000"/>
                        </a:solidFill>
                        <a:latin typeface="Cambria Math" panose="02040503050406030204" pitchFamily="18" charset="0"/>
                        <a:ea typeface="黑体" pitchFamily="49" charset="-122"/>
                      </a:rPr>
                      <m:t>𝐋</m:t>
                    </m:r>
                    <m:d>
                      <m:dPr>
                        <m:ctrlPr>
                          <a:rPr lang="en-US" altLang="zh-CN" b="1" i="1" smtClean="0">
                            <a:solidFill>
                              <a:srgbClr val="FF0000"/>
                            </a:solidFill>
                            <a:latin typeface="Cambria Math" charset="0"/>
                            <a:ea typeface="黑体" pitchFamily="49" charset="-122"/>
                          </a:rPr>
                        </m:ctrlPr>
                      </m:dPr>
                      <m:e>
                        <m:r>
                          <a:rPr lang="en-US" altLang="zh-CN" b="1" i="1" smtClean="0">
                            <a:solidFill>
                              <a:srgbClr val="FF0000"/>
                            </a:solidFill>
                            <a:latin typeface="Cambria Math" panose="02040503050406030204" pitchFamily="18" charset="0"/>
                            <a:ea typeface="黑体" pitchFamily="49" charset="-122"/>
                          </a:rPr>
                          <m:t>𝜽</m:t>
                        </m:r>
                      </m:e>
                    </m:d>
                    <m:r>
                      <a:rPr lang="en-US" altLang="zh-CN" b="1" i="1" smtClean="0">
                        <a:solidFill>
                          <a:srgbClr val="FF0000"/>
                        </a:solidFill>
                        <a:latin typeface="Cambria Math" panose="02040503050406030204" pitchFamily="18" charset="0"/>
                        <a:ea typeface="黑体" pitchFamily="49" charset="-122"/>
                      </a:rPr>
                      <m:t>=</m:t>
                    </m:r>
                    <m:sSup>
                      <m:sSupPr>
                        <m:ctrlPr>
                          <a:rPr lang="en-US" altLang="zh-CN" b="1" i="1" smtClean="0">
                            <a:solidFill>
                              <a:srgbClr val="FF0000"/>
                            </a:solidFill>
                            <a:latin typeface="Cambria Math" charset="0"/>
                            <a:ea typeface="黑体" pitchFamily="49" charset="-122"/>
                          </a:rPr>
                        </m:ctrlPr>
                      </m:sSupPr>
                      <m:e>
                        <m:f>
                          <m:fPr>
                            <m:ctrlPr>
                              <a:rPr lang="en-US" altLang="zh-CN" b="1" i="1" smtClean="0">
                                <a:solidFill>
                                  <a:srgbClr val="FF0000"/>
                                </a:solidFill>
                                <a:latin typeface="Cambria Math" charset="0"/>
                                <a:ea typeface="黑体" pitchFamily="49" charset="-122"/>
                              </a:rPr>
                            </m:ctrlPr>
                          </m:fPr>
                          <m:num>
                            <m:r>
                              <a:rPr lang="en-US" altLang="zh-CN" b="1" i="1" smtClean="0">
                                <a:solidFill>
                                  <a:srgbClr val="FF0000"/>
                                </a:solidFill>
                                <a:latin typeface="Cambria Math" panose="02040503050406030204" pitchFamily="18" charset="0"/>
                                <a:ea typeface="黑体" pitchFamily="49" charset="-122"/>
                              </a:rPr>
                              <m:t>𝟏</m:t>
                            </m:r>
                          </m:num>
                          <m:den>
                            <m:r>
                              <a:rPr lang="en-US" altLang="zh-CN" b="1" i="1" smtClean="0">
                                <a:solidFill>
                                  <a:srgbClr val="FF0000"/>
                                </a:solidFill>
                                <a:latin typeface="Cambria Math" panose="02040503050406030204" pitchFamily="18" charset="0"/>
                                <a:ea typeface="黑体" pitchFamily="49" charset="-122"/>
                              </a:rPr>
                              <m:t>𝟐</m:t>
                            </m:r>
                          </m:den>
                        </m:f>
                        <m:d>
                          <m:dPr>
                            <m:begChr m:val="["/>
                            <m:endChr m:val="]"/>
                            <m:ctrlPr>
                              <a:rPr lang="en-US" altLang="zh-CN" b="1" i="1" smtClean="0">
                                <a:solidFill>
                                  <a:srgbClr val="FF0000"/>
                                </a:solidFill>
                                <a:latin typeface="Cambria Math" charset="0"/>
                                <a:ea typeface="黑体" pitchFamily="49" charset="-122"/>
                              </a:rPr>
                            </m:ctrlPr>
                          </m:dPr>
                          <m:e>
                            <m:r>
                              <a:rPr lang="en-US" altLang="zh-CN" b="1" i="1" smtClean="0">
                                <a:solidFill>
                                  <a:srgbClr val="FF0000"/>
                                </a:solidFill>
                                <a:latin typeface="Cambria Math" panose="02040503050406030204" pitchFamily="18" charset="0"/>
                                <a:ea typeface="黑体" pitchFamily="49" charset="-122"/>
                              </a:rPr>
                              <m:t>𝑹</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𝜸</m:t>
                            </m:r>
                            <m:sSub>
                              <m:sSubPr>
                                <m:ctrlPr>
                                  <a:rPr lang="en-US" altLang="zh-CN" b="1" i="1" smtClean="0">
                                    <a:solidFill>
                                      <a:srgbClr val="FF0000"/>
                                    </a:solidFill>
                                    <a:latin typeface="Cambria Math" charset="0"/>
                                    <a:ea typeface="黑体" pitchFamily="49" charset="-122"/>
                                  </a:rPr>
                                </m:ctrlPr>
                              </m:sSubPr>
                              <m:e>
                                <m:r>
                                  <a:rPr lang="en-US" altLang="zh-CN" b="1" i="1" smtClean="0">
                                    <a:solidFill>
                                      <a:srgbClr val="FF0000"/>
                                    </a:solidFill>
                                    <a:latin typeface="Cambria Math" panose="02040503050406030204" pitchFamily="18" charset="0"/>
                                    <a:ea typeface="黑体" pitchFamily="49" charset="-122"/>
                                  </a:rPr>
                                  <m:t> </m:t>
                                </m:r>
                                <m:limLow>
                                  <m:limLowPr>
                                    <m:ctrlPr>
                                      <a:rPr lang="en-US" altLang="zh-CN" b="1" i="1" smtClean="0">
                                        <a:solidFill>
                                          <a:srgbClr val="FF0000"/>
                                        </a:solidFill>
                                        <a:latin typeface="Cambria Math" charset="0"/>
                                        <a:ea typeface="黑体" pitchFamily="49" charset="-122"/>
                                      </a:rPr>
                                    </m:ctrlPr>
                                  </m:limLowPr>
                                  <m:e>
                                    <m:r>
                                      <a:rPr lang="en-US" altLang="zh-CN" b="1" i="0" smtClean="0">
                                        <a:solidFill>
                                          <a:srgbClr val="FF0000"/>
                                        </a:solidFill>
                                        <a:latin typeface="Cambria Math" panose="02040503050406030204" pitchFamily="18" charset="0"/>
                                        <a:ea typeface="黑体" pitchFamily="49" charset="-122"/>
                                      </a:rPr>
                                      <m:t>𝐦𝐚𝐱</m:t>
                                    </m:r>
                                  </m:e>
                                  <m:lim>
                                    <m:sSup>
                                      <m:sSupPr>
                                        <m:ctrlPr>
                                          <a:rPr lang="en-US" altLang="zh-CN" b="1" i="1" smtClean="0">
                                            <a:solidFill>
                                              <a:srgbClr val="FF0000"/>
                                            </a:solidFill>
                                            <a:latin typeface="Cambria Math" charset="0"/>
                                            <a:ea typeface="黑体" pitchFamily="49" charset="-122"/>
                                          </a:rPr>
                                        </m:ctrlPr>
                                      </m:sSupPr>
                                      <m:e>
                                        <m:r>
                                          <a:rPr lang="en-US" altLang="zh-CN" b="1" i="1" smtClean="0">
                                            <a:solidFill>
                                              <a:srgbClr val="FF0000"/>
                                            </a:solidFill>
                                            <a:latin typeface="Cambria Math" panose="02040503050406030204" pitchFamily="18" charset="0"/>
                                            <a:ea typeface="黑体" pitchFamily="49" charset="-122"/>
                                          </a:rPr>
                                          <m:t>𝒂</m:t>
                                        </m:r>
                                      </m:e>
                                      <m:sup>
                                        <m:r>
                                          <a:rPr lang="en-US" altLang="zh-CN" b="1" i="1" smtClean="0">
                                            <a:solidFill>
                                              <a:srgbClr val="FF0000"/>
                                            </a:solidFill>
                                            <a:latin typeface="Cambria Math" panose="02040503050406030204" pitchFamily="18" charset="0"/>
                                            <a:ea typeface="黑体" pitchFamily="49" charset="-122"/>
                                          </a:rPr>
                                          <m:t>′</m:t>
                                        </m:r>
                                      </m:sup>
                                    </m:sSup>
                                  </m:lim>
                                </m:limLow>
                                <m:r>
                                  <a:rPr lang="en-US" altLang="zh-CN" b="1" i="1" smtClean="0">
                                    <a:solidFill>
                                      <a:srgbClr val="FF0000"/>
                                    </a:solidFill>
                                    <a:latin typeface="Cambria Math" panose="02040503050406030204" pitchFamily="18" charset="0"/>
                                    <a:ea typeface="黑体" pitchFamily="49" charset="-122"/>
                                  </a:rPr>
                                  <m:t> </m:t>
                                </m:r>
                                <m:r>
                                  <a:rPr lang="en-US" altLang="zh-CN" b="1" i="1" smtClean="0">
                                    <a:solidFill>
                                      <a:srgbClr val="FF0000"/>
                                    </a:solidFill>
                                    <a:latin typeface="Cambria Math" panose="02040503050406030204" pitchFamily="18" charset="0"/>
                                    <a:ea typeface="黑体" pitchFamily="49" charset="-122"/>
                                  </a:rPr>
                                  <m:t>𝒒</m:t>
                                </m:r>
                              </m:e>
                              <m:sub>
                                <m:r>
                                  <a:rPr lang="en-US" altLang="zh-CN" b="1" i="1" smtClean="0">
                                    <a:solidFill>
                                      <a:srgbClr val="FF0000"/>
                                    </a:solidFill>
                                    <a:latin typeface="Cambria Math" panose="02040503050406030204" pitchFamily="18" charset="0"/>
                                    <a:ea typeface="黑体" pitchFamily="49" charset="-122"/>
                                  </a:rPr>
                                  <m:t>𝝅</m:t>
                                </m:r>
                              </m:sub>
                            </m:sSub>
                            <m:d>
                              <m:dPr>
                                <m:ctrlPr>
                                  <a:rPr lang="en-US" altLang="zh-CN" b="1" i="1" smtClean="0">
                                    <a:solidFill>
                                      <a:srgbClr val="FF0000"/>
                                    </a:solidFill>
                                    <a:latin typeface="Cambria Math" charset="0"/>
                                    <a:ea typeface="黑体" pitchFamily="49" charset="-122"/>
                                  </a:rPr>
                                </m:ctrlPr>
                              </m:dPr>
                              <m:e>
                                <m:sSup>
                                  <m:sSupPr>
                                    <m:ctrlPr>
                                      <a:rPr lang="en-US" altLang="zh-CN" b="1" i="1" smtClean="0">
                                        <a:solidFill>
                                          <a:srgbClr val="FF0000"/>
                                        </a:solidFill>
                                        <a:latin typeface="Cambria Math" charset="0"/>
                                        <a:ea typeface="黑体" pitchFamily="49" charset="-122"/>
                                      </a:rPr>
                                    </m:ctrlPr>
                                  </m:sSupPr>
                                  <m:e>
                                    <m:r>
                                      <a:rPr lang="en-US" altLang="zh-CN" b="1" i="1" smtClean="0">
                                        <a:solidFill>
                                          <a:srgbClr val="FF0000"/>
                                        </a:solidFill>
                                        <a:latin typeface="Cambria Math" panose="02040503050406030204" pitchFamily="18" charset="0"/>
                                        <a:ea typeface="黑体" pitchFamily="49" charset="-122"/>
                                      </a:rPr>
                                      <m:t>𝒔</m:t>
                                    </m:r>
                                  </m:e>
                                  <m:sup>
                                    <m:r>
                                      <a:rPr lang="en-US" altLang="zh-CN" b="1" i="1" smtClean="0">
                                        <a:solidFill>
                                          <a:srgbClr val="FF0000"/>
                                        </a:solidFill>
                                        <a:latin typeface="Cambria Math" panose="02040503050406030204" pitchFamily="18" charset="0"/>
                                        <a:ea typeface="黑体" pitchFamily="49" charset="-122"/>
                                      </a:rPr>
                                      <m:t>′</m:t>
                                    </m:r>
                                  </m:sup>
                                </m:sSup>
                                <m:r>
                                  <a:rPr lang="en-US" altLang="zh-CN" b="1" i="1" smtClean="0">
                                    <a:solidFill>
                                      <a:srgbClr val="FF0000"/>
                                    </a:solidFill>
                                    <a:latin typeface="Cambria Math" panose="02040503050406030204" pitchFamily="18" charset="0"/>
                                    <a:ea typeface="黑体" pitchFamily="49" charset="-122"/>
                                  </a:rPr>
                                  <m:t>,</m:t>
                                </m:r>
                                <m:sSup>
                                  <m:sSupPr>
                                    <m:ctrlPr>
                                      <a:rPr lang="en-US" altLang="zh-CN" b="1" i="1" smtClean="0">
                                        <a:solidFill>
                                          <a:srgbClr val="FF0000"/>
                                        </a:solidFill>
                                        <a:latin typeface="Cambria Math" charset="0"/>
                                        <a:ea typeface="黑体" pitchFamily="49" charset="-122"/>
                                      </a:rPr>
                                    </m:ctrlPr>
                                  </m:sSupPr>
                                  <m:e>
                                    <m:r>
                                      <a:rPr lang="en-US" altLang="zh-CN" b="1" i="1" smtClean="0">
                                        <a:solidFill>
                                          <a:srgbClr val="FF0000"/>
                                        </a:solidFill>
                                        <a:latin typeface="Cambria Math" panose="02040503050406030204" pitchFamily="18" charset="0"/>
                                        <a:ea typeface="黑体" pitchFamily="49" charset="-122"/>
                                      </a:rPr>
                                      <m:t>𝒂</m:t>
                                    </m:r>
                                  </m:e>
                                  <m:sup>
                                    <m:r>
                                      <a:rPr lang="en-US" altLang="zh-CN" b="1" i="1" smtClean="0">
                                        <a:solidFill>
                                          <a:srgbClr val="FF0000"/>
                                        </a:solidFill>
                                        <a:latin typeface="Cambria Math" panose="02040503050406030204" pitchFamily="18" charset="0"/>
                                        <a:ea typeface="黑体" pitchFamily="49" charset="-122"/>
                                      </a:rPr>
                                      <m:t>′</m:t>
                                    </m:r>
                                  </m:sup>
                                </m:sSup>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e>
                            </m:d>
                            <m:r>
                              <a:rPr lang="en-US" altLang="zh-CN" b="1" i="1" smtClean="0">
                                <a:solidFill>
                                  <a:srgbClr val="FF0000"/>
                                </a:solidFill>
                                <a:latin typeface="Cambria Math" panose="02040503050406030204" pitchFamily="18" charset="0"/>
                                <a:ea typeface="黑体" pitchFamily="49" charset="-122"/>
                              </a:rPr>
                              <m:t>−</m:t>
                            </m:r>
                            <m:sSub>
                              <m:sSubPr>
                                <m:ctrlPr>
                                  <a:rPr lang="en-US" altLang="zh-CN" b="1" i="1" smtClean="0">
                                    <a:solidFill>
                                      <a:srgbClr val="FF0000"/>
                                    </a:solidFill>
                                    <a:latin typeface="Cambria Math" charset="0"/>
                                    <a:ea typeface="黑体" pitchFamily="49" charset="-122"/>
                                  </a:rPr>
                                </m:ctrlPr>
                              </m:sSubPr>
                              <m:e>
                                <m:r>
                                  <a:rPr lang="en-US" altLang="zh-CN" b="1" i="1" smtClean="0">
                                    <a:solidFill>
                                      <a:srgbClr val="FF0000"/>
                                    </a:solidFill>
                                    <a:latin typeface="Cambria Math" panose="02040503050406030204" pitchFamily="18" charset="0"/>
                                    <a:ea typeface="黑体" pitchFamily="49" charset="-122"/>
                                  </a:rPr>
                                  <m:t>𝒒</m:t>
                                </m:r>
                              </m:e>
                              <m:sub>
                                <m:r>
                                  <a:rPr lang="en-US" altLang="zh-CN" b="1" i="1" smtClean="0">
                                    <a:solidFill>
                                      <a:srgbClr val="FF0000"/>
                                    </a:solidFill>
                                    <a:latin typeface="Cambria Math" panose="02040503050406030204" pitchFamily="18" charset="0"/>
                                    <a:ea typeface="黑体" pitchFamily="49" charset="-122"/>
                                  </a:rPr>
                                  <m:t>𝝅</m:t>
                                </m:r>
                              </m:sub>
                            </m:sSub>
                            <m:d>
                              <m:dPr>
                                <m:ctrlPr>
                                  <a:rPr lang="en-US" altLang="zh-CN" b="1" i="1" smtClean="0">
                                    <a:solidFill>
                                      <a:srgbClr val="FF0000"/>
                                    </a:solidFill>
                                    <a:latin typeface="Cambria Math" charset="0"/>
                                    <a:ea typeface="黑体" pitchFamily="49" charset="-122"/>
                                  </a:rPr>
                                </m:ctrlPr>
                              </m:dPr>
                              <m:e>
                                <m:r>
                                  <a:rPr lang="en-US" altLang="zh-CN" b="1" i="1" smtClean="0">
                                    <a:solidFill>
                                      <a:srgbClr val="FF0000"/>
                                    </a:solidFill>
                                    <a:latin typeface="Cambria Math" panose="02040503050406030204" pitchFamily="18" charset="0"/>
                                    <a:ea typeface="黑体" pitchFamily="49" charset="-122"/>
                                  </a:rPr>
                                  <m:t>𝒔</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𝒂</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e>
                            </m:d>
                          </m:e>
                        </m:d>
                      </m:e>
                      <m:sup>
                        <m:r>
                          <a:rPr lang="en-US" altLang="zh-CN" b="1" i="1" smtClean="0">
                            <a:solidFill>
                              <a:srgbClr val="FF0000"/>
                            </a:solidFill>
                            <a:latin typeface="Cambria Math" panose="02040503050406030204" pitchFamily="18" charset="0"/>
                            <a:ea typeface="黑体" pitchFamily="49" charset="-122"/>
                          </a:rPr>
                          <m:t>𝟐</m:t>
                        </m:r>
                      </m:sup>
                    </m:sSup>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根据梯度</a:t>
                </a:r>
                <a14:m>
                  <m:oMath xmlns:m="http://schemas.openxmlformats.org/officeDocument/2006/math">
                    <m:f>
                      <m:fPr>
                        <m:type m:val="lin"/>
                        <m:ctrlPr>
                          <a:rPr lang="zh-CN" altLang="en-US" b="1" i="1" smtClean="0">
                            <a:solidFill>
                              <a:srgbClr val="FF0000"/>
                            </a:solidFill>
                            <a:latin typeface="Cambria Math" charset="0"/>
                            <a:ea typeface="黑体" pitchFamily="49" charset="-122"/>
                          </a:rPr>
                        </m:ctrlPr>
                      </m:fPr>
                      <m:num>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𝑳</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r>
                          <a:rPr lang="en-US" altLang="zh-CN" b="1" i="1" smtClean="0">
                            <a:solidFill>
                              <a:srgbClr val="FF0000"/>
                            </a:solidFill>
                            <a:latin typeface="Cambria Math" panose="02040503050406030204" pitchFamily="18" charset="0"/>
                            <a:ea typeface="黑体" pitchFamily="49" charset="-122"/>
                          </a:rPr>
                          <m:t>)</m:t>
                        </m:r>
                      </m:num>
                      <m:den>
                        <m:r>
                          <a:rPr lang="en-US" altLang="zh-CN" b="1" i="1" smtClean="0">
                            <a:solidFill>
                              <a:srgbClr val="FF0000"/>
                            </a:solidFill>
                            <a:latin typeface="Cambria Math"/>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den>
                    </m:f>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更新参数</a:t>
                </a:r>
                <a14:m>
                  <m:oMath xmlns:m="http://schemas.openxmlformats.org/officeDocument/2006/math">
                    <m:r>
                      <a:rPr lang="en-US" altLang="zh-CN" b="1" i="1" smtClean="0">
                        <a:solidFill>
                          <a:srgbClr val="FF0000"/>
                        </a:solidFill>
                        <a:latin typeface="Cambria Math" panose="02040503050406030204" pitchFamily="18" charset="0"/>
                        <a:ea typeface="黑体" pitchFamily="49" charset="-122"/>
                      </a:rPr>
                      <m:t>𝜽</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i="1" smtClean="0">
                        <a:latin typeface="Cambria Math" panose="02040503050406030204" pitchFamily="18" charset="0"/>
                        <a:ea typeface="黑体" pitchFamily="49" charset="-122"/>
                      </a:rPr>
                      <m:t>𝒔</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smtClean="0">
                            <a:latin typeface="Cambria Math" charset="0"/>
                            <a:ea typeface="黑体" pitchFamily="49" charset="-122"/>
                          </a:rPr>
                        </m:ctrlPr>
                      </m:sSubPr>
                      <m:e>
                        <m:r>
                          <a:rPr lang="en-US" altLang="zh-CN" b="1" i="1" smtClean="0">
                            <a:latin typeface="Cambria Math"/>
                            <a:ea typeface="黑体" pitchFamily="49" charset="-122"/>
                          </a:rPr>
                          <m:t>𝒒</m:t>
                        </m:r>
                      </m:e>
                      <m:sub>
                        <m:r>
                          <a:rPr lang="en-US" altLang="zh-CN" b="1" i="1" smtClean="0">
                            <a:latin typeface="Cambria Math" panose="02040503050406030204" pitchFamily="18" charset="0"/>
                            <a:ea typeface="黑体" pitchFamily="49" charset="-122"/>
                          </a:rPr>
                          <m:t>𝝅</m:t>
                        </m:r>
                      </m:sub>
                    </m:sSub>
                    <m:r>
                      <a:rPr lang="zh-CN" altLang="en-US" b="1" i="1">
                        <a:latin typeface="Cambria Math" panose="02040503050406030204" pitchFamily="18" charset="0"/>
                        <a:ea typeface="黑体" pitchFamily="49" charset="-122"/>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C084716F-B560-45AD-9A75-CA915D2E26F3}"/>
                  </a:ext>
                </a:extLst>
              </p:cNvPr>
              <p:cNvSpPr txBox="1">
                <a:spLocks noRot="1" noChangeAspect="1" noMove="1" noResize="1" noEditPoints="1" noAdjustHandles="1" noChangeArrowheads="1" noChangeShapeType="1" noTextEdit="1"/>
              </p:cNvSpPr>
              <p:nvPr/>
            </p:nvSpPr>
            <p:spPr>
              <a:xfrm>
                <a:off x="729765" y="1370567"/>
                <a:ext cx="7373706" cy="3380284"/>
              </a:xfrm>
              <a:prstGeom prst="rect">
                <a:avLst/>
              </a:prstGeom>
              <a:blipFill>
                <a:blip r:embed="rId2"/>
                <a:stretch>
                  <a:fillRect l="-661" t="-719" b="-233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7D045178-E9CF-4BC5-8210-9AEBDC31B597}"/>
                  </a:ext>
                </a:extLst>
              </p:cNvPr>
              <p:cNvSpPr txBox="1"/>
              <p:nvPr/>
            </p:nvSpPr>
            <p:spPr>
              <a:xfrm>
                <a:off x="658704" y="940119"/>
                <a:ext cx="5655617" cy="400110"/>
              </a:xfrm>
              <a:prstGeom prst="rect">
                <a:avLst/>
              </a:prstGeom>
              <a:noFill/>
            </p:spPr>
            <p:txBody>
              <a:bodyPr wrap="square" rtlCol="0">
                <a:spAutoFit/>
              </a:bodyPr>
              <a:lstStyle>
                <a:defPPr>
                  <a:defRPr lang="zh-CN"/>
                </a:defPPr>
                <a:lvl1pPr>
                  <a:defRPr sz="2400" b="1">
                    <a:ea typeface="黑体" pitchFamily="49" charset="-122"/>
                  </a:defRPr>
                </a:lvl1pPr>
              </a:lstStyle>
              <a:p>
                <a:r>
                  <a:rPr lang="zh-CN" altLang="en-US" sz="2000" b="0" dirty="0"/>
                  <a:t>用深度神经网络拟合</a:t>
                </a:r>
                <a14:m>
                  <m:oMath xmlns:m="http://schemas.openxmlformats.org/officeDocument/2006/math">
                    <m:r>
                      <a:rPr lang="en-US" altLang="zh-CN" sz="2000" b="0" i="1" smtClean="0">
                        <a:latin typeface="Cambria Math" panose="02040503050406030204" pitchFamily="18" charset="0"/>
                      </a:rPr>
                      <m:t>𝑞</m:t>
                    </m:r>
                  </m:oMath>
                </a14:m>
                <a:r>
                  <a:rPr lang="zh-CN" altLang="en-US" sz="2000" b="0" dirty="0"/>
                  <a:t>函数</a:t>
                </a:r>
                <a:endParaRPr lang="en-US" altLang="zh-CN" sz="2000" b="0" dirty="0"/>
              </a:p>
            </p:txBody>
          </p:sp>
        </mc:Choice>
        <mc:Fallback xmlns="">
          <p:sp>
            <p:nvSpPr>
              <p:cNvPr id="5" name="文本框 4">
                <a:extLst>
                  <a:ext uri="{FF2B5EF4-FFF2-40B4-BE49-F238E27FC236}">
                    <a16:creationId xmlns:a16="http://schemas.microsoft.com/office/drawing/2014/main" xmlns="" xmlns:a14="http://schemas.microsoft.com/office/drawing/2010/main" id="{7D045178-E9CF-4BC5-8210-9AEBDC31B597}"/>
                  </a:ext>
                </a:extLst>
              </p:cNvPr>
              <p:cNvSpPr txBox="1">
                <a:spLocks noRot="1" noChangeAspect="1" noMove="1" noResize="1" noEditPoints="1" noAdjustHandles="1" noChangeArrowheads="1" noChangeShapeType="1" noTextEdit="1"/>
              </p:cNvSpPr>
              <p:nvPr/>
            </p:nvSpPr>
            <p:spPr>
              <a:xfrm>
                <a:off x="658704" y="940119"/>
                <a:ext cx="5655617" cy="400110"/>
              </a:xfrm>
              <a:prstGeom prst="rect">
                <a:avLst/>
              </a:prstGeom>
              <a:blipFill rotWithShape="1">
                <a:blip r:embed="rId3"/>
                <a:stretch>
                  <a:fillRect l="-1078" t="-10606"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57C305C2-4DCA-4950-B935-356A1303604C}"/>
                  </a:ext>
                </a:extLst>
              </p:cNvPr>
              <p:cNvSpPr/>
              <p:nvPr/>
            </p:nvSpPr>
            <p:spPr>
              <a:xfrm>
                <a:off x="469850" y="4937459"/>
                <a:ext cx="8583998" cy="1514325"/>
              </a:xfrm>
              <a:prstGeom prst="rect">
                <a:avLst/>
              </a:prstGeom>
            </p:spPr>
            <p:txBody>
              <a:bodyPr wrap="square">
                <a:spAutoFit/>
              </a:bodyPr>
              <a:lstStyle/>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损失函数刻画了</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的估计值</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latin typeface="Cambria Math" charset="0"/>
                                <a:ea typeface="华文楷体" panose="02010600040101010101" pitchFamily="2" charset="-122"/>
                                <a:cs typeface="Times New Roman" panose="02020603050405020304" pitchFamily="18" charset="0"/>
                              </a:rPr>
                            </m:ctrlPr>
                          </m:limLowPr>
                          <m:e>
                            <m:r>
                              <m:rPr>
                                <m:sty m:val="p"/>
                              </m:rPr>
                              <a:rPr lang="en-US" altLang="zh-CN" b="1">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charset="0"/>
                            <a:ea typeface="华文楷体" panose="02010600040101010101" pitchFamily="2" charset="-122"/>
                            <a:cs typeface="Times New Roman" panose="02020603050405020304" pitchFamily="18" charset="0"/>
                          </a:rPr>
                        </m:ctrlPr>
                      </m:dPr>
                      <m:e>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𝜃</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与当前值的平方误差</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利用梯度下降法优化参数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𝜃</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如果用深度神经网络来拟合</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则算法称为深度</a:t>
                </a:r>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学习或者深度强化学习</a:t>
                </a:r>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57C305C2-4DCA-4950-B935-356A1303604C}"/>
                  </a:ext>
                </a:extLst>
              </p:cNvPr>
              <p:cNvSpPr>
                <a:spLocks noRot="1" noChangeAspect="1" noMove="1" noResize="1" noEditPoints="1" noAdjustHandles="1" noChangeArrowheads="1" noChangeShapeType="1" noTextEdit="1"/>
              </p:cNvSpPr>
              <p:nvPr/>
            </p:nvSpPr>
            <p:spPr>
              <a:xfrm>
                <a:off x="469850" y="4937459"/>
                <a:ext cx="8583998" cy="1514325"/>
              </a:xfrm>
              <a:prstGeom prst="rect">
                <a:avLst/>
              </a:prstGeom>
              <a:blipFill>
                <a:blip r:embed="rId4"/>
                <a:stretch>
                  <a:fillRect l="-426" b="-6048"/>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xmlns="" id="{A7663114-BA1E-4D33-B77E-13B4B0533AAA}"/>
              </a:ext>
            </a:extLst>
          </p:cNvPr>
          <p:cNvSpPr>
            <a:spLocks noGrp="1"/>
          </p:cNvSpPr>
          <p:nvPr>
            <p:ph type="title"/>
          </p:nvPr>
        </p:nvSpPr>
        <p:spPr>
          <a:xfrm>
            <a:off x="658704" y="150188"/>
            <a:ext cx="7507706"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用神经网络拟合（行动）价值函数：</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Deep Q-learning</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066021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39534" y="4826675"/>
            <a:ext cx="8936183" cy="1522917"/>
          </a:xfrm>
          <a:prstGeom prst="rect">
            <a:avLst/>
          </a:prstGeom>
        </p:spPr>
        <p:txBody>
          <a:bodyPr wrap="square">
            <a:spAutoFit/>
          </a:bodyPr>
          <a:lstStyle/>
          <a:p>
            <a:pPr algn="just">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图中</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从两个角度对强化学习算法做了分类，其中依靠对环境（即马尔可夫随机过程）的先验知识或建模的算法称为基于模型（</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Model-based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）的方法，反之称为无模型的方法（</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Model-free</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）；只对价值函数建模并利用策略优化定理求解的方法称为基于价值（</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Value-based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）的方法，对策略函数建模并利用策略梯度定理求解的方法称为基于策略（</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Policy-based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）的方法。</a:t>
            </a:r>
          </a:p>
        </p:txBody>
      </p:sp>
      <p:sp>
        <p:nvSpPr>
          <p:cNvPr id="4" name="标题 2">
            <a:extLst>
              <a:ext uri="{FF2B5EF4-FFF2-40B4-BE49-F238E27FC236}">
                <a16:creationId xmlns:a16="http://schemas.microsoft.com/office/drawing/2014/main" xmlns="" id="{A7663114-BA1E-4D33-B77E-13B4B0533AAA}"/>
              </a:ext>
            </a:extLst>
          </p:cNvPr>
          <p:cNvSpPr>
            <a:spLocks noGrp="1"/>
          </p:cNvSpPr>
          <p:nvPr>
            <p:ph type="title"/>
          </p:nvPr>
        </p:nvSpPr>
        <p:spPr>
          <a:xfrm>
            <a:off x="0" y="151505"/>
            <a:ext cx="9144000" cy="817721"/>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强化学习的分类</a:t>
            </a:r>
          </a:p>
        </p:txBody>
      </p:sp>
      <p:pic>
        <p:nvPicPr>
          <p:cNvPr id="3" name="图片 2">
            <a:extLst>
              <a:ext uri="{FF2B5EF4-FFF2-40B4-BE49-F238E27FC236}">
                <a16:creationId xmlns:a16="http://schemas.microsoft.com/office/drawing/2014/main" xmlns="" id="{A8FE700E-BC21-40EF-ABB3-C6A854D79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667" y="1531796"/>
            <a:ext cx="6574665" cy="3015100"/>
          </a:xfrm>
          <a:prstGeom prst="rect">
            <a:avLst/>
          </a:prstGeom>
        </p:spPr>
      </p:pic>
      <p:sp>
        <p:nvSpPr>
          <p:cNvPr id="7" name="文本框 6">
            <a:extLst>
              <a:ext uri="{FF2B5EF4-FFF2-40B4-BE49-F238E27FC236}">
                <a16:creationId xmlns:a16="http://schemas.microsoft.com/office/drawing/2014/main" xmlns="" id="{F34BF000-2AE6-41CD-B797-FA337BC36F1D}"/>
              </a:ext>
            </a:extLst>
          </p:cNvPr>
          <p:cNvSpPr txBox="1"/>
          <p:nvPr/>
        </p:nvSpPr>
        <p:spPr>
          <a:xfrm>
            <a:off x="1284667" y="1193242"/>
            <a:ext cx="6015025" cy="338554"/>
          </a:xfrm>
          <a:prstGeom prst="rect">
            <a:avLst/>
          </a:prstGeom>
          <a:noFill/>
        </p:spPr>
        <p:txBody>
          <a:bodyPr wrap="square">
            <a:spAutoFit/>
          </a:bodyPr>
          <a:lstStyle/>
          <a:p>
            <a:pPr algn="ct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7.20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本章所介绍方法之间相互关系示意图</a:t>
            </a:r>
          </a:p>
        </p:txBody>
      </p:sp>
      <p:sp>
        <p:nvSpPr>
          <p:cNvPr id="2" name="矩形 1">
            <a:extLst>
              <a:ext uri="{FF2B5EF4-FFF2-40B4-BE49-F238E27FC236}">
                <a16:creationId xmlns:a16="http://schemas.microsoft.com/office/drawing/2014/main" xmlns="" id="{83ED16CA-0580-46C6-BBB4-E453D333982D}"/>
              </a:ext>
            </a:extLst>
          </p:cNvPr>
          <p:cNvSpPr/>
          <p:nvPr/>
        </p:nvSpPr>
        <p:spPr>
          <a:xfrm>
            <a:off x="459042" y="1339292"/>
            <a:ext cx="531970" cy="3139321"/>
          </a:xfrm>
          <a:prstGeom prst="rect">
            <a:avLst/>
          </a:prstGeom>
        </p:spPr>
        <p:txBody>
          <a:bodyPr wrap="square">
            <a:spAutoFit/>
          </a:bodyPr>
          <a:lstStyle/>
          <a:p>
            <a:r>
              <a:rPr lang="zh-CN"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欲粟者务时</a:t>
            </a:r>
            <a:endParaRPr lang="en-US"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欲治者因势</a:t>
            </a:r>
            <a:endParaRPr lang="zh-CN" altLang="en-US" b="1" dirty="0">
              <a:solidFill>
                <a:schemeClr val="tx2"/>
              </a:solidFill>
            </a:endParaRPr>
          </a:p>
        </p:txBody>
      </p:sp>
    </p:spTree>
    <p:extLst>
      <p:ext uri="{BB962C8B-B14F-4D97-AF65-F5344CB8AC3E}">
        <p14:creationId xmlns:p14="http://schemas.microsoft.com/office/powerpoint/2010/main" val="2060303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109954" y="1201511"/>
                <a:ext cx="8728363" cy="4893647"/>
              </a:xfrm>
              <a:prstGeom prst="rect">
                <a:avLst/>
              </a:prstGeom>
            </p:spPr>
            <p:txBody>
              <a:bodyPr wrap="square">
                <a:spAutoFit/>
              </a:bodyPr>
              <a:lstStyle/>
              <a:p>
                <a:pPr lvl="1">
                  <a:lnSpc>
                    <a:spcPct val="20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设</a:t>
                </a:r>
                <a14:m>
                  <m:oMath xmlns:m="http://schemas.openxmlformats.org/officeDocument/2006/math">
                    <m:r>
                      <a:rPr lang="en-US" altLang="zh-CN" sz="2400" i="1">
                        <a:latin typeface="Cambria Math"/>
                        <a:ea typeface="Cambria Math"/>
                        <a:cs typeface="Times New Roman" panose="02020603050405020304" pitchFamily="18" charset="0"/>
                      </a:rPr>
                      <m:t>𝐴</m:t>
                    </m:r>
                    <m:d>
                      <m:dPr>
                        <m:ctrlPr>
                          <a:rPr lang="en-US" altLang="zh-CN" sz="2400" i="1">
                            <a:latin typeface="Cambria Math"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𝑥</m:t>
                        </m:r>
                      </m:e>
                    </m:d>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是谓词公式，</a:t>
                </a:r>
                <a:r>
                  <a:rPr lang="en-US" altLang="zh-CN" sz="2400" dirty="0">
                    <a:ea typeface="Cambria Math"/>
                    <a:cs typeface="Times New Roman" panose="02020603050405020304" pitchFamily="18" charset="0"/>
                  </a:rPr>
                  <a:t> </a:t>
                </a:r>
                <a14:m>
                  <m:oMath xmlns:m="http://schemas.openxmlformats.org/officeDocument/2006/math">
                    <m:r>
                      <a:rPr lang="en-US" altLang="zh-CN" sz="2400" i="1">
                        <a:latin typeface="Cambria Math"/>
                        <a:ea typeface="Cambria Math"/>
                        <a:cs typeface="Times New Roman" panose="02020603050405020304" pitchFamily="18" charset="0"/>
                      </a:rPr>
                      <m:t>𝑥</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400" i="1">
                        <a:latin typeface="Cambria Math"/>
                        <a:ea typeface="Cambria Math"/>
                        <a:cs typeface="Times New Roman" panose="02020603050405020304" pitchFamily="18" charset="0"/>
                      </a:rPr>
                      <m:t>𝑦</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是变元，</a:t>
                </a:r>
                <a:r>
                  <a:rPr lang="en-US" altLang="zh-CN" sz="2400" dirty="0">
                    <a:ea typeface="Cambria Math"/>
                    <a:cs typeface="Times New Roman" panose="02020603050405020304" pitchFamily="18" charset="0"/>
                  </a:rPr>
                  <a:t> </a:t>
                </a:r>
                <a14:m>
                  <m:oMath xmlns:m="http://schemas.openxmlformats.org/officeDocument/2006/math">
                    <m:r>
                      <a:rPr lang="en-US" altLang="zh-CN" sz="2400" b="0" i="1" smtClean="0">
                        <a:latin typeface="Cambria Math"/>
                        <a:ea typeface="Cambria Math"/>
                        <a:cs typeface="Times New Roman" panose="02020603050405020304" pitchFamily="18" charset="0"/>
                      </a:rPr>
                      <m:t>𝑎</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是常量符号，则存在如下谓词逻辑中的推理规则：</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全称量词消去</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(Universal Instantiation, UI)</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ea typeface="Cambria Math"/>
                    <a:cs typeface="Times New Roman" panose="02020603050405020304" pitchFamily="18" charset="0"/>
                  </a:rPr>
                  <a:t> </a:t>
                </a:r>
                <a14:m>
                  <m:oMath xmlns:m="http://schemas.openxmlformats.org/officeDocument/2006/math">
                    <m:r>
                      <a:rPr lang="en-US" altLang="zh-CN" sz="2400" b="0" i="0" smtClean="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r>
                      <a:rPr lang="en-US" altLang="zh-CN" sz="2400" b="0" i="1" smtClean="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𝐴</m:t>
                    </m:r>
                    <m:d>
                      <m:dPr>
                        <m:ctrlPr>
                          <a:rPr lang="en-US" altLang="zh-CN" sz="2400" i="1">
                            <a:latin typeface="Cambria Math"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𝑥</m:t>
                        </m:r>
                      </m:e>
                    </m:d>
                    <m:r>
                      <a:rPr lang="en-US" altLang="zh-CN" sz="2400" i="1" smtClean="0">
                        <a:latin typeface="Cambria Math"/>
                        <a:ea typeface="Cambria Math"/>
                        <a:cs typeface="Times New Roman" panose="02020603050405020304" pitchFamily="18" charset="0"/>
                      </a:rPr>
                      <m:t>→</m:t>
                    </m:r>
                    <m:r>
                      <a:rPr lang="en-US" altLang="zh-CN" sz="2400" b="0" i="1" smtClean="0">
                        <a:latin typeface="Cambria Math"/>
                        <a:ea typeface="Cambria Math"/>
                        <a:cs typeface="Times New Roman" panose="02020603050405020304" pitchFamily="18" charset="0"/>
                      </a:rPr>
                      <m:t>𝐴</m:t>
                    </m:r>
                    <m:r>
                      <a:rPr lang="en-US" altLang="zh-CN" sz="2400" b="0" i="1" smtClean="0">
                        <a:latin typeface="Cambria Math"/>
                        <a:ea typeface="Cambria Math"/>
                        <a:cs typeface="Times New Roman" panose="02020603050405020304" pitchFamily="18" charset="0"/>
                      </a:rPr>
                      <m:t>(</m:t>
                    </m:r>
                    <m:r>
                      <a:rPr lang="en-US" altLang="zh-CN" sz="2400" b="0" i="1" smtClean="0">
                        <a:latin typeface="Cambria Math"/>
                        <a:ea typeface="Cambria Math"/>
                        <a:cs typeface="Times New Roman" panose="02020603050405020304" pitchFamily="18" charset="0"/>
                      </a:rPr>
                      <m:t>𝑦</m:t>
                    </m:r>
                    <m:r>
                      <a:rPr lang="en-US" altLang="zh-CN" sz="2400" b="0" i="1" smtClean="0">
                        <a:latin typeface="Cambria Math"/>
                        <a:ea typeface="Cambria Math"/>
                        <a:cs typeface="Times New Roman" panose="02020603050405020304" pitchFamily="18" charset="0"/>
                      </a:rPr>
                      <m:t>)</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全称量词引入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(Universal Generalization, UG)</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400" i="1">
                        <a:latin typeface="Cambria Math"/>
                        <a:ea typeface="Cambria Math"/>
                        <a:cs typeface="Times New Roman" panose="02020603050405020304" pitchFamily="18" charset="0"/>
                      </a:rPr>
                      <m:t>𝐴</m:t>
                    </m:r>
                    <m:d>
                      <m:dPr>
                        <m:ctrlPr>
                          <a:rPr lang="en-US" altLang="zh-CN" sz="2400" i="1">
                            <a:latin typeface="Cambria Math" charset="0"/>
                            <a:ea typeface="Cambria Math"/>
                            <a:cs typeface="Times New Roman" panose="02020603050405020304" pitchFamily="18" charset="0"/>
                          </a:rPr>
                        </m:ctrlPr>
                      </m:dPr>
                      <m:e>
                        <m:r>
                          <a:rPr lang="en-US" altLang="zh-CN" sz="2400" b="0" i="1" smtClean="0">
                            <a:latin typeface="Cambria Math"/>
                            <a:ea typeface="Cambria Math"/>
                            <a:cs typeface="Times New Roman" panose="02020603050405020304" pitchFamily="18" charset="0"/>
                          </a:rPr>
                          <m:t>𝑦</m:t>
                        </m:r>
                      </m:e>
                    </m:d>
                    <m:r>
                      <a:rPr lang="en-US" altLang="zh-CN" sz="2400" i="1">
                        <a:latin typeface="Cambria Math"/>
                        <a:ea typeface="Cambria Math"/>
                        <a:cs typeface="Times New Roman" panose="02020603050405020304" pitchFamily="18" charset="0"/>
                      </a:rPr>
                      <m:t>→</m:t>
                    </m:r>
                    <m:r>
                      <a:rPr lang="en-US" altLang="zh-CN" sz="240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𝐴</m:t>
                    </m:r>
                    <m:d>
                      <m:dPr>
                        <m:ctrlPr>
                          <a:rPr lang="en-US" altLang="zh-CN" sz="2400" i="1">
                            <a:latin typeface="Cambria Math"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𝑥</m:t>
                        </m:r>
                      </m:e>
                    </m:d>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存在量词消去</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(Existential Instantiation, EI):</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400" b="0" i="0" smtClean="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r>
                      <a:rPr lang="en-US" altLang="zh-CN" sz="2400" b="0" i="1" smtClean="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𝐴</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r>
                      <a:rPr lang="en-US" altLang="zh-CN" sz="2400" i="1">
                        <a:latin typeface="Cambria Math"/>
                        <a:ea typeface="Cambria Math"/>
                        <a:cs typeface="Times New Roman" panose="02020603050405020304" pitchFamily="18" charset="0"/>
                      </a:rPr>
                      <m:t>)→</m:t>
                    </m:r>
                    <m:r>
                      <a:rPr lang="en-US" altLang="zh-CN" sz="2400" b="0" i="1" smtClean="0">
                        <a:latin typeface="Cambria Math"/>
                        <a:ea typeface="Cambria Math"/>
                        <a:cs typeface="Times New Roman" panose="02020603050405020304" pitchFamily="18" charset="0"/>
                      </a:rPr>
                      <m:t>𝐴</m:t>
                    </m:r>
                    <m:r>
                      <a:rPr lang="en-US" altLang="zh-CN" sz="2400" b="0" i="1" smtClean="0">
                        <a:latin typeface="Cambria Math"/>
                        <a:ea typeface="Cambria Math"/>
                        <a:cs typeface="Times New Roman" panose="02020603050405020304" pitchFamily="18" charset="0"/>
                      </a:rPr>
                      <m:t>(</m:t>
                    </m:r>
                    <m:r>
                      <a:rPr lang="en-US" altLang="zh-CN" sz="2400" b="0" i="1" smtClean="0">
                        <a:latin typeface="Cambria Math"/>
                        <a:ea typeface="Cambria Math"/>
                        <a:cs typeface="Times New Roman" panose="02020603050405020304" pitchFamily="18" charset="0"/>
                      </a:rPr>
                      <m:t>𝑐</m:t>
                    </m:r>
                    <m:r>
                      <a:rPr lang="en-US" altLang="zh-CN" sz="2400" b="0" i="1" smtClean="0">
                        <a:latin typeface="Cambria Math"/>
                        <a:ea typeface="Cambria Math"/>
                        <a:cs typeface="Times New Roman" panose="02020603050405020304" pitchFamily="18" charset="0"/>
                      </a:rPr>
                      <m:t>)</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存在量词引入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(Existential Generalization, EG):</a:t>
                </a:r>
                <a14:m>
                  <m:oMath xmlns:m="http://schemas.openxmlformats.org/officeDocument/2006/math">
                    <m:r>
                      <a:rPr lang="en-US" altLang="zh-CN" sz="2400">
                        <a:latin typeface="Cambria Math"/>
                        <a:ea typeface="黑体" panose="02010609060101010101" pitchFamily="49" charset="-122"/>
                        <a:cs typeface="Times New Roman" panose="02020603050405020304" pitchFamily="18" charset="0"/>
                      </a:rPr>
                      <m:t> </m:t>
                    </m:r>
                    <m:r>
                      <a:rPr lang="en-US" altLang="zh-CN" sz="2400">
                        <a:latin typeface="Cambria Math"/>
                        <a:ea typeface="黑体" panose="02010609060101010101" pitchFamily="49" charset="-122"/>
                        <a:cs typeface="Times New Roman" panose="02020603050405020304" pitchFamily="18" charset="0"/>
                      </a:rPr>
                      <m:t>𝐴</m:t>
                    </m:r>
                    <m:r>
                      <a:rPr lang="en-US" altLang="zh-CN" sz="2400">
                        <a:latin typeface="Cambria Math"/>
                        <a:ea typeface="黑体" panose="02010609060101010101" pitchFamily="49" charset="-122"/>
                        <a:cs typeface="Times New Roman" panose="02020603050405020304" pitchFamily="18" charset="0"/>
                      </a:rPr>
                      <m:t>(</m:t>
                    </m:r>
                    <m:r>
                      <a:rPr lang="en-US" altLang="zh-CN" sz="2400" i="1">
                        <a:latin typeface="Cambria Math"/>
                        <a:ea typeface="Cambria Math"/>
                        <a:cs typeface="Times New Roman" panose="02020603050405020304" pitchFamily="18" charset="0"/>
                      </a:rPr>
                      <m:t>𝑎</m:t>
                    </m:r>
                    <m:r>
                      <a:rPr lang="en-US" altLang="zh-CN" sz="2400">
                        <a:latin typeface="Cambria Math"/>
                        <a:ea typeface="黑体" panose="02010609060101010101" pitchFamily="49" charset="-122"/>
                        <a:cs typeface="Times New Roman" panose="02020603050405020304" pitchFamily="18" charset="0"/>
                      </a:rPr>
                      <m:t>)→(∃</m:t>
                    </m:r>
                    <m:r>
                      <a:rPr lang="en-US" altLang="zh-CN" sz="2400">
                        <a:latin typeface="Cambria Math"/>
                        <a:ea typeface="黑体" panose="02010609060101010101" pitchFamily="49" charset="-122"/>
                        <a:cs typeface="Times New Roman" panose="02020603050405020304" pitchFamily="18" charset="0"/>
                      </a:rPr>
                      <m:t>𝑥</m:t>
                    </m:r>
                    <m:r>
                      <a:rPr lang="en-US" altLang="zh-CN" sz="2400">
                        <a:latin typeface="Cambria Math"/>
                        <a:ea typeface="黑体" panose="02010609060101010101" pitchFamily="49" charset="-122"/>
                        <a:cs typeface="Times New Roman" panose="02020603050405020304" pitchFamily="18" charset="0"/>
                      </a:rPr>
                      <m:t>)</m:t>
                    </m:r>
                    <m:r>
                      <a:rPr lang="en-US" altLang="zh-CN" sz="2400">
                        <a:latin typeface="Cambria Math"/>
                        <a:ea typeface="黑体" panose="02010609060101010101" pitchFamily="49" charset="-122"/>
                        <a:cs typeface="Times New Roman" panose="02020603050405020304" pitchFamily="18" charset="0"/>
                      </a:rPr>
                      <m:t>𝐴</m:t>
                    </m:r>
                    <m:r>
                      <a:rPr lang="en-US" altLang="zh-CN" sz="2400">
                        <a:latin typeface="Cambria Math"/>
                        <a:ea typeface="黑体" panose="02010609060101010101" pitchFamily="49" charset="-122"/>
                        <a:cs typeface="Times New Roman" panose="02020603050405020304" pitchFamily="18" charset="0"/>
                      </a:rPr>
                      <m:t>(</m:t>
                    </m:r>
                    <m:r>
                      <a:rPr lang="en-US" altLang="zh-CN" sz="2400">
                        <a:latin typeface="Cambria Math"/>
                        <a:ea typeface="黑体" panose="02010609060101010101" pitchFamily="49" charset="-122"/>
                        <a:cs typeface="Times New Roman" panose="02020603050405020304" pitchFamily="18" charset="0"/>
                      </a:rPr>
                      <m:t>𝑥</m:t>
                    </m:r>
                    <m:r>
                      <a:rPr lang="en-US" altLang="zh-CN" sz="2400">
                        <a:latin typeface="Cambria Math"/>
                        <a:ea typeface="黑体" panose="02010609060101010101" pitchFamily="49" charset="-122"/>
                        <a:cs typeface="Times New Roman" panose="02020603050405020304" pitchFamily="18" charset="0"/>
                      </a:rPr>
                      <m:t>)</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lvl="1"/>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09954" y="1201511"/>
                <a:ext cx="8728363" cy="4893647"/>
              </a:xfrm>
              <a:prstGeom prst="rect">
                <a:avLst/>
              </a:prstGeom>
              <a:blipFill rotWithShape="1">
                <a:blip r:embed="rId2"/>
                <a:stretch>
                  <a:fillRect r="-140"/>
                </a:stretch>
              </a:blipFill>
            </p:spPr>
            <p:txBody>
              <a:bodyPr/>
              <a:lstStyle/>
              <a:p>
                <a:r>
                  <a:rPr lang="zh-CN" altLang="en-US">
                    <a:noFill/>
                  </a:rPr>
                  <a:t> </a:t>
                </a:r>
              </a:p>
            </p:txBody>
          </p:sp>
        </mc:Fallback>
      </mc:AlternateContent>
      <p:sp>
        <p:nvSpPr>
          <p:cNvPr id="4" name="矩形 3"/>
          <p:cNvSpPr/>
          <p:nvPr/>
        </p:nvSpPr>
        <p:spPr>
          <a:xfrm>
            <a:off x="231139" y="252215"/>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推理规则</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99479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0123" y="208147"/>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谓词逻辑的推理例子</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331528" y="1531995"/>
                <a:ext cx="4705595" cy="3000821"/>
              </a:xfrm>
              <a:prstGeom prst="rect">
                <a:avLst/>
              </a:prstGeom>
            </p:spPr>
            <p:txBody>
              <a:bodyPr wrap="square">
                <a:spAutoFit/>
              </a:bodyPr>
              <a:lstStyle/>
              <a:p>
                <a:pPr lvl="1">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证明过程：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𝑄</m:t>
                    </m:r>
                    <m:d>
                      <m:dPr>
                        <m:ctrlPr>
                          <a:rPr lang="en-US" altLang="zh-CN" b="0" i="1" smtClean="0">
                            <a:latin typeface="Cambria Math"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𝑥</m:t>
                        </m:r>
                      </m:e>
                    </m:d>
                    <m:r>
                      <a:rPr lang="en-US" altLang="zh-CN" b="0" i="1" smtClean="0">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i="1">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𝑄</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r>
                  <a:rPr lang="en-US" altLang="zh-CN" dirty="0">
                    <a:latin typeface="Cambria Math"/>
                    <a:ea typeface="Cambria Math"/>
                    <a:cs typeface="Times New Roman" panose="02020603050405020304" pitchFamily="18" charset="0"/>
                  </a:rPr>
                  <a:t> </a:t>
                </a:r>
                <a:r>
                  <a:rPr lang="en-US" altLang="zh-CN" dirty="0">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消去全称量词</a:t>
                </a:r>
                <a:r>
                  <a:rPr lang="en-US" altLang="zh-CN" dirty="0">
                    <a:latin typeface="黑体" panose="02010609060101010101" pitchFamily="49" charset="-122"/>
                    <a:ea typeface="黑体" panose="02010609060101010101" pitchFamily="49" charset="-122"/>
                    <a:cs typeface="Times New Roman" panose="02020603050405020304" pitchFamily="18" charset="0"/>
                  </a:rPr>
                  <a:t>)</a:t>
                </a: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𝑄</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𝑅</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i="1">
                        <a:latin typeface="Cambria Math"/>
                        <a:ea typeface="Cambria Math"/>
                        <a:cs typeface="Times New Roman" panose="02020603050405020304" pitchFamily="18" charset="0"/>
                      </a:rPr>
                      <m:t>𝑄</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𝑅</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消去全称量词</a:t>
                </a:r>
                <a:r>
                  <a:rPr lang="en-US" altLang="zh-CN" dirty="0">
                    <a:latin typeface="黑体" panose="02010609060101010101" pitchFamily="49" charset="-122"/>
                    <a:ea typeface="黑体" panose="02010609060101010101" pitchFamily="49" charset="-122"/>
                    <a:cs typeface="Times New Roman" panose="02020603050405020304" pitchFamily="18" charset="0"/>
                  </a:rPr>
                  <a:t>)</a:t>
                </a:r>
              </a:p>
              <a:p>
                <a:pPr marL="800100" lvl="1" indent="-342900">
                  <a:lnSpc>
                    <a:spcPct val="150000"/>
                  </a:lnSpc>
                  <a:buFont typeface="Wingdings" panose="05000000000000000000" pitchFamily="2" charset="2"/>
                  <a:buChar char="l"/>
                </a:pPr>
                <a14:m>
                  <m:oMath xmlns:m="http://schemas.openxmlformats.org/officeDocument/2006/math">
                    <m:r>
                      <a:rPr lang="en-US" altLang="zh-CN" i="1">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𝑅</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endParaRPr lang="en-US" altLang="zh-CN" dirty="0">
                  <a:latin typeface="Cambria Math"/>
                  <a:ea typeface="Cambria Math"/>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𝑅</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引入</a:t>
                </a:r>
                <a14:m>
                  <m:oMath xmlns:m="http://schemas.openxmlformats.org/officeDocument/2006/math">
                    <m:r>
                      <a:rPr lang="en-US" altLang="zh-CN" i="1">
                        <a:latin typeface="Cambria Math"/>
                        <a:ea typeface="Cambria Math"/>
                        <a:cs typeface="Times New Roman" panose="02020603050405020304" pitchFamily="18" charset="0"/>
                      </a:rPr>
                      <m:t>𝑥</m:t>
                    </m:r>
                  </m:oMath>
                </a14:m>
                <a:r>
                  <a:rPr lang="en-US" altLang="zh-CN" dirty="0">
                    <a:latin typeface="黑体" panose="02010609060101010101" pitchFamily="49" charset="-122"/>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331527" y="1148996"/>
                <a:ext cx="4705595" cy="3000821"/>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80108" y="2362992"/>
                <a:ext cx="4705595" cy="1800493"/>
              </a:xfrm>
              <a:prstGeom prst="rect">
                <a:avLst/>
              </a:prstGeom>
            </p:spPr>
            <p:txBody>
              <a:bodyPr wrap="square">
                <a:spAutoFit/>
              </a:bodyPr>
              <a:lstStyle/>
              <a:p>
                <a:pPr lvl="1">
                  <a:lnSpc>
                    <a:spcPct val="150000"/>
                  </a:lnSpc>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2.11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已知：</a:t>
                </a: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𝑄</m:t>
                    </m:r>
                    <m:d>
                      <m:dPr>
                        <m:ctrlPr>
                          <a:rPr lang="en-US" altLang="zh-CN" b="0" i="1" smtClean="0">
                            <a:latin typeface="Cambria Math"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𝑥</m:t>
                        </m:r>
                      </m:e>
                    </m:d>
                    <m:r>
                      <a:rPr lang="en-US" altLang="zh-CN" b="0" i="1" smtClean="0">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𝑄</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𝑅</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试证明：</a:t>
                </a: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𝑅</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b="0" i="1" smtClean="0">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80108" y="2362992"/>
                <a:ext cx="4705595" cy="1800493"/>
              </a:xfrm>
              <a:prstGeom prst="rect">
                <a:avLst/>
              </a:prstGeom>
              <a:blipFill rotWithShape="1">
                <a:blip r:embed="rId3"/>
                <a:stretch>
                  <a:fillRect b="-10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7212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257" y="237187"/>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谓词逻辑的推理例子</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3946653" y="1218861"/>
                <a:ext cx="4705595" cy="4662815"/>
              </a:xfrm>
              <a:prstGeom prst="rect">
                <a:avLst/>
              </a:prstGeom>
            </p:spPr>
            <p:txBody>
              <a:bodyPr wrap="square">
                <a:spAutoFit/>
              </a:bodyPr>
              <a:lstStyle/>
              <a:p>
                <a:pPr lvl="1">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证明过程：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𝐹</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𝐺</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𝐻</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已知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𝐹</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已知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𝐹</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𝑎</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𝑎</m:t>
                        </m:r>
                      </m:e>
                    </m:d>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EI)</a:t>
                </a: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𝐹</m:t>
                    </m:r>
                    <m:d>
                      <m:dPr>
                        <m:ctrlPr>
                          <a:rPr lang="en-US" altLang="zh-CN" i="1">
                            <a:latin typeface="Cambria Math"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𝑎</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𝐺</m:t>
                    </m:r>
                    <m:d>
                      <m:dPr>
                        <m:ctrlPr>
                          <a:rPr lang="en-US" altLang="zh-CN" i="1">
                            <a:latin typeface="Cambria Math"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𝑎</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𝐻</m:t>
                    </m:r>
                    <m:d>
                      <m:dPr>
                        <m:ctrlPr>
                          <a:rPr lang="en-US" altLang="zh-CN" i="1">
                            <a:latin typeface="Cambria Math"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𝑎</m:t>
                        </m:r>
                      </m:e>
                    </m:d>
                    <m:r>
                      <a:rPr lang="en-US" altLang="zh-CN" b="0" i="1" smtClean="0">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 </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UI)</a:t>
                </a: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𝐹</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𝑎</m:t>
                        </m:r>
                      </m:e>
                    </m:d>
                  </m:oMath>
                </a14:m>
                <a:r>
                  <a:rPr lang="en-US" altLang="zh-CN"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由</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𝐺</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𝑎</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𝐻</m:t>
                    </m:r>
                    <m:r>
                      <a:rPr lang="en-US" altLang="zh-CN" i="1">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𝑎</m:t>
                    </m:r>
                    <m:r>
                      <a:rPr lang="en-US" altLang="zh-CN" b="0" i="1" smtClean="0">
                        <a:latin typeface="Cambria Math"/>
                        <a:ea typeface="Cambria Math"/>
                        <a:cs typeface="Times New Roman" panose="02020603050405020304" pitchFamily="18" charset="0"/>
                      </a:rPr>
                      <m:t>)</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的假言推理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𝑎</m:t>
                        </m:r>
                      </m:e>
                    </m:d>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由</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𝐻</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𝑎</m:t>
                    </m:r>
                    <m:r>
                      <a:rPr lang="en-US" altLang="zh-CN" i="1">
                        <a:latin typeface="Cambria Math"/>
                        <a:ea typeface="Cambria Math"/>
                        <a:cs typeface="Times New Roman" panose="02020603050405020304" pitchFamily="18" charset="0"/>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由</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800100" lvl="1" indent="-342900">
                  <a:lnSpc>
                    <a:spcPct val="150000"/>
                  </a:lnSpc>
                  <a:buFont typeface="+mj-lt"/>
                  <a:buAutoNum type="arabicPeriod"/>
                </a:pPr>
                <a14:m>
                  <m:oMath xmlns:m="http://schemas.openxmlformats.org/officeDocument/2006/math">
                    <m:r>
                      <a:rPr lang="en-US" altLang="zh-CN" b="0" i="1" smtClean="0">
                        <a:latin typeface="Cambria Math"/>
                        <a:ea typeface="Cambria Math"/>
                        <a:cs typeface="Times New Roman" panose="02020603050405020304" pitchFamily="18" charset="0"/>
                      </a:rPr>
                      <m:t>𝑃</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𝑎</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𝐻</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𝑎</m:t>
                    </m:r>
                    <m:r>
                      <a:rPr lang="en-US" altLang="zh-CN" i="1">
                        <a:latin typeface="Cambria Math"/>
                        <a:ea typeface="Cambria Math"/>
                        <a:cs typeface="Times New Roman" panose="02020603050405020304" pitchFamily="18" charset="0"/>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的合取</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 (</m:t>
                    </m:r>
                    <m:r>
                      <a:rPr lang="en-US" altLang="zh-CN" i="1">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𝐻</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(9</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EG)</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946653" y="1218861"/>
                <a:ext cx="4705595" cy="4662815"/>
              </a:xfrm>
              <a:prstGeom prst="rect">
                <a:avLst/>
              </a:prstGeom>
              <a:blipFill rotWithShape="1">
                <a:blip r:embed="rId2"/>
                <a:stretch>
                  <a:fillRect b="-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80108" y="2362992"/>
                <a:ext cx="4705595" cy="1800493"/>
              </a:xfrm>
              <a:prstGeom prst="rect">
                <a:avLst/>
              </a:prstGeom>
            </p:spPr>
            <p:txBody>
              <a:bodyPr wrap="square">
                <a:spAutoFit/>
              </a:bodyPr>
              <a:lstStyle/>
              <a:p>
                <a:pPr lvl="1">
                  <a:lnSpc>
                    <a:spcPct val="150000"/>
                  </a:lnSpc>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2.12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已知：</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𝐹</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𝐺</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𝑥</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𝐻</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𝑥</m:t>
                    </m:r>
                    <m:r>
                      <a:rPr lang="en-US" altLang="zh-CN" b="0" i="1" smtClean="0">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𝐹</m:t>
                    </m:r>
                    <m:r>
                      <a:rPr lang="en-US" altLang="zh-CN" b="0"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试证明：</a:t>
                </a: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 (</m:t>
                    </m:r>
                    <m:r>
                      <a:rPr lang="en-US" altLang="zh-CN" b="0" i="1" smtClean="0">
                        <a:latin typeface="Cambria Math"/>
                        <a:ea typeface="Cambria Math"/>
                        <a:cs typeface="Times New Roman" panose="02020603050405020304" pitchFamily="18" charset="0"/>
                      </a:rPr>
                      <m:t>𝑃</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𝐻</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80108" y="2362992"/>
                <a:ext cx="4705595" cy="1800493"/>
              </a:xfrm>
              <a:prstGeom prst="rect">
                <a:avLst/>
              </a:prstGeom>
              <a:blipFill rotWithShape="1">
                <a:blip r:embed="rId3"/>
                <a:stretch>
                  <a:fillRect b="-10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242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63342" y="230181"/>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自然语言的形式化</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682831" y="1318128"/>
                <a:ext cx="8045533" cy="3967753"/>
              </a:xfrm>
              <a:prstGeom prst="rect">
                <a:avLst/>
              </a:prstGeom>
            </p:spPr>
            <p:txBody>
              <a:bodyPr wrap="square">
                <a:spAutoFit/>
              </a:bodyPr>
              <a:lstStyle/>
              <a:p>
                <a:pPr lvl="1">
                  <a:lnSpc>
                    <a:spcPct val="20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每一个奇数均存在一个大于它的奇数：</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14:m>
                  <m:oMath xmlns:m="http://schemas.openxmlformats.org/officeDocument/2006/math">
                    <m:r>
                      <m:rPr>
                        <m:sty m:val="p"/>
                      </m:rPr>
                      <a:rPr lang="en-US" altLang="zh-CN" sz="2400" b="0" i="0" smtClean="0">
                        <a:latin typeface="Cambria Math"/>
                        <a:ea typeface="Cambria Math"/>
                        <a:cs typeface="Times New Roman" panose="02020603050405020304" pitchFamily="18" charset="0"/>
                      </a:rPr>
                      <m:t>odd</m:t>
                    </m:r>
                    <m:d>
                      <m:dPr>
                        <m:ctrlPr>
                          <a:rPr lang="en-US" altLang="zh-CN" sz="2400" b="0" i="1" smtClean="0">
                            <a:latin typeface="Cambria Math"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𝑥</m:t>
                        </m:r>
                      </m:e>
                    </m:d>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400" i="1">
                        <a:latin typeface="Cambria Math"/>
                        <a:ea typeface="Cambria Math"/>
                        <a:cs typeface="Times New Roman" panose="02020603050405020304" pitchFamily="18" charset="0"/>
                      </a:rPr>
                      <m:t>𝑥</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是奇数</a:t>
                </a:r>
              </a:p>
              <a:p>
                <a:pPr marL="800100" lvl="1" indent="-342900">
                  <a:lnSpc>
                    <a:spcPct val="200000"/>
                  </a:lnSpc>
                  <a:buFont typeface="Wingdings" panose="05000000000000000000" pitchFamily="2" charset="2"/>
                  <a:buChar char="l"/>
                </a:pPr>
                <a14:m>
                  <m:oMath xmlns:m="http://schemas.openxmlformats.org/officeDocument/2006/math">
                    <m:r>
                      <m:rPr>
                        <m:sty m:val="p"/>
                      </m:rPr>
                      <a:rPr lang="en-US" altLang="zh-CN" sz="2400" b="0" i="0" smtClean="0">
                        <a:latin typeface="Cambria Math"/>
                        <a:ea typeface="Cambria Math"/>
                        <a:cs typeface="Times New Roman" panose="02020603050405020304" pitchFamily="18" charset="0"/>
                      </a:rPr>
                      <m:t>Great</m:t>
                    </m:r>
                    <m:d>
                      <m:dPr>
                        <m:ctrlPr>
                          <a:rPr lang="en-US" altLang="zh-CN" sz="2400" b="0" i="1" smtClean="0">
                            <a:latin typeface="Cambria Math" charset="0"/>
                            <a:ea typeface="Cambria Math"/>
                            <a:cs typeface="Times New Roman" panose="02020603050405020304" pitchFamily="18" charset="0"/>
                          </a:rPr>
                        </m:ctrlPr>
                      </m:dPr>
                      <m:e>
                        <m:r>
                          <m:rPr>
                            <m:sty m:val="p"/>
                          </m:rPr>
                          <a:rPr lang="en-US" altLang="zh-CN" sz="2400" b="0" i="0" smtClean="0">
                            <a:latin typeface="Cambria Math"/>
                            <a:ea typeface="Cambria Math"/>
                            <a:cs typeface="Times New Roman" panose="02020603050405020304" pitchFamily="18" charset="0"/>
                          </a:rPr>
                          <m:t>x</m:t>
                        </m:r>
                        <m:r>
                          <a:rPr lang="en-US" altLang="zh-CN" sz="2400" b="0" i="0" smtClean="0">
                            <a:latin typeface="Cambria Math"/>
                            <a:ea typeface="Cambria Math"/>
                            <a:cs typeface="Times New Roman" panose="02020603050405020304" pitchFamily="18" charset="0"/>
                          </a:rPr>
                          <m:t>,</m:t>
                        </m:r>
                        <m:r>
                          <m:rPr>
                            <m:sty m:val="p"/>
                          </m:rPr>
                          <a:rPr lang="en-US" altLang="zh-CN" sz="2400" b="0" i="0" smtClean="0">
                            <a:latin typeface="Cambria Math"/>
                            <a:ea typeface="Cambria Math"/>
                            <a:cs typeface="Times New Roman" panose="02020603050405020304" pitchFamily="18" charset="0"/>
                          </a:rPr>
                          <m:t>y</m:t>
                        </m:r>
                      </m:e>
                    </m:d>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400" i="1">
                        <a:latin typeface="Cambria Math"/>
                        <a:ea typeface="Cambria Math"/>
                        <a:cs typeface="Times New Roman" panose="02020603050405020304" pitchFamily="18" charset="0"/>
                      </a:rPr>
                      <m:t>𝑥</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大于</a:t>
                </a:r>
                <a14:m>
                  <m:oMath xmlns:m="http://schemas.openxmlformats.org/officeDocument/2006/math">
                    <m:r>
                      <a:rPr lang="en-US" altLang="zh-CN" sz="2400" b="0" i="1" smtClean="0">
                        <a:latin typeface="Cambria Math"/>
                        <a:ea typeface="Cambria Math"/>
                        <a:cs typeface="Times New Roman" panose="02020603050405020304" pitchFamily="18" charset="0"/>
                      </a:rPr>
                      <m:t>𝑦</m:t>
                    </m:r>
                  </m:oMath>
                </a14:m>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14:m>
                  <m:oMath xmlns:m="http://schemas.openxmlformats.org/officeDocument/2006/math">
                    <m:r>
                      <a:rPr lang="en-US" altLang="zh-CN" sz="240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r>
                      <a:rPr lang="en-US" altLang="zh-CN" sz="2400" i="1">
                        <a:latin typeface="Cambria Math"/>
                        <a:ea typeface="Cambria Math"/>
                        <a:cs typeface="Times New Roman" panose="02020603050405020304" pitchFamily="18" charset="0"/>
                      </a:rPr>
                      <m:t>) </m:t>
                    </m:r>
                    <m:d>
                      <m:dPr>
                        <m:ctrlPr>
                          <a:rPr lang="en-US" altLang="zh-CN" sz="2400" i="1" smtClean="0">
                            <a:latin typeface="Cambria Math"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𝑜𝑑𝑑</m:t>
                        </m:r>
                        <m:d>
                          <m:dPr>
                            <m:ctrlPr>
                              <a:rPr lang="en-US" altLang="zh-CN" sz="2400" i="1">
                                <a:latin typeface="Cambria Math"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𝑥</m:t>
                            </m:r>
                          </m:e>
                        </m:d>
                        <m:r>
                          <a:rPr lang="en-US" altLang="zh-CN" sz="2400" i="1">
                            <a:latin typeface="Cambria Math"/>
                            <a:ea typeface="Cambria Math"/>
                            <a:cs typeface="Times New Roman" panose="02020603050405020304" pitchFamily="18" charset="0"/>
                          </a:rPr>
                          <m:t>→</m:t>
                        </m:r>
                        <m:d>
                          <m:dPr>
                            <m:ctrlPr>
                              <a:rPr lang="en-US" altLang="zh-CN" sz="2400" i="1">
                                <a:latin typeface="Cambria Math"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𝑦</m:t>
                            </m:r>
                          </m:e>
                        </m:d>
                        <m:d>
                          <m:dPr>
                            <m:ctrlPr>
                              <a:rPr lang="en-US" altLang="zh-CN" sz="2400" i="1">
                                <a:latin typeface="Cambria Math"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𝑜𝑑𝑑</m:t>
                            </m:r>
                            <m:d>
                              <m:dPr>
                                <m:ctrlPr>
                                  <a:rPr lang="en-US" altLang="zh-CN" sz="2400" i="1">
                                    <a:latin typeface="Cambria Math"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𝑦</m:t>
                                </m:r>
                              </m:e>
                            </m:d>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𝐺𝑟𝑒𝑎𝑡</m:t>
                            </m:r>
                            <m:d>
                              <m:dPr>
                                <m:ctrlPr>
                                  <a:rPr lang="en-US" altLang="zh-CN" sz="2400" i="1">
                                    <a:latin typeface="Cambria Math"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𝑦</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e>
                            </m:d>
                          </m:e>
                        </m:d>
                      </m:e>
                    </m:d>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200000"/>
                  </a:lnSpc>
                </a:pPr>
                <a:endParaRPr lang="en-US" altLang="zh-CN" dirty="0">
                  <a:latin typeface="Cambria Math"/>
                  <a:ea typeface="Cambria Math"/>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682830" y="988596"/>
                <a:ext cx="8045533" cy="3881768"/>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080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7072" y="208147"/>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自然语言的形式化</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64950" y="1110193"/>
                <a:ext cx="8448543" cy="5139869"/>
              </a:xfrm>
              <a:prstGeom prst="rect">
                <a:avLst/>
              </a:prstGeom>
            </p:spPr>
            <p:txBody>
              <a:bodyPr wrap="square">
                <a:spAutoFit/>
              </a:bodyPr>
              <a:lstStyle/>
              <a:p>
                <a:pPr>
                  <a:lnSpc>
                    <a:spcPct val="20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2.13 </a:t>
                </a:r>
                <a:r>
                  <a:rPr lang="zh-CN" altLang="zh-CN" dirty="0"/>
                  <a:t>证明苏格拉底三段论</a:t>
                </a:r>
                <a:r>
                  <a:rPr lang="en-US" altLang="zh-CN" dirty="0"/>
                  <a:t>“</a:t>
                </a:r>
                <a:r>
                  <a:rPr lang="zh-CN" altLang="zh-CN" dirty="0"/>
                  <a:t>所有人都是要死的，苏格拉底是人，所以苏格拉底是要死的</a:t>
                </a:r>
                <a:r>
                  <a:rPr lang="en-US" altLang="zh-CN" dirty="0"/>
                  <a:t>”</a:t>
                </a:r>
                <a:r>
                  <a:rPr lang="zh-CN" altLang="zh-CN" dirty="0"/>
                  <a:t>。</a:t>
                </a:r>
              </a:p>
              <a:p>
                <a:pPr>
                  <a:lnSpc>
                    <a:spcPct val="200000"/>
                  </a:lnSpc>
                </a:pPr>
                <a:r>
                  <a:rPr lang="zh-CN" altLang="zh-CN" dirty="0"/>
                  <a:t>解 设</a:t>
                </a:r>
                <a14:m>
                  <m:oMath xmlns:m="http://schemas.openxmlformats.org/officeDocument/2006/math">
                    <m:r>
                      <a:rPr lang="en-US" altLang="zh-CN" i="1">
                        <a:latin typeface="Cambria Math"/>
                      </a:rPr>
                      <m:t>𝐹</m:t>
                    </m:r>
                    <m:d>
                      <m:dPr>
                        <m:ctrlPr>
                          <a:rPr lang="zh-CN" altLang="zh-CN" i="1">
                            <a:latin typeface="Cambria Math" charset="0"/>
                          </a:rPr>
                        </m:ctrlPr>
                      </m:dPr>
                      <m:e>
                        <m:r>
                          <a:rPr lang="en-US" altLang="zh-CN" i="1">
                            <a:latin typeface="Cambria Math"/>
                          </a:rPr>
                          <m:t>𝑥</m:t>
                        </m:r>
                      </m:e>
                    </m:d>
                  </m:oMath>
                </a14:m>
                <a:r>
                  <a:rPr lang="zh-CN" altLang="zh-CN" dirty="0"/>
                  <a:t>：</a:t>
                </a:r>
                <a14:m>
                  <m:oMath xmlns:m="http://schemas.openxmlformats.org/officeDocument/2006/math">
                    <m:r>
                      <a:rPr lang="en-US" altLang="zh-CN" i="1">
                        <a:latin typeface="Cambria Math"/>
                      </a:rPr>
                      <m:t>𝑥</m:t>
                    </m:r>
                  </m:oMath>
                </a14:m>
                <a:r>
                  <a:rPr lang="zh-CN" altLang="zh-CN" dirty="0"/>
                  <a:t>是人，</a:t>
                </a:r>
                <a14:m>
                  <m:oMath xmlns:m="http://schemas.openxmlformats.org/officeDocument/2006/math">
                    <m:r>
                      <a:rPr lang="en-US" altLang="zh-CN" i="1">
                        <a:latin typeface="Cambria Math"/>
                      </a:rPr>
                      <m:t>𝐺</m:t>
                    </m:r>
                    <m:d>
                      <m:dPr>
                        <m:ctrlPr>
                          <a:rPr lang="zh-CN" altLang="zh-CN" i="1">
                            <a:latin typeface="Cambria Math" charset="0"/>
                          </a:rPr>
                        </m:ctrlPr>
                      </m:dPr>
                      <m:e>
                        <m:r>
                          <a:rPr lang="en-US" altLang="zh-CN" i="1">
                            <a:latin typeface="Cambria Math"/>
                          </a:rPr>
                          <m:t>𝑥</m:t>
                        </m:r>
                      </m:e>
                    </m:d>
                  </m:oMath>
                </a14:m>
                <a:r>
                  <a:rPr lang="zh-CN" altLang="zh-CN" dirty="0"/>
                  <a:t>：</a:t>
                </a:r>
                <a14:m>
                  <m:oMath xmlns:m="http://schemas.openxmlformats.org/officeDocument/2006/math">
                    <m:r>
                      <a:rPr lang="en-US" altLang="zh-CN" i="1">
                        <a:latin typeface="Cambria Math"/>
                      </a:rPr>
                      <m:t>𝑥</m:t>
                    </m:r>
                  </m:oMath>
                </a14:m>
                <a:r>
                  <a:rPr lang="zh-CN" altLang="zh-CN" dirty="0"/>
                  <a:t>是要死的，</a:t>
                </a:r>
                <a14:m>
                  <m:oMath xmlns:m="http://schemas.openxmlformats.org/officeDocument/2006/math">
                    <m:r>
                      <a:rPr lang="en-US" altLang="zh-CN" i="1">
                        <a:latin typeface="Cambria Math"/>
                      </a:rPr>
                      <m:t>𝑎</m:t>
                    </m:r>
                  </m:oMath>
                </a14:m>
                <a:r>
                  <a:rPr lang="zh-CN" altLang="zh-CN" dirty="0"/>
                  <a:t>是苏格拉底。</a:t>
                </a:r>
                <a:r>
                  <a:rPr lang="en-US" altLang="zh-CN" dirty="0"/>
                  <a:t/>
                </a:r>
                <a:br>
                  <a:rPr lang="en-US" altLang="zh-CN" dirty="0"/>
                </a:br>
                <a:r>
                  <a:rPr lang="zh-CN" altLang="zh-CN" dirty="0"/>
                  <a:t>前提：</a:t>
                </a:r>
                <a14:m>
                  <m:oMath xmlns:m="http://schemas.openxmlformats.org/officeDocument/2006/math">
                    <m:r>
                      <a:rPr lang="en-US" altLang="zh-CN">
                        <a:latin typeface="Cambria Math"/>
                      </a:rPr>
                      <m:t>(</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𝐹</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𝐺</m:t>
                    </m:r>
                    <m:d>
                      <m:dPr>
                        <m:ctrlPr>
                          <a:rPr lang="zh-CN" altLang="zh-CN" i="1">
                            <a:latin typeface="Cambria Math" charset="0"/>
                          </a:rPr>
                        </m:ctrlPr>
                      </m:dPr>
                      <m:e>
                        <m:r>
                          <a:rPr lang="en-US" altLang="zh-CN" i="1">
                            <a:latin typeface="Cambria Math"/>
                          </a:rPr>
                          <m:t>𝑥</m:t>
                        </m:r>
                      </m:e>
                    </m:d>
                    <m:r>
                      <a:rPr lang="en-US" altLang="zh-CN" i="1">
                        <a:latin typeface="Cambria Math"/>
                      </a:rPr>
                      <m:t>)</m:t>
                    </m:r>
                  </m:oMath>
                </a14:m>
                <a:r>
                  <a:rPr lang="zh-CN" altLang="zh-CN" dirty="0"/>
                  <a:t>，</a:t>
                </a:r>
                <a14:m>
                  <m:oMath xmlns:m="http://schemas.openxmlformats.org/officeDocument/2006/math">
                    <m:r>
                      <a:rPr lang="en-US" altLang="zh-CN" i="1">
                        <a:latin typeface="Cambria Math"/>
                      </a:rPr>
                      <m:t>𝐹</m:t>
                    </m:r>
                    <m:d>
                      <m:dPr>
                        <m:ctrlPr>
                          <a:rPr lang="zh-CN" altLang="zh-CN" i="1">
                            <a:latin typeface="Cambria Math" charset="0"/>
                          </a:rPr>
                        </m:ctrlPr>
                      </m:dPr>
                      <m:e>
                        <m:r>
                          <a:rPr lang="en-US" altLang="zh-CN" i="1">
                            <a:latin typeface="Cambria Math"/>
                          </a:rPr>
                          <m:t>𝑎</m:t>
                        </m:r>
                      </m:e>
                    </m:d>
                  </m:oMath>
                </a14:m>
                <a:r>
                  <a:rPr lang="en-US" altLang="zh-CN" dirty="0"/>
                  <a:t/>
                </a:r>
                <a:br>
                  <a:rPr lang="en-US" altLang="zh-CN" dirty="0"/>
                </a:br>
                <a:r>
                  <a:rPr lang="zh-CN" altLang="zh-CN" dirty="0"/>
                  <a:t>结论：</a:t>
                </a:r>
                <a14:m>
                  <m:oMath xmlns:m="http://schemas.openxmlformats.org/officeDocument/2006/math">
                    <m:r>
                      <a:rPr lang="en-US" altLang="zh-CN" i="1">
                        <a:latin typeface="Cambria Math"/>
                      </a:rPr>
                      <m:t>𝐺</m:t>
                    </m:r>
                    <m:d>
                      <m:dPr>
                        <m:ctrlPr>
                          <a:rPr lang="zh-CN" altLang="zh-CN" i="1">
                            <a:latin typeface="Cambria Math" charset="0"/>
                          </a:rPr>
                        </m:ctrlPr>
                      </m:dPr>
                      <m:e>
                        <m:r>
                          <a:rPr lang="en-US" altLang="zh-CN" i="1">
                            <a:latin typeface="Cambria Math"/>
                          </a:rPr>
                          <m:t>𝑎</m:t>
                        </m:r>
                      </m:e>
                    </m:d>
                  </m:oMath>
                </a14:m>
                <a:endParaRPr lang="zh-CN" altLang="zh-CN" dirty="0"/>
              </a:p>
              <a:p>
                <a:pPr>
                  <a:lnSpc>
                    <a:spcPct val="200000"/>
                  </a:lnSpc>
                </a:pPr>
                <a:r>
                  <a:rPr lang="zh-CN" altLang="zh-CN" dirty="0"/>
                  <a:t>证明 </a:t>
                </a:r>
                <a:r>
                  <a:rPr lang="en-US" altLang="zh-CN" dirty="0"/>
                  <a:t>(1) </a:t>
                </a:r>
                <a14:m>
                  <m:oMath xmlns:m="http://schemas.openxmlformats.org/officeDocument/2006/math">
                    <m:r>
                      <a:rPr lang="en-US" altLang="zh-CN">
                        <a:latin typeface="Cambria Math"/>
                      </a:rPr>
                      <m:t>(</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𝐹</m:t>
                    </m:r>
                    <m:d>
                      <m:dPr>
                        <m:ctrlPr>
                          <a:rPr lang="zh-CN" altLang="zh-CN" i="1">
                            <a:latin typeface="Cambria Math" charset="0"/>
                          </a:rPr>
                        </m:ctrlPr>
                      </m:dPr>
                      <m:e>
                        <m:r>
                          <a:rPr lang="en-US" altLang="zh-CN" i="1">
                            <a:latin typeface="Cambria Math"/>
                          </a:rPr>
                          <m:t>𝑥</m:t>
                        </m:r>
                      </m:e>
                    </m:d>
                    <m:r>
                      <a:rPr lang="en-US" altLang="zh-CN" i="1">
                        <a:latin typeface="Cambria Math"/>
                      </a:rPr>
                      <m:t>→</m:t>
                    </m:r>
                    <m:r>
                      <a:rPr lang="en-US" altLang="zh-CN" i="1">
                        <a:latin typeface="Cambria Math"/>
                      </a:rPr>
                      <m:t>𝐺</m:t>
                    </m:r>
                    <m:d>
                      <m:dPr>
                        <m:ctrlPr>
                          <a:rPr lang="zh-CN" altLang="zh-CN" i="1">
                            <a:latin typeface="Cambria Math" charset="0"/>
                          </a:rPr>
                        </m:ctrlPr>
                      </m:dPr>
                      <m:e>
                        <m:r>
                          <a:rPr lang="en-US" altLang="zh-CN" i="1">
                            <a:latin typeface="Cambria Math"/>
                          </a:rPr>
                          <m:t>𝑥</m:t>
                        </m:r>
                      </m:e>
                    </m:d>
                    <m:r>
                      <a:rPr lang="en-US" altLang="zh-CN" i="1">
                        <a:latin typeface="Cambria Math"/>
                      </a:rPr>
                      <m:t>)</m:t>
                    </m:r>
                  </m:oMath>
                </a14:m>
                <a:r>
                  <a:rPr lang="en-US" altLang="zh-CN" dirty="0"/>
                  <a:t/>
                </a:r>
                <a:br>
                  <a:rPr lang="en-US" altLang="zh-CN" dirty="0"/>
                </a:br>
                <a:r>
                  <a:rPr lang="en-US" altLang="zh-CN" dirty="0"/>
                  <a:t>(2) </a:t>
                </a:r>
                <a14:m>
                  <m:oMath xmlns:m="http://schemas.openxmlformats.org/officeDocument/2006/math">
                    <m:r>
                      <a:rPr lang="en-US" altLang="zh-CN" i="1">
                        <a:latin typeface="Cambria Math"/>
                      </a:rPr>
                      <m:t>𝐹</m:t>
                    </m:r>
                    <m:d>
                      <m:dPr>
                        <m:ctrlPr>
                          <a:rPr lang="zh-CN" altLang="zh-CN" i="1">
                            <a:latin typeface="Cambria Math" charset="0"/>
                          </a:rPr>
                        </m:ctrlPr>
                      </m:dPr>
                      <m:e>
                        <m:r>
                          <a:rPr lang="en-US" altLang="zh-CN" i="1">
                            <a:latin typeface="Cambria Math"/>
                          </a:rPr>
                          <m:t>𝑎</m:t>
                        </m:r>
                      </m:e>
                    </m:d>
                    <m:r>
                      <a:rPr lang="en-US" altLang="zh-CN" i="1">
                        <a:latin typeface="Cambria Math"/>
                      </a:rPr>
                      <m:t>→</m:t>
                    </m:r>
                    <m:r>
                      <a:rPr lang="en-US" altLang="zh-CN" i="1">
                        <a:latin typeface="Cambria Math"/>
                      </a:rPr>
                      <m:t>𝐺</m:t>
                    </m:r>
                    <m:d>
                      <m:dPr>
                        <m:ctrlPr>
                          <a:rPr lang="zh-CN" altLang="zh-CN" i="1">
                            <a:latin typeface="Cambria Math" charset="0"/>
                          </a:rPr>
                        </m:ctrlPr>
                      </m:dPr>
                      <m:e>
                        <m:r>
                          <a:rPr lang="en-US" altLang="zh-CN" i="1">
                            <a:latin typeface="Cambria Math"/>
                          </a:rPr>
                          <m:t>𝑎</m:t>
                        </m:r>
                      </m:e>
                    </m:d>
                  </m:oMath>
                </a14:m>
                <a:r>
                  <a:rPr lang="en-US" altLang="zh-CN" dirty="0"/>
                  <a:t> (1</a:t>
                </a:r>
                <a:r>
                  <a:rPr lang="zh-CN" altLang="zh-CN" dirty="0"/>
                  <a:t>的全称量词消去</a:t>
                </a:r>
                <a:r>
                  <a:rPr lang="en-US" altLang="zh-CN" dirty="0"/>
                  <a:t>)</a:t>
                </a:r>
                <a:br>
                  <a:rPr lang="en-US" altLang="zh-CN" dirty="0"/>
                </a:br>
                <a:r>
                  <a:rPr lang="en-US" altLang="zh-CN" dirty="0"/>
                  <a:t>(3) </a:t>
                </a:r>
                <a14:m>
                  <m:oMath xmlns:m="http://schemas.openxmlformats.org/officeDocument/2006/math">
                    <m:r>
                      <a:rPr lang="en-US" altLang="zh-CN" i="1">
                        <a:latin typeface="Cambria Math"/>
                      </a:rPr>
                      <m:t>𝐹</m:t>
                    </m:r>
                    <m:d>
                      <m:dPr>
                        <m:ctrlPr>
                          <a:rPr lang="zh-CN" altLang="zh-CN" i="1">
                            <a:latin typeface="Cambria Math" charset="0"/>
                          </a:rPr>
                        </m:ctrlPr>
                      </m:dPr>
                      <m:e>
                        <m:r>
                          <a:rPr lang="en-US" altLang="zh-CN" i="1">
                            <a:latin typeface="Cambria Math"/>
                          </a:rPr>
                          <m:t>𝑎</m:t>
                        </m:r>
                      </m:e>
                    </m:d>
                  </m:oMath>
                </a14:m>
                <a:r>
                  <a:rPr lang="en-US" altLang="zh-CN" dirty="0"/>
                  <a:t/>
                </a:r>
                <a:br>
                  <a:rPr lang="en-US" altLang="zh-CN" dirty="0"/>
                </a:br>
                <a:r>
                  <a:rPr lang="en-US" altLang="zh-CN" dirty="0"/>
                  <a:t>(4) </a:t>
                </a:r>
                <a14:m>
                  <m:oMath xmlns:m="http://schemas.openxmlformats.org/officeDocument/2006/math">
                    <m:r>
                      <a:rPr lang="en-US" altLang="zh-CN" i="1">
                        <a:latin typeface="Cambria Math"/>
                      </a:rPr>
                      <m:t>𝐺</m:t>
                    </m:r>
                    <m:d>
                      <m:dPr>
                        <m:ctrlPr>
                          <a:rPr lang="zh-CN" altLang="zh-CN" i="1">
                            <a:latin typeface="Cambria Math" charset="0"/>
                          </a:rPr>
                        </m:ctrlPr>
                      </m:dPr>
                      <m:e>
                        <m:r>
                          <a:rPr lang="en-US" altLang="zh-CN" i="1">
                            <a:latin typeface="Cambria Math"/>
                          </a:rPr>
                          <m:t>𝑎</m:t>
                        </m:r>
                      </m:e>
                    </m:d>
                  </m:oMath>
                </a14:m>
                <a:r>
                  <a:rPr lang="en-US" altLang="zh-CN" dirty="0"/>
                  <a:t> (2</a:t>
                </a:r>
                <a:r>
                  <a:rPr lang="zh-CN" altLang="zh-CN" dirty="0"/>
                  <a:t>和</a:t>
                </a:r>
                <a:r>
                  <a:rPr lang="en-US" altLang="zh-CN" dirty="0"/>
                  <a:t>3</a:t>
                </a:r>
                <a:r>
                  <a:rPr lang="zh-CN" altLang="zh-CN" dirty="0"/>
                  <a:t>的假言推理</a:t>
                </a:r>
                <a:r>
                  <a:rPr lang="en-US" altLang="zh-CN" dirty="0"/>
                  <a:t>)</a:t>
                </a:r>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364950" y="1110193"/>
                <a:ext cx="8448543" cy="5139869"/>
              </a:xfrm>
              <a:prstGeom prst="rect">
                <a:avLst/>
              </a:prstGeom>
              <a:blipFill rotWithShape="1">
                <a:blip r:embed="rId2"/>
                <a:stretch>
                  <a:fillRect l="-794" r="-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5458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7072" y="208147"/>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自然语言的形式化</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74218" y="1285797"/>
                <a:ext cx="9262753" cy="4662815"/>
              </a:xfrm>
              <a:prstGeom prst="rect">
                <a:avLst/>
              </a:prstGeom>
            </p:spPr>
            <p:txBody>
              <a:bodyPr wrap="square">
                <a:spAutoFit/>
              </a:bodyPr>
              <a:lstStyle/>
              <a:p>
                <a:pPr lvl="1">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2.14  </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前提：</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每驾飞机或者停在地面或者飞在天空；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并非每驾飞机都飞在天空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结论：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有些飞机停在地面</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形式化：</a:t>
                </a:r>
                <a14:m>
                  <m:oMath xmlns:m="http://schemas.openxmlformats.org/officeDocument/2006/math">
                    <m:r>
                      <m:rPr>
                        <m:sty m:val="p"/>
                      </m:rPr>
                      <a:rPr lang="en-US" altLang="zh-CN" b="0" i="0" smtClean="0">
                        <a:latin typeface="Cambria Math"/>
                        <a:ea typeface="Cambria Math"/>
                        <a:cs typeface="Times New Roman" panose="02020603050405020304" pitchFamily="18" charset="0"/>
                      </a:rPr>
                      <m:t>plane</m:t>
                    </m:r>
                    <m:d>
                      <m:dPr>
                        <m:ctrlPr>
                          <a:rPr lang="en-US" altLang="zh-CN" b="0" i="1" smtClean="0">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Cambria Math"/>
                        <a:cs typeface="Times New Roman" panose="02020603050405020304" pitchFamily="18" charset="0"/>
                      </a:rPr>
                      <m:t>𝑥</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是飞机；</a:t>
                </a:r>
                <a14:m>
                  <m:oMath xmlns:m="http://schemas.openxmlformats.org/officeDocument/2006/math">
                    <m:r>
                      <m:rPr>
                        <m:sty m:val="p"/>
                      </m:rPr>
                      <a:rPr lang="en-US" altLang="zh-CN" b="0" i="0" smtClean="0">
                        <a:latin typeface="Cambria Math"/>
                        <a:ea typeface="Cambria Math"/>
                        <a:cs typeface="Times New Roman" panose="02020603050405020304" pitchFamily="18" charset="0"/>
                      </a:rPr>
                      <m:t>in</m:t>
                    </m:r>
                    <m:r>
                      <a:rPr lang="en-US" altLang="zh-CN" b="0" i="0" smtClean="0">
                        <a:latin typeface="Cambria Math"/>
                        <a:ea typeface="Cambria Math"/>
                        <a:cs typeface="Times New Roman" panose="02020603050405020304" pitchFamily="18" charset="0"/>
                      </a:rPr>
                      <m:t>_</m:t>
                    </m:r>
                    <m:r>
                      <m:rPr>
                        <m:sty m:val="p"/>
                      </m:rPr>
                      <a:rPr lang="en-US" altLang="zh-CN" b="0" i="0" smtClean="0">
                        <a:latin typeface="Cambria Math"/>
                        <a:ea typeface="Cambria Math"/>
                        <a:cs typeface="Times New Roman" panose="02020603050405020304" pitchFamily="18" charset="0"/>
                      </a:rPr>
                      <m:t>ground</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Cambria Math"/>
                        <a:cs typeface="Times New Roman" panose="02020603050405020304" pitchFamily="18" charset="0"/>
                      </a:rPr>
                      <m:t>𝑥</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停在地面；</a:t>
                </a:r>
                <a14:m>
                  <m:oMath xmlns:m="http://schemas.openxmlformats.org/officeDocument/2006/math">
                    <m:r>
                      <m:rPr>
                        <m:sty m:val="p"/>
                      </m:rPr>
                      <a:rPr lang="en-US" altLang="zh-CN" b="0" i="0" smtClean="0">
                        <a:latin typeface="Cambria Math"/>
                        <a:ea typeface="Cambria Math"/>
                        <a:cs typeface="Times New Roman" panose="02020603050405020304" pitchFamily="18" charset="0"/>
                      </a:rPr>
                      <m:t>on</m:t>
                    </m:r>
                    <m:r>
                      <a:rPr lang="en-US" altLang="zh-CN" b="0" i="0" smtClean="0">
                        <a:latin typeface="Cambria Math"/>
                        <a:ea typeface="Cambria Math"/>
                        <a:cs typeface="Times New Roman" panose="02020603050405020304" pitchFamily="18" charset="0"/>
                      </a:rPr>
                      <m:t>_</m:t>
                    </m:r>
                    <m:r>
                      <m:rPr>
                        <m:sty m:val="p"/>
                      </m:rPr>
                      <a:rPr lang="en-US" altLang="zh-CN" b="0" i="0" smtClean="0">
                        <a:latin typeface="Cambria Math"/>
                        <a:ea typeface="Cambria Math"/>
                        <a:cs typeface="Times New Roman" panose="02020603050405020304" pitchFamily="18" charset="0"/>
                      </a:rPr>
                      <m:t>fly</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Cambria Math"/>
                        <a:cs typeface="Times New Roman" panose="02020603050405020304" pitchFamily="18" charset="0"/>
                      </a:rPr>
                      <m:t>𝑥</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飞在天空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dirty="0">
                    <a:latin typeface="黑体" panose="02010609060101010101" pitchFamily="49" charset="-122"/>
                    <a:ea typeface="黑体" panose="02010609060101010101" pitchFamily="49" charset="-122"/>
                    <a:cs typeface="Times New Roman" panose="02020603050405020304" pitchFamily="18" charset="0"/>
                  </a:rPr>
                  <a:t>已知：</a:t>
                </a: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𝑝𝑙𝑎𝑛𝑒</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𝑖𝑛</m:t>
                    </m:r>
                    <m:r>
                      <a:rPr lang="en-US" altLang="zh-CN" i="1">
                        <a:latin typeface="Cambria Math"/>
                        <a:ea typeface="Cambria Math"/>
                        <a:cs typeface="Times New Roman" panose="02020603050405020304" pitchFamily="18" charset="0"/>
                      </a:rPr>
                      <m:t>_</m:t>
                    </m:r>
                    <m:r>
                      <a:rPr lang="en-US" altLang="zh-CN" i="1">
                        <a:latin typeface="Cambria Math"/>
                        <a:ea typeface="Cambria Math"/>
                        <a:cs typeface="Times New Roman" panose="02020603050405020304" pitchFamily="18" charset="0"/>
                      </a:rPr>
                      <m:t>𝑔𝑟𝑜𝑢𝑛𝑑</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m:rPr>
                        <m:sty m:val="p"/>
                      </m:rPr>
                      <a:rPr lang="en-US" altLang="zh-CN">
                        <a:latin typeface="Cambria Math"/>
                        <a:ea typeface="Cambria Math"/>
                        <a:cs typeface="Times New Roman" panose="02020603050405020304" pitchFamily="18" charset="0"/>
                      </a:rPr>
                      <m:t>on</m:t>
                    </m:r>
                    <m:r>
                      <a:rPr lang="en-US" altLang="zh-CN">
                        <a:latin typeface="Cambria Math"/>
                        <a:ea typeface="Cambria Math"/>
                        <a:cs typeface="Times New Roman" panose="02020603050405020304" pitchFamily="18" charset="0"/>
                      </a:rPr>
                      <m:t>_</m:t>
                    </m:r>
                    <m:r>
                      <m:rPr>
                        <m:sty m:val="p"/>
                      </m:rPr>
                      <a:rPr lang="en-US" altLang="zh-CN">
                        <a:latin typeface="Cambria Math"/>
                        <a:ea typeface="Cambria Math"/>
                        <a:cs typeface="Times New Roman" panose="02020603050405020304" pitchFamily="18" charset="0"/>
                      </a:rPr>
                      <m:t>fly</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b="0" i="1" smtClean="0">
                        <a:latin typeface="Cambria Math" panose="02040503050406030204" pitchFamily="18" charset="0"/>
                        <a:ea typeface="Cambria Math"/>
                        <a:cs typeface="Times New Roman" panose="02020603050405020304" pitchFamily="18" charset="0"/>
                      </a:rPr>
                      <m:t>)</m:t>
                    </m:r>
                  </m:oMath>
                </a14:m>
                <a:r>
                  <a:rPr lang="en-US" altLang="zh-CN" dirty="0">
                    <a:latin typeface="黑体" panose="02010609060101010101" pitchFamily="49" charset="-122"/>
                    <a:ea typeface="黑体" panose="02010609060101010101" pitchFamily="49" charset="-122"/>
                    <a:cs typeface="Times New Roman" panose="02020603050405020304" pitchFamily="18" charset="0"/>
                  </a:rPr>
                  <a:t>, </a:t>
                </a:r>
                <a14:m>
                  <m:oMath xmlns:m="http://schemas.openxmlformats.org/officeDocument/2006/math">
                    <m:d>
                      <m:dPr>
                        <m:ctrlPr>
                          <a:rPr lang="en-US" altLang="zh-CN" b="0" i="1" smtClean="0">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e>
                    </m:d>
                    <m:r>
                      <a:rPr lang="en-US" altLang="zh-CN" b="0" i="1" smtClean="0">
                        <a:latin typeface="Cambria Math" panose="02040503050406030204" pitchFamily="18" charset="0"/>
                        <a:ea typeface="Cambria Math"/>
                        <a:cs typeface="Times New Roman" panose="02020603050405020304" pitchFamily="18" charset="0"/>
                      </a:rPr>
                      <m:t>(</m:t>
                    </m:r>
                    <m:r>
                      <a:rPr lang="en-US" altLang="zh-CN" b="0" i="1" smtClean="0">
                        <a:latin typeface="Cambria Math" panose="02040503050406030204" pitchFamily="18" charset="0"/>
                        <a:ea typeface="Cambria Math"/>
                        <a:cs typeface="Times New Roman" panose="02020603050405020304" pitchFamily="18" charset="0"/>
                      </a:rPr>
                      <m:t>𝑝𝑙𝑎𝑛𝑒</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𝑥</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𝑜𝑛</m:t>
                    </m:r>
                    <m:r>
                      <a:rPr lang="en-US" altLang="zh-CN" b="0" i="1" smtClean="0">
                        <a:latin typeface="Cambria Math"/>
                        <a:ea typeface="Cambria Math"/>
                        <a:cs typeface="Times New Roman" panose="02020603050405020304" pitchFamily="18" charset="0"/>
                      </a:rPr>
                      <m:t>_</m:t>
                    </m:r>
                    <m:r>
                      <a:rPr lang="en-US" altLang="zh-CN" b="0" i="1" smtClean="0">
                        <a:latin typeface="Cambria Math"/>
                        <a:ea typeface="Cambria Math"/>
                        <a:cs typeface="Times New Roman" panose="02020603050405020304" pitchFamily="18" charset="0"/>
                      </a:rPr>
                      <m:t>𝑓𝑙𝑦</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𝑥</m:t>
                    </m:r>
                    <m:r>
                      <a:rPr lang="en-US" altLang="zh-CN" b="0" i="1" smtClean="0">
                        <a:latin typeface="Cambria Math" panose="02040503050406030204" pitchFamily="18" charset="0"/>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m:t>
                    </m:r>
                  </m:oMath>
                </a14:m>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lvl="1">
                  <a:lnSpc>
                    <a:spcPct val="150000"/>
                  </a:lnSpc>
                </a:pPr>
                <a:r>
                  <a:rPr lang="zh-CN" altLang="en-US" dirty="0">
                    <a:latin typeface="黑体" panose="02010609060101010101" pitchFamily="49" charset="-122"/>
                    <a:ea typeface="黑体" panose="02010609060101010101" pitchFamily="49" charset="-122"/>
                    <a:cs typeface="Times New Roman" panose="02020603050405020304" pitchFamily="18" charset="0"/>
                  </a:rPr>
                  <a:t>请证明：</a:t>
                </a: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𝑝𝑙𝑎𝑛𝑒</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𝑖𝑛</m:t>
                    </m:r>
                    <m:r>
                      <a:rPr lang="en-US" altLang="zh-CN" b="0" i="1" smtClean="0">
                        <a:latin typeface="Cambria Math"/>
                        <a:ea typeface="Cambria Math"/>
                        <a:cs typeface="Times New Roman" panose="02020603050405020304" pitchFamily="18" charset="0"/>
                      </a:rPr>
                      <m:t>_</m:t>
                    </m:r>
                    <m:r>
                      <a:rPr lang="en-US" altLang="zh-CN" b="0" i="1" smtClean="0">
                        <a:latin typeface="Cambria Math"/>
                        <a:ea typeface="Cambria Math"/>
                        <a:cs typeface="Times New Roman" panose="02020603050405020304" pitchFamily="18" charset="0"/>
                      </a:rPr>
                      <m:t>𝑔𝑟𝑜𝑢𝑛𝑑</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证明：</a:t>
                </a: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panose="02040503050406030204" pitchFamily="18" charset="0"/>
                        <a:ea typeface="Cambria Math"/>
                        <a:cs typeface="Times New Roman" panose="02020603050405020304" pitchFamily="18" charset="0"/>
                      </a:rPr>
                      <m:t>𝑝𝑙</m:t>
                    </m:r>
                    <m:r>
                      <a:rPr lang="en-US" altLang="zh-CN" i="1">
                        <a:latin typeface="Cambria Math"/>
                        <a:ea typeface="Cambria Math"/>
                        <a:cs typeface="Times New Roman" panose="02020603050405020304" pitchFamily="18" charset="0"/>
                      </a:rPr>
                      <m:t>𝑎𝑛𝑒</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𝑜𝑛</m:t>
                    </m:r>
                    <m:r>
                      <a:rPr lang="en-US" altLang="zh-CN" i="1">
                        <a:latin typeface="Cambria Math"/>
                        <a:ea typeface="Cambria Math"/>
                        <a:cs typeface="Times New Roman" panose="02020603050405020304" pitchFamily="18" charset="0"/>
                      </a:rPr>
                      <m:t>_</m:t>
                    </m:r>
                    <m:r>
                      <a:rPr lang="en-US" altLang="zh-CN" i="1">
                        <a:latin typeface="Cambria Math"/>
                        <a:ea typeface="Cambria Math"/>
                        <a:cs typeface="Times New Roman" panose="02020603050405020304" pitchFamily="18" charset="0"/>
                      </a:rPr>
                      <m:t>𝑓𝑙𝑦</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b="0" i="1" smtClean="0">
                        <a:latin typeface="Cambria Math" panose="02040503050406030204" pitchFamily="18" charset="0"/>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已知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b="0" i="1" smtClean="0">
                        <a:latin typeface="Cambria Math" panose="02040503050406030204" pitchFamily="18" charset="0"/>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b="0" i="1" smtClean="0">
                        <a:latin typeface="Cambria Math" panose="02040503050406030204" pitchFamily="18" charset="0"/>
                        <a:ea typeface="Cambria Math"/>
                        <a:cs typeface="Times New Roman" panose="02020603050405020304" pitchFamily="18" charset="0"/>
                      </a:rPr>
                      <m:t>𝑝</m:t>
                    </m:r>
                    <m:r>
                      <a:rPr lang="en-US" altLang="zh-CN" i="1">
                        <a:latin typeface="Cambria Math"/>
                        <a:ea typeface="Cambria Math"/>
                        <a:cs typeface="Times New Roman" panose="02020603050405020304" pitchFamily="18" charset="0"/>
                      </a:rPr>
                      <m:t>𝑙𝑎𝑛𝑒</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𝑜𝑛</m:t>
                    </m:r>
                    <m:r>
                      <a:rPr lang="en-US" altLang="zh-CN" i="1">
                        <a:latin typeface="Cambria Math"/>
                        <a:ea typeface="Cambria Math"/>
                        <a:cs typeface="Times New Roman" panose="02020603050405020304" pitchFamily="18" charset="0"/>
                      </a:rPr>
                      <m:t>_</m:t>
                    </m:r>
                    <m:r>
                      <a:rPr lang="en-US" altLang="zh-CN" i="1">
                        <a:latin typeface="Cambria Math"/>
                        <a:ea typeface="Cambria Math"/>
                        <a:cs typeface="Times New Roman" panose="02020603050405020304" pitchFamily="18" charset="0"/>
                      </a:rPr>
                      <m:t>𝑓𝑙𝑦</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oMath>
                </a14:m>
                <a:endParaRPr lang="en-US" altLang="zh-CN" b="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b="0" i="1" smtClean="0">
                        <a:latin typeface="Cambria Math" panose="02040503050406030204" pitchFamily="18" charset="0"/>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b="0" i="1" smtClean="0">
                        <a:latin typeface="Cambria Math" panose="02040503050406030204" pitchFamily="18" charset="0"/>
                        <a:ea typeface="Cambria Math"/>
                        <a:cs typeface="Times New Roman" panose="02020603050405020304" pitchFamily="18" charset="0"/>
                      </a:rPr>
                      <m:t>𝑝</m:t>
                    </m:r>
                    <m:r>
                      <a:rPr lang="en-US" altLang="zh-CN" i="1">
                        <a:latin typeface="Cambria Math"/>
                        <a:ea typeface="Cambria Math"/>
                        <a:cs typeface="Times New Roman" panose="02020603050405020304" pitchFamily="18" charset="0"/>
                      </a:rPr>
                      <m:t>𝑙𝑎𝑛𝑒</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𝑜𝑛</m:t>
                    </m:r>
                    <m:r>
                      <a:rPr lang="en-US" altLang="zh-CN" i="1">
                        <a:latin typeface="Cambria Math"/>
                        <a:ea typeface="Cambria Math"/>
                        <a:cs typeface="Times New Roman" panose="02020603050405020304" pitchFamily="18" charset="0"/>
                      </a:rPr>
                      <m:t>_</m:t>
                    </m:r>
                    <m:r>
                      <a:rPr lang="en-US" altLang="zh-CN" i="1">
                        <a:latin typeface="Cambria Math"/>
                        <a:ea typeface="Cambria Math"/>
                        <a:cs typeface="Times New Roman" panose="02020603050405020304" pitchFamily="18" charset="0"/>
                      </a:rPr>
                      <m:t>𝑓𝑙𝑦</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oMath>
                </a14:m>
                <a:endParaRPr lang="en-US" altLang="zh-CN"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b="0" i="1" smtClean="0">
                        <a:latin typeface="Cambria Math" panose="02040503050406030204" pitchFamily="18" charset="0"/>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b="0" i="1" smtClean="0">
                        <a:latin typeface="Cambria Math" panose="02040503050406030204" pitchFamily="18" charset="0"/>
                        <a:ea typeface="Cambria Math"/>
                        <a:cs typeface="Times New Roman" panose="02020603050405020304" pitchFamily="18" charset="0"/>
                      </a:rPr>
                      <m:t>𝑝</m:t>
                    </m:r>
                    <m:r>
                      <a:rPr lang="en-US" altLang="zh-CN" i="1">
                        <a:latin typeface="Cambria Math"/>
                        <a:ea typeface="Cambria Math"/>
                        <a:cs typeface="Times New Roman" panose="02020603050405020304" pitchFamily="18" charset="0"/>
                      </a:rPr>
                      <m:t>𝑙𝑎𝑛𝑒</m:t>
                    </m:r>
                    <m:d>
                      <m:dPr>
                        <m:ctrlPr>
                          <a:rPr lang="en-US" altLang="zh-CN" i="1">
                            <a:latin typeface="Cambria Math"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𝑜𝑛</m:t>
                    </m:r>
                    <m:r>
                      <a:rPr lang="en-US" altLang="zh-CN" i="1">
                        <a:latin typeface="Cambria Math"/>
                        <a:ea typeface="Cambria Math"/>
                        <a:cs typeface="Times New Roman" panose="02020603050405020304" pitchFamily="18" charset="0"/>
                      </a:rPr>
                      <m:t>_</m:t>
                    </m:r>
                    <m:r>
                      <a:rPr lang="en-US" altLang="zh-CN" i="1">
                        <a:latin typeface="Cambria Math"/>
                        <a:ea typeface="Cambria Math"/>
                        <a:cs typeface="Times New Roman" panose="02020603050405020304" pitchFamily="18" charset="0"/>
                      </a:rPr>
                      <m:t>𝑓𝑙𝑦</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oMath>
                </a14:m>
                <a:endParaRPr lang="en-US" altLang="zh-CN" i="1" dirty="0">
                  <a:latin typeface="Cambria Math"/>
                  <a:ea typeface="Cambria Math"/>
                  <a:cs typeface="Times New Roman" panose="02020603050405020304" pitchFamily="18" charset="0"/>
                </a:endParaRPr>
              </a:p>
              <a:p>
                <a:pPr lvl="1">
                  <a:lnSpc>
                    <a:spcPct val="150000"/>
                  </a:lnSpc>
                </a:pPr>
                <a:endParaRPr lang="en-US" altLang="zh-CN" dirty="0">
                  <a:latin typeface="Cambria Math"/>
                  <a:ea typeface="Cambria Math"/>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4218" y="1285797"/>
                <a:ext cx="9262753" cy="4662815"/>
              </a:xfrm>
              <a:prstGeom prst="rect">
                <a:avLst/>
              </a:prstGeom>
              <a:blipFill rotWithShape="1">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5909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矩形 6"/>
              <p:cNvSpPr/>
              <p:nvPr/>
            </p:nvSpPr>
            <p:spPr>
              <a:xfrm>
                <a:off x="140998" y="1151479"/>
                <a:ext cx="9262753" cy="4893647"/>
              </a:xfrm>
              <a:prstGeom prst="rect">
                <a:avLst/>
              </a:prstGeom>
            </p:spPr>
            <p:txBody>
              <a:bodyPr wrap="square">
                <a:spAutoFit/>
              </a:bodyPr>
              <a:lstStyle/>
              <a:p>
                <a:pPr marL="800100" lvl="1" indent="-342900">
                  <a:lnSpc>
                    <a:spcPct val="150000"/>
                  </a:lnSpc>
                  <a:buFont typeface="+mj-lt"/>
                  <a:buAutoNum type="arabicPeriod"/>
                </a:pPr>
                <a14:m>
                  <m:oMath xmlns:m="http://schemas.openxmlformats.org/officeDocument/2006/math">
                    <m:d>
                      <m:dPr>
                        <m:ctrlPr>
                          <a:rPr lang="en-US" altLang="zh-CN" sz="1600" i="1" smtClean="0">
                            <a:latin typeface="Cambria Math"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e>
                    </m:d>
                    <m:r>
                      <a:rPr lang="en-US" altLang="zh-CN" sz="1600" b="0" i="1" smtClean="0">
                        <a:latin typeface="Cambria Math" panose="02040503050406030204" pitchFamily="18" charset="0"/>
                        <a:ea typeface="Cambria Math"/>
                        <a:cs typeface="Times New Roman" panose="02020603050405020304" pitchFamily="18" charset="0"/>
                      </a:rPr>
                      <m:t>(</m:t>
                    </m:r>
                    <m:r>
                      <a:rPr lang="en-US" altLang="zh-CN" sz="1600" b="0" i="1" smtClean="0">
                        <a:latin typeface="Cambria Math" panose="02040503050406030204" pitchFamily="18" charset="0"/>
                        <a:ea typeface="Cambria Math"/>
                        <a:cs typeface="Times New Roman" panose="02020603050405020304" pitchFamily="18" charset="0"/>
                      </a:rPr>
                      <m:t>𝑝𝑙𝑎𝑛𝑒</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b="0" i="1" smtClean="0">
                        <a:latin typeface="Cambria Math" panose="02040503050406030204" pitchFamily="18" charset="0"/>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p>
              <a:p>
                <a:pPr marL="800100" lvl="1" indent="-342900">
                  <a:lnSpc>
                    <a:spcPct val="150000"/>
                  </a:lnSpc>
                  <a:buFont typeface="+mj-lt"/>
                  <a:buAutoNum type="arabicPeriod"/>
                </a:pPr>
                <a14:m>
                  <m:oMath xmlns:m="http://schemas.openxmlformats.org/officeDocument/2006/math">
                    <m:r>
                      <a:rPr lang="en-US" altLang="zh-CN" sz="160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b="0" i="1" smtClean="0">
                        <a:latin typeface="Cambria Math" panose="02040503050406030204" pitchFamily="18" charset="0"/>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oMath>
                </a14:m>
                <a:endParaRPr lang="en-US" altLang="zh-CN" sz="1600" b="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b="0" i="1" smtClean="0">
                        <a:latin typeface="Cambria Math" panose="02040503050406030204" pitchFamily="18" charset="0"/>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b="0" i="1" smtClean="0">
                        <a:latin typeface="Cambria Math" panose="02040503050406030204" pitchFamily="18" charset="0"/>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i="1" smtClean="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charset="0"/>
                            <a:ea typeface="Cambria Math"/>
                            <a:cs typeface="Times New Roman" panose="02020603050405020304" pitchFamily="18" charset="0"/>
                          </a:rPr>
                        </m:ctrlPr>
                      </m:dPr>
                      <m:e>
                        <m:r>
                          <a:rPr lang="en-US" altLang="zh-CN" sz="1600" b="0" i="1" smtClean="0">
                            <a:latin typeface="Cambria Math"/>
                            <a:ea typeface="Cambria Math"/>
                            <a:cs typeface="Times New Roman" panose="02020603050405020304" pitchFamily="18" charset="0"/>
                          </a:rPr>
                          <m:t>𝑎</m:t>
                        </m:r>
                      </m:e>
                    </m:d>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𝑎</m:t>
                        </m:r>
                      </m:e>
                    </m:d>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𝑝𝑙𝑎𝑛𝑒</m:t>
                    </m:r>
                    <m:d>
                      <m:dPr>
                        <m:ctrlPr>
                          <a:rPr lang="en-US" altLang="zh-CN" sz="1600" i="1">
                            <a:latin typeface="Cambria Math"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r>
                      <m:rPr>
                        <m:sty m:val="p"/>
                      </m:rPr>
                      <a:rPr lang="en-US" altLang="zh-CN" sz="1600">
                        <a:latin typeface="Cambria Math"/>
                        <a:ea typeface="Cambria Math"/>
                        <a:cs typeface="Times New Roman" panose="02020603050405020304" pitchFamily="18" charset="0"/>
                      </a:rPr>
                      <m:t>on</m:t>
                    </m:r>
                    <m:r>
                      <a:rPr lang="en-US" altLang="zh-CN" sz="1600">
                        <a:latin typeface="Cambria Math"/>
                        <a:ea typeface="Cambria Math"/>
                        <a:cs typeface="Times New Roman" panose="02020603050405020304" pitchFamily="18" charset="0"/>
                      </a:rPr>
                      <m:t>_</m:t>
                    </m:r>
                    <m:r>
                      <m:rPr>
                        <m:sty m:val="p"/>
                      </m:rPr>
                      <a:rPr lang="en-US" altLang="zh-CN" sz="1600">
                        <a:latin typeface="Cambria Math"/>
                        <a:ea typeface="Cambria Math"/>
                        <a:cs typeface="Times New Roman" panose="02020603050405020304" pitchFamily="18" charset="0"/>
                      </a:rPr>
                      <m:t>fly</m:t>
                    </m:r>
                    <m:d>
                      <m:dPr>
                        <m:ctrlPr>
                          <a:rPr lang="en-US" altLang="zh-CN" sz="1600" i="1">
                            <a:latin typeface="Cambria Math"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b="0" i="1" smtClean="0">
                        <a:latin typeface="Cambria Math" panose="02040503050406030204" pitchFamily="18" charset="0"/>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i="1">
                        <a:latin typeface="Cambria Math"/>
                        <a:ea typeface="Cambria Math"/>
                        <a:cs typeface="Times New Roman" panose="02020603050405020304" pitchFamily="18" charset="0"/>
                      </a:rPr>
                      <m:t>𝑝𝑙𝑎𝑛𝑒</m:t>
                    </m:r>
                    <m:d>
                      <m:dPr>
                        <m:ctrlPr>
                          <a:rPr lang="en-US" altLang="zh-CN" sz="1600" i="1">
                            <a:latin typeface="Cambria Math" charset="0"/>
                            <a:ea typeface="Cambria Math"/>
                            <a:cs typeface="Times New Roman" panose="02020603050405020304" pitchFamily="18" charset="0"/>
                          </a:rPr>
                        </m:ctrlPr>
                      </m:dPr>
                      <m:e>
                        <m:r>
                          <a:rPr lang="en-US" altLang="zh-CN" sz="1600" b="0" i="1" smtClean="0">
                            <a:latin typeface="Cambria Math"/>
                            <a:ea typeface="Cambria Math"/>
                            <a:cs typeface="Times New Roman" panose="02020603050405020304" pitchFamily="18" charset="0"/>
                          </a:rPr>
                          <m:t>𝑎</m:t>
                        </m:r>
                      </m:e>
                    </m:d>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r>
                      <a:rPr lang="en-US" altLang="zh-CN" sz="1600" i="1">
                        <a:latin typeface="Cambria Math"/>
                        <a:ea typeface="Cambria Math"/>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r>
                      <m:rPr>
                        <m:sty m:val="p"/>
                      </m:rPr>
                      <a:rPr lang="en-US" altLang="zh-CN" sz="1600">
                        <a:latin typeface="Cambria Math"/>
                        <a:ea typeface="Cambria Math"/>
                        <a:cs typeface="Times New Roman" panose="02020603050405020304" pitchFamily="18" charset="0"/>
                      </a:rPr>
                      <m:t>on</m:t>
                    </m:r>
                    <m:r>
                      <a:rPr lang="en-US" altLang="zh-CN" sz="1600">
                        <a:latin typeface="Cambria Math"/>
                        <a:ea typeface="Cambria Math"/>
                        <a:cs typeface="Times New Roman" panose="02020603050405020304" pitchFamily="18" charset="0"/>
                      </a:rPr>
                      <m:t>_</m:t>
                    </m:r>
                    <m:r>
                      <m:rPr>
                        <m:sty m:val="p"/>
                      </m:rPr>
                      <a:rPr lang="en-US" altLang="zh-CN" sz="1600">
                        <a:latin typeface="Cambria Math"/>
                        <a:ea typeface="Cambria Math"/>
                        <a:cs typeface="Times New Roman" panose="02020603050405020304" pitchFamily="18" charset="0"/>
                      </a:rPr>
                      <m:t>fly</m:t>
                    </m:r>
                    <m:d>
                      <m:dPr>
                        <m:ctrlPr>
                          <a:rPr lang="en-US" altLang="zh-CN" sz="1600" i="1">
                            <a:latin typeface="Cambria Math" charset="0"/>
                            <a:ea typeface="Cambria Math"/>
                            <a:cs typeface="Times New Roman" panose="02020603050405020304" pitchFamily="18" charset="0"/>
                          </a:rPr>
                        </m:ctrlPr>
                      </m:dPr>
                      <m:e>
                        <m:r>
                          <a:rPr lang="en-US" altLang="zh-CN" sz="1600" b="0" i="1" smtClean="0">
                            <a:latin typeface="Cambria Math"/>
                            <a:ea typeface="Cambria Math"/>
                            <a:cs typeface="Times New Roman" panose="02020603050405020304" pitchFamily="18" charset="0"/>
                          </a:rPr>
                          <m:t>𝑎</m:t>
                        </m:r>
                      </m:e>
                    </m:d>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r>
                      <m:rPr>
                        <m:sty m:val="p"/>
                      </m:rPr>
                      <a:rPr lang="en-US" altLang="zh-CN" sz="1600">
                        <a:latin typeface="Cambria Math"/>
                        <a:ea typeface="Cambria Math"/>
                        <a:cs typeface="Times New Roman" panose="02020603050405020304" pitchFamily="18" charset="0"/>
                      </a:rPr>
                      <m:t>on</m:t>
                    </m:r>
                    <m:r>
                      <a:rPr lang="en-US" altLang="zh-CN" sz="1600">
                        <a:latin typeface="Cambria Math"/>
                        <a:ea typeface="Cambria Math"/>
                        <a:cs typeface="Times New Roman" panose="02020603050405020304" pitchFamily="18" charset="0"/>
                      </a:rPr>
                      <m:t>_</m:t>
                    </m:r>
                    <m:r>
                      <m:rPr>
                        <m:sty m:val="p"/>
                      </m:rPr>
                      <a:rPr lang="en-US" altLang="zh-CN" sz="1600">
                        <a:latin typeface="Cambria Math"/>
                        <a:ea typeface="Cambria Math"/>
                        <a:cs typeface="Times New Roman" panose="02020603050405020304" pitchFamily="18" charset="0"/>
                      </a:rPr>
                      <m:t>fly</m:t>
                    </m:r>
                    <m:d>
                      <m:dPr>
                        <m:ctrlPr>
                          <a:rPr lang="en-US" altLang="zh-CN" sz="1600" i="1">
                            <a:latin typeface="Cambria Math"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𝑎</m:t>
                        </m:r>
                      </m:e>
                    </m:d>
                  </m:oMath>
                </a14:m>
                <a:r>
                  <a:rPr lang="en-US" altLang="zh-CN" sz="1600" i="1" dirty="0">
                    <a:latin typeface="Cambria Math"/>
                    <a:ea typeface="Cambria Math"/>
                    <a:cs typeface="Times New Roman" panose="02020603050405020304" pitchFamily="18" charset="0"/>
                  </a:rPr>
                  <a:t>  </a:t>
                </a:r>
              </a:p>
              <a:p>
                <a:pPr marL="800100" lvl="1" indent="-342900">
                  <a:lnSpc>
                    <a:spcPct val="150000"/>
                  </a:lnSpc>
                  <a:buFont typeface="+mj-lt"/>
                  <a:buAutoNum type="arabicPeriod"/>
                </a:pPr>
                <a14:m>
                  <m:oMath xmlns:m="http://schemas.openxmlformats.org/officeDocument/2006/math">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𝑎</m:t>
                        </m:r>
                      </m:e>
                    </m:d>
                  </m:oMath>
                </a14:m>
                <a:r>
                  <a:rPr lang="en-US" altLang="zh-CN" sz="1600" dirty="0">
                    <a:ea typeface="Cambria Math"/>
                    <a:cs typeface="Times New Roman" panose="02020603050405020304" pitchFamily="18" charset="0"/>
                  </a:rPr>
                  <a:t> </a:t>
                </a:r>
                <a14:m>
                  <m:oMath xmlns:m="http://schemas.openxmlformats.org/officeDocument/2006/math">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𝑝𝑙𝑎𝑛𝑒</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d>
                      <m:dPr>
                        <m:ctrlPr>
                          <a:rPr lang="en-US" altLang="zh-CN" sz="1600" i="1">
                            <a:latin typeface="Cambria Math"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i="1">
                        <a:latin typeface="Cambria Math"/>
                        <a:ea typeface="Cambria Math"/>
                        <a:cs typeface="Times New Roman" panose="02020603050405020304" pitchFamily="18" charset="0"/>
                      </a:rPr>
                      <m:t>)</m:t>
                    </m:r>
                  </m:oMath>
                </a14:m>
                <a:endParaRPr lang="en-US" altLang="zh-CN" i="1" dirty="0">
                  <a:latin typeface="Cambria Math"/>
                  <a:ea typeface="Cambria Math"/>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40998" y="1151479"/>
                <a:ext cx="9262753" cy="4893647"/>
              </a:xfrm>
              <a:prstGeom prst="rect">
                <a:avLst/>
              </a:prstGeom>
              <a:blipFill rotWithShape="1">
                <a:blip r:embed="rId2"/>
                <a:stretch>
                  <a:fillRect/>
                </a:stretch>
              </a:blipFill>
            </p:spPr>
            <p:txBody>
              <a:bodyPr/>
              <a:lstStyle/>
              <a:p>
                <a:r>
                  <a:rPr lang="zh-CN" altLang="en-US">
                    <a:noFill/>
                  </a:rPr>
                  <a:t> </a:t>
                </a:r>
              </a:p>
            </p:txBody>
          </p:sp>
        </mc:Fallback>
      </mc:AlternateContent>
      <p:sp>
        <p:nvSpPr>
          <p:cNvPr id="3" name="矩形 2"/>
          <p:cNvSpPr/>
          <p:nvPr/>
        </p:nvSpPr>
        <p:spPr>
          <a:xfrm>
            <a:off x="187072" y="208147"/>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自然语言的形式化</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65644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883" y="230181"/>
            <a:ext cx="8045533" cy="523220"/>
          </a:xfrm>
          <a:prstGeom prst="rect">
            <a:avLst/>
          </a:prstGeom>
        </p:spPr>
        <p:txBody>
          <a:bodyPr wrap="square">
            <a:spAutoFit/>
          </a:bodyPr>
          <a:lstStyle/>
          <a:p>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专家系统的构成</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圆角矩形 8"/>
          <p:cNvSpPr/>
          <p:nvPr/>
        </p:nvSpPr>
        <p:spPr bwMode="auto">
          <a:xfrm>
            <a:off x="2826326" y="4336119"/>
            <a:ext cx="3431255" cy="1132659"/>
          </a:xfrm>
          <a:prstGeom prst="roundRect">
            <a:avLst>
              <a:gd name="adj" fmla="val 8725"/>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wrap="none" anchor="ctr" anchorCtr="1"/>
          <a:lstStyle/>
          <a:p>
            <a:pPr algn="ctr">
              <a:lnSpc>
                <a:spcPct val="100000"/>
              </a:lnSpc>
              <a:spcBef>
                <a:spcPct val="0"/>
              </a:spcBef>
              <a:buClr>
                <a:schemeClr val="accent2"/>
              </a:buClr>
              <a:buSzTx/>
              <a:defRPr/>
            </a:pPr>
            <a:r>
              <a:rPr lang="zh-CN" altLang="en-US" b="1" dirty="0">
                <a:solidFill>
                  <a:srgbClr val="C00000"/>
                </a:solidFill>
                <a:latin typeface="Times New Roman" pitchFamily="18" charset="0"/>
                <a:ea typeface="微软雅黑" pitchFamily="34" charset="-122"/>
                <a:cs typeface="Times New Roman" pitchFamily="18" charset="0"/>
              </a:rPr>
              <a:t>对某个领域的自然语言、</a:t>
            </a:r>
            <a:endParaRPr lang="en-US" altLang="zh-CN" b="1" dirty="0">
              <a:solidFill>
                <a:srgbClr val="C00000"/>
              </a:solidFill>
              <a:latin typeface="Times New Roman" pitchFamily="18" charset="0"/>
              <a:ea typeface="微软雅黑" pitchFamily="34" charset="-122"/>
              <a:cs typeface="Times New Roman" pitchFamily="18" charset="0"/>
            </a:endParaRPr>
          </a:p>
          <a:p>
            <a:pPr algn="ctr">
              <a:lnSpc>
                <a:spcPct val="100000"/>
              </a:lnSpc>
              <a:spcBef>
                <a:spcPct val="0"/>
              </a:spcBef>
              <a:buClr>
                <a:schemeClr val="accent2"/>
              </a:buClr>
              <a:buSzTx/>
              <a:defRPr/>
            </a:pPr>
            <a:r>
              <a:rPr lang="zh-CN" altLang="en-US" b="1" dirty="0">
                <a:solidFill>
                  <a:srgbClr val="C00000"/>
                </a:solidFill>
                <a:latin typeface="Times New Roman" pitchFamily="18" charset="0"/>
                <a:ea typeface="微软雅黑" pitchFamily="34" charset="-122"/>
                <a:cs typeface="Times New Roman" pitchFamily="18" charset="0"/>
              </a:rPr>
              <a:t>文本语句等信息进行逻辑化</a:t>
            </a:r>
            <a:endParaRPr lang="en-US" altLang="zh-CN" b="1" dirty="0">
              <a:solidFill>
                <a:srgbClr val="C00000"/>
              </a:solidFill>
              <a:latin typeface="Times New Roman" pitchFamily="18" charset="0"/>
              <a:ea typeface="微软雅黑" pitchFamily="34" charset="-122"/>
              <a:cs typeface="Times New Roman" pitchFamily="18" charset="0"/>
            </a:endParaRPr>
          </a:p>
          <a:p>
            <a:pPr algn="ctr">
              <a:lnSpc>
                <a:spcPct val="100000"/>
              </a:lnSpc>
              <a:spcBef>
                <a:spcPct val="0"/>
              </a:spcBef>
              <a:buClr>
                <a:schemeClr val="accent2"/>
              </a:buClr>
              <a:buSzTx/>
              <a:defRPr/>
            </a:pPr>
            <a:r>
              <a:rPr lang="en-US" altLang="zh-CN" b="1" dirty="0">
                <a:solidFill>
                  <a:srgbClr val="C00000"/>
                </a:solidFill>
                <a:latin typeface="Times New Roman" pitchFamily="18" charset="0"/>
                <a:ea typeface="微软雅黑" pitchFamily="34" charset="-122"/>
                <a:cs typeface="Times New Roman" pitchFamily="18" charset="0"/>
              </a:rPr>
              <a:t>(machine readable knowledge)</a:t>
            </a:r>
            <a:endParaRPr lang="zh-CN" altLang="en-US" b="1" dirty="0">
              <a:solidFill>
                <a:srgbClr val="C00000"/>
              </a:solidFill>
              <a:latin typeface="Times New Roman" pitchFamily="18" charset="0"/>
              <a:ea typeface="微软雅黑" pitchFamily="34" charset="-122"/>
              <a:cs typeface="Times New Roman" pitchFamily="18" charset="0"/>
            </a:endParaRPr>
          </a:p>
        </p:txBody>
      </p:sp>
      <p:sp>
        <p:nvSpPr>
          <p:cNvPr id="14" name="圆角矩形 13"/>
          <p:cNvSpPr/>
          <p:nvPr/>
        </p:nvSpPr>
        <p:spPr bwMode="auto">
          <a:xfrm>
            <a:off x="3333992" y="1204701"/>
            <a:ext cx="1971316" cy="771061"/>
          </a:xfrm>
          <a:prstGeom prst="roundRect">
            <a:avLst>
              <a:gd name="adj" fmla="val 8725"/>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wrap="none" anchor="ctr" anchorCtr="1"/>
          <a:lstStyle/>
          <a:p>
            <a:pPr algn="ctr">
              <a:lnSpc>
                <a:spcPct val="100000"/>
              </a:lnSpc>
              <a:spcBef>
                <a:spcPct val="0"/>
              </a:spcBef>
              <a:buClr>
                <a:schemeClr val="accent2"/>
              </a:buClr>
              <a:buSzTx/>
              <a:defRPr/>
            </a:pPr>
            <a:r>
              <a:rPr lang="zh-CN" altLang="en-US" b="1" dirty="0">
                <a:solidFill>
                  <a:srgbClr val="C00000"/>
                </a:solidFill>
                <a:latin typeface="Times New Roman" pitchFamily="18" charset="0"/>
                <a:ea typeface="微软雅黑" pitchFamily="34" charset="-122"/>
                <a:cs typeface="Times New Roman" pitchFamily="18" charset="0"/>
              </a:rPr>
              <a:t>答案输出</a:t>
            </a:r>
          </a:p>
        </p:txBody>
      </p:sp>
      <p:sp>
        <p:nvSpPr>
          <p:cNvPr id="16" name="圆角矩形 95"/>
          <p:cNvSpPr>
            <a:spLocks/>
          </p:cNvSpPr>
          <p:nvPr/>
        </p:nvSpPr>
        <p:spPr bwMode="auto">
          <a:xfrm>
            <a:off x="6575821" y="4351953"/>
            <a:ext cx="1497932" cy="88363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1800" b="1" dirty="0">
                <a:solidFill>
                  <a:schemeClr val="bg1"/>
                </a:solidFill>
                <a:latin typeface="Times New Roman" pitchFamily="18" charset="0"/>
                <a:ea typeface="微软雅黑" pitchFamily="34" charset="-122"/>
                <a:sym typeface="Times New Roman" pitchFamily="18" charset="0"/>
              </a:rPr>
              <a:t>数据</a:t>
            </a:r>
            <a:endParaRPr lang="en-US" altLang="zh-CN" sz="1800" b="1" dirty="0">
              <a:solidFill>
                <a:schemeClr val="bg1"/>
              </a:solidFill>
              <a:latin typeface="Times New Roman" pitchFamily="18" charset="0"/>
              <a:ea typeface="微软雅黑" pitchFamily="34" charset="-122"/>
              <a:sym typeface="Times New Roman" pitchFamily="18" charset="0"/>
            </a:endParaRPr>
          </a:p>
        </p:txBody>
      </p:sp>
      <p:sp>
        <p:nvSpPr>
          <p:cNvPr id="17" name="上箭头 16"/>
          <p:cNvSpPr/>
          <p:nvPr/>
        </p:nvSpPr>
        <p:spPr bwMode="auto">
          <a:xfrm>
            <a:off x="7087289" y="3693312"/>
            <a:ext cx="377751" cy="621921"/>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zh-CN" altLang="en-US" b="0" i="0" u="none" strike="noStrike" cap="none" normalizeH="0" baseline="0">
              <a:ln>
                <a:noFill/>
              </a:ln>
              <a:solidFill>
                <a:schemeClr val="tx1"/>
              </a:solidFill>
              <a:effectLst/>
              <a:latin typeface="宋体" pitchFamily="2" charset="-122"/>
              <a:ea typeface="宋体" pitchFamily="2" charset="-122"/>
            </a:endParaRPr>
          </a:p>
        </p:txBody>
      </p:sp>
      <p:sp>
        <p:nvSpPr>
          <p:cNvPr id="18" name="圆角矩形 95"/>
          <p:cNvSpPr>
            <a:spLocks/>
          </p:cNvSpPr>
          <p:nvPr/>
        </p:nvSpPr>
        <p:spPr bwMode="auto">
          <a:xfrm>
            <a:off x="6537737" y="2794437"/>
            <a:ext cx="1497932" cy="88363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1800" b="1" dirty="0">
                <a:solidFill>
                  <a:schemeClr val="bg1"/>
                </a:solidFill>
                <a:latin typeface="Times New Roman" pitchFamily="18" charset="0"/>
                <a:ea typeface="微软雅黑" pitchFamily="34" charset="-122"/>
                <a:sym typeface="Times New Roman" pitchFamily="18" charset="0"/>
              </a:rPr>
              <a:t>知识</a:t>
            </a:r>
            <a:endParaRPr lang="en-US" altLang="zh-CN" sz="1800" b="1" dirty="0">
              <a:solidFill>
                <a:schemeClr val="bg1"/>
              </a:solidFill>
              <a:latin typeface="Times New Roman" pitchFamily="18" charset="0"/>
              <a:ea typeface="微软雅黑" pitchFamily="34" charset="-122"/>
              <a:sym typeface="Times New Roman" pitchFamily="18" charset="0"/>
            </a:endParaRPr>
          </a:p>
        </p:txBody>
      </p:sp>
      <p:sp>
        <p:nvSpPr>
          <p:cNvPr id="19" name="上箭头 18"/>
          <p:cNvSpPr/>
          <p:nvPr/>
        </p:nvSpPr>
        <p:spPr bwMode="auto">
          <a:xfrm>
            <a:off x="7075413" y="2162544"/>
            <a:ext cx="377751" cy="621921"/>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zh-CN" altLang="en-US" b="0" i="0" u="none" strike="noStrike" cap="none" normalizeH="0" baseline="0">
              <a:ln>
                <a:noFill/>
              </a:ln>
              <a:solidFill>
                <a:schemeClr val="tx1"/>
              </a:solidFill>
              <a:effectLst/>
              <a:latin typeface="宋体" pitchFamily="2" charset="-122"/>
              <a:ea typeface="宋体" pitchFamily="2" charset="-122"/>
            </a:endParaRPr>
          </a:p>
        </p:txBody>
      </p:sp>
      <p:sp>
        <p:nvSpPr>
          <p:cNvPr id="20" name="圆角矩形 95"/>
          <p:cNvSpPr>
            <a:spLocks/>
          </p:cNvSpPr>
          <p:nvPr/>
        </p:nvSpPr>
        <p:spPr bwMode="auto">
          <a:xfrm>
            <a:off x="6526307" y="1244379"/>
            <a:ext cx="1497932" cy="88363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1800" b="1" dirty="0">
                <a:solidFill>
                  <a:schemeClr val="bg1"/>
                </a:solidFill>
                <a:latin typeface="Times New Roman" pitchFamily="18" charset="0"/>
                <a:ea typeface="微软雅黑" pitchFamily="34" charset="-122"/>
                <a:sym typeface="Times New Roman" pitchFamily="18" charset="0"/>
              </a:rPr>
              <a:t>服务</a:t>
            </a:r>
            <a:endParaRPr lang="en-US" altLang="zh-CN" sz="1800" b="1" dirty="0">
              <a:solidFill>
                <a:schemeClr val="bg1"/>
              </a:solidFill>
              <a:latin typeface="Times New Roman" pitchFamily="18" charset="0"/>
              <a:ea typeface="微软雅黑" pitchFamily="34" charset="-122"/>
              <a:sym typeface="Times New Roman" pitchFamily="18" charset="0"/>
            </a:endParaRPr>
          </a:p>
        </p:txBody>
      </p:sp>
      <p:sp>
        <p:nvSpPr>
          <p:cNvPr id="21" name="椭圆 20"/>
          <p:cNvSpPr/>
          <p:nvPr/>
        </p:nvSpPr>
        <p:spPr>
          <a:xfrm>
            <a:off x="2930241" y="2563321"/>
            <a:ext cx="2814453" cy="12192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itchFamily="49" charset="-122"/>
              </a:rPr>
              <a:t>推理机</a:t>
            </a:r>
            <a:endParaRPr lang="en-US" altLang="zh-CN" sz="2400" dirty="0">
              <a:ea typeface="黑体" pitchFamily="49" charset="-122"/>
            </a:endParaRPr>
          </a:p>
          <a:p>
            <a:pPr algn="ctr"/>
            <a:r>
              <a:rPr lang="zh-CN" altLang="en-US" sz="2400" dirty="0">
                <a:ea typeface="黑体" pitchFamily="49" charset="-122"/>
              </a:rPr>
              <a:t>（专家系统）</a:t>
            </a:r>
          </a:p>
        </p:txBody>
      </p:sp>
      <p:sp>
        <p:nvSpPr>
          <p:cNvPr id="22" name="右箭头 21"/>
          <p:cNvSpPr/>
          <p:nvPr/>
        </p:nvSpPr>
        <p:spPr>
          <a:xfrm>
            <a:off x="2265223" y="3013871"/>
            <a:ext cx="665018" cy="44181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3" name="圆角矩形 22"/>
          <p:cNvSpPr/>
          <p:nvPr/>
        </p:nvSpPr>
        <p:spPr bwMode="auto">
          <a:xfrm>
            <a:off x="602679" y="2594988"/>
            <a:ext cx="1599710" cy="1016319"/>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defRPr/>
            </a:pPr>
            <a:endParaRPr lang="en-US" altLang="zh-CN" sz="18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a:p>
            <a:pPr algn="ctr">
              <a:defRPr/>
            </a:pPr>
            <a:r>
              <a:rPr lang="zh-CN" altLang="en-US" b="1" dirty="0">
                <a:solidFill>
                  <a:srgbClr val="0070C0"/>
                </a:solidFill>
                <a:latin typeface="Times New Roman" pitchFamily="18" charset="0"/>
                <a:ea typeface="微软雅黑" pitchFamily="34" charset="-122"/>
                <a:cs typeface="Times New Roman" pitchFamily="18" charset="0"/>
              </a:rPr>
              <a:t> 问题逻辑化</a:t>
            </a:r>
            <a:endParaRPr lang="en-US" altLang="zh-CN" b="1" dirty="0">
              <a:solidFill>
                <a:srgbClr val="0070C0"/>
              </a:solidFill>
              <a:latin typeface="Times New Roman" pitchFamily="18" charset="0"/>
              <a:ea typeface="微软雅黑" pitchFamily="34" charset="-122"/>
              <a:cs typeface="Times New Roman" pitchFamily="18" charset="0"/>
            </a:endParaRPr>
          </a:p>
          <a:p>
            <a:pPr algn="ctr">
              <a:defRPr/>
            </a:pPr>
            <a:r>
              <a:rPr lang="zh-CN" altLang="en-US" sz="1600" b="1" dirty="0">
                <a:solidFill>
                  <a:srgbClr val="0070C0"/>
                </a:solidFill>
                <a:latin typeface="Times New Roman" pitchFamily="18" charset="0"/>
                <a:ea typeface="微软雅黑" pitchFamily="34" charset="-122"/>
                <a:cs typeface="Times New Roman" pitchFamily="18" charset="0"/>
              </a:rPr>
              <a:t>（机器可理解）</a:t>
            </a:r>
            <a:endPar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a:p>
            <a:pPr>
              <a:defRPr/>
            </a:pPr>
            <a:endParaRPr lang="en-US" altLang="zh-CN" sz="18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25" name="上箭头 24"/>
          <p:cNvSpPr/>
          <p:nvPr/>
        </p:nvSpPr>
        <p:spPr>
          <a:xfrm>
            <a:off x="4191993" y="2001171"/>
            <a:ext cx="290946" cy="45649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6" name="上箭头 25"/>
          <p:cNvSpPr/>
          <p:nvPr/>
        </p:nvSpPr>
        <p:spPr>
          <a:xfrm>
            <a:off x="4189020" y="3829401"/>
            <a:ext cx="290946" cy="45649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grpSp>
        <p:nvGrpSpPr>
          <p:cNvPr id="27" name="组合 26"/>
          <p:cNvGrpSpPr/>
          <p:nvPr/>
        </p:nvGrpSpPr>
        <p:grpSpPr>
          <a:xfrm>
            <a:off x="1106385" y="3872661"/>
            <a:ext cx="1249442" cy="2159296"/>
            <a:chOff x="61615" y="2066570"/>
            <a:chExt cx="3333882" cy="4471834"/>
          </a:xfrm>
        </p:grpSpPr>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15" y="2066570"/>
              <a:ext cx="2052707" cy="3079060"/>
            </a:xfrm>
            <a:prstGeom prst="rect">
              <a:avLst/>
            </a:prstGeom>
            <a:ln w="9525">
              <a:solidFill>
                <a:schemeClr val="accent4"/>
              </a:solidFill>
            </a:ln>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697" y="2406483"/>
              <a:ext cx="2320903" cy="3481355"/>
            </a:xfrm>
            <a:prstGeom prst="rect">
              <a:avLst/>
            </a:prstGeom>
            <a:ln>
              <a:solidFill>
                <a:schemeClr val="accent4"/>
              </a:solidFill>
            </a:ln>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839" y="2842035"/>
              <a:ext cx="2209800" cy="3314700"/>
            </a:xfrm>
            <a:prstGeom prst="rect">
              <a:avLst/>
            </a:prstGeom>
            <a:ln>
              <a:solidFill>
                <a:schemeClr val="accent4"/>
              </a:solidFill>
            </a:ln>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4980" y="3162629"/>
              <a:ext cx="2250517" cy="3375775"/>
            </a:xfrm>
            <a:prstGeom prst="rect">
              <a:avLst/>
            </a:prstGeom>
            <a:ln>
              <a:solidFill>
                <a:schemeClr val="accent4"/>
              </a:solidFill>
            </a:ln>
          </p:spPr>
        </p:pic>
      </p:grpSp>
      <p:sp>
        <p:nvSpPr>
          <p:cNvPr id="33" name="右箭头 32"/>
          <p:cNvSpPr/>
          <p:nvPr/>
        </p:nvSpPr>
        <p:spPr>
          <a:xfrm>
            <a:off x="2502732" y="4807449"/>
            <a:ext cx="323594" cy="3144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Tree>
    <p:extLst>
      <p:ext uri="{BB962C8B-B14F-4D97-AF65-F5344CB8AC3E}">
        <p14:creationId xmlns:p14="http://schemas.microsoft.com/office/powerpoint/2010/main" val="335320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73013" y="138783"/>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逻辑与推理是人工智能的核心问题</a:t>
            </a:r>
          </a:p>
        </p:txBody>
      </p:sp>
      <p:sp>
        <p:nvSpPr>
          <p:cNvPr id="12" name="矩形 11"/>
          <p:cNvSpPr/>
          <p:nvPr/>
        </p:nvSpPr>
        <p:spPr>
          <a:xfrm>
            <a:off x="197192" y="1182337"/>
            <a:ext cx="4944824" cy="5078313"/>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逻辑是探索、阐述和确立有效推理原则的学科，提出了演绎推理中</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三段论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方法的古希腊学者亚里士多德被誉为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逻辑学之父</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。一般而言，逻辑是用数学方法来研究关于推理和证明等问题的研究。</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没有一门科学比逻辑科学更强烈地感到需要从问题实质本身开始，而无需先行的反思。</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黑格尔</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逻辑学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6" name="Picture 2" descr="https://gss2.bdstatic.com/9fo3dSag_xI4khGkpoWK1HF6hhy/baike/w%3D268%3Bg%3D0/sign=ade1df00cafcc3ceb4c0ce35aa7eb1b5/d62a6059252dd42ac2c55289013b5bb5c8eab8c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934" y="1864832"/>
            <a:ext cx="1895763" cy="231331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285917" y="4562862"/>
            <a:ext cx="3378879" cy="923330"/>
          </a:xfrm>
          <a:prstGeom prst="rect">
            <a:avLst/>
          </a:prstGeom>
        </p:spPr>
        <p:txBody>
          <a:bodyPr wrap="square">
            <a:sp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亚里士多德</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Aristotle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公元前</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384-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前</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322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，古代先哲、古希腊人）</a:t>
            </a:r>
          </a:p>
        </p:txBody>
      </p:sp>
    </p:spTree>
    <p:extLst>
      <p:ext uri="{BB962C8B-B14F-4D97-AF65-F5344CB8AC3E}">
        <p14:creationId xmlns:p14="http://schemas.microsoft.com/office/powerpoint/2010/main" val="3538514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二、谓词逻辑</a:t>
            </a:r>
          </a:p>
        </p:txBody>
      </p:sp>
      <p:sp>
        <p:nvSpPr>
          <p:cNvPr id="24" name="矩形 7"/>
          <p:cNvSpPr>
            <a:spLocks noChangeArrowheads="1"/>
          </p:cNvSpPr>
          <p:nvPr/>
        </p:nvSpPr>
        <p:spPr bwMode="auto">
          <a:xfrm>
            <a:off x="233846" y="14340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一、命题逻辑</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三、知识图谱推理</a:t>
            </a:r>
          </a:p>
        </p:txBody>
      </p:sp>
      <p:sp>
        <p:nvSpPr>
          <p:cNvPr id="7" name="矩形 7"/>
          <p:cNvSpPr>
            <a:spLocks noChangeArrowheads="1"/>
          </p:cNvSpPr>
          <p:nvPr/>
        </p:nvSpPr>
        <p:spPr bwMode="auto">
          <a:xfrm>
            <a:off x="233846" y="455040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chemeClr val="bg1">
                    <a:lumMod val="65000"/>
                  </a:schemeClr>
                </a:solidFill>
                <a:latin typeface="+mn-lt"/>
                <a:ea typeface="微软雅黑" panose="020B0503020204020204" pitchFamily="34" charset="-122"/>
                <a:sym typeface="Calibri" panose="020F0502020204030204" pitchFamily="34" charset="0"/>
              </a:rPr>
              <a:t>四、因果推理</a:t>
            </a:r>
          </a:p>
        </p:txBody>
      </p:sp>
    </p:spTree>
    <p:extLst>
      <p:ext uri="{BB962C8B-B14F-4D97-AF65-F5344CB8AC3E}">
        <p14:creationId xmlns:p14="http://schemas.microsoft.com/office/powerpoint/2010/main" val="931208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6132" y="1389580"/>
            <a:ext cx="5597774" cy="4595584"/>
          </a:xfrm>
        </p:spPr>
        <p:txBody>
          <a:bodyPr>
            <a:noAutofit/>
          </a:bodyPr>
          <a:lstStyle/>
          <a:p>
            <a:pPr algn="just">
              <a:lnSpc>
                <a:spcPct val="150000"/>
              </a:lnSpc>
              <a:buFont typeface="Wingdings" panose="05000000000000000000" pitchFamily="2" charset="2"/>
              <a:buChar char="l"/>
              <a:defRPr/>
            </a:pPr>
            <a:r>
              <a:rPr lang="zh-CN" altLang="en-US" sz="2000" kern="1200" dirty="0">
                <a:latin typeface="Times New Roman" panose="02020603050405020304" pitchFamily="18" charset="0"/>
                <a:ea typeface="黑体" panose="02010609060101010101" pitchFamily="49" charset="-122"/>
                <a:cs typeface="Times New Roman" panose="02020603050405020304" pitchFamily="18" charset="0"/>
              </a:rPr>
              <a:t>知识图谱可视为包含多种关系的图。在图中，每个节点是一个实体（如人名、地名、事件和活动等），任意两个节点之间的边表示这两个节点之间存在的关系。</a:t>
            </a:r>
            <a:endPar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buFont typeface="Wingdings" panose="05000000000000000000" pitchFamily="2" charset="2"/>
              <a:buChar char="l"/>
              <a:defRPr/>
            </a:pPr>
            <a:r>
              <a:rPr lang="zh-CN" altLang="en-US" sz="2000" kern="1200" dirty="0">
                <a:latin typeface="Times New Roman" panose="02020603050405020304" pitchFamily="18" charset="0"/>
                <a:ea typeface="黑体" panose="02010609060101010101" pitchFamily="49" charset="-122"/>
                <a:cs typeface="Times New Roman" panose="02020603050405020304" pitchFamily="18" charset="0"/>
              </a:rPr>
              <a:t>一般而言，可将知识图谱中任意两个相连节点及其连接边表示成一个三元组（</a:t>
            </a:r>
            <a:r>
              <a:rPr lang="en-US" altLang="zh-CN" sz="2000" i="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triplet</a:t>
            </a:r>
            <a:r>
              <a:rPr lang="zh-CN" altLang="en-US" sz="2000" kern="12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即</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kern="1200" dirty="0" err="1">
                <a:latin typeface="Times New Roman" panose="02020603050405020304" pitchFamily="18" charset="0"/>
                <a:ea typeface="黑体" panose="02010609060101010101" pitchFamily="49" charset="-122"/>
                <a:cs typeface="Times New Roman" panose="02020603050405020304" pitchFamily="18" charset="0"/>
              </a:rPr>
              <a:t>left</a:t>
            </a:r>
            <a:r>
              <a:rPr lang="en-US" altLang="zh-CN" sz="2000" i="1" kern="1200" dirty="0" err="1">
                <a:latin typeface="Times New Roman" panose="02020603050405020304" pitchFamily="18" charset="0"/>
                <a:ea typeface="黑体" panose="02010609060101010101" pitchFamily="49" charset="-122"/>
                <a:cs typeface="Times New Roman" panose="02020603050405020304" pitchFamily="18" charset="0"/>
              </a:rPr>
              <a:t>_node</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i="1" kern="1200" dirty="0">
                <a:latin typeface="Times New Roman" panose="02020603050405020304" pitchFamily="18" charset="0"/>
                <a:ea typeface="黑体" panose="02010609060101010101" pitchFamily="49" charset="-122"/>
                <a:cs typeface="Times New Roman" panose="02020603050405020304" pitchFamily="18" charset="0"/>
              </a:rPr>
              <a:t>relation</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i="1" kern="1200" dirty="0" err="1">
                <a:latin typeface="Times New Roman" panose="02020603050405020304" pitchFamily="18" charset="0"/>
                <a:ea typeface="黑体" panose="02010609060101010101" pitchFamily="49" charset="-122"/>
                <a:cs typeface="Times New Roman" panose="02020603050405020304" pitchFamily="18" charset="0"/>
              </a:rPr>
              <a:t>right_node</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kern="12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(David, </a:t>
            </a:r>
            <a:r>
              <a:rPr lang="en-US" altLang="zh-CN" sz="2000" i="1" kern="1200" dirty="0">
                <a:latin typeface="Times New Roman" panose="02020603050405020304" pitchFamily="18" charset="0"/>
                <a:ea typeface="黑体" panose="02010609060101010101" pitchFamily="49" charset="-122"/>
                <a:cs typeface="Times New Roman" panose="02020603050405020304" pitchFamily="18" charset="0"/>
              </a:rPr>
              <a:t>Father</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i="1" kern="1200" dirty="0">
                <a:latin typeface="Times New Roman" panose="02020603050405020304" pitchFamily="18" charset="0"/>
                <a:ea typeface="黑体" panose="02010609060101010101" pitchFamily="49" charset="-122"/>
                <a:cs typeface="Times New Roman" panose="02020603050405020304" pitchFamily="18" charset="0"/>
              </a:rPr>
              <a:t>Mike</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kern="12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800" kern="1200" dirty="0">
              <a:solidFill>
                <a:srgbClr val="007DDA"/>
              </a:solidFill>
              <a:latin typeface="Times New Roman" panose="02020603050405020304" pitchFamily="18" charset="0"/>
              <a:cs typeface="Times New Roman" panose="02020603050405020304" pitchFamily="18" charset="0"/>
            </a:endParaRPr>
          </a:p>
          <a:p>
            <a:pPr marL="0" indent="0">
              <a:buNone/>
              <a:defRPr/>
            </a:pPr>
            <a:endParaRPr lang="zh-CN" altLang="en-US" sz="1800" dirty="0"/>
          </a:p>
        </p:txBody>
      </p:sp>
      <p:sp>
        <p:nvSpPr>
          <p:cNvPr id="8" name="Rectangle 24"/>
          <p:cNvSpPr>
            <a:spLocks noChangeArrowheads="1"/>
          </p:cNvSpPr>
          <p:nvPr/>
        </p:nvSpPr>
        <p:spPr bwMode="auto">
          <a:xfrm>
            <a:off x="0" y="-104775"/>
            <a:ext cx="8531932"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知识图谱：基本概念</a:t>
            </a:r>
            <a:endParaRPr lang="en-US" altLang="zh-CN" sz="2400" b="1" dirty="0">
              <a:solidFill>
                <a:srgbClr val="C00000"/>
              </a:solidFill>
              <a:latin typeface="+mn-lt"/>
              <a:ea typeface="微软雅黑" panose="020B0503020204020204" pitchFamily="34" charset="-122"/>
            </a:endParaRPr>
          </a:p>
        </p:txBody>
      </p:sp>
      <p:pic>
        <p:nvPicPr>
          <p:cNvPr id="6" name="图片 5" descr="C:\Users\lenovo\AppData\Local\Temp\WeChat Files\7d7bc87a952d34a8aba7b38dfbfa22f.png"/>
          <p:cNvPicPr/>
          <p:nvPr/>
        </p:nvPicPr>
        <p:blipFill>
          <a:blip r:embed="rId2">
            <a:extLst>
              <a:ext uri="{28A0092B-C50C-407E-A947-70E740481C1C}">
                <a14:useLocalDpi xmlns:a14="http://schemas.microsoft.com/office/drawing/2010/main" val="0"/>
              </a:ext>
            </a:extLst>
          </a:blip>
          <a:srcRect/>
          <a:stretch>
            <a:fillRect/>
          </a:stretch>
        </p:blipFill>
        <p:spPr bwMode="auto">
          <a:xfrm>
            <a:off x="5965210" y="2238233"/>
            <a:ext cx="3083257" cy="2578568"/>
          </a:xfrm>
          <a:prstGeom prst="rect">
            <a:avLst/>
          </a:prstGeom>
          <a:noFill/>
          <a:ln>
            <a:noFill/>
          </a:ln>
        </p:spPr>
      </p:pic>
    </p:spTree>
    <p:extLst>
      <p:ext uri="{BB962C8B-B14F-4D97-AF65-F5344CB8AC3E}">
        <p14:creationId xmlns:p14="http://schemas.microsoft.com/office/powerpoint/2010/main" val="3602459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152399" y="-184379"/>
            <a:ext cx="8531932"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endParaRPr lang="en-US" altLang="zh-CN" sz="2400" b="1" dirty="0">
              <a:solidFill>
                <a:srgbClr val="C00000"/>
              </a:solidFill>
              <a:latin typeface="+mn-lt"/>
              <a:ea typeface="微软雅黑" panose="020B0503020204020204" pitchFamily="34" charset="-122"/>
            </a:endParaRPr>
          </a:p>
        </p:txBody>
      </p:sp>
      <p:sp>
        <p:nvSpPr>
          <p:cNvPr id="2" name="矩形 1"/>
          <p:cNvSpPr/>
          <p:nvPr/>
        </p:nvSpPr>
        <p:spPr>
          <a:xfrm>
            <a:off x="4236246" y="1081909"/>
            <a:ext cx="4753524" cy="4708981"/>
          </a:xfrm>
          <a:prstGeom prst="rect">
            <a:avLst/>
          </a:prstGeom>
        </p:spPr>
        <p:txBody>
          <a:bodyPr wrap="square">
            <a:spAutoFit/>
          </a:bodyPr>
          <a:lstStyle/>
          <a:p>
            <a:pPr algn="just">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知识图谱中存在连线的两个实体可表达为形如</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&lt;</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left_node</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relation, </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right_node</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的三元组形式，这种三元组也可以表示为一阶逻辑</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(first order logic, FOL)</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的形式，从而为基于知识图谱的推理创造了条件</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例如从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奥巴马，出生地，夏威夷</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夏威夷，属于，美国</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两个三元组，可推理得到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奥巴马，国籍，美国</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150000"/>
              </a:lnSpc>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8" name="矩形 77"/>
          <p:cNvSpPr/>
          <p:nvPr/>
        </p:nvSpPr>
        <p:spPr>
          <a:xfrm>
            <a:off x="329021" y="5256663"/>
            <a:ext cx="3185487"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一个简单的家庭关系知识图谱</a:t>
            </a:r>
          </a:p>
        </p:txBody>
      </p:sp>
      <p:pic>
        <p:nvPicPr>
          <p:cNvPr id="79" name="图片 78" descr="C:\Users\lenovo\AppData\Local\Temp\WeChat Files\7d7bc87a952d34a8aba7b38dfbfa22f.png"/>
          <p:cNvPicPr/>
          <p:nvPr/>
        </p:nvPicPr>
        <p:blipFill>
          <a:blip r:embed="rId3">
            <a:extLst>
              <a:ext uri="{28A0092B-C50C-407E-A947-70E740481C1C}">
                <a14:useLocalDpi xmlns:a14="http://schemas.microsoft.com/office/drawing/2010/main" val="0"/>
              </a:ext>
            </a:extLst>
          </a:blip>
          <a:srcRect/>
          <a:stretch>
            <a:fillRect/>
          </a:stretch>
        </p:blipFill>
        <p:spPr bwMode="auto">
          <a:xfrm>
            <a:off x="152399" y="1801503"/>
            <a:ext cx="3805451" cy="3069887"/>
          </a:xfrm>
          <a:prstGeom prst="rect">
            <a:avLst/>
          </a:prstGeom>
          <a:noFill/>
          <a:ln>
            <a:noFill/>
          </a:ln>
        </p:spPr>
      </p:pic>
    </p:spTree>
    <p:extLst>
      <p:ext uri="{BB962C8B-B14F-4D97-AF65-F5344CB8AC3E}">
        <p14:creationId xmlns:p14="http://schemas.microsoft.com/office/powerpoint/2010/main" val="1574576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3957850" y="1244629"/>
                <a:ext cx="4804012" cy="3831818"/>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可利用一阶谓词来表达刻画知识图谱中节点之间存在的关系，如图中形如</a:t>
                </a:r>
                <a:r>
                  <a:rPr lang="en-US" altLang="zh-CN" dirty="0">
                    <a:latin typeface="Times New Roman" panose="02020603050405020304" pitchFamily="18" charset="0"/>
                    <a:ea typeface="黑体" panose="02010609060101010101" pitchFamily="49" charset="-122"/>
                    <a:cs typeface="Times New Roman" panose="02020603050405020304" pitchFamily="18" charset="0"/>
                  </a:rPr>
                  <a:t>&lt;James,</a:t>
                </a:r>
                <a14:m>
                  <m:oMath xmlns:m="http://schemas.openxmlformats.org/officeDocument/2006/math">
                    <m:r>
                      <a:rPr lang="en-US" altLang="zh-CN" i="1">
                        <a:latin typeface="Cambria Math"/>
                      </a:rPr>
                      <m:t>𝐶𝑜𝑢𝑝𝑙𝑒</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,David&gt;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的关系可用一阶逻辑的形式来描述，即</a:t>
                </a:r>
                <a14:m>
                  <m:oMath xmlns:m="http://schemas.openxmlformats.org/officeDocument/2006/math">
                    <m:r>
                      <a:rPr lang="en-US" altLang="zh-CN" i="1">
                        <a:latin typeface="Cambria Math"/>
                      </a:rPr>
                      <m:t>𝐶𝑜𝑢𝑝𝑙𝑒</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David)</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14:m>
                  <m:oMath xmlns:m="http://schemas.openxmlformats.org/officeDocument/2006/math">
                    <m:r>
                      <a:rPr lang="en-US" altLang="zh-CN" i="1">
                        <a:latin typeface="Cambria Math"/>
                      </a:rPr>
                      <m:t>𝐶𝑜𝑢𝑝𝑙𝑒</m:t>
                    </m:r>
                    <m:d>
                      <m:dPr>
                        <m:ctrlPr>
                          <a:rPr lang="zh-CN" altLang="zh-CN" i="1">
                            <a:latin typeface="Cambria Math" charset="0"/>
                          </a:rPr>
                        </m:ctrlPr>
                      </m:dPr>
                      <m:e>
                        <m:r>
                          <a:rPr lang="en-US" altLang="zh-CN" i="1">
                            <a:latin typeface="Cambria Math"/>
                          </a:rPr>
                          <m:t>𝑥</m:t>
                        </m:r>
                        <m:r>
                          <a:rPr lang="en-US" altLang="zh-CN">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是一阶谓词，</a:t>
                </a:r>
                <a14:m>
                  <m:oMath xmlns:m="http://schemas.openxmlformats.org/officeDocument/2006/math">
                    <m:r>
                      <a:rPr lang="en-US" altLang="zh-CN" i="1">
                        <a:latin typeface="Cambria Math"/>
                      </a:rPr>
                      <m:t>𝐶𝑜𝑢𝑝𝑙𝑒</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是图中实体之间具有的关系，</a:t>
                </a:r>
                <a14:m>
                  <m:oMath xmlns:m="http://schemas.openxmlformats.org/officeDocument/2006/math">
                    <m:r>
                      <a:rPr lang="en-US" altLang="zh-CN" i="1">
                        <a:latin typeface="Cambria Math"/>
                      </a:rPr>
                      <m:t>𝑥</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i="1">
                        <a:latin typeface="Cambria Math"/>
                      </a:rPr>
                      <m:t>𝑦</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是谓词变量</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从图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中</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已有关系可推知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具有父女关系，但这一关系在图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中</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初始图</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无红线</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中并不存在，是需要推理的目标。</a:t>
                </a:r>
              </a:p>
            </p:txBody>
          </p:sp>
        </mc:Choice>
        <mc:Fallback xmlns="">
          <p:sp>
            <p:nvSpPr>
              <p:cNvPr id="3" name="矩形 2"/>
              <p:cNvSpPr>
                <a:spLocks noRot="1" noChangeAspect="1" noMove="1" noResize="1" noEditPoints="1" noAdjustHandles="1" noChangeArrowheads="1" noChangeShapeType="1" noTextEdit="1"/>
              </p:cNvSpPr>
              <p:nvPr/>
            </p:nvSpPr>
            <p:spPr>
              <a:xfrm>
                <a:off x="3957850" y="1244629"/>
                <a:ext cx="4804012" cy="3831818"/>
              </a:xfrm>
              <a:prstGeom prst="rect">
                <a:avLst/>
              </a:prstGeom>
              <a:blipFill rotWithShape="1">
                <a:blip r:embed="rId3"/>
                <a:stretch>
                  <a:fillRect l="-761" r="-1142"/>
                </a:stretch>
              </a:blipFill>
            </p:spPr>
            <p:txBody>
              <a:bodyPr/>
              <a:lstStyle/>
              <a:p>
                <a:r>
                  <a:rPr lang="zh-CN" altLang="en-US">
                    <a:noFill/>
                  </a:rPr>
                  <a:t> </a:t>
                </a:r>
              </a:p>
            </p:txBody>
          </p:sp>
        </mc:Fallback>
      </mc:AlternateContent>
      <p:sp>
        <p:nvSpPr>
          <p:cNvPr id="4" name="矩形 3"/>
          <p:cNvSpPr/>
          <p:nvPr/>
        </p:nvSpPr>
        <p:spPr>
          <a:xfrm>
            <a:off x="329021" y="5256663"/>
            <a:ext cx="3185487"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一个简单的家庭关系知识图谱</a:t>
            </a:r>
          </a:p>
        </p:txBody>
      </p:sp>
      <p:pic>
        <p:nvPicPr>
          <p:cNvPr id="7" name="图片 6"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152399" y="1801503"/>
            <a:ext cx="3805451" cy="3069887"/>
          </a:xfrm>
          <a:prstGeom prst="rect">
            <a:avLst/>
          </a:prstGeom>
          <a:noFill/>
          <a:ln>
            <a:noFill/>
          </a:ln>
        </p:spPr>
      </p:pic>
      <p:sp>
        <p:nvSpPr>
          <p:cNvPr id="6" name="Rectangle 24"/>
          <p:cNvSpPr>
            <a:spLocks noChangeArrowheads="1"/>
          </p:cNvSpPr>
          <p:nvPr/>
        </p:nvSpPr>
        <p:spPr bwMode="auto">
          <a:xfrm>
            <a:off x="152399" y="-184379"/>
            <a:ext cx="8531932"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endParaRPr lang="en-US" altLang="zh-CN" sz="2400" b="1" dirty="0">
              <a:solidFill>
                <a:srgbClr val="C00000"/>
              </a:solidFill>
              <a:latin typeface="+mn-lt"/>
              <a:ea typeface="微软雅黑" panose="020B0503020204020204" pitchFamily="34" charset="-122"/>
            </a:endParaRPr>
          </a:p>
        </p:txBody>
      </p:sp>
    </p:spTree>
    <p:extLst>
      <p:ext uri="{BB962C8B-B14F-4D97-AF65-F5344CB8AC3E}">
        <p14:creationId xmlns:p14="http://schemas.microsoft.com/office/powerpoint/2010/main" val="658971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158386" y="-184379"/>
            <a:ext cx="8531932"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endParaRPr lang="en-US" altLang="zh-CN" sz="2400" b="1" dirty="0">
              <a:solidFill>
                <a:srgbClr val="C00000"/>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矩形 2"/>
              <p:cNvSpPr/>
              <p:nvPr/>
            </p:nvSpPr>
            <p:spPr>
              <a:xfrm>
                <a:off x="3780431" y="1532123"/>
                <a:ext cx="4804012" cy="1523494"/>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问题：如何从知识图谱中推理得到</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400" b="0" i="1" u="sng" smtClean="0">
                          <a:solidFill>
                            <a:srgbClr val="C00000"/>
                          </a:solidFill>
                          <a:latin typeface="Cambria Math"/>
                        </a:rPr>
                        <m:t>𝑓𝑎𝑡h𝑒𝑟</m:t>
                      </m:r>
                      <m:r>
                        <a:rPr lang="en-US" altLang="zh-CN" sz="2400" b="0" i="1" u="sng" smtClean="0">
                          <a:solidFill>
                            <a:srgbClr val="C00000"/>
                          </a:solidFill>
                          <a:latin typeface="Cambria Math"/>
                        </a:rPr>
                        <m:t>(</m:t>
                      </m:r>
                      <m:r>
                        <a:rPr lang="en-US" altLang="zh-CN" sz="2400" b="0" i="1" u="sng" smtClean="0">
                          <a:solidFill>
                            <a:srgbClr val="C00000"/>
                          </a:solidFill>
                          <a:latin typeface="Cambria Math"/>
                        </a:rPr>
                        <m:t>𝐷𝑎𝑣𝑖𝑑</m:t>
                      </m:r>
                      <m:r>
                        <a:rPr lang="en-US" altLang="zh-CN" sz="2400" b="0" i="1" u="sng" smtClean="0">
                          <a:solidFill>
                            <a:srgbClr val="C00000"/>
                          </a:solidFill>
                          <a:latin typeface="Cambria Math"/>
                        </a:rPr>
                        <m:t>,</m:t>
                      </m:r>
                      <m:r>
                        <a:rPr lang="en-US" altLang="zh-CN" sz="2400" b="0" i="1" u="sng" smtClean="0">
                          <a:solidFill>
                            <a:srgbClr val="C00000"/>
                          </a:solidFill>
                          <a:latin typeface="Cambria Math"/>
                        </a:rPr>
                        <m:t>𝐴𝑛𝑛</m:t>
                      </m:r>
                      <m:r>
                        <a:rPr lang="en-US" altLang="zh-CN" sz="2400" b="0" i="1" u="sng" smtClean="0">
                          <a:solidFill>
                            <a:srgbClr val="C00000"/>
                          </a:solidFill>
                          <a:latin typeface="Cambria Math"/>
                        </a:rPr>
                        <m:t>)</m:t>
                      </m:r>
                    </m:oMath>
                  </m:oMathPara>
                </a14:m>
                <a:endParaRPr lang="en-US" altLang="zh-CN" sz="2400" u="sng"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780431" y="1149092"/>
                <a:ext cx="4804012" cy="1523494"/>
              </a:xfrm>
              <a:prstGeom prst="rect">
                <a:avLst/>
              </a:prstGeom>
              <a:blipFill rotWithShape="1">
                <a:blip r:embed="rId3"/>
                <a:stretch>
                  <a:fillRect l="-1015"/>
                </a:stretch>
              </a:blipFill>
            </p:spPr>
            <p:txBody>
              <a:bodyPr/>
              <a:lstStyle/>
              <a:p>
                <a:r>
                  <a:rPr lang="zh-CN" altLang="en-US">
                    <a:noFill/>
                  </a:rPr>
                  <a:t> </a:t>
                </a:r>
              </a:p>
            </p:txBody>
          </p:sp>
        </mc:Fallback>
      </mc:AlternateContent>
      <p:sp>
        <p:nvSpPr>
          <p:cNvPr id="4" name="上箭头 3"/>
          <p:cNvSpPr/>
          <p:nvPr/>
        </p:nvSpPr>
        <p:spPr>
          <a:xfrm>
            <a:off x="5977720" y="3075297"/>
            <a:ext cx="365077" cy="691487"/>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329021" y="5256663"/>
            <a:ext cx="3185487"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一个简单的家庭关系知识图谱</a:t>
            </a:r>
          </a:p>
        </p:txBody>
      </p:sp>
      <p:sp>
        <p:nvSpPr>
          <p:cNvPr id="5" name="矩形 4"/>
          <p:cNvSpPr/>
          <p:nvPr/>
        </p:nvSpPr>
        <p:spPr>
          <a:xfrm>
            <a:off x="4187363" y="5002190"/>
            <a:ext cx="4680268" cy="646331"/>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如果能够学习得到这条规则，该有多好？</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（从具体例子中学习，这是归纳推理的范畴）</a:t>
            </a:r>
          </a:p>
        </p:txBody>
      </p:sp>
      <p:pic>
        <p:nvPicPr>
          <p:cNvPr id="9" name="图片 8"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152399" y="1801503"/>
            <a:ext cx="3805451" cy="3069887"/>
          </a:xfrm>
          <a:prstGeom prst="rect">
            <a:avLst/>
          </a:prstGeom>
          <a:noFill/>
          <a:ln>
            <a:noFill/>
          </a:ln>
        </p:spPr>
      </p:pic>
      <mc:AlternateContent xmlns:mc="http://schemas.openxmlformats.org/markup-compatibility/2006" xmlns:a14="http://schemas.microsoft.com/office/drawing/2010/main">
        <mc:Choice Requires="a14">
          <p:sp>
            <p:nvSpPr>
              <p:cNvPr id="10" name="矩形 9"/>
              <p:cNvSpPr/>
              <p:nvPr/>
            </p:nvSpPr>
            <p:spPr>
              <a:xfrm>
                <a:off x="4260801" y="3983442"/>
                <a:ext cx="4396998" cy="6482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𝑦</m:t>
                      </m:r>
                      <m:r>
                        <a:rPr lang="en-US" altLang="zh-CN" sz="1600" i="1">
                          <a:latin typeface="Cambria Math"/>
                        </a:rPr>
                        <m:t>)(∀</m:t>
                      </m:r>
                      <m:r>
                        <a:rPr lang="en-US" altLang="zh-CN" sz="1600" i="1">
                          <a:latin typeface="Cambria Math"/>
                        </a:rPr>
                        <m:t>𝑧</m:t>
                      </m:r>
                      <m:r>
                        <a:rPr lang="en-US" altLang="zh-CN" sz="1600" i="1">
                          <a:latin typeface="Cambria Math"/>
                        </a:rPr>
                        <m:t>)</m:t>
                      </m:r>
                      <m:d>
                        <m:dPr>
                          <m:ctrlPr>
                            <a:rPr lang="zh-CN" altLang="zh-CN" sz="1600" i="1">
                              <a:latin typeface="Cambria Math" charset="0"/>
                            </a:rPr>
                          </m:ctrlPr>
                        </m:dPr>
                        <m:e>
                          <m:r>
                            <a:rPr lang="en-US" altLang="zh-CN" sz="1600" i="1">
                              <a:latin typeface="Cambria Math"/>
                            </a:rPr>
                            <m:t>𝑀𝑜𝑡h𝑒𝑟</m:t>
                          </m:r>
                          <m:d>
                            <m:dPr>
                              <m:ctrlPr>
                                <a:rPr lang="zh-CN" altLang="zh-CN" sz="1600" i="1">
                                  <a:latin typeface="Cambria Math" charset="0"/>
                                </a:rPr>
                              </m:ctrlPr>
                            </m:dPr>
                            <m:e>
                              <m:r>
                                <a:rPr lang="en-US" altLang="zh-CN" sz="1600" i="1">
                                  <a:latin typeface="Cambria Math"/>
                                </a:rPr>
                                <m:t>𝑧</m:t>
                              </m:r>
                              <m:r>
                                <a:rPr lang="en-US" altLang="zh-CN" sz="1600" i="1">
                                  <a:latin typeface="Cambria Math"/>
                                </a:rPr>
                                <m:t>, </m:t>
                              </m:r>
                              <m:r>
                                <a:rPr lang="en-US" altLang="zh-CN" sz="1600" i="1">
                                  <a:latin typeface="Cambria Math"/>
                                </a:rPr>
                                <m:t>𝑦</m:t>
                              </m:r>
                            </m:e>
                          </m:d>
                          <m:r>
                            <a:rPr lang="en-US" altLang="zh-CN" sz="1600" i="1">
                              <a:latin typeface="Cambria Math"/>
                            </a:rPr>
                            <m:t>∧</m:t>
                          </m:r>
                          <m:r>
                            <a:rPr lang="en-US" altLang="zh-CN" sz="1600">
                              <a:latin typeface="Cambria Math"/>
                            </a:rPr>
                            <m:t> </m:t>
                          </m:r>
                          <m:r>
                            <a:rPr lang="en-US" altLang="zh-CN" sz="1600" i="1">
                              <a:latin typeface="Cambria Math"/>
                            </a:rPr>
                            <m:t>𝐶𝑜𝑢𝑝𝑙𝑒</m:t>
                          </m:r>
                          <m:d>
                            <m:dPr>
                              <m:ctrlPr>
                                <a:rPr lang="zh-CN" altLang="zh-CN" sz="1600" i="1">
                                  <a:latin typeface="Cambria Math" charset="0"/>
                                </a:rPr>
                              </m:ctrlPr>
                            </m:dPr>
                            <m:e>
                              <m:r>
                                <a:rPr lang="en-US" altLang="zh-CN" sz="1600" i="1">
                                  <a:latin typeface="Cambria Math"/>
                                </a:rPr>
                                <m:t>𝑥</m:t>
                              </m:r>
                              <m:r>
                                <a:rPr lang="en-US" altLang="zh-CN" sz="1600" i="1">
                                  <a:latin typeface="Cambria Math"/>
                                </a:rPr>
                                <m:t>,</m:t>
                              </m:r>
                              <m:r>
                                <a:rPr lang="en-US" altLang="zh-CN" sz="1600" i="1">
                                  <a:latin typeface="Cambria Math"/>
                                </a:rPr>
                                <m:t>𝑧</m:t>
                              </m:r>
                            </m:e>
                          </m:d>
                          <m:r>
                            <a:rPr lang="en-US" altLang="zh-CN" sz="1600" i="1">
                              <a:latin typeface="Cambria Math"/>
                            </a:rPr>
                            <m:t>→</m:t>
                          </m:r>
                          <m:r>
                            <a:rPr lang="en-US" altLang="zh-CN" sz="1600" i="1">
                              <a:latin typeface="Cambria Math"/>
                            </a:rPr>
                            <m:t>𝐹𝑎𝑡h𝑒𝑟</m:t>
                          </m:r>
                          <m:d>
                            <m:dPr>
                              <m:ctrlPr>
                                <a:rPr lang="zh-CN" altLang="zh-CN" sz="1600" i="1">
                                  <a:latin typeface="Cambria Math" charset="0"/>
                                </a:rPr>
                              </m:ctrlPr>
                            </m:dPr>
                            <m:e>
                              <m:r>
                                <a:rPr lang="en-US" altLang="zh-CN" sz="1600" i="1">
                                  <a:latin typeface="Cambria Math"/>
                                </a:rPr>
                                <m:t>𝑥</m:t>
                              </m:r>
                              <m:r>
                                <a:rPr lang="en-US" altLang="zh-CN" sz="1600" i="1">
                                  <a:latin typeface="Cambria Math"/>
                                </a:rPr>
                                <m:t>, </m:t>
                              </m:r>
                              <m:r>
                                <a:rPr lang="en-US" altLang="zh-CN" sz="1600" i="1">
                                  <a:latin typeface="Cambria Math"/>
                                </a:rPr>
                                <m:t>𝑦</m:t>
                              </m:r>
                            </m:e>
                          </m:d>
                        </m:e>
                      </m:d>
                    </m:oMath>
                  </m:oMathPara>
                </a14:m>
                <a:endParaRPr lang="zh-CN" altLang="zh-CN" sz="1600" dirty="0"/>
              </a:p>
            </p:txBody>
          </p:sp>
        </mc:Choice>
        <mc:Fallback xmlns="">
          <p:sp>
            <p:nvSpPr>
              <p:cNvPr id="10" name="矩形 9"/>
              <p:cNvSpPr>
                <a:spLocks noRot="1" noChangeAspect="1" noMove="1" noResize="1" noEditPoints="1" noAdjustHandles="1" noChangeArrowheads="1" noChangeShapeType="1" noTextEdit="1"/>
              </p:cNvSpPr>
              <p:nvPr/>
            </p:nvSpPr>
            <p:spPr>
              <a:xfrm>
                <a:off x="4260801" y="2987582"/>
                <a:ext cx="4396998" cy="648254"/>
              </a:xfrm>
              <a:prstGeom prst="rect">
                <a:avLst/>
              </a:prstGeom>
              <a:blipFill rotWithShape="1">
                <a:blip r:embed="rId5"/>
                <a:stretch>
                  <a:fillRect t="-82075" b="-1254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9554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232012" y="-126726"/>
            <a:ext cx="8531932"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知识图谱推理：归纳学习</a:t>
            </a:r>
            <a:endParaRPr lang="en-US" altLang="zh-CN" sz="2400" b="1" dirty="0">
              <a:solidFill>
                <a:srgbClr val="C00000"/>
              </a:solidFill>
              <a:latin typeface="+mn-lt"/>
              <a:ea typeface="微软雅黑" panose="020B0503020204020204" pitchFamily="34" charset="-122"/>
            </a:endParaRPr>
          </a:p>
        </p:txBody>
      </p:sp>
      <p:sp>
        <p:nvSpPr>
          <p:cNvPr id="6" name="矩形 5"/>
          <p:cNvSpPr/>
          <p:nvPr/>
        </p:nvSpPr>
        <p:spPr>
          <a:xfrm>
            <a:off x="232012" y="1863834"/>
            <a:ext cx="8720919" cy="3323987"/>
          </a:xfrm>
          <a:prstGeom prst="rect">
            <a:avLst/>
          </a:prstGeom>
        </p:spPr>
        <p:txBody>
          <a:bodyPr wrap="square">
            <a:spAutoFit/>
          </a:bodyPr>
          <a:lstStyle/>
          <a:p>
            <a:pP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归纳逻辑程序设计（</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ILP</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）是机器学习和逻辑程序设计交叉领域的研究内容。</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ILP</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使用一阶谓词逻辑进行知识表示，通过修改和扩充逻辑表达式对现有知识归纳，完成推理任务。</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作为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ILP</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的代表性方法，</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First Order Inductive Learner</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）通过</a:t>
            </a: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序贯覆盖</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实现规则推理。</a:t>
            </a:r>
          </a:p>
        </p:txBody>
      </p:sp>
      <p:sp>
        <p:nvSpPr>
          <p:cNvPr id="2" name="矩形 1"/>
          <p:cNvSpPr/>
          <p:nvPr/>
        </p:nvSpPr>
        <p:spPr>
          <a:xfrm>
            <a:off x="232012" y="1177511"/>
            <a:ext cx="7012236" cy="507831"/>
          </a:xfrm>
          <a:prstGeom prst="rect">
            <a:avLst/>
          </a:prstGeom>
        </p:spPr>
        <p:txBody>
          <a:bodyPr wrap="square">
            <a:spAutoFit/>
          </a:bodyPr>
          <a:lstStyle/>
          <a:p>
            <a:pPr>
              <a:lnSpc>
                <a:spcPct val="150000"/>
              </a:lnSpc>
              <a:spcBef>
                <a:spcPct val="0"/>
              </a:spcBef>
              <a:buClrTx/>
              <a:buSzPct val="75000"/>
              <a:buNone/>
            </a:pPr>
            <a:r>
              <a:rPr lang="zh-CN" altLang="zh-CN" dirty="0">
                <a:latin typeface="Times New Roman" panose="02020603050405020304" pitchFamily="18" charset="0"/>
                <a:cs typeface="Times New Roman" panose="02020603050405020304" pitchFamily="18" charset="0"/>
              </a:rPr>
              <a:t>归纳逻辑程序设计</a:t>
            </a:r>
            <a:r>
              <a:rPr lang="en-US" altLang="zh-CN" dirty="0">
                <a:latin typeface="Times New Roman" panose="02020603050405020304" pitchFamily="18" charset="0"/>
                <a:cs typeface="Times New Roman" panose="02020603050405020304" pitchFamily="18" charset="0"/>
              </a:rPr>
              <a:t> (inductive logic programming</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ILP)</a:t>
            </a:r>
            <a:r>
              <a:rPr lang="zh-CN" altLang="zh-CN" dirty="0">
                <a:latin typeface="Times New Roman" panose="02020603050405020304" pitchFamily="18" charset="0"/>
                <a:cs typeface="Times New Roman" panose="02020603050405020304" pitchFamily="18" charset="0"/>
              </a:rPr>
              <a:t>算法</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83173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r>
                        <a:rPr lang="en-US" altLang="zh-CN" sz="2400" i="1">
                          <a:latin typeface="Cambria Math"/>
                        </a:rPr>
                        <m:t>𝑧</m:t>
                      </m:r>
                      <m:r>
                        <a:rPr lang="en-US" altLang="zh-CN" sz="2400" i="1">
                          <a:latin typeface="Cambria Math"/>
                        </a:rPr>
                        <m:t>)</m:t>
                      </m:r>
                      <m:d>
                        <m:dPr>
                          <m:ctrlPr>
                            <a:rPr lang="zh-CN" altLang="zh-CN" sz="2400" i="1">
                              <a:latin typeface="Cambria Math" charset="0"/>
                            </a:rPr>
                          </m:ctrlPr>
                        </m:dPr>
                        <m:e>
                          <m:r>
                            <a:rPr lang="en-US" altLang="zh-CN" sz="2400" i="1">
                              <a:latin typeface="Cambria Math"/>
                            </a:rPr>
                            <m:t>𝑀𝑜𝑡h𝑒𝑟</m:t>
                          </m:r>
                          <m:d>
                            <m:dPr>
                              <m:ctrlPr>
                                <a:rPr lang="zh-CN" altLang="zh-CN" sz="2400" i="1">
                                  <a:latin typeface="Cambria Math" charset="0"/>
                                </a:rPr>
                              </m:ctrlPr>
                            </m:dPr>
                            <m:e>
                              <m:r>
                                <a:rPr lang="en-US" altLang="zh-CN" sz="2400" i="1">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charset="0"/>
                                </a:rPr>
                              </m:ctrlPr>
                            </m:dPr>
                            <m:e>
                              <m:r>
                                <a:rPr lang="en-US" altLang="zh-CN" sz="2400" i="1">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58903"/>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67328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67328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706139" y="3567220"/>
            <a:ext cx="1931711"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目标谓词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已知</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2140950" y="3563123"/>
            <a:ext cx="2271207"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前提约束谓词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学习得到</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2" name="矩形 11"/>
              <p:cNvSpPr/>
              <p:nvPr/>
            </p:nvSpPr>
            <p:spPr>
              <a:xfrm>
                <a:off x="179587" y="5185221"/>
                <a:ext cx="8868788" cy="369332"/>
              </a:xfrm>
              <a:prstGeom prst="rect">
                <a:avLst/>
              </a:prstGeom>
            </p:spPr>
            <p:txBody>
              <a:bodyPr wrap="square">
                <a:spAutoFit/>
              </a:bodyPr>
              <a:lstStyle/>
              <a:p>
                <a:pPr algn="just"/>
                <a:r>
                  <a:rPr lang="zh-CN" altLang="en-US" b="1" dirty="0">
                    <a:latin typeface="黑体" panose="02010609060101010101" pitchFamily="49" charset="-122"/>
                    <a:ea typeface="黑体" panose="02010609060101010101" pitchFamily="49" charset="-122"/>
                    <a:cs typeface="Times New Roman" panose="02020603050405020304" pitchFamily="18" charset="0"/>
                  </a:rPr>
                  <a:t>推理手段</a:t>
                </a:r>
                <a:r>
                  <a:rPr lang="en-US" altLang="zh-CN" dirty="0">
                    <a:latin typeface="黑体" panose="02010609060101010101" pitchFamily="49" charset="-122"/>
                    <a:ea typeface="黑体" panose="02010609060101010101" pitchFamily="49" charset="-122"/>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positive examples </a:t>
                </a:r>
                <a:r>
                  <a:rPr lang="en-US" altLang="zh-CN" sz="1600" dirty="0">
                    <a:latin typeface="Times New Roman" panose="02020603050405020304" pitchFamily="18" charset="0"/>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negative examples </a:t>
                </a:r>
                <a:r>
                  <a:rPr lang="en-US" altLang="zh-CN" sz="1600" dirty="0">
                    <a:latin typeface="Times New Roman" panose="02020603050405020304" pitchFamily="18" charset="0"/>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background knowledge examples</a:t>
                </a:r>
                <a14:m>
                  <m:oMath xmlns:m="http://schemas.openxmlformats.org/officeDocument/2006/math">
                    <m:r>
                      <a:rPr lang="en-US" altLang="zh-CN" sz="1600" b="0" i="1" smtClean="0">
                        <a:latin typeface="Cambria Math"/>
                        <a:ea typeface="Cambria Math"/>
                        <a:cs typeface="Times New Roman" panose="02020603050405020304" pitchFamily="18" charset="0"/>
                      </a:rPr>
                      <m:t>  </m:t>
                    </m:r>
                    <m:r>
                      <a:rPr lang="en-US" altLang="zh-CN" sz="1600" i="1">
                        <a:latin typeface="Cambria Math"/>
                        <a:ea typeface="Cambria Math"/>
                        <a:cs typeface="Times New Roman" panose="02020603050405020304" pitchFamily="18" charset="0"/>
                      </a:rPr>
                      <m:t>⟹</m:t>
                    </m:r>
                  </m:oMath>
                </a14:m>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C00000"/>
                    </a:solidFill>
                    <a:latin typeface="Times New Roman" panose="02020603050405020304" pitchFamily="18" charset="0"/>
                    <a:cs typeface="Times New Roman" panose="02020603050405020304" pitchFamily="18" charset="0"/>
                  </a:rPr>
                  <a:t>hypothesis  </a:t>
                </a:r>
                <a:endParaRPr lang="zh-CN" altLang="en-US" sz="16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179587" y="3888916"/>
                <a:ext cx="8868788" cy="369332"/>
              </a:xfrm>
              <a:prstGeom prst="rect">
                <a:avLst/>
              </a:prstGeom>
              <a:blipFill rotWithShape="1">
                <a:blip r:embed="rId4"/>
                <a:stretch>
                  <a:fillRect l="-550" t="-11475"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4862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07665" y="5256663"/>
            <a:ext cx="3185487"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一个简单的家庭关系知识图谱</a:t>
            </a:r>
          </a:p>
        </p:txBody>
      </p:sp>
      <mc:AlternateContent xmlns:mc="http://schemas.openxmlformats.org/markup-compatibility/2006" xmlns:a14="http://schemas.microsoft.com/office/drawing/2010/main">
        <mc:Choice Requires="a14">
          <p:sp>
            <p:nvSpPr>
              <p:cNvPr id="3" name="矩形 2"/>
              <p:cNvSpPr/>
              <p:nvPr/>
            </p:nvSpPr>
            <p:spPr>
              <a:xfrm>
                <a:off x="3684897" y="919836"/>
                <a:ext cx="5459103" cy="5632311"/>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C00000"/>
                    </a:solidFill>
                    <a:latin typeface="黑体" panose="02010609060101010101" pitchFamily="49" charset="-122"/>
                    <a:ea typeface="黑体" panose="02010609060101010101" pitchFamily="49" charset="-122"/>
                  </a:rPr>
                  <a:t>目标谓词：</a:t>
                </a:r>
                <a14:m>
                  <m:oMath xmlns:m="http://schemas.openxmlformats.org/officeDocument/2006/math">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endParaRPr lang="en-US" altLang="zh-CN" dirty="0"/>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目标谓词只有一个正例</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反例在知识图谱中一般不会显式给出，但可从知识图谱中构造出来。如从知识图谱中已经知道</a:t>
                </a:r>
                <a14:m>
                  <m:oMath xmlns:m="http://schemas.openxmlformats.org/officeDocument/2006/math">
                    <m:r>
                      <a:rPr lang="en-US" altLang="zh-CN" i="1">
                        <a:latin typeface="Cambria Math"/>
                      </a:rPr>
                      <m:t>𝐶𝑜𝑢𝑝𝑙𝑒</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成立，则</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可作为目标谓词</a:t>
                </a:r>
                <a14:m>
                  <m:oMath xmlns:m="http://schemas.openxmlformats.org/officeDocument/2006/math">
                    <m:r>
                      <a:rPr lang="en-US" altLang="zh-CN" i="1">
                        <a:latin typeface="Cambria Math"/>
                      </a:rPr>
                      <m:t>𝑃</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的一个反例，记为</a:t>
                </a:r>
                <a14:m>
                  <m:oMath xmlns:m="http://schemas.openxmlformats.org/officeDocument/2006/math">
                    <m:r>
                      <a:rPr lang="en-US" altLang="zh-CN" i="1">
                        <a:latin typeface="Cambria Math"/>
                      </a:rPr>
                      <m:t>¬</m:t>
                    </m:r>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(David,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只能在已知两个实体的关系且确定其关系与目标谓词相悖时，才能将这两个实体用于构建目标谓词的反例，而不能在不知两个实体是否满足目标谓词前提下将它们来构造目标谓词的反例。</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684897" y="919836"/>
                <a:ext cx="5459103" cy="5632311"/>
              </a:xfrm>
              <a:prstGeom prst="rect">
                <a:avLst/>
              </a:prstGeom>
              <a:blipFill rotWithShape="1">
                <a:blip r:embed="rId3"/>
                <a:stretch>
                  <a:fillRect l="-670" t="-758"/>
                </a:stretch>
              </a:blipFill>
            </p:spPr>
            <p:txBody>
              <a:bodyPr/>
              <a:lstStyle/>
              <a:p>
                <a:r>
                  <a:rPr lang="zh-CN" altLang="en-US">
                    <a:noFill/>
                  </a:rPr>
                  <a:t> </a:t>
                </a:r>
              </a:p>
            </p:txBody>
          </p:sp>
        </mc:Fallback>
      </mc:AlternateContent>
      <p:pic>
        <p:nvPicPr>
          <p:cNvPr id="15" name="图片 14"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152399" y="1801503"/>
            <a:ext cx="3805451" cy="3069887"/>
          </a:xfrm>
          <a:prstGeom prst="rect">
            <a:avLst/>
          </a:prstGeom>
          <a:noFill/>
          <a:ln>
            <a:noFill/>
          </a:ln>
        </p:spPr>
      </p:pic>
      <p:sp>
        <p:nvSpPr>
          <p:cNvPr id="6"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04156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07665" y="5256663"/>
            <a:ext cx="3185487"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一个简单的家庭关系知识图谱</a:t>
            </a:r>
          </a:p>
        </p:txBody>
      </p:sp>
      <mc:AlternateContent xmlns:mc="http://schemas.openxmlformats.org/markup-compatibility/2006" xmlns:a14="http://schemas.microsoft.com/office/drawing/2010/main">
        <mc:Choice Requires="a14">
          <p:sp>
            <p:nvSpPr>
              <p:cNvPr id="3" name="矩形 2"/>
              <p:cNvSpPr/>
              <p:nvPr/>
            </p:nvSpPr>
            <p:spPr>
              <a:xfrm>
                <a:off x="3562068" y="2202162"/>
                <a:ext cx="5459103" cy="2031325"/>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C00000"/>
                    </a:solidFill>
                    <a:latin typeface="黑体" panose="02010609060101010101" pitchFamily="49" charset="-122"/>
                    <a:ea typeface="黑体" panose="02010609060101010101" pitchFamily="49" charset="-122"/>
                  </a:rPr>
                  <a:t>目标谓词：</a:t>
                </a:r>
                <a14:m>
                  <m:oMath xmlns:m="http://schemas.openxmlformats.org/officeDocument/2006/math">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endParaRPr lang="en-US" altLang="zh-CN" dirty="0"/>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背景知识</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知识图谱中目标谓词以外的其他谓词实例化结果</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，如</a:t>
                </a:r>
                <a14:m>
                  <m:oMath xmlns:m="http://schemas.openxmlformats.org/officeDocument/2006/math">
                    <m:r>
                      <a:rPr lang="en-US" altLang="zh-CN" i="1">
                        <a:latin typeface="Cambria Math"/>
                      </a:rPr>
                      <m:t>𝑆𝑖𝑏𝑙𝑖𝑛𝑔</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(Ann, Mike)</a:t>
                </a:r>
                <a:endParaRPr lang="zh-CN"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endParaRPr lang="zh-CN" altLang="zh-CN" dirty="0"/>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562067" y="1651621"/>
                <a:ext cx="5459103" cy="2031325"/>
              </a:xfrm>
              <a:prstGeom prst="rect">
                <a:avLst/>
              </a:prstGeom>
              <a:blipFill rotWithShape="1">
                <a:blip r:embed="rId3"/>
                <a:stretch>
                  <a:fillRect l="-670" t="-2402"/>
                </a:stretch>
              </a:blipFill>
            </p:spPr>
            <p:txBody>
              <a:bodyPr/>
              <a:lstStyle/>
              <a:p>
                <a:r>
                  <a:rPr lang="zh-CN" altLang="en-US">
                    <a:noFill/>
                  </a:rPr>
                  <a:t> </a:t>
                </a:r>
              </a:p>
            </p:txBody>
          </p:sp>
        </mc:Fallback>
      </mc:AlternateContent>
      <p:pic>
        <p:nvPicPr>
          <p:cNvPr id="6" name="图片 5"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83025" y="2038389"/>
            <a:ext cx="3479042" cy="2633159"/>
          </a:xfrm>
          <a:prstGeom prst="rect">
            <a:avLst/>
          </a:prstGeom>
          <a:noFill/>
          <a:ln>
            <a:noFill/>
          </a:ln>
        </p:spPr>
      </p:pic>
      <p:sp>
        <p:nvSpPr>
          <p:cNvPr id="7"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5950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m:t>
                      </m:r>
                      <m:r>
                        <a:rPr lang="en-US" altLang="zh-CN" sz="2400" i="1" smtClean="0">
                          <a:latin typeface="Cambria Math"/>
                        </a:rPr>
                        <m:t>𝑥</m:t>
                      </m:r>
                      <m:r>
                        <a:rPr lang="en-US" altLang="zh-CN" sz="2400" i="1" smtClean="0">
                          <a:latin typeface="Cambria Math"/>
                        </a:rPr>
                        <m:t>)(∀</m:t>
                      </m:r>
                      <m:r>
                        <a:rPr lang="en-US" altLang="zh-CN" sz="2400" i="1" smtClean="0">
                          <a:latin typeface="Cambria Math"/>
                        </a:rPr>
                        <m:t>𝑦</m:t>
                      </m:r>
                      <m:r>
                        <a:rPr lang="en-US" altLang="zh-CN" sz="2400" i="1" smtClean="0">
                          <a:latin typeface="Cambria Math"/>
                        </a:rPr>
                        <m:t>)(∀</m:t>
                      </m:r>
                      <m:r>
                        <a:rPr lang="en-US" altLang="zh-CN" sz="2400" i="1" smtClean="0">
                          <a:latin typeface="Cambria Math"/>
                        </a:rPr>
                        <m:t>𝑧</m:t>
                      </m:r>
                      <m:r>
                        <a:rPr lang="en-US" altLang="zh-CN" sz="2400" i="1" smtClean="0">
                          <a:latin typeface="Cambria Math"/>
                        </a:rPr>
                        <m:t>)</m:t>
                      </m:r>
                      <m:d>
                        <m:dPr>
                          <m:ctrlPr>
                            <a:rPr lang="zh-CN" altLang="zh-CN" sz="2400" i="1">
                              <a:latin typeface="Cambria Math" charset="0"/>
                            </a:rPr>
                          </m:ctrlPr>
                        </m:dPr>
                        <m:e>
                          <m:r>
                            <a:rPr lang="en-US" altLang="zh-CN" sz="2400" i="1">
                              <a:latin typeface="Cambria Math"/>
                            </a:rPr>
                            <m:t>𝑀𝑜𝑡h𝑒𝑟</m:t>
                          </m:r>
                          <m:d>
                            <m:dPr>
                              <m:ctrlPr>
                                <a:rPr lang="zh-CN" altLang="zh-CN" sz="2400" i="1">
                                  <a:latin typeface="Cambria Math" charset="0"/>
                                </a:rPr>
                              </m:ctrlPr>
                            </m:dPr>
                            <m:e>
                              <m:r>
                                <a:rPr lang="en-US" altLang="zh-CN" sz="2400" b="0" i="1" smtClean="0">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charset="0"/>
                                </a:rPr>
                              </m:ctrlPr>
                            </m:dPr>
                            <m:e>
                              <m:r>
                                <a:rPr lang="en-US" altLang="zh-CN" sz="2400" b="0" i="1" smtClean="0">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89231"/>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533807" y="3125801"/>
            <a:ext cx="1931711"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目标谓词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已知</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1968618" y="3121704"/>
            <a:ext cx="2271207"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前提约束谓词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学习得到</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p:cNvSpPr/>
              <p:nvPr/>
            </p:nvSpPr>
            <p:spPr>
              <a:xfrm>
                <a:off x="178496" y="4069649"/>
                <a:ext cx="8827844" cy="2066976"/>
              </a:xfrm>
              <a:prstGeom prst="rect">
                <a:avLst/>
              </a:prstGeom>
            </p:spPr>
            <p:txBody>
              <a:bodyPr wrap="square">
                <a:spAutoFit/>
              </a:bodyPr>
              <a:lstStyle/>
              <a:p>
                <a:pPr>
                  <a:lnSpc>
                    <a:spcPct val="150000"/>
                  </a:lnSpc>
                </a:pPr>
                <a:r>
                  <a:rPr lang="zh-CN" altLang="en-US"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推理思路：</a:t>
                </a:r>
                <a:r>
                  <a:rPr lang="zh-CN" altLang="zh-CN"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从一般到特殊，逐步给目标谓词添加前提约束谓词，直到所构成的推理规则不覆盖任何反例。</a:t>
                </a:r>
                <a:endParaRPr lang="en-US" altLang="zh-CN"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algn="just"/>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zh-CN" dirty="0">
                    <a:latin typeface="Times New Roman" panose="02020603050405020304" pitchFamily="18" charset="0"/>
                    <a:ea typeface="黑体" panose="02010609060101010101" pitchFamily="49" charset="-122"/>
                    <a:cs typeface="Times New Roman" panose="02020603050405020304" pitchFamily="18" charset="0"/>
                  </a:rPr>
                  <a:t>从一般到特殊</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对目标谓词或前提约束谓词中的变量赋予具体值，如将</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𝑧</m:t>
                    </m:r>
                    <m:r>
                      <a:rPr lang="en-US" altLang="zh-CN" i="1">
                        <a:latin typeface="Cambria Math"/>
                      </a:rPr>
                      <m:t>)</m:t>
                    </m:r>
                    <m:d>
                      <m:dPr>
                        <m:ctrlPr>
                          <a:rPr lang="zh-CN" altLang="zh-CN" i="1">
                            <a:latin typeface="Cambria Math" charset="0"/>
                          </a:rPr>
                        </m:ctrlPr>
                      </m:dPr>
                      <m:e>
                        <m:r>
                          <a:rPr lang="en-US" altLang="zh-CN" i="1">
                            <a:latin typeface="Cambria Math"/>
                          </a:rPr>
                          <m:t>𝑀𝑜𝑡h𝑒𝑟</m:t>
                        </m:r>
                        <m:d>
                          <m:dPr>
                            <m:ctrlPr>
                              <a:rPr lang="zh-CN" altLang="zh-CN" i="1">
                                <a:latin typeface="Cambria Math" charset="0"/>
                              </a:rPr>
                            </m:ctrlPr>
                          </m:dPr>
                          <m:e>
                            <m:r>
                              <a:rPr lang="en-US" altLang="zh-CN" b="0" i="1" smtClean="0">
                                <a:latin typeface="Cambria Math"/>
                              </a:rPr>
                              <m:t>𝑧</m:t>
                            </m:r>
                            <m:r>
                              <a:rPr lang="en-US" altLang="zh-CN" i="1">
                                <a:latin typeface="Cambria Math"/>
                              </a:rPr>
                              <m:t>, </m:t>
                            </m:r>
                            <m:r>
                              <a:rPr lang="en-US" altLang="zh-CN" i="1">
                                <a:latin typeface="Cambria Math"/>
                              </a:rPr>
                              <m:t>𝑦</m:t>
                            </m:r>
                          </m:e>
                        </m:d>
                        <m:r>
                          <a:rPr lang="en-US" altLang="zh-CN" i="1">
                            <a:latin typeface="Cambria Math"/>
                          </a:rPr>
                          <m:t>∧</m:t>
                        </m:r>
                        <m:r>
                          <a:rPr lang="en-US" altLang="zh-CN">
                            <a:latin typeface="Cambria Math"/>
                          </a:rPr>
                          <m:t> </m:t>
                        </m:r>
                        <m:r>
                          <a:rPr lang="en-US" altLang="zh-CN" i="1">
                            <a:latin typeface="Cambria Math"/>
                          </a:rPr>
                          <m:t>𝐶𝑜𝑢𝑝𝑙𝑒</m:t>
                        </m:r>
                        <m:d>
                          <m:dPr>
                            <m:ctrlPr>
                              <a:rPr lang="zh-CN" altLang="zh-CN" i="1">
                                <a:latin typeface="Cambria Math" charset="0"/>
                              </a:rPr>
                            </m:ctrlPr>
                          </m:dPr>
                          <m:e>
                            <m:r>
                              <a:rPr lang="en-US" altLang="zh-CN" i="1">
                                <a:latin typeface="Cambria Math"/>
                              </a:rPr>
                              <m:t>𝑥</m:t>
                            </m:r>
                            <m:r>
                              <a:rPr lang="en-US" altLang="zh-CN" i="1">
                                <a:latin typeface="Cambria Math"/>
                              </a:rPr>
                              <m:t>,</m:t>
                            </m:r>
                            <m:r>
                              <a:rPr lang="en-US" altLang="zh-CN" i="1">
                                <a:latin typeface="Cambria Math"/>
                              </a:rPr>
                              <m:t>𝑧</m:t>
                            </m:r>
                          </m:e>
                        </m:d>
                        <m:r>
                          <a:rPr lang="en-US" altLang="zh-CN" i="1">
                            <a:latin typeface="Cambria Math"/>
                          </a:rPr>
                          <m:t>→</m:t>
                        </m:r>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这一推理规则所包含的目标谓词</a:t>
                </a:r>
                <a14:m>
                  <m:oMath xmlns:m="http://schemas.openxmlformats.org/officeDocument/2006/math">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中</a:t>
                </a:r>
                <a14:m>
                  <m:oMath xmlns:m="http://schemas.openxmlformats.org/officeDocument/2006/math">
                    <m:r>
                      <a:rPr lang="en-US" altLang="zh-CN" i="1">
                        <a:latin typeface="Cambria Math"/>
                      </a:rPr>
                      <m:t>𝑥</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i="1">
                        <a:latin typeface="Cambria Math"/>
                      </a:rPr>
                      <m:t>𝑦</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分别赋值为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，进而进行推理。</a:t>
                </a:r>
              </a:p>
            </p:txBody>
          </p:sp>
        </mc:Choice>
        <mc:Fallback xmlns="">
          <p:sp>
            <p:nvSpPr>
              <p:cNvPr id="3" name="矩形 2"/>
              <p:cNvSpPr>
                <a:spLocks noRot="1" noChangeAspect="1" noMove="1" noResize="1" noEditPoints="1" noAdjustHandles="1" noChangeArrowheads="1" noChangeShapeType="1" noTextEdit="1"/>
              </p:cNvSpPr>
              <p:nvPr/>
            </p:nvSpPr>
            <p:spPr>
              <a:xfrm>
                <a:off x="178496" y="3052237"/>
                <a:ext cx="8827844" cy="2066976"/>
              </a:xfrm>
              <a:prstGeom prst="rect">
                <a:avLst/>
              </a:prstGeom>
              <a:blipFill rotWithShape="1">
                <a:blip r:embed="rId4"/>
                <a:stretch>
                  <a:fillRect l="-552" r="-622" b="-3835"/>
                </a:stretch>
              </a:blipFill>
            </p:spPr>
            <p:txBody>
              <a:bodyPr/>
              <a:lstStyle/>
              <a:p>
                <a:r>
                  <a:rPr lang="zh-CN" altLang="en-US">
                    <a:noFill/>
                  </a:rPr>
                  <a:t> </a:t>
                </a:r>
              </a:p>
            </p:txBody>
          </p:sp>
        </mc:Fallback>
      </mc:AlternateContent>
      <p:sp>
        <p:nvSpPr>
          <p:cNvPr id="6" name="矩形 5"/>
          <p:cNvSpPr/>
          <p:nvPr/>
        </p:nvSpPr>
        <p:spPr>
          <a:xfrm>
            <a:off x="6701052" y="1375677"/>
            <a:ext cx="1947189" cy="728546"/>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2"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0219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95894" y="12118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逻辑与推理是人工智能的核心问题</a:t>
            </a:r>
          </a:p>
        </p:txBody>
      </p:sp>
      <p:sp>
        <p:nvSpPr>
          <p:cNvPr id="12" name="矩形 11"/>
          <p:cNvSpPr/>
          <p:nvPr/>
        </p:nvSpPr>
        <p:spPr>
          <a:xfrm>
            <a:off x="315944" y="1318737"/>
            <a:ext cx="4256055" cy="4437112"/>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墨翟</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尊称为墨子</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被认为是东方逻辑学的奠基人。墨子提出了名、辞、说三种基本思维形式和由</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故</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、理、类三物构成的逻辑推理。</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墨子也提出了一些几何思想，如</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平，同高也（两平行线或两平行平面间距离处处相等）</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圆，一中同长也</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2050" name="Picture 2" descr="https://gss1.bdstatic.com/-vo3dSag_xI4khGkpoWK1HF6hhy/baike/w%3D268%3Bg%3D0/sign=f3224446ae6eddc426e7b3fd01e0d1c0/3bf33a87e950352a3b8a4fab5043fbf2b3118ba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181" y="2249326"/>
            <a:ext cx="1444670" cy="183511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48759" y="4413140"/>
            <a:ext cx="3497284" cy="923330"/>
          </a:xfrm>
          <a:prstGeom prst="rect">
            <a:avLst/>
          </a:prstGeom>
        </p:spPr>
        <p:txBody>
          <a:bodyPr wrap="square">
            <a:sp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墨子</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（生卒年不详，名翟（</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dí</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），东周春秋末期战国初期宋国人）</a:t>
            </a:r>
          </a:p>
        </p:txBody>
      </p:sp>
    </p:spTree>
    <p:extLst>
      <p:ext uri="{BB962C8B-B14F-4D97-AF65-F5344CB8AC3E}">
        <p14:creationId xmlns:p14="http://schemas.microsoft.com/office/powerpoint/2010/main" val="2049682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r>
                        <a:rPr lang="en-US" altLang="zh-CN" sz="2400" i="1">
                          <a:latin typeface="Cambria Math"/>
                        </a:rPr>
                        <m:t>𝑧</m:t>
                      </m:r>
                      <m:r>
                        <a:rPr lang="en-US" altLang="zh-CN" sz="2400" i="1">
                          <a:latin typeface="Cambria Math"/>
                        </a:rPr>
                        <m:t>)</m:t>
                      </m:r>
                      <m:d>
                        <m:dPr>
                          <m:ctrlPr>
                            <a:rPr lang="zh-CN" altLang="zh-CN" sz="2400" i="1">
                              <a:latin typeface="Cambria Math" charset="0"/>
                            </a:rPr>
                          </m:ctrlPr>
                        </m:dPr>
                        <m:e>
                          <m:r>
                            <a:rPr lang="en-US" altLang="zh-CN" sz="2400" i="1">
                              <a:latin typeface="Cambria Math"/>
                            </a:rPr>
                            <m:t>𝑀𝑜𝑡h𝑒𝑟</m:t>
                          </m:r>
                          <m:d>
                            <m:dPr>
                              <m:ctrlPr>
                                <a:rPr lang="zh-CN" altLang="zh-CN" sz="2400" i="1">
                                  <a:latin typeface="Cambria Math" charset="0"/>
                                </a:rPr>
                              </m:ctrlPr>
                            </m:dPr>
                            <m:e>
                              <m:r>
                                <a:rPr lang="en-US" altLang="zh-CN" sz="2400" i="1">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charset="0"/>
                                </a:rPr>
                              </m:ctrlPr>
                            </m:dPr>
                            <m:e>
                              <m:r>
                                <a:rPr lang="en-US" altLang="zh-CN" sz="2400" i="1">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89231"/>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533807" y="3125801"/>
            <a:ext cx="1931711"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目标谓词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已知</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1968618" y="3121704"/>
            <a:ext cx="2271207"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前提约束谓词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学习得到</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6" name="矩形 5"/>
          <p:cNvSpPr/>
          <p:nvPr/>
        </p:nvSpPr>
        <p:spPr>
          <a:xfrm>
            <a:off x="6701052" y="1375676"/>
            <a:ext cx="1841265" cy="826163"/>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0" name="流程图: 顺序访问存储器 9"/>
          <p:cNvSpPr/>
          <p:nvPr/>
        </p:nvSpPr>
        <p:spPr>
          <a:xfrm>
            <a:off x="178495" y="3597726"/>
            <a:ext cx="2961581" cy="1910685"/>
          </a:xfrm>
          <a:prstGeom prst="flowChartMagneticTap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ea typeface="黑体" pitchFamily="49" charset="-122"/>
              </a:rPr>
              <a:t>哪些谓词好呢？可以作为目标谓词的前提约束谓词？</a:t>
            </a:r>
          </a:p>
        </p:txBody>
      </p:sp>
      <mc:AlternateContent xmlns:mc="http://schemas.openxmlformats.org/markup-compatibility/2006" xmlns:a14="http://schemas.microsoft.com/office/drawing/2010/main">
        <mc:Choice Requires="a14">
          <p:sp>
            <p:nvSpPr>
              <p:cNvPr id="12" name="矩形 11"/>
              <p:cNvSpPr/>
              <p:nvPr/>
            </p:nvSpPr>
            <p:spPr>
              <a:xfrm>
                <a:off x="3455050" y="4282239"/>
                <a:ext cx="5551291" cy="1630446"/>
              </a:xfrm>
              <a:prstGeom prst="rect">
                <a:avLst/>
              </a:prstGeom>
              <a:ln>
                <a:solidFill>
                  <a:srgbClr val="C00000"/>
                </a:solidFill>
              </a:ln>
            </p:spPr>
            <p:txBody>
              <a:bodyPr wrap="square">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信息增益值计算方法如下：</a:t>
                </a:r>
              </a:p>
              <a:p>
                <a:pPr/>
                <a14:m>
                  <m:oMathPara xmlns:m="http://schemas.openxmlformats.org/officeDocument/2006/math">
                    <m:oMathParaPr>
                      <m:jc m:val="centerGroup"/>
                    </m:oMathParaPr>
                    <m:oMath xmlns:m="http://schemas.openxmlformats.org/officeDocument/2006/math">
                      <m:r>
                        <a:rPr lang="en-US" altLang="zh-CN" sz="1600" i="1">
                          <a:latin typeface="Cambria Math"/>
                        </a:rPr>
                        <m:t>𝐹𝑂𝐼𝐿</m:t>
                      </m:r>
                      <m:r>
                        <a:rPr lang="en-US" altLang="zh-CN" sz="1600" i="1">
                          <a:latin typeface="Cambria Math"/>
                        </a:rPr>
                        <m:t>_</m:t>
                      </m:r>
                      <m:r>
                        <a:rPr lang="en-US" altLang="zh-CN" sz="1600" i="1">
                          <a:latin typeface="Cambria Math"/>
                        </a:rPr>
                        <m:t>𝐺𝑎𝑖𝑛</m:t>
                      </m:r>
                      <m:r>
                        <a:rPr lang="en-US" altLang="zh-CN" sz="1600" i="1">
                          <a:latin typeface="Cambria Math"/>
                        </a:rPr>
                        <m:t>=</m:t>
                      </m:r>
                      <m:acc>
                        <m:accPr>
                          <m:chr m:val="̂"/>
                          <m:ctrlPr>
                            <a:rPr lang="zh-CN" altLang="zh-CN" sz="1600" i="1">
                              <a:latin typeface="Cambria Math" charset="0"/>
                            </a:rPr>
                          </m:ctrlPr>
                        </m:accPr>
                        <m:e>
                          <m:sSub>
                            <m:sSubPr>
                              <m:ctrlPr>
                                <a:rPr lang="zh-CN" altLang="zh-CN" sz="1600" i="1">
                                  <a:latin typeface="Cambria Math" charset="0"/>
                                </a:rPr>
                              </m:ctrlPr>
                            </m:sSubPr>
                            <m:e>
                              <m:r>
                                <a:rPr lang="en-US" altLang="zh-CN" sz="1600" i="1">
                                  <a:latin typeface="Cambria Math"/>
                                </a:rPr>
                                <m:t>𝑚</m:t>
                              </m:r>
                            </m:e>
                            <m:sub>
                              <m:r>
                                <a:rPr lang="en-US" altLang="zh-CN" sz="1600" i="1">
                                  <a:latin typeface="Cambria Math"/>
                                </a:rPr>
                                <m:t>+</m:t>
                              </m:r>
                            </m:sub>
                          </m:sSub>
                        </m:e>
                      </m:acc>
                      <m:r>
                        <a:rPr lang="en-US" altLang="zh-CN" sz="1600" i="1">
                          <a:latin typeface="Cambria Math"/>
                        </a:rPr>
                        <m:t>⋅</m:t>
                      </m:r>
                      <m:d>
                        <m:dPr>
                          <m:ctrlPr>
                            <a:rPr lang="zh-CN" altLang="zh-CN" sz="1600" i="1">
                              <a:latin typeface="Cambria Math" charset="0"/>
                            </a:rPr>
                          </m:ctrlPr>
                        </m:dPr>
                        <m:e>
                          <m:func>
                            <m:funcPr>
                              <m:ctrlPr>
                                <a:rPr lang="zh-CN" altLang="zh-CN" sz="1600" i="1">
                                  <a:latin typeface="Cambria Math" charset="0"/>
                                </a:rPr>
                              </m:ctrlPr>
                            </m:funcPr>
                            <m:fName>
                              <m:sSub>
                                <m:sSubPr>
                                  <m:ctrlPr>
                                    <a:rPr lang="zh-CN" altLang="zh-CN" sz="1600" i="1">
                                      <a:latin typeface="Cambria Math" charset="0"/>
                                    </a:rPr>
                                  </m:ctrlPr>
                                </m:sSubPr>
                                <m:e>
                                  <m:r>
                                    <m:rPr>
                                      <m:sty m:val="p"/>
                                    </m:rPr>
                                    <a:rPr lang="en-US" altLang="zh-CN" sz="1600">
                                      <a:latin typeface="Cambria Math"/>
                                    </a:rPr>
                                    <m:t>log</m:t>
                                  </m:r>
                                </m:e>
                                <m:sub>
                                  <m:r>
                                    <a:rPr lang="en-US" altLang="zh-CN" sz="1600" i="1">
                                      <a:latin typeface="Cambria Math"/>
                                    </a:rPr>
                                    <m:t>2</m:t>
                                  </m:r>
                                </m:sub>
                              </m:sSub>
                            </m:fName>
                            <m:e>
                              <m:f>
                                <m:fPr>
                                  <m:ctrlPr>
                                    <a:rPr lang="zh-CN" altLang="zh-CN" sz="1600" i="1">
                                      <a:latin typeface="Cambria Math" charset="0"/>
                                    </a:rPr>
                                  </m:ctrlPr>
                                </m:fPr>
                                <m:num>
                                  <m:acc>
                                    <m:accPr>
                                      <m:chr m:val="̂"/>
                                      <m:ctrlPr>
                                        <a:rPr lang="zh-CN" altLang="zh-CN" sz="1600" i="1">
                                          <a:latin typeface="Cambria Math" charset="0"/>
                                        </a:rPr>
                                      </m:ctrlPr>
                                    </m:accPr>
                                    <m:e>
                                      <m:sSub>
                                        <m:sSubPr>
                                          <m:ctrlPr>
                                            <a:rPr lang="zh-CN" altLang="zh-CN" sz="1600" i="1">
                                              <a:latin typeface="Cambria Math" charset="0"/>
                                            </a:rPr>
                                          </m:ctrlPr>
                                        </m:sSubPr>
                                        <m:e>
                                          <m:r>
                                            <a:rPr lang="en-US" altLang="zh-CN" sz="1600" i="1">
                                              <a:latin typeface="Cambria Math"/>
                                            </a:rPr>
                                            <m:t>𝑚</m:t>
                                          </m:r>
                                        </m:e>
                                        <m:sub>
                                          <m:r>
                                            <a:rPr lang="en-US" altLang="zh-CN" sz="1600" i="1">
                                              <a:latin typeface="Cambria Math"/>
                                            </a:rPr>
                                            <m:t>+</m:t>
                                          </m:r>
                                        </m:sub>
                                      </m:sSub>
                                    </m:e>
                                  </m:acc>
                                </m:num>
                                <m:den>
                                  <m:acc>
                                    <m:accPr>
                                      <m:chr m:val="̂"/>
                                      <m:ctrlPr>
                                        <a:rPr lang="zh-CN" altLang="zh-CN" sz="1600" i="1">
                                          <a:latin typeface="Cambria Math" charset="0"/>
                                        </a:rPr>
                                      </m:ctrlPr>
                                    </m:accPr>
                                    <m:e>
                                      <m:sSub>
                                        <m:sSubPr>
                                          <m:ctrlPr>
                                            <a:rPr lang="zh-CN" altLang="zh-CN" sz="1600" i="1">
                                              <a:latin typeface="Cambria Math" charset="0"/>
                                            </a:rPr>
                                          </m:ctrlPr>
                                        </m:sSubPr>
                                        <m:e>
                                          <m:r>
                                            <a:rPr lang="en-US" altLang="zh-CN" sz="1600" i="1">
                                              <a:latin typeface="Cambria Math"/>
                                            </a:rPr>
                                            <m:t>𝑚</m:t>
                                          </m:r>
                                        </m:e>
                                        <m:sub>
                                          <m:r>
                                            <a:rPr lang="en-US" altLang="zh-CN" sz="1600" i="1">
                                              <a:latin typeface="Cambria Math"/>
                                            </a:rPr>
                                            <m:t>+</m:t>
                                          </m:r>
                                        </m:sub>
                                      </m:sSub>
                                    </m:e>
                                  </m:acc>
                                  <m:r>
                                    <a:rPr lang="en-US" altLang="zh-CN" sz="1600" i="1">
                                      <a:latin typeface="Cambria Math"/>
                                    </a:rPr>
                                    <m:t>+</m:t>
                                  </m:r>
                                  <m:acc>
                                    <m:accPr>
                                      <m:chr m:val="̂"/>
                                      <m:ctrlPr>
                                        <a:rPr lang="zh-CN" altLang="zh-CN" sz="1600" i="1">
                                          <a:latin typeface="Cambria Math" charset="0"/>
                                        </a:rPr>
                                      </m:ctrlPr>
                                    </m:accPr>
                                    <m:e>
                                      <m:sSub>
                                        <m:sSubPr>
                                          <m:ctrlPr>
                                            <a:rPr lang="zh-CN" altLang="zh-CN" sz="1600" i="1">
                                              <a:latin typeface="Cambria Math" charset="0"/>
                                            </a:rPr>
                                          </m:ctrlPr>
                                        </m:sSubPr>
                                        <m:e>
                                          <m:r>
                                            <a:rPr lang="en-US" altLang="zh-CN" sz="1600" i="1">
                                              <a:latin typeface="Cambria Math"/>
                                            </a:rPr>
                                            <m:t>𝑚</m:t>
                                          </m:r>
                                        </m:e>
                                        <m:sub>
                                          <m:r>
                                            <a:rPr lang="en-US" altLang="zh-CN" sz="1600" i="1">
                                              <a:latin typeface="Cambria Math"/>
                                            </a:rPr>
                                            <m:t>−</m:t>
                                          </m:r>
                                        </m:sub>
                                      </m:sSub>
                                    </m:e>
                                  </m:acc>
                                </m:den>
                              </m:f>
                            </m:e>
                          </m:func>
                          <m:r>
                            <a:rPr lang="en-US" altLang="zh-CN" sz="1600" i="1">
                              <a:latin typeface="Cambria Math"/>
                            </a:rPr>
                            <m:t>−</m:t>
                          </m:r>
                          <m:func>
                            <m:funcPr>
                              <m:ctrlPr>
                                <a:rPr lang="zh-CN" altLang="zh-CN" sz="1600" i="1">
                                  <a:latin typeface="Cambria Math" charset="0"/>
                                </a:rPr>
                              </m:ctrlPr>
                            </m:funcPr>
                            <m:fName>
                              <m:sSub>
                                <m:sSubPr>
                                  <m:ctrlPr>
                                    <a:rPr lang="zh-CN" altLang="zh-CN" sz="1600" i="1">
                                      <a:latin typeface="Cambria Math" charset="0"/>
                                    </a:rPr>
                                  </m:ctrlPr>
                                </m:sSubPr>
                                <m:e>
                                  <m:r>
                                    <m:rPr>
                                      <m:sty m:val="p"/>
                                    </m:rPr>
                                    <a:rPr lang="en-US" altLang="zh-CN" sz="1600">
                                      <a:latin typeface="Cambria Math"/>
                                    </a:rPr>
                                    <m:t>log</m:t>
                                  </m:r>
                                </m:e>
                                <m:sub>
                                  <m:r>
                                    <a:rPr lang="en-US" altLang="zh-CN" sz="1600" i="1">
                                      <a:latin typeface="Cambria Math"/>
                                    </a:rPr>
                                    <m:t>2</m:t>
                                  </m:r>
                                </m:sub>
                              </m:sSub>
                            </m:fName>
                            <m:e>
                              <m:f>
                                <m:fPr>
                                  <m:ctrlPr>
                                    <a:rPr lang="zh-CN" altLang="zh-CN" sz="1600" i="1">
                                      <a:latin typeface="Cambria Math" charset="0"/>
                                    </a:rPr>
                                  </m:ctrlPr>
                                </m:fPr>
                                <m:num>
                                  <m:sSub>
                                    <m:sSubPr>
                                      <m:ctrlPr>
                                        <a:rPr lang="zh-CN" altLang="zh-CN" sz="1600" i="1">
                                          <a:latin typeface="Cambria Math" charset="0"/>
                                        </a:rPr>
                                      </m:ctrlPr>
                                    </m:sSubPr>
                                    <m:e>
                                      <m:r>
                                        <a:rPr lang="en-US" altLang="zh-CN" sz="1600" i="1">
                                          <a:latin typeface="Cambria Math"/>
                                        </a:rPr>
                                        <m:t>𝑚</m:t>
                                      </m:r>
                                    </m:e>
                                    <m:sub>
                                      <m:r>
                                        <a:rPr lang="en-US" altLang="zh-CN" sz="1600" i="1">
                                          <a:latin typeface="Cambria Math"/>
                                        </a:rPr>
                                        <m:t>+</m:t>
                                      </m:r>
                                    </m:sub>
                                  </m:sSub>
                                </m:num>
                                <m:den>
                                  <m:sSub>
                                    <m:sSubPr>
                                      <m:ctrlPr>
                                        <a:rPr lang="zh-CN" altLang="zh-CN" sz="1600" i="1">
                                          <a:latin typeface="Cambria Math" charset="0"/>
                                        </a:rPr>
                                      </m:ctrlPr>
                                    </m:sSubPr>
                                    <m:e>
                                      <m:r>
                                        <a:rPr lang="en-US" altLang="zh-CN" sz="1600" i="1">
                                          <a:latin typeface="Cambria Math"/>
                                        </a:rPr>
                                        <m:t>𝑚</m:t>
                                      </m:r>
                                    </m:e>
                                    <m:sub>
                                      <m:r>
                                        <a:rPr lang="en-US" altLang="zh-CN" sz="1600" i="1">
                                          <a:latin typeface="Cambria Math"/>
                                        </a:rPr>
                                        <m:t>+</m:t>
                                      </m:r>
                                    </m:sub>
                                  </m:sSub>
                                  <m:r>
                                    <a:rPr lang="en-US" altLang="zh-CN" sz="1600" i="1">
                                      <a:latin typeface="Cambria Math"/>
                                    </a:rPr>
                                    <m:t>+</m:t>
                                  </m:r>
                                  <m:sSub>
                                    <m:sSubPr>
                                      <m:ctrlPr>
                                        <a:rPr lang="zh-CN" altLang="zh-CN" sz="1600" i="1">
                                          <a:latin typeface="Cambria Math" charset="0"/>
                                        </a:rPr>
                                      </m:ctrlPr>
                                    </m:sSubPr>
                                    <m:e>
                                      <m:r>
                                        <a:rPr lang="en-US" altLang="zh-CN" sz="1600" i="1">
                                          <a:latin typeface="Cambria Math"/>
                                        </a:rPr>
                                        <m:t>𝑚</m:t>
                                      </m:r>
                                    </m:e>
                                    <m:sub>
                                      <m:r>
                                        <a:rPr lang="en-US" altLang="zh-CN" sz="1600" i="1">
                                          <a:latin typeface="Cambria Math"/>
                                        </a:rPr>
                                        <m:t>−</m:t>
                                      </m:r>
                                    </m:sub>
                                  </m:sSub>
                                </m:den>
                              </m:f>
                            </m:e>
                          </m:func>
                        </m:e>
                      </m:d>
                    </m:oMath>
                  </m:oMathPara>
                </a14:m>
                <a:endParaRPr lang="zh-CN"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acc>
                      <m:accPr>
                        <m:chr m:val="̂"/>
                        <m:ctrlPr>
                          <a:rPr lang="zh-CN" altLang="zh-CN" sz="1600" i="1">
                            <a:latin typeface="Cambria Math" charset="0"/>
                          </a:rPr>
                        </m:ctrlPr>
                      </m:accPr>
                      <m:e>
                        <m:sSub>
                          <m:sSubPr>
                            <m:ctrlPr>
                              <a:rPr lang="zh-CN" altLang="zh-CN" sz="1600" i="1">
                                <a:latin typeface="Cambria Math" charset="0"/>
                              </a:rPr>
                            </m:ctrlPr>
                          </m:sSubPr>
                          <m:e>
                            <m:r>
                              <a:rPr lang="en-US" altLang="zh-CN" sz="1600" i="1">
                                <a:latin typeface="Cambria Math"/>
                              </a:rPr>
                              <m:t>𝑚</m:t>
                            </m:r>
                          </m:e>
                          <m:sub>
                            <m:r>
                              <a:rPr lang="en-US" altLang="zh-CN" sz="1600" i="1">
                                <a:latin typeface="Cambria Math"/>
                              </a:rPr>
                              <m:t>+</m:t>
                            </m:r>
                          </m:sub>
                        </m:sSub>
                      </m:e>
                    </m:acc>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acc>
                      <m:accPr>
                        <m:chr m:val="̂"/>
                        <m:ctrlPr>
                          <a:rPr lang="zh-CN" altLang="zh-CN" sz="1600" i="1">
                            <a:latin typeface="Cambria Math" charset="0"/>
                          </a:rPr>
                        </m:ctrlPr>
                      </m:accPr>
                      <m:e>
                        <m:sSub>
                          <m:sSubPr>
                            <m:ctrlPr>
                              <a:rPr lang="zh-CN" altLang="zh-CN" sz="1600" i="1">
                                <a:latin typeface="Cambria Math" charset="0"/>
                              </a:rPr>
                            </m:ctrlPr>
                          </m:sSubPr>
                          <m:e>
                            <m:r>
                              <a:rPr lang="en-US" altLang="zh-CN" sz="1600" i="1">
                                <a:latin typeface="Cambria Math"/>
                              </a:rPr>
                              <m:t>𝑚</m:t>
                            </m:r>
                          </m:e>
                          <m:sub>
                            <m:r>
                              <a:rPr lang="zh-CN" altLang="en-US" sz="1600" i="1">
                                <a:latin typeface="Cambria Math"/>
                              </a:rPr>
                              <m:t>−</m:t>
                            </m:r>
                          </m:sub>
                        </m:sSub>
                      </m:e>
                    </m:acc>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是增加前提约束谓词后所得新推理规则覆盖的正例和反例的数量，</a:t>
                </a:r>
                <a14:m>
                  <m:oMath xmlns:m="http://schemas.openxmlformats.org/officeDocument/2006/math">
                    <m:sSub>
                      <m:sSubPr>
                        <m:ctrlPr>
                          <a:rPr lang="zh-CN" altLang="zh-CN" sz="1600" i="1">
                            <a:latin typeface="Cambria Math" charset="0"/>
                          </a:rPr>
                        </m:ctrlPr>
                      </m:sSubPr>
                      <m:e>
                        <m:r>
                          <a:rPr lang="en-US" altLang="zh-CN" sz="1600" i="1">
                            <a:latin typeface="Cambria Math"/>
                          </a:rPr>
                          <m:t>𝑚</m:t>
                        </m:r>
                      </m:e>
                      <m:sub>
                        <m:r>
                          <a:rPr lang="en-US" altLang="zh-CN" sz="1600" i="1">
                            <a:latin typeface="Cambria Math"/>
                          </a:rPr>
                          <m:t>+</m:t>
                        </m:r>
                      </m:sub>
                    </m:sSub>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sSub>
                      <m:sSubPr>
                        <m:ctrlPr>
                          <a:rPr lang="zh-CN" altLang="zh-CN" sz="1600" i="1">
                            <a:latin typeface="Cambria Math" charset="0"/>
                          </a:rPr>
                        </m:ctrlPr>
                      </m:sSubPr>
                      <m:e>
                        <m:r>
                          <a:rPr lang="en-US" altLang="zh-CN" sz="1600" i="1">
                            <a:latin typeface="Cambria Math"/>
                          </a:rPr>
                          <m:t>𝑚</m:t>
                        </m:r>
                      </m:e>
                      <m:sub>
                        <m:r>
                          <a:rPr lang="en-US" altLang="zh-CN" sz="1600" i="1">
                            <a:latin typeface="Cambria Math"/>
                          </a:rPr>
                          <m:t>−</m:t>
                        </m:r>
                      </m:sub>
                    </m:sSub>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是原推理规则所覆盖的正例和反例数量。</a:t>
                </a:r>
              </a:p>
            </p:txBody>
          </p:sp>
        </mc:Choice>
        <mc:Fallback xmlns="">
          <p:sp>
            <p:nvSpPr>
              <p:cNvPr id="12" name="矩形 11"/>
              <p:cNvSpPr>
                <a:spLocks noRot="1" noChangeAspect="1" noMove="1" noResize="1" noEditPoints="1" noAdjustHandles="1" noChangeArrowheads="1" noChangeShapeType="1" noTextEdit="1"/>
              </p:cNvSpPr>
              <p:nvPr/>
            </p:nvSpPr>
            <p:spPr>
              <a:xfrm>
                <a:off x="3455049" y="3211679"/>
                <a:ext cx="5551291" cy="1630446"/>
              </a:xfrm>
              <a:prstGeom prst="rect">
                <a:avLst/>
              </a:prstGeom>
              <a:blipFill rotWithShape="1">
                <a:blip r:embed="rId4"/>
                <a:stretch>
                  <a:fillRect l="-548" t="-1115" r="-548" b="-2974"/>
                </a:stretch>
              </a:blipFill>
              <a:ln>
                <a:solidFill>
                  <a:srgbClr val="C00000"/>
                </a:solidFill>
              </a:ln>
            </p:spPr>
            <p:txBody>
              <a:bodyPr/>
              <a:lstStyle/>
              <a:p>
                <a:r>
                  <a:rPr lang="zh-CN" altLang="en-US">
                    <a:noFill/>
                  </a:rPr>
                  <a:t> </a:t>
                </a:r>
              </a:p>
            </p:txBody>
          </p:sp>
        </mc:Fallback>
      </mc:AlternateContent>
      <p:sp>
        <p:nvSpPr>
          <p:cNvPr id="13" name="矩形 12"/>
          <p:cNvSpPr/>
          <p:nvPr/>
        </p:nvSpPr>
        <p:spPr>
          <a:xfrm>
            <a:off x="178497" y="5748553"/>
            <a:ext cx="3276553" cy="646331"/>
          </a:xfrm>
          <a:prstGeom prst="rect">
            <a:avLst/>
          </a:prstGeom>
        </p:spPr>
        <p:txBody>
          <a:bodyPr wrap="square">
            <a:sp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中信息增益值</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(information gain)</a:t>
            </a:r>
            <a:endParaRPr lang="zh-CN" altLang="en-US" dirty="0"/>
          </a:p>
        </p:txBody>
      </p:sp>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4102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r>
                        <a:rPr lang="en-US" altLang="zh-CN" sz="2400" i="1">
                          <a:latin typeface="Cambria Math"/>
                        </a:rPr>
                        <m:t>𝑧</m:t>
                      </m:r>
                      <m:r>
                        <a:rPr lang="en-US" altLang="zh-CN" sz="2400" i="1">
                          <a:latin typeface="Cambria Math"/>
                        </a:rPr>
                        <m:t>)</m:t>
                      </m:r>
                      <m:d>
                        <m:dPr>
                          <m:ctrlPr>
                            <a:rPr lang="zh-CN" altLang="zh-CN" sz="2400" i="1">
                              <a:latin typeface="Cambria Math" charset="0"/>
                            </a:rPr>
                          </m:ctrlPr>
                        </m:dPr>
                        <m:e>
                          <m:r>
                            <a:rPr lang="en-US" altLang="zh-CN" sz="2400" i="1">
                              <a:latin typeface="Cambria Math"/>
                            </a:rPr>
                            <m:t>𝑀𝑜𝑡h𝑒𝑟</m:t>
                          </m:r>
                          <m:d>
                            <m:dPr>
                              <m:ctrlPr>
                                <a:rPr lang="zh-CN" altLang="zh-CN" sz="2400" i="1">
                                  <a:latin typeface="Cambria Math" charset="0"/>
                                </a:rPr>
                              </m:ctrlPr>
                            </m:dPr>
                            <m:e>
                              <m:r>
                                <a:rPr lang="en-US" altLang="zh-CN" sz="2400" i="1">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charset="0"/>
                                </a:rPr>
                              </m:ctrlPr>
                            </m:dPr>
                            <m:e>
                              <m:r>
                                <a:rPr lang="en-US" altLang="zh-CN" sz="2400" i="1">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89231"/>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533807" y="3125801"/>
            <a:ext cx="1931711" cy="523220"/>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目标谓词</a:t>
            </a:r>
            <a:endParaRPr lang="en-US" altLang="zh-CN" sz="1400" dirty="0">
              <a:latin typeface="黑体" panose="02010609060101010101" pitchFamily="49" charset="-122"/>
              <a:ea typeface="黑体" panose="02010609060101010101" pitchFamily="49" charset="-122"/>
            </a:endParaRPr>
          </a:p>
          <a:p>
            <a:pPr algn="ct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已知</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1" name="矩形 10"/>
          <p:cNvSpPr/>
          <p:nvPr/>
        </p:nvSpPr>
        <p:spPr>
          <a:xfrm>
            <a:off x="1968618" y="3121704"/>
            <a:ext cx="2271207" cy="523220"/>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前提约束谓词</a:t>
            </a:r>
            <a:endParaRPr lang="en-US" altLang="zh-CN" sz="1400" dirty="0">
              <a:latin typeface="黑体" panose="02010609060101010101" pitchFamily="49" charset="-122"/>
              <a:ea typeface="黑体" panose="02010609060101010101" pitchFamily="49" charset="-122"/>
            </a:endParaRPr>
          </a:p>
          <a:p>
            <a:pPr algn="ct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学习依次加入</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6" name="矩形 5"/>
          <p:cNvSpPr/>
          <p:nvPr/>
        </p:nvSpPr>
        <p:spPr>
          <a:xfrm>
            <a:off x="6701053" y="1375676"/>
            <a:ext cx="1704582" cy="826163"/>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 name="矩形 2"/>
          <p:cNvSpPr/>
          <p:nvPr/>
        </p:nvSpPr>
        <p:spPr>
          <a:xfrm>
            <a:off x="3513020" y="5028952"/>
            <a:ext cx="5310161" cy="115358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依次将谓词加入到推理规则中作为前提约束谓词</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计算所得到新推理规则的</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增益值</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基于计算所得</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增益值来选择最佳前提约束谓词</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流程图: 顺序访问存储器 15"/>
              <p:cNvSpPr/>
              <p:nvPr/>
            </p:nvSpPr>
            <p:spPr>
              <a:xfrm>
                <a:off x="245554" y="4373865"/>
                <a:ext cx="2441873" cy="1910685"/>
              </a:xfrm>
              <a:prstGeom prst="flowChartMagneticTape">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14:m>
                  <m:oMath xmlns:m="http://schemas.openxmlformats.org/officeDocument/2006/math">
                    <m:r>
                      <a:rPr lang="en-US" altLang="zh-CN" i="1" smtClean="0">
                        <a:latin typeface="Cambria Math"/>
                      </a:rPr>
                      <m:t>𝑀𝑜𝑡h𝑒𝑟</m:t>
                    </m:r>
                    <m:d>
                      <m:dPr>
                        <m:ctrlPr>
                          <a:rPr lang="zh-CN" altLang="zh-CN" i="1">
                            <a:latin typeface="Cambria Math" charset="0"/>
                          </a:rPr>
                        </m:ctrlPr>
                      </m:dPr>
                      <m:e>
                        <m:r>
                          <a:rPr lang="en-US" altLang="zh-CN" i="1">
                            <a:latin typeface="Cambria Math"/>
                          </a:rPr>
                          <m:t>∙, ∙</m:t>
                        </m:r>
                      </m:e>
                    </m:d>
                  </m:oMath>
                </a14:m>
                <a:endParaRPr lang="en-US" altLang="zh-CN" dirty="0"/>
              </a:p>
              <a:p>
                <a:pPr marL="285750" indent="-285750">
                  <a:buFont typeface="Wingdings" panose="05000000000000000000" pitchFamily="2" charset="2"/>
                  <a:buChar char="l"/>
                </a:pPr>
                <a14:m>
                  <m:oMath xmlns:m="http://schemas.openxmlformats.org/officeDocument/2006/math">
                    <m:r>
                      <a:rPr lang="en-US" altLang="zh-CN" i="1">
                        <a:latin typeface="Cambria Math"/>
                      </a:rPr>
                      <m:t>𝑆𝑖𝑏𝑙𝑖𝑛𝑔</m:t>
                    </m:r>
                    <m:d>
                      <m:dPr>
                        <m:ctrlPr>
                          <a:rPr lang="zh-CN" altLang="zh-CN" i="1">
                            <a:latin typeface="Cambria Math" charset="0"/>
                          </a:rPr>
                        </m:ctrlPr>
                      </m:dPr>
                      <m:e>
                        <m:r>
                          <a:rPr lang="en-US" altLang="zh-CN" i="1">
                            <a:latin typeface="Cambria Math"/>
                          </a:rPr>
                          <m:t>∙,∙</m:t>
                        </m:r>
                      </m:e>
                    </m:d>
                  </m:oMath>
                </a14:m>
                <a:endParaRPr lang="en-US" altLang="zh-CN" i="1" dirty="0"/>
              </a:p>
              <a:p>
                <a:pPr marL="285750" indent="-285750">
                  <a:buFont typeface="Wingdings" panose="05000000000000000000" pitchFamily="2" charset="2"/>
                  <a:buChar char="l"/>
                </a:pPr>
                <a14:m>
                  <m:oMath xmlns:m="http://schemas.openxmlformats.org/officeDocument/2006/math">
                    <m:r>
                      <a:rPr lang="en-US" altLang="zh-CN" i="1">
                        <a:latin typeface="Cambria Math"/>
                      </a:rPr>
                      <m:t>𝐶𝑜𝑢𝑝𝑙</m:t>
                    </m:r>
                    <m:r>
                      <m:rPr>
                        <m:sty m:val="p"/>
                      </m:rPr>
                      <a:rPr lang="en-US" altLang="zh-CN">
                        <a:latin typeface="Cambria Math"/>
                      </a:rPr>
                      <m:t>e</m:t>
                    </m:r>
                    <m:r>
                      <a:rPr lang="en-US" altLang="zh-CN" i="1">
                        <a:latin typeface="Cambria Math"/>
                      </a:rPr>
                      <m:t>(∙, ∙)</m:t>
                    </m:r>
                  </m:oMath>
                </a14:m>
                <a:endParaRPr lang="zh-CN" altLang="en-US" dirty="0">
                  <a:ea typeface="黑体" pitchFamily="49" charset="-122"/>
                </a:endParaRPr>
              </a:p>
            </p:txBody>
          </p:sp>
        </mc:Choice>
        <mc:Fallback xmlns="">
          <p:sp>
            <p:nvSpPr>
              <p:cNvPr id="16" name="流程图: 顺序访问存储器 15"/>
              <p:cNvSpPr>
                <a:spLocks noRot="1" noChangeAspect="1" noMove="1" noResize="1" noEditPoints="1" noAdjustHandles="1" noChangeArrowheads="1" noChangeShapeType="1" noTextEdit="1"/>
              </p:cNvSpPr>
              <p:nvPr/>
            </p:nvSpPr>
            <p:spPr>
              <a:xfrm>
                <a:off x="245554" y="4373865"/>
                <a:ext cx="2441873" cy="1910685"/>
              </a:xfrm>
              <a:prstGeom prst="flowChartMagneticTape">
                <a:avLst/>
              </a:prstGeom>
              <a:blipFill rotWithShape="1">
                <a:blip r:embed="rId4"/>
                <a:stretch>
                  <a:fillRect/>
                </a:stretch>
              </a:blipFill>
            </p:spPr>
            <p:txBody>
              <a:bodyPr/>
              <a:lstStyle/>
              <a:p>
                <a:r>
                  <a:rPr lang="zh-CN" altLang="en-US">
                    <a:noFill/>
                  </a:rPr>
                  <a:t> </a:t>
                </a:r>
              </a:p>
            </p:txBody>
          </p:sp>
        </mc:Fallback>
      </mc:AlternateContent>
      <p:sp>
        <p:nvSpPr>
          <p:cNvPr id="15" name="右箭头 14"/>
          <p:cNvSpPr/>
          <p:nvPr/>
        </p:nvSpPr>
        <p:spPr>
          <a:xfrm>
            <a:off x="2766445" y="5268643"/>
            <a:ext cx="667557" cy="58230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pic>
        <p:nvPicPr>
          <p:cNvPr id="18" name="图片 17" descr="C:\Users\lenovo\AppData\Local\Temp\WeChat Files\7d7bc87a952d34a8aba7b38dfbfa22f.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136" y="2769022"/>
            <a:ext cx="2129051" cy="1598263"/>
          </a:xfrm>
          <a:prstGeom prst="rect">
            <a:avLst/>
          </a:prstGeom>
          <a:noFill/>
          <a:ln>
            <a:noFill/>
          </a:ln>
        </p:spPr>
      </p:pic>
      <p:sp>
        <p:nvSpPr>
          <p:cNvPr id="17"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237474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m:t>
                      </m:r>
                      <m:r>
                        <a:rPr lang="en-US" altLang="zh-CN" sz="2400" i="1" smtClean="0">
                          <a:latin typeface="Cambria Math"/>
                        </a:rPr>
                        <m:t>𝑥</m:t>
                      </m:r>
                      <m:r>
                        <a:rPr lang="en-US" altLang="zh-CN" sz="2400" i="1" smtClean="0">
                          <a:latin typeface="Cambria Math"/>
                        </a:rPr>
                        <m:t>)(∀</m:t>
                      </m:r>
                      <m:r>
                        <a:rPr lang="en-US" altLang="zh-CN" sz="2400" i="1" smtClean="0">
                          <a:latin typeface="Cambria Math"/>
                        </a:rPr>
                        <m:t>𝑦</m:t>
                      </m:r>
                      <m:r>
                        <a:rPr lang="en-US" altLang="zh-CN" sz="2400" i="1" smtClean="0">
                          <a:latin typeface="Cambria Math"/>
                        </a:rPr>
                        <m:t>)(∀</m:t>
                      </m:r>
                      <m:r>
                        <a:rPr lang="en-US" altLang="zh-CN" sz="2400" i="1" smtClean="0">
                          <a:latin typeface="Cambria Math"/>
                        </a:rPr>
                        <m:t>𝑧</m:t>
                      </m:r>
                      <m:r>
                        <a:rPr lang="en-US" altLang="zh-CN" sz="2400" i="1" smtClean="0">
                          <a:latin typeface="Cambria Math"/>
                        </a:rPr>
                        <m:t>)</m:t>
                      </m:r>
                      <m:d>
                        <m:dPr>
                          <m:ctrlPr>
                            <a:rPr lang="zh-CN" altLang="zh-CN" sz="2400" i="1">
                              <a:latin typeface="Cambria Math" charset="0"/>
                            </a:rPr>
                          </m:ctrlPr>
                        </m:dPr>
                        <m:e>
                          <m:r>
                            <a:rPr lang="en-US" altLang="zh-CN" sz="2400" i="1">
                              <a:latin typeface="Cambria Math"/>
                            </a:rPr>
                            <m:t>𝑀𝑜𝑡h𝑒𝑟</m:t>
                          </m:r>
                          <m:d>
                            <m:dPr>
                              <m:ctrlPr>
                                <a:rPr lang="zh-CN" altLang="zh-CN" sz="2400" i="1">
                                  <a:latin typeface="Cambria Math" charset="0"/>
                                </a:rPr>
                              </m:ctrlPr>
                            </m:dPr>
                            <m:e>
                              <m:r>
                                <a:rPr lang="en-US" altLang="zh-CN" sz="2400" b="0" i="1" smtClean="0">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charset="0"/>
                                </a:rPr>
                              </m:ctrlPr>
                            </m:dPr>
                            <m:e>
                              <m:r>
                                <a:rPr lang="en-US" altLang="zh-CN" sz="2400" i="1">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89231"/>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533807" y="3125801"/>
            <a:ext cx="1931711" cy="523220"/>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目标谓词</a:t>
            </a:r>
            <a:endParaRPr lang="en-US" altLang="zh-CN" sz="1400" dirty="0">
              <a:latin typeface="黑体" panose="02010609060101010101" pitchFamily="49" charset="-122"/>
              <a:ea typeface="黑体" panose="02010609060101010101" pitchFamily="49" charset="-122"/>
            </a:endParaRPr>
          </a:p>
          <a:p>
            <a:pPr algn="ct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已知</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1" name="矩形 10"/>
          <p:cNvSpPr/>
          <p:nvPr/>
        </p:nvSpPr>
        <p:spPr>
          <a:xfrm>
            <a:off x="1968618" y="3121704"/>
            <a:ext cx="2271207" cy="523220"/>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前提约束谓词</a:t>
            </a:r>
            <a:endParaRPr lang="en-US" altLang="zh-CN" sz="1400" dirty="0">
              <a:latin typeface="黑体" panose="02010609060101010101" pitchFamily="49" charset="-122"/>
              <a:ea typeface="黑体" panose="02010609060101010101" pitchFamily="49" charset="-122"/>
            </a:endParaRPr>
          </a:p>
          <a:p>
            <a:pPr algn="ct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学习得到</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6" name="矩形 5"/>
          <p:cNvSpPr/>
          <p:nvPr/>
        </p:nvSpPr>
        <p:spPr>
          <a:xfrm>
            <a:off x="6701052" y="1375677"/>
            <a:ext cx="1991256" cy="651428"/>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3604858788"/>
                  </p:ext>
                </p:extLst>
              </p:nvPr>
            </p:nvGraphicFramePr>
            <p:xfrm>
              <a:off x="832996" y="3775012"/>
              <a:ext cx="7518843" cy="2302933"/>
            </p:xfrm>
            <a:graphic>
              <a:graphicData uri="http://schemas.openxmlformats.org/drawingml/2006/table">
                <a:tbl>
                  <a:tblPr firstRow="1" firstCol="1" bandRow="1">
                    <a:tableStyleId>{5C22544A-7EE6-4342-B048-85BDC9FD1C3A}</a:tableStyleId>
                  </a:tblPr>
                  <a:tblGrid>
                    <a:gridCol w="1293277">
                      <a:extLst>
                        <a:ext uri="{9D8B030D-6E8A-4147-A177-3AD203B41FA5}">
                          <a16:colId xmlns:a16="http://schemas.microsoft.com/office/drawing/2014/main" xmlns="" val="20000"/>
                        </a:ext>
                      </a:extLst>
                    </a:gridCol>
                    <a:gridCol w="1993217">
                      <a:extLst>
                        <a:ext uri="{9D8B030D-6E8A-4147-A177-3AD203B41FA5}">
                          <a16:colId xmlns:a16="http://schemas.microsoft.com/office/drawing/2014/main" xmlns="" val="20001"/>
                        </a:ext>
                      </a:extLst>
                    </a:gridCol>
                    <a:gridCol w="1963470">
                      <a:extLst>
                        <a:ext uri="{9D8B030D-6E8A-4147-A177-3AD203B41FA5}">
                          <a16:colId xmlns:a16="http://schemas.microsoft.com/office/drawing/2014/main" xmlns="" val="20002"/>
                        </a:ext>
                      </a:extLst>
                    </a:gridCol>
                    <a:gridCol w="2268879">
                      <a:extLst>
                        <a:ext uri="{9D8B030D-6E8A-4147-A177-3AD203B41FA5}">
                          <a16:colId xmlns:a16="http://schemas.microsoft.com/office/drawing/2014/main" xmlns="" val="20003"/>
                        </a:ext>
                      </a:extLst>
                    </a:gridCol>
                  </a:tblGrid>
                  <a:tr h="2302933">
                    <a:tc>
                      <a:txBody>
                        <a:bodyPr/>
                        <a:lstStyle/>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背景知识</a:t>
                          </a:r>
                          <a:endParaRPr lang="en-US" alt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样例集合</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600" b="0" i="1" smtClean="0">
                                  <a:solidFill>
                                    <a:schemeClr val="tx1"/>
                                  </a:solidFill>
                                  <a:effectLst/>
                                  <a:latin typeface="Cambria Math"/>
                                </a:rPr>
                                <m:t>Sibling</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a:rPr>
                                <m:t>Coupl</m:t>
                              </m:r>
                              <m:r>
                                <m:rPr>
                                  <m:sty m:val="p"/>
                                </m:rPr>
                                <a:rPr lang="en-US" sz="1600" b="0">
                                  <a:solidFill>
                                    <a:schemeClr val="tx1"/>
                                  </a:solidFill>
                                  <a:effectLst/>
                                  <a:latin typeface="Cambria Math"/>
                                </a:rPr>
                                <m:t>e</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a:rPr>
                                <m:t>Mother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a:rPr>
                                <m:t>Mother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en-US" alt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训练样例</a:t>
                          </a:r>
                          <a:r>
                            <a:rPr lang="zh-CN" alt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600" b="0" i="1" smtClean="0">
                                  <a:solidFill>
                                    <a:schemeClr val="tx1"/>
                                  </a:solidFill>
                                  <a:effectLst/>
                                  <a:latin typeface="Cambria Math"/>
                                </a:rPr>
                                <m:t>Father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Mike)</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600" b="0">
                                  <a:solidFill>
                                    <a:schemeClr val="tx1"/>
                                  </a:solidFill>
                                  <a:effectLst/>
                                  <a:latin typeface="Cambria Math"/>
                                </a:rPr>
                                <m:t>¬</m:t>
                              </m:r>
                              <m:r>
                                <m:rPr>
                                  <m:sty m:val="p"/>
                                </m:rPr>
                                <a:rPr lang="en-US" sz="1600" b="0" i="1">
                                  <a:solidFill>
                                    <a:schemeClr val="tx1"/>
                                  </a:solidFill>
                                  <a:effectLst/>
                                  <a:latin typeface="Cambria Math"/>
                                </a:rPr>
                                <m:t>Father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600" b="0">
                                  <a:solidFill>
                                    <a:schemeClr val="tx1"/>
                                  </a:solidFill>
                                  <a:effectLst/>
                                  <a:latin typeface="Cambria Math"/>
                                </a:rPr>
                                <m:t>¬</m:t>
                              </m:r>
                              <m:r>
                                <m:rPr>
                                  <m:sty m:val="p"/>
                                </m:rPr>
                                <a:rPr lang="en-US" sz="1600" b="0" i="1">
                                  <a:solidFill>
                                    <a:schemeClr val="tx1"/>
                                  </a:solidFill>
                                  <a:effectLst/>
                                  <a:latin typeface="Cambria Math"/>
                                </a:rPr>
                                <m:t>Father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600" b="0">
                                  <a:solidFill>
                                    <a:schemeClr val="tx1"/>
                                  </a:solidFill>
                                  <a:effectLst/>
                                  <a:latin typeface="Cambria Math"/>
                                </a:rPr>
                                <m:t>¬</m:t>
                              </m:r>
                              <m:r>
                                <m:rPr>
                                  <m:sty m:val="p"/>
                                </m:rPr>
                                <a:rPr lang="en-US" sz="1600" b="0" i="1">
                                  <a:solidFill>
                                    <a:schemeClr val="tx1"/>
                                  </a:solidFill>
                                  <a:effectLst/>
                                  <a:latin typeface="Cambria Math"/>
                                </a:rPr>
                                <m:t>Father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600" b="0">
                                  <a:solidFill>
                                    <a:schemeClr val="tx1"/>
                                  </a:solidFill>
                                  <a:effectLst/>
                                  <a:latin typeface="Cambria Math"/>
                                </a:rPr>
                                <m:t>¬</m:t>
                              </m:r>
                              <m:r>
                                <m:rPr>
                                  <m:sty m:val="p"/>
                                </m:rPr>
                                <a:rPr lang="en-US" sz="1600" b="0" i="1">
                                  <a:solidFill>
                                    <a:schemeClr val="tx1"/>
                                  </a:solidFill>
                                  <a:effectLst/>
                                  <a:latin typeface="Cambria Math"/>
                                </a:rPr>
                                <m:t>Father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3604858788"/>
                  </p:ext>
                </p:extLst>
              </p:nvPr>
            </p:nvGraphicFramePr>
            <p:xfrm>
              <a:off x="832996" y="3775012"/>
              <a:ext cx="7518843" cy="2302933"/>
            </p:xfrm>
            <a:graphic>
              <a:graphicData uri="http://schemas.openxmlformats.org/drawingml/2006/table">
                <a:tbl>
                  <a:tblPr firstRow="1" firstCol="1" bandRow="1">
                    <a:tableStyleId>{5C22544A-7EE6-4342-B048-85BDC9FD1C3A}</a:tableStyleId>
                  </a:tblPr>
                  <a:tblGrid>
                    <a:gridCol w="1293277">
                      <a:extLst>
                        <a:ext uri="{9D8B030D-6E8A-4147-A177-3AD203B41FA5}">
                          <a16:colId xmlns:a16="http://schemas.microsoft.com/office/drawing/2014/main" val="20000"/>
                        </a:ext>
                      </a:extLst>
                    </a:gridCol>
                    <a:gridCol w="1993217">
                      <a:extLst>
                        <a:ext uri="{9D8B030D-6E8A-4147-A177-3AD203B41FA5}">
                          <a16:colId xmlns:a16="http://schemas.microsoft.com/office/drawing/2014/main" val="20001"/>
                        </a:ext>
                      </a:extLst>
                    </a:gridCol>
                    <a:gridCol w="1963470">
                      <a:extLst>
                        <a:ext uri="{9D8B030D-6E8A-4147-A177-3AD203B41FA5}">
                          <a16:colId xmlns:a16="http://schemas.microsoft.com/office/drawing/2014/main" val="20002"/>
                        </a:ext>
                      </a:extLst>
                    </a:gridCol>
                    <a:gridCol w="2268879">
                      <a:extLst>
                        <a:ext uri="{9D8B030D-6E8A-4147-A177-3AD203B41FA5}">
                          <a16:colId xmlns:a16="http://schemas.microsoft.com/office/drawing/2014/main" val="20003"/>
                        </a:ext>
                      </a:extLst>
                    </a:gridCol>
                  </a:tblGrid>
                  <a:tr h="2302933">
                    <a:tc>
                      <a:txBody>
                        <a:bodyPr/>
                        <a:lstStyle/>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背景知识</a:t>
                          </a:r>
                          <a:endParaRPr lang="en-US" alt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样例集合</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4939" t="-264" r="-212500" b="-528"/>
                          </a:stretch>
                        </a:blipFill>
                      </a:tcPr>
                    </a:tc>
                    <a:tc>
                      <a:txBody>
                        <a:bodyPr/>
                        <a:lstStyle/>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endParaRPr lang="en-US" alt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训练样例</a:t>
                          </a:r>
                          <a:r>
                            <a:rPr lang="zh-CN" alt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31367" t="-264" r="-536" b="-528"/>
                          </a:stretch>
                        </a:blipFill>
                      </a:tcPr>
                    </a:tc>
                    <a:extLst>
                      <a:ext uri="{0D108BD9-81ED-4DB2-BD59-A6C34878D82A}">
                        <a16:rowId xmlns:a16="http://schemas.microsoft.com/office/drawing/2014/main" val="10000"/>
                      </a:ext>
                    </a:extLst>
                  </a:tr>
                </a:tbl>
              </a:graphicData>
            </a:graphic>
          </p:graphicFrame>
        </mc:Fallback>
      </mc:AlternateContent>
      <p:sp>
        <p:nvSpPr>
          <p:cNvPr id="12"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2266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2669491332"/>
                  </p:ext>
                </p:extLst>
              </p:nvPr>
            </p:nvGraphicFramePr>
            <p:xfrm>
              <a:off x="130689" y="896385"/>
              <a:ext cx="4906370" cy="5540572"/>
            </p:xfrm>
            <a:graphic>
              <a:graphicData uri="http://schemas.openxmlformats.org/drawingml/2006/table">
                <a:tbl>
                  <a:tblPr firstRow="1" firstCol="1" bandRow="1">
                    <a:tableStyleId>{5C22544A-7EE6-4342-B048-85BDC9FD1C3A}</a:tableStyleId>
                  </a:tblPr>
                  <a:tblGrid>
                    <a:gridCol w="1439839">
                      <a:extLst>
                        <a:ext uri="{9D8B030D-6E8A-4147-A177-3AD203B41FA5}">
                          <a16:colId xmlns:a16="http://schemas.microsoft.com/office/drawing/2014/main" xmlns="" val="20000"/>
                        </a:ext>
                      </a:extLst>
                    </a:gridCol>
                    <a:gridCol w="1023582">
                      <a:extLst>
                        <a:ext uri="{9D8B030D-6E8A-4147-A177-3AD203B41FA5}">
                          <a16:colId xmlns:a16="http://schemas.microsoft.com/office/drawing/2014/main" xmlns="" val="20001"/>
                        </a:ext>
                      </a:extLst>
                    </a:gridCol>
                    <a:gridCol w="750627">
                      <a:extLst>
                        <a:ext uri="{9D8B030D-6E8A-4147-A177-3AD203B41FA5}">
                          <a16:colId xmlns:a16="http://schemas.microsoft.com/office/drawing/2014/main" xmlns="" val="20002"/>
                        </a:ext>
                      </a:extLst>
                    </a:gridCol>
                    <a:gridCol w="873456">
                      <a:extLst>
                        <a:ext uri="{9D8B030D-6E8A-4147-A177-3AD203B41FA5}">
                          <a16:colId xmlns:a16="http://schemas.microsoft.com/office/drawing/2014/main" xmlns="" val="20003"/>
                        </a:ext>
                      </a:extLst>
                    </a:gridCol>
                    <a:gridCol w="818866">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43112">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=4</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𝐹𝑂𝐼𝐿</m:t>
                                </m:r>
                                <m:r>
                                  <a:rPr lang="en-US" sz="1200" smtClean="0">
                                    <a:solidFill>
                                      <a:schemeClr val="tx1"/>
                                    </a:solidFill>
                                    <a:effectLst/>
                                    <a:latin typeface="Cambria Math"/>
                                  </a:rPr>
                                  <m:t>_</m:t>
                                </m:r>
                                <m:r>
                                  <a:rPr lang="en-US" sz="1200" smtClean="0">
                                    <a:solidFill>
                                      <a:schemeClr val="tx1"/>
                                    </a:solidFill>
                                    <a:effectLst/>
                                    <a:latin typeface="Cambria Math"/>
                                  </a:rPr>
                                  <m:t>𝐺𝑎𝑖𝑛</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=3</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𝑪𝒐𝒖𝒑𝒍</m:t>
                                </m:r>
                                <m:r>
                                  <a:rPr lang="en-US" sz="1200" smtClean="0">
                                    <a:solidFill>
                                      <a:schemeClr val="tx1"/>
                                    </a:solidFill>
                                    <a:effectLst/>
                                    <a:latin typeface="Cambria Math"/>
                                  </a:rPr>
                                  <m:t>𝐞</m:t>
                                </m:r>
                                <m:r>
                                  <a:rPr lang="en-US" sz="1200" smtClean="0">
                                    <a:solidFill>
                                      <a:schemeClr val="tx1"/>
                                    </a:solidFill>
                                    <a:effectLst/>
                                    <a:latin typeface="Cambria Math"/>
                                  </a:rPr>
                                  <m:t>(</m:t>
                                </m:r>
                                <m:r>
                                  <a:rPr lang="en-US" sz="1200" smtClean="0">
                                    <a:solidFill>
                                      <a:schemeClr val="tx1"/>
                                    </a:solidFill>
                                    <a:effectLst/>
                                    <a:latin typeface="Cambria Math"/>
                                  </a:rPr>
                                  <m:t>𝒙</m:t>
                                </m:r>
                                <m:r>
                                  <a:rPr lang="en-US" sz="1200" smtClean="0">
                                    <a:solidFill>
                                      <a:schemeClr val="tx1"/>
                                    </a:solidFill>
                                    <a:effectLst/>
                                    <a:latin typeface="Cambria Math"/>
                                  </a:rPr>
                                  <m:t>, </m:t>
                                </m:r>
                                <m:r>
                                  <a:rPr lang="en-US" sz="1200" smtClean="0">
                                    <a:solidFill>
                                      <a:schemeClr val="tx1"/>
                                    </a:solidFill>
                                    <a:effectLst/>
                                    <a:latin typeface="Cambria Math"/>
                                  </a:rPr>
                                  <m:t>𝒛</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𝒎</m:t>
                                        </m:r>
                                      </m:e>
                                      <m:sub>
                                        <m:r>
                                          <a:rPr 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𝒎</m:t>
                                        </m:r>
                                      </m:e>
                                      <m:sub>
                                        <m:r>
                                          <a:rPr lang="zh-CN" alt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m:t>
                              </m:r>
                            </m:oMath>
                          </a14:m>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2669491332"/>
                  </p:ext>
                </p:extLst>
              </p:nvPr>
            </p:nvGraphicFramePr>
            <p:xfrm>
              <a:off x="130689" y="896385"/>
              <a:ext cx="4906370" cy="5540572"/>
            </p:xfrm>
            <a:graphic>
              <a:graphicData uri="http://schemas.openxmlformats.org/drawingml/2006/table">
                <a:tbl>
                  <a:tblPr firstRow="1" firstCol="1" bandRow="1">
                    <a:tableStyleId>{5C22544A-7EE6-4342-B048-85BDC9FD1C3A}</a:tableStyleId>
                  </a:tblPr>
                  <a:tblGrid>
                    <a:gridCol w="1439839">
                      <a:extLst>
                        <a:ext uri="{9D8B030D-6E8A-4147-A177-3AD203B41FA5}">
                          <a16:colId xmlns:a16="http://schemas.microsoft.com/office/drawing/2014/main" val="20000"/>
                        </a:ext>
                      </a:extLst>
                    </a:gridCol>
                    <a:gridCol w="1023582">
                      <a:extLst>
                        <a:ext uri="{9D8B030D-6E8A-4147-A177-3AD203B41FA5}">
                          <a16:colId xmlns:a16="http://schemas.microsoft.com/office/drawing/2014/main" val="20001"/>
                        </a:ext>
                      </a:extLst>
                    </a:gridCol>
                    <a:gridCol w="750627">
                      <a:extLst>
                        <a:ext uri="{9D8B030D-6E8A-4147-A177-3AD203B41FA5}">
                          <a16:colId xmlns:a16="http://schemas.microsoft.com/office/drawing/2014/main" val="20002"/>
                        </a:ext>
                      </a:extLst>
                    </a:gridCol>
                    <a:gridCol w="873456">
                      <a:extLst>
                        <a:ext uri="{9D8B030D-6E8A-4147-A177-3AD203B41FA5}">
                          <a16:colId xmlns:a16="http://schemas.microsoft.com/office/drawing/2014/main" val="20003"/>
                        </a:ext>
                      </a:extLst>
                    </a:gridCol>
                    <a:gridCol w="818866">
                      <a:extLst>
                        <a:ext uri="{9D8B030D-6E8A-4147-A177-3AD203B41FA5}">
                          <a16:colId xmlns:a16="http://schemas.microsoft.com/office/drawing/2014/main" val="20004"/>
                        </a:ext>
                      </a:extLst>
                    </a:gridCol>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311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22" t="-380000" r="-240928" b="-1820000"/>
                          </a:stretch>
                        </a:blip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380000" r="-227642" b="-18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380000" r="-95804" b="-18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97778" t="-380000" r="-1481" b="-1820000"/>
                          </a:stretch>
                        </a:blipFill>
                      </a:tcPr>
                    </a:tc>
                    <a:extLst>
                      <a:ext uri="{0D108BD9-81ED-4DB2-BD59-A6C34878D82A}">
                        <a16:rowId xmlns:a16="http://schemas.microsoft.com/office/drawing/2014/main" val="10002"/>
                      </a:ext>
                    </a:extLst>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22" t="-26741" r="-240928" b="-1393"/>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480000" r="-239881" b="-17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480000" r="-227642" b="-17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480000" r="-95804" b="-1720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580000" r="-239881" b="-16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580000" r="-227642" b="-16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580000" r="-95804" b="-16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680000" r="-239881" b="-15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680000" r="-227642" b="-15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680000" r="-95804" b="-15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780000" r="-239881" b="-14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780000" r="-227642" b="-14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780000" r="-95804" b="-14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902564" r="-239881" b="-135641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902564" r="-227642" b="-135641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902564" r="-95804" b="-135641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977500" r="-239881" b="-12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977500" r="-227642" b="-12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977500" r="-95804" b="-12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1077500" r="-239881" b="-11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1077500" r="-227642" b="-11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1077500" r="-95804" b="-11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1177500" r="-239881" b="-10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1177500" r="-227642" b="-10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1177500" r="-95804" b="-10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1277500" r="-239881" b="-9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1277500" r="-227642" b="-9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1277500" r="-95804" b="-9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1377500" r="-239881" b="-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1377500" r="-227642" b="-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1377500" r="-95804" b="-8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1477500" r="-239881" b="-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1477500" r="-227642" b="-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1477500" r="-95804" b="-7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1577500" r="-239881" b="-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1577500" r="-227642" b="-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1577500" r="-95804" b="-6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1677500" r="-239881" b="-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1677500" r="-227642" b="-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1677500" r="-95804" b="-5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1823077" r="-239881" b="-435897"/>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1823077" r="-227642" b="-435897"/>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1823077" r="-95804" b="-435897"/>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1875000" r="-239881" b="-3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1875000" r="-227642" b="-3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1875000" r="-95804" b="-3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1975000" r="-239881" b="-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1975000" r="-227642" b="-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1975000" r="-95804" b="-2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2075000" r="-239881" b="-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2075000" r="-227642" b="-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2075000" r="-95804" b="-1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1667" t="-2175000" r="-239881" b="-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081" t="-2175000" r="-227642" b="-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9930" t="-2175000" r="-95804" b="-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bl>
              </a:graphicData>
            </a:graphic>
          </p:graphicFrame>
        </mc:Fallback>
      </mc:AlternateContent>
      <mc:AlternateContent xmlns:mc="http://schemas.openxmlformats.org/markup-compatibility/2006" xmlns:a14="http://schemas.microsoft.com/office/drawing/2010/main">
        <mc:Choice Requires="a14">
          <p:sp>
            <p:nvSpPr>
              <p:cNvPr id="13" name="矩形 12"/>
              <p:cNvSpPr/>
              <p:nvPr/>
            </p:nvSpPr>
            <p:spPr>
              <a:xfrm>
                <a:off x="5215702" y="2235510"/>
                <a:ext cx="3608705" cy="2862322"/>
              </a:xfrm>
              <a:prstGeom prst="rect">
                <a:avLst/>
              </a:prstGeom>
            </p:spPr>
            <p:txBody>
              <a:bodyPr wrap="square">
                <a:spAutoFit/>
              </a:bodyPr>
              <a:lstStyle/>
              <a:p>
                <a:pPr algn="just">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给定目标谓词，此时推理规则只有目标谓词，因此推理规则所覆盖的正例和</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例的样本数分别是训练样本中正例和</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例的数量，即</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4</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，因此，</a:t>
                </a:r>
                <a14:m>
                  <m:oMath xmlns:m="http://schemas.openxmlformats.org/officeDocument/2006/math">
                    <m:sSub>
                      <m:sSubPr>
                        <m:ctrlPr>
                          <a:rPr lang="zh-CN" altLang="zh-CN" sz="2000" i="1">
                            <a:latin typeface="Cambria Math" charset="0"/>
                          </a:rPr>
                        </m:ctrlPr>
                      </m:sSubPr>
                      <m:e>
                        <m:r>
                          <a:rPr lang="en-US" altLang="zh-CN" sz="2000" i="1">
                            <a:latin typeface="Cambria Math"/>
                          </a:rPr>
                          <m:t>𝑚</m:t>
                        </m:r>
                      </m:e>
                      <m:sub>
                        <m:r>
                          <a:rPr lang="en-US" altLang="zh-CN" sz="2000" i="1">
                            <a:latin typeface="Cambria Math"/>
                          </a:rPr>
                          <m:t>+</m:t>
                        </m:r>
                      </m:sub>
                    </m:sSub>
                    <m:r>
                      <a:rPr lang="en-US" altLang="zh-CN" sz="2000" i="1">
                        <a:latin typeface="Cambria Math"/>
                      </a:rPr>
                      <m:t>=1</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sz="2000" i="1">
                            <a:latin typeface="Cambria Math" charset="0"/>
                          </a:rPr>
                        </m:ctrlPr>
                      </m:sSubPr>
                      <m:e>
                        <m:r>
                          <a:rPr lang="en-US" altLang="zh-CN" sz="2000" i="1">
                            <a:latin typeface="Cambria Math"/>
                          </a:rPr>
                          <m:t>𝑚</m:t>
                        </m:r>
                      </m:e>
                      <m:sub>
                        <m:r>
                          <a:rPr lang="en-US" altLang="zh-CN" sz="2000" i="1">
                            <a:latin typeface="Cambria Math"/>
                          </a:rPr>
                          <m:t>−</m:t>
                        </m:r>
                      </m:sub>
                    </m:sSub>
                    <m:r>
                      <a:rPr lang="en-US" altLang="zh-CN" sz="2000" i="1">
                        <a:latin typeface="Cambria Math"/>
                      </a:rPr>
                      <m:t>=4</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13" name="矩形 12"/>
              <p:cNvSpPr>
                <a:spLocks noRot="1" noChangeAspect="1" noMove="1" noResize="1" noEditPoints="1" noAdjustHandles="1" noChangeArrowheads="1" noChangeShapeType="1" noTextEdit="1"/>
              </p:cNvSpPr>
              <p:nvPr/>
            </p:nvSpPr>
            <p:spPr>
              <a:xfrm>
                <a:off x="5215701" y="1676632"/>
                <a:ext cx="3608705" cy="2862322"/>
              </a:xfrm>
              <a:prstGeom prst="rect">
                <a:avLst/>
              </a:prstGeom>
              <a:blipFill rotWithShape="1">
                <a:blip r:embed="rId4"/>
                <a:stretch>
                  <a:fillRect l="-1858" r="-1689" b="-213"/>
                </a:stretch>
              </a:blipFill>
            </p:spPr>
            <p:txBody>
              <a:bodyPr/>
              <a:lstStyle/>
              <a:p>
                <a:r>
                  <a:rPr lang="zh-CN" altLang="en-US">
                    <a:noFill/>
                  </a:rPr>
                  <a:t> </a:t>
                </a:r>
              </a:p>
            </p:txBody>
          </p:sp>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46743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2300050346"/>
                  </p:ext>
                </p:extLst>
              </p:nvPr>
            </p:nvGraphicFramePr>
            <p:xfrm>
              <a:off x="193124" y="937123"/>
              <a:ext cx="4906370" cy="5540572"/>
            </p:xfrm>
            <a:graphic>
              <a:graphicData uri="http://schemas.openxmlformats.org/drawingml/2006/table">
                <a:tbl>
                  <a:tblPr firstRow="1" firstCol="1" bandRow="1">
                    <a:tableStyleId>{5C22544A-7EE6-4342-B048-85BDC9FD1C3A}</a:tableStyleId>
                  </a:tblPr>
                  <a:tblGrid>
                    <a:gridCol w="1439839">
                      <a:extLst>
                        <a:ext uri="{9D8B030D-6E8A-4147-A177-3AD203B41FA5}">
                          <a16:colId xmlns:a16="http://schemas.microsoft.com/office/drawing/2014/main" xmlns="" val="20000"/>
                        </a:ext>
                      </a:extLst>
                    </a:gridCol>
                    <a:gridCol w="1023582">
                      <a:extLst>
                        <a:ext uri="{9D8B030D-6E8A-4147-A177-3AD203B41FA5}">
                          <a16:colId xmlns:a16="http://schemas.microsoft.com/office/drawing/2014/main" xmlns="" val="20001"/>
                        </a:ext>
                      </a:extLst>
                    </a:gridCol>
                    <a:gridCol w="750627">
                      <a:extLst>
                        <a:ext uri="{9D8B030D-6E8A-4147-A177-3AD203B41FA5}">
                          <a16:colId xmlns:a16="http://schemas.microsoft.com/office/drawing/2014/main" xmlns="" val="20002"/>
                        </a:ext>
                      </a:extLst>
                    </a:gridCol>
                    <a:gridCol w="873456">
                      <a:extLst>
                        <a:ext uri="{9D8B030D-6E8A-4147-A177-3AD203B41FA5}">
                          <a16:colId xmlns:a16="http://schemas.microsoft.com/office/drawing/2014/main" xmlns="" val="20003"/>
                        </a:ext>
                      </a:extLst>
                    </a:gridCol>
                    <a:gridCol w="818866">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43112">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=4</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𝐹𝑂𝐼𝐿</m:t>
                                </m:r>
                                <m:r>
                                  <a:rPr lang="en-US" sz="1200" smtClean="0">
                                    <a:solidFill>
                                      <a:schemeClr val="tx1"/>
                                    </a:solidFill>
                                    <a:effectLst/>
                                    <a:latin typeface="Cambria Math"/>
                                  </a:rPr>
                                  <m:t>_</m:t>
                                </m:r>
                                <m:r>
                                  <a:rPr lang="en-US" sz="1200" smtClean="0">
                                    <a:solidFill>
                                      <a:schemeClr val="tx1"/>
                                    </a:solidFill>
                                    <a:effectLst/>
                                    <a:latin typeface="Cambria Math"/>
                                  </a:rPr>
                                  <m:t>𝐺𝑎𝑖𝑛</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=3</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𝑪𝒐𝒖𝒑𝒍</m:t>
                                </m:r>
                                <m:r>
                                  <a:rPr lang="en-US" sz="1200" smtClean="0">
                                    <a:solidFill>
                                      <a:schemeClr val="tx1"/>
                                    </a:solidFill>
                                    <a:effectLst/>
                                    <a:latin typeface="Cambria Math"/>
                                  </a:rPr>
                                  <m:t>𝐞</m:t>
                                </m:r>
                                <m:r>
                                  <a:rPr lang="en-US" sz="1200" smtClean="0">
                                    <a:solidFill>
                                      <a:schemeClr val="tx1"/>
                                    </a:solidFill>
                                    <a:effectLst/>
                                    <a:latin typeface="Cambria Math"/>
                                  </a:rPr>
                                  <m:t>(</m:t>
                                </m:r>
                                <m:r>
                                  <a:rPr lang="en-US" sz="1200" smtClean="0">
                                    <a:solidFill>
                                      <a:schemeClr val="tx1"/>
                                    </a:solidFill>
                                    <a:effectLst/>
                                    <a:latin typeface="Cambria Math"/>
                                  </a:rPr>
                                  <m:t>𝒙</m:t>
                                </m:r>
                                <m:r>
                                  <a:rPr lang="en-US" sz="1200" smtClean="0">
                                    <a:solidFill>
                                      <a:schemeClr val="tx1"/>
                                    </a:solidFill>
                                    <a:effectLst/>
                                    <a:latin typeface="Cambria Math"/>
                                  </a:rPr>
                                  <m:t>, </m:t>
                                </m:r>
                                <m:r>
                                  <a:rPr lang="en-US" sz="1200" smtClean="0">
                                    <a:solidFill>
                                      <a:schemeClr val="tx1"/>
                                    </a:solidFill>
                                    <a:effectLst/>
                                    <a:latin typeface="Cambria Math"/>
                                  </a:rPr>
                                  <m:t>𝒛</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𝒎</m:t>
                                        </m:r>
                                      </m:e>
                                      <m:sub>
                                        <m:r>
                                          <a:rPr 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𝒎</m:t>
                                        </m:r>
                                      </m:e>
                                      <m:sub>
                                        <m:r>
                                          <a:rPr lang="zh-CN" alt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m:t>
                              </m:r>
                            </m:oMath>
                          </a14:m>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2300050346"/>
                  </p:ext>
                </p:extLst>
              </p:nvPr>
            </p:nvGraphicFramePr>
            <p:xfrm>
              <a:off x="193124" y="937123"/>
              <a:ext cx="4906370" cy="5540572"/>
            </p:xfrm>
            <a:graphic>
              <a:graphicData uri="http://schemas.openxmlformats.org/drawingml/2006/table">
                <a:tbl>
                  <a:tblPr firstRow="1" firstCol="1" bandRow="1">
                    <a:tableStyleId>{5C22544A-7EE6-4342-B048-85BDC9FD1C3A}</a:tableStyleId>
                  </a:tblPr>
                  <a:tblGrid>
                    <a:gridCol w="1439839"/>
                    <a:gridCol w="1023582"/>
                    <a:gridCol w="750627"/>
                    <a:gridCol w="873456"/>
                    <a:gridCol w="818866"/>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0">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24" t="-380000" r="-241102" b="-1820000"/>
                          </a:stretch>
                        </a:blip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380000" r="-226016" b="-18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380000" r="-93056" b="-18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1493" t="-380000" b="-1820000"/>
                          </a:stretch>
                        </a:blipFill>
                      </a:tcPr>
                    </a:tc>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24" t="-26741" r="-241102" b="-1393"/>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480000" r="-238690" b="-17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480000" r="-226016" b="-17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480000" r="-93056" b="-17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580000" r="-238690" b="-16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580000" r="-226016" b="-16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580000" r="-93056" b="-16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680000" r="-238690" b="-15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680000" r="-226016" b="-15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680000" r="-93056" b="-15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780000" r="-238690" b="-14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780000" r="-226016" b="-14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780000" r="-93056" b="-14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902564" r="-238690" b="-135641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902564" r="-226016" b="-135641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902564" r="-93056" b="-135641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977500" r="-238690" b="-12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977500" r="-226016" b="-12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977500" r="-93056" b="-12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077500" r="-238690" b="-11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077500" r="-226016" b="-11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077500" r="-93056" b="-11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177500" r="-238690" b="-10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177500" r="-226016" b="-10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177500" r="-93056" b="-10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277500" r="-238690" b="-9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277500" r="-226016" b="-9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277500" r="-93056" b="-9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377500" r="-238690" b="-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377500" r="-226016" b="-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377500" r="-93056" b="-8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477500" r="-238690" b="-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477500" r="-226016" b="-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477500" r="-93056" b="-7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577500" r="-238690" b="-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577500" r="-226016" b="-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577500" r="-93056" b="-6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677500" r="-238690" b="-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677500" r="-226016" b="-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677500" r="-93056" b="-5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823077" r="-238690" b="-435897"/>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823077" r="-226016" b="-435897"/>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823077" r="-93056" b="-435897"/>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875000" r="-238690" b="-3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875000" r="-226016" b="-3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875000" r="-93056" b="-3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975000" r="-238690" b="-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975000" r="-226016" b="-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975000" r="-93056" b="-2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2075000" r="-238690" b="-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2075000" r="-226016" b="-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2075000" r="-93056" b="-1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2175000" r="-238690" b="-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2175000" r="-226016" b="-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2175000" r="-93056" b="-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5356748" y="1269845"/>
                <a:ext cx="3623480" cy="4247317"/>
              </a:xfrm>
              <a:prstGeom prst="rect">
                <a:avLst/>
              </a:prstGeom>
            </p:spPr>
            <p:txBody>
              <a:bodyPr wrap="square">
                <a:spAutoFit/>
              </a:bodyPr>
              <a:lstStyle/>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i="1">
                        <a:latin typeface="Cambria Math"/>
                      </a:rPr>
                      <m:t>𝑀𝑜𝑡h𝑒𝑟</m:t>
                    </m:r>
                    <m:r>
                      <a:rPr lang="en-US" altLang="zh-CN" i="1">
                        <a:latin typeface="Cambria Math"/>
                      </a:rPr>
                      <m:t>(</m:t>
                    </m:r>
                    <m:r>
                      <a:rPr lang="en-US" altLang="zh-CN" i="1">
                        <a:latin typeface="Cambria Math"/>
                      </a:rPr>
                      <m:t>𝑥</m:t>
                    </m:r>
                    <m:r>
                      <a:rPr lang="en-US" altLang="zh-CN" i="1">
                        <a:latin typeface="Cambria Math"/>
                      </a:rPr>
                      <m:t>, </m:t>
                    </m:r>
                    <m:r>
                      <a:rPr lang="en-US" altLang="zh-CN" i="1">
                        <a:latin typeface="Cambria Math"/>
                      </a:rPr>
                      <m:t>𝑦</m:t>
                    </m:r>
                    <m:r>
                      <a:rPr lang="en-US" altLang="zh-CN" i="1">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作为前提约束谓词</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加入，</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可得到</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推理规则</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a:t>     </a:t>
                </a:r>
                <a14:m>
                  <m:oMath xmlns:m="http://schemas.openxmlformats.org/officeDocument/2006/math">
                    <m:r>
                      <a:rPr lang="en-US" altLang="zh-CN" i="1">
                        <a:latin typeface="Cambria Math"/>
                      </a:rPr>
                      <m:t>𝑀𝑜𝑡h𝑒𝑟</m:t>
                    </m:r>
                    <m:d>
                      <m:dPr>
                        <m:ctrlPr>
                          <a:rPr lang="zh-CN" altLang="zh-CN" i="1">
                            <a:latin typeface="Cambria Math" charset="0"/>
                          </a:rPr>
                        </m:ctrlPr>
                      </m:dPr>
                      <m:e>
                        <m:r>
                          <a:rPr lang="en-US" altLang="zh-CN" b="0" i="1" smtClean="0">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en-US" altLang="zh-CN" dirty="0"/>
                  <a:t> </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在背景知识中，</a:t>
                </a:r>
                <a14:m>
                  <m:oMath xmlns:m="http://schemas.openxmlformats.org/officeDocument/2006/math">
                    <m:r>
                      <a:rPr lang="en-US" altLang="zh-CN" i="1">
                        <a:latin typeface="Cambria Math"/>
                      </a:rPr>
                      <m:t>𝑀𝑜𝑡h𝑒𝑟</m:t>
                    </m:r>
                    <m:r>
                      <a:rPr lang="en-US" altLang="zh-CN" i="1">
                        <a:latin typeface="Cambria Math"/>
                      </a:rPr>
                      <m:t>(</m:t>
                    </m:r>
                    <m:r>
                      <a:rPr lang="en-US" altLang="zh-CN" i="1">
                        <a:latin typeface="Cambria Math"/>
                      </a:rPr>
                      <m:t>𝑥</m:t>
                    </m:r>
                    <m:r>
                      <a:rPr lang="en-US" altLang="zh-CN" i="1">
                        <a:latin typeface="Cambria Math"/>
                      </a:rPr>
                      <m:t>, </m:t>
                    </m:r>
                    <m:r>
                      <a:rPr lang="en-US" altLang="zh-CN" i="1">
                        <a:latin typeface="Cambria Math"/>
                      </a:rPr>
                      <m:t>𝑦</m:t>
                    </m:r>
                    <m:r>
                      <a:rPr lang="en-US" altLang="zh-CN" i="1">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有两个实例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a:t>     </a:t>
                </a:r>
                <a14:m>
                  <m:oMath xmlns:m="http://schemas.openxmlformats.org/officeDocument/2006/math">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Ann)             </a:t>
                </a:r>
                <a14:m>
                  <m:oMath xmlns:m="http://schemas.openxmlformats.org/officeDocument/2006/math">
                    <m:r>
                      <a:rPr lang="en-US" altLang="zh-CN" b="0" i="0" smtClean="0">
                        <a:latin typeface="Cambria Math"/>
                      </a:rPr>
                      <m:t>     </m:t>
                    </m:r>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Mike)</a:t>
                </a:r>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 对于</a:t>
                </a:r>
                <a14:m>
                  <m:oMath xmlns:m="http://schemas.openxmlformats.org/officeDocument/2006/math">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这一实例，</a:t>
                </a:r>
                <a:r>
                  <a:rPr lang="zh-CN" altLang="zh-CN"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x =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 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i="1">
                        <a:latin typeface="Cambria Math"/>
                      </a:rPr>
                      <m:t>𝑥</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i="1">
                        <a:latin typeface="Cambria Math"/>
                      </a:rPr>
                      <m:t>𝑦</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代入</a:t>
                </a:r>
                <a14:m>
                  <m:oMath xmlns:m="http://schemas.openxmlformats.org/officeDocument/2006/math">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，可知在训练样本中</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是一个</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例</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356748" y="1269845"/>
                <a:ext cx="3623480" cy="4247317"/>
              </a:xfrm>
              <a:prstGeom prst="rect">
                <a:avLst/>
              </a:prstGeom>
              <a:blipFill rotWithShape="1">
                <a:blip r:embed="rId4"/>
                <a:stretch>
                  <a:fillRect l="-1178" t="-1004" r="-673" b="-1004"/>
                </a:stretch>
              </a:blipFill>
            </p:spPr>
            <p:txBody>
              <a:bodyPr/>
              <a:lstStyle/>
              <a:p>
                <a:r>
                  <a:rPr lang="zh-CN" altLang="en-US">
                    <a:noFill/>
                  </a:rPr>
                  <a:t> </a:t>
                </a:r>
              </a:p>
            </p:txBody>
          </p:sp>
        </mc:Fallback>
      </mc:AlternateContent>
      <p:sp>
        <p:nvSpPr>
          <p:cNvPr id="6"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819261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689897941"/>
                  </p:ext>
                </p:extLst>
              </p:nvPr>
            </p:nvGraphicFramePr>
            <p:xfrm>
              <a:off x="116006" y="962931"/>
              <a:ext cx="4906370" cy="5540572"/>
            </p:xfrm>
            <a:graphic>
              <a:graphicData uri="http://schemas.openxmlformats.org/drawingml/2006/table">
                <a:tbl>
                  <a:tblPr firstRow="1" firstCol="1" bandRow="1">
                    <a:tableStyleId>{5C22544A-7EE6-4342-B048-85BDC9FD1C3A}</a:tableStyleId>
                  </a:tblPr>
                  <a:tblGrid>
                    <a:gridCol w="1439839">
                      <a:extLst>
                        <a:ext uri="{9D8B030D-6E8A-4147-A177-3AD203B41FA5}">
                          <a16:colId xmlns:a16="http://schemas.microsoft.com/office/drawing/2014/main" xmlns="" val="20000"/>
                        </a:ext>
                      </a:extLst>
                    </a:gridCol>
                    <a:gridCol w="1023582">
                      <a:extLst>
                        <a:ext uri="{9D8B030D-6E8A-4147-A177-3AD203B41FA5}">
                          <a16:colId xmlns:a16="http://schemas.microsoft.com/office/drawing/2014/main" xmlns="" val="20001"/>
                        </a:ext>
                      </a:extLst>
                    </a:gridCol>
                    <a:gridCol w="750627">
                      <a:extLst>
                        <a:ext uri="{9D8B030D-6E8A-4147-A177-3AD203B41FA5}">
                          <a16:colId xmlns:a16="http://schemas.microsoft.com/office/drawing/2014/main" xmlns="" val="20002"/>
                        </a:ext>
                      </a:extLst>
                    </a:gridCol>
                    <a:gridCol w="873456">
                      <a:extLst>
                        <a:ext uri="{9D8B030D-6E8A-4147-A177-3AD203B41FA5}">
                          <a16:colId xmlns:a16="http://schemas.microsoft.com/office/drawing/2014/main" xmlns="" val="20003"/>
                        </a:ext>
                      </a:extLst>
                    </a:gridCol>
                    <a:gridCol w="818866">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43112">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=4</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𝐹𝑂𝐼𝐿</m:t>
                                </m:r>
                                <m:r>
                                  <a:rPr lang="en-US" sz="1200" smtClean="0">
                                    <a:solidFill>
                                      <a:schemeClr val="tx1"/>
                                    </a:solidFill>
                                    <a:effectLst/>
                                    <a:latin typeface="Cambria Math"/>
                                  </a:rPr>
                                  <m:t>_</m:t>
                                </m:r>
                                <m:r>
                                  <a:rPr lang="en-US" sz="1200" smtClean="0">
                                    <a:solidFill>
                                      <a:schemeClr val="tx1"/>
                                    </a:solidFill>
                                    <a:effectLst/>
                                    <a:latin typeface="Cambria Math"/>
                                  </a:rPr>
                                  <m:t>𝐺𝑎𝑖𝑛</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=3</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𝑪𝒐𝒖𝒑𝒍</m:t>
                                </m:r>
                                <m:r>
                                  <a:rPr lang="en-US" sz="1200" smtClean="0">
                                    <a:solidFill>
                                      <a:schemeClr val="tx1"/>
                                    </a:solidFill>
                                    <a:effectLst/>
                                    <a:latin typeface="Cambria Math"/>
                                  </a:rPr>
                                  <m:t>𝐞</m:t>
                                </m:r>
                                <m:r>
                                  <a:rPr lang="en-US" sz="1200" smtClean="0">
                                    <a:solidFill>
                                      <a:schemeClr val="tx1"/>
                                    </a:solidFill>
                                    <a:effectLst/>
                                    <a:latin typeface="Cambria Math"/>
                                  </a:rPr>
                                  <m:t>(</m:t>
                                </m:r>
                                <m:r>
                                  <a:rPr lang="en-US" sz="1200" smtClean="0">
                                    <a:solidFill>
                                      <a:schemeClr val="tx1"/>
                                    </a:solidFill>
                                    <a:effectLst/>
                                    <a:latin typeface="Cambria Math"/>
                                  </a:rPr>
                                  <m:t>𝒙</m:t>
                                </m:r>
                                <m:r>
                                  <a:rPr lang="en-US" sz="1200" smtClean="0">
                                    <a:solidFill>
                                      <a:schemeClr val="tx1"/>
                                    </a:solidFill>
                                    <a:effectLst/>
                                    <a:latin typeface="Cambria Math"/>
                                  </a:rPr>
                                  <m:t>, </m:t>
                                </m:r>
                                <m:r>
                                  <a:rPr lang="en-US" sz="1200" smtClean="0">
                                    <a:solidFill>
                                      <a:schemeClr val="tx1"/>
                                    </a:solidFill>
                                    <a:effectLst/>
                                    <a:latin typeface="Cambria Math"/>
                                  </a:rPr>
                                  <m:t>𝒛</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𝒎</m:t>
                                        </m:r>
                                      </m:e>
                                      <m:sub>
                                        <m:r>
                                          <a:rPr 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𝒎</m:t>
                                        </m:r>
                                      </m:e>
                                      <m:sub>
                                        <m:r>
                                          <a:rPr lang="zh-CN" alt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m:t>
                              </m:r>
                            </m:oMath>
                          </a14:m>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689897941"/>
                  </p:ext>
                </p:extLst>
              </p:nvPr>
            </p:nvGraphicFramePr>
            <p:xfrm>
              <a:off x="116006" y="962931"/>
              <a:ext cx="4906370" cy="5540572"/>
            </p:xfrm>
            <a:graphic>
              <a:graphicData uri="http://schemas.openxmlformats.org/drawingml/2006/table">
                <a:tbl>
                  <a:tblPr firstRow="1" firstCol="1" bandRow="1">
                    <a:tableStyleId>{5C22544A-7EE6-4342-B048-85BDC9FD1C3A}</a:tableStyleId>
                  </a:tblPr>
                  <a:tblGrid>
                    <a:gridCol w="1439839"/>
                    <a:gridCol w="1023582"/>
                    <a:gridCol w="750627"/>
                    <a:gridCol w="873456"/>
                    <a:gridCol w="818866"/>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0">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80000" r="-241102" b="-1820000"/>
                          </a:stretch>
                        </a:blip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380000" r="-226016" b="-18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380000" r="-93056" b="-18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0746" t="-380000" b="-1820000"/>
                          </a:stretch>
                        </a:blipFill>
                      </a:tcPr>
                    </a:tc>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6741" r="-241102" b="-1393"/>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480000" r="-238690" b="-17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480000" r="-226016" b="-17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480000" r="-93056" b="-17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580000" r="-238690" b="-16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580000" r="-226016" b="-16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580000" r="-93056" b="-16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680000" r="-238690" b="-15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680000" r="-226016" b="-15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680000" r="-93056" b="-15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780000" r="-238690" b="-14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780000" r="-226016" b="-14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780000" r="-93056" b="-14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902564" r="-238690" b="-135641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902564" r="-226016" b="-135641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902564" r="-93056" b="-135641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977500" r="-238690" b="-12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977500" r="-226016" b="-12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977500" r="-93056" b="-12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077500" r="-238690" b="-11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077500" r="-226016" b="-11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077500" r="-93056" b="-11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177500" r="-238690" b="-10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177500" r="-226016" b="-10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177500" r="-93056" b="-10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277500" r="-238690" b="-9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277500" r="-226016" b="-9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277500" r="-93056" b="-9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377500" r="-238690" b="-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377500" r="-226016" b="-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377500" r="-93056" b="-8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477500" r="-238690" b="-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477500" r="-226016" b="-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477500" r="-93056" b="-7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577500" r="-238690" b="-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577500" r="-226016" b="-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577500" r="-93056" b="-6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677500" r="-238690" b="-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677500" r="-226016" b="-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677500" r="-93056" b="-5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823077" r="-238690" b="-435897"/>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823077" r="-226016" b="-435897"/>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823077" r="-93056" b="-435897"/>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875000" r="-238690" b="-3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875000" r="-226016" b="-3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875000" r="-93056" b="-3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975000" r="-238690" b="-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975000" r="-226016" b="-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975000" r="-93056" b="-2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2075000" r="-238690" b="-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2075000" r="-226016" b="-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2075000" r="-93056" b="-1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2175000" r="-238690" b="-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2175000" r="-226016" b="-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2175000" r="-93056" b="-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5100810" y="1490183"/>
                <a:ext cx="3838475" cy="4247317"/>
              </a:xfrm>
              <a:prstGeom prst="rect">
                <a:avLst/>
              </a:prstGeom>
            </p:spPr>
            <p:txBody>
              <a:bodyPr wrap="square">
                <a:spAutoFit/>
              </a:bodyPr>
              <a:lstStyle/>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i="1">
                        <a:latin typeface="Cambria Math"/>
                      </a:rPr>
                      <m:t>𝑀𝑜𝑡h𝑒𝑟</m:t>
                    </m:r>
                    <m:r>
                      <a:rPr lang="en-US" altLang="zh-CN" i="1">
                        <a:latin typeface="Cambria Math"/>
                      </a:rPr>
                      <m:t>(</m:t>
                    </m:r>
                    <m:r>
                      <a:rPr lang="en-US" altLang="zh-CN" b="0" i="1" smtClean="0">
                        <a:latin typeface="Cambria Math"/>
                      </a:rPr>
                      <m:t>𝑥</m:t>
                    </m:r>
                    <m:r>
                      <a:rPr lang="en-US" altLang="zh-CN" i="1">
                        <a:latin typeface="Cambria Math"/>
                      </a:rPr>
                      <m:t>, </m:t>
                    </m:r>
                    <m:r>
                      <a:rPr lang="en-US" altLang="zh-CN" i="1">
                        <a:latin typeface="Cambria Math"/>
                      </a:rPr>
                      <m:t>𝑦</m:t>
                    </m:r>
                    <m:r>
                      <a:rPr lang="en-US" altLang="zh-CN" i="1">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作为前提约束谓词</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加入，</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可得到</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推理规则</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a:t>     </a:t>
                </a:r>
                <a14:m>
                  <m:oMath xmlns:m="http://schemas.openxmlformats.org/officeDocument/2006/math">
                    <m:r>
                      <a:rPr lang="en-US" altLang="zh-CN" i="1">
                        <a:latin typeface="Cambria Math"/>
                      </a:rPr>
                      <m:t>𝑀𝑜𝑡h𝑒𝑟</m:t>
                    </m:r>
                    <m:d>
                      <m:dPr>
                        <m:ctrlPr>
                          <a:rPr lang="zh-CN" altLang="zh-CN" i="1">
                            <a:latin typeface="Cambria Math" charset="0"/>
                          </a:rPr>
                        </m:ctrlPr>
                      </m:dPr>
                      <m:e>
                        <m:r>
                          <a:rPr lang="en-US" altLang="zh-CN" b="0" i="1" smtClean="0">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en-US" altLang="zh-CN" dirty="0"/>
                  <a:t> </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在背景知识中，</a:t>
                </a:r>
                <a14:m>
                  <m:oMath xmlns:m="http://schemas.openxmlformats.org/officeDocument/2006/math">
                    <m:r>
                      <a:rPr lang="en-US" altLang="zh-CN" i="1">
                        <a:latin typeface="Cambria Math"/>
                      </a:rPr>
                      <m:t>𝑀𝑜𝑡h𝑒𝑟</m:t>
                    </m:r>
                    <m:r>
                      <a:rPr lang="en-US" altLang="zh-CN" i="1">
                        <a:latin typeface="Cambria Math"/>
                      </a:rPr>
                      <m:t>(</m:t>
                    </m:r>
                    <m:r>
                      <a:rPr lang="en-US" altLang="zh-CN" b="0" i="1" smtClean="0">
                        <a:latin typeface="Cambria Math"/>
                      </a:rPr>
                      <m:t>𝑥</m:t>
                    </m:r>
                    <m:r>
                      <a:rPr lang="en-US" altLang="zh-CN" i="1">
                        <a:latin typeface="Cambria Math"/>
                      </a:rPr>
                      <m:t>, </m:t>
                    </m:r>
                    <m:r>
                      <a:rPr lang="en-US" altLang="zh-CN" i="1">
                        <a:latin typeface="Cambria Math"/>
                      </a:rPr>
                      <m:t>𝑦</m:t>
                    </m:r>
                    <m:r>
                      <a:rPr lang="en-US" altLang="zh-CN" i="1">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有两个实例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a:t>      </a:t>
                </a:r>
                <a14:m>
                  <m:oMath xmlns:m="http://schemas.openxmlformats.org/officeDocument/2006/math">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Ann)</a:t>
                </a:r>
              </a:p>
              <a:p>
                <a:r>
                  <a:rPr lang="en-US" altLang="zh-CN" dirty="0"/>
                  <a:t>     </a:t>
                </a:r>
                <a14:m>
                  <m:oMath xmlns:m="http://schemas.openxmlformats.org/officeDocument/2006/math">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Mike)</a:t>
                </a:r>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 对于</a:t>
                </a:r>
                <a14:m>
                  <m:oMath xmlns:m="http://schemas.openxmlformats.org/officeDocument/2006/math">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这一实例，</a:t>
                </a:r>
                <a:r>
                  <a:rPr lang="zh-CN" altLang="zh-CN"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x=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i="1">
                        <a:latin typeface="Cambria Math"/>
                      </a:rPr>
                      <m:t>𝑥</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i="1">
                        <a:latin typeface="Cambria Math"/>
                      </a:rPr>
                      <m:t>𝑦</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代入</a:t>
                </a:r>
                <a14:m>
                  <m:oMath xmlns:m="http://schemas.openxmlformats.org/officeDocument/2006/math">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，可知在训练样本中</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是一个</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例</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100810" y="1490183"/>
                <a:ext cx="3838475" cy="4247317"/>
              </a:xfrm>
              <a:prstGeom prst="rect">
                <a:avLst/>
              </a:prstGeom>
              <a:blipFill rotWithShape="1">
                <a:blip r:embed="rId4"/>
                <a:stretch>
                  <a:fillRect l="-1113" t="-1004" r="-954" b="-1004"/>
                </a:stretch>
              </a:blipFill>
            </p:spPr>
            <p:txBody>
              <a:bodyPr/>
              <a:lstStyle/>
              <a:p>
                <a:r>
                  <a:rPr lang="zh-CN" altLang="en-US">
                    <a:noFill/>
                  </a:rPr>
                  <a:t> </a:t>
                </a:r>
              </a:p>
            </p:txBody>
          </p:sp>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04354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796771009"/>
                  </p:ext>
                </p:extLst>
              </p:nvPr>
            </p:nvGraphicFramePr>
            <p:xfrm>
              <a:off x="193124" y="1025259"/>
              <a:ext cx="4906370" cy="5540572"/>
            </p:xfrm>
            <a:graphic>
              <a:graphicData uri="http://schemas.openxmlformats.org/drawingml/2006/table">
                <a:tbl>
                  <a:tblPr firstRow="1" firstCol="1" bandRow="1">
                    <a:tableStyleId>{5C22544A-7EE6-4342-B048-85BDC9FD1C3A}</a:tableStyleId>
                  </a:tblPr>
                  <a:tblGrid>
                    <a:gridCol w="1439839">
                      <a:extLst>
                        <a:ext uri="{9D8B030D-6E8A-4147-A177-3AD203B41FA5}">
                          <a16:colId xmlns:a16="http://schemas.microsoft.com/office/drawing/2014/main" xmlns="" val="20000"/>
                        </a:ext>
                      </a:extLst>
                    </a:gridCol>
                    <a:gridCol w="1023582">
                      <a:extLst>
                        <a:ext uri="{9D8B030D-6E8A-4147-A177-3AD203B41FA5}">
                          <a16:colId xmlns:a16="http://schemas.microsoft.com/office/drawing/2014/main" xmlns="" val="20001"/>
                        </a:ext>
                      </a:extLst>
                    </a:gridCol>
                    <a:gridCol w="750627">
                      <a:extLst>
                        <a:ext uri="{9D8B030D-6E8A-4147-A177-3AD203B41FA5}">
                          <a16:colId xmlns:a16="http://schemas.microsoft.com/office/drawing/2014/main" xmlns="" val="20002"/>
                        </a:ext>
                      </a:extLst>
                    </a:gridCol>
                    <a:gridCol w="873456">
                      <a:extLst>
                        <a:ext uri="{9D8B030D-6E8A-4147-A177-3AD203B41FA5}">
                          <a16:colId xmlns:a16="http://schemas.microsoft.com/office/drawing/2014/main" xmlns="" val="20003"/>
                        </a:ext>
                      </a:extLst>
                    </a:gridCol>
                    <a:gridCol w="818866">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43112">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=4</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𝐹𝑂𝐼𝐿</m:t>
                                </m:r>
                                <m:r>
                                  <a:rPr lang="en-US" sz="1200" smtClean="0">
                                    <a:solidFill>
                                      <a:schemeClr val="tx1"/>
                                    </a:solidFill>
                                    <a:effectLst/>
                                    <a:latin typeface="Cambria Math"/>
                                  </a:rPr>
                                  <m:t>_</m:t>
                                </m:r>
                                <m:r>
                                  <a:rPr lang="en-US" sz="1200" smtClean="0">
                                    <a:solidFill>
                                      <a:schemeClr val="tx1"/>
                                    </a:solidFill>
                                    <a:effectLst/>
                                    <a:latin typeface="Cambria Math"/>
                                  </a:rPr>
                                  <m:t>𝐺𝑎𝑖𝑛</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=3</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𝑪𝒐𝒖𝒑𝒍</m:t>
                                </m:r>
                                <m:r>
                                  <a:rPr lang="en-US" sz="1200" smtClean="0">
                                    <a:solidFill>
                                      <a:schemeClr val="tx1"/>
                                    </a:solidFill>
                                    <a:effectLst/>
                                    <a:latin typeface="Cambria Math"/>
                                  </a:rPr>
                                  <m:t>𝐞</m:t>
                                </m:r>
                                <m:r>
                                  <a:rPr lang="en-US" sz="1200" smtClean="0">
                                    <a:solidFill>
                                      <a:schemeClr val="tx1"/>
                                    </a:solidFill>
                                    <a:effectLst/>
                                    <a:latin typeface="Cambria Math"/>
                                  </a:rPr>
                                  <m:t>(</m:t>
                                </m:r>
                                <m:r>
                                  <a:rPr lang="en-US" sz="1200" smtClean="0">
                                    <a:solidFill>
                                      <a:schemeClr val="tx1"/>
                                    </a:solidFill>
                                    <a:effectLst/>
                                    <a:latin typeface="Cambria Math"/>
                                  </a:rPr>
                                  <m:t>𝒙</m:t>
                                </m:r>
                                <m:r>
                                  <a:rPr lang="en-US" sz="1200" smtClean="0">
                                    <a:solidFill>
                                      <a:schemeClr val="tx1"/>
                                    </a:solidFill>
                                    <a:effectLst/>
                                    <a:latin typeface="Cambria Math"/>
                                  </a:rPr>
                                  <m:t>, </m:t>
                                </m:r>
                                <m:r>
                                  <a:rPr lang="en-US" sz="1200" smtClean="0">
                                    <a:solidFill>
                                      <a:schemeClr val="tx1"/>
                                    </a:solidFill>
                                    <a:effectLst/>
                                    <a:latin typeface="Cambria Math"/>
                                  </a:rPr>
                                  <m:t>𝒛</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𝒎</m:t>
                                        </m:r>
                                      </m:e>
                                      <m:sub>
                                        <m:r>
                                          <a:rPr 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𝒎</m:t>
                                        </m:r>
                                      </m:e>
                                      <m:sub>
                                        <m:r>
                                          <a:rPr lang="zh-CN" alt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m:t>
                              </m:r>
                            </m:oMath>
                          </a14:m>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796771009"/>
                  </p:ext>
                </p:extLst>
              </p:nvPr>
            </p:nvGraphicFramePr>
            <p:xfrm>
              <a:off x="193124" y="1025259"/>
              <a:ext cx="4906370" cy="5540572"/>
            </p:xfrm>
            <a:graphic>
              <a:graphicData uri="http://schemas.openxmlformats.org/drawingml/2006/table">
                <a:tbl>
                  <a:tblPr firstRow="1" firstCol="1" bandRow="1">
                    <a:tableStyleId>{5C22544A-7EE6-4342-B048-85BDC9FD1C3A}</a:tableStyleId>
                  </a:tblPr>
                  <a:tblGrid>
                    <a:gridCol w="1439839"/>
                    <a:gridCol w="1023582"/>
                    <a:gridCol w="750627"/>
                    <a:gridCol w="873456"/>
                    <a:gridCol w="818866"/>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0">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24" t="-377500" r="-241102" b="-1822500"/>
                          </a:stretch>
                        </a:blip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377500" r="-226016" b="-1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377500" r="-93056" b="-1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1493" t="-377500" b="-1822500"/>
                          </a:stretch>
                        </a:blipFill>
                      </a:tcPr>
                    </a:tc>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24" t="-26602" r="-241102" b="-153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477500" r="-238690" b="-1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477500" r="-226016" b="-1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477500" r="-93056" b="-17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577500" r="-238690" b="-1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577500" r="-226016" b="-1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577500" r="-93056" b="-16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677500" r="-238690" b="-1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677500" r="-226016" b="-1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677500" r="-93056" b="-15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777500" r="-238690" b="-14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777500" r="-226016" b="-14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777500" r="-93056" b="-14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900000" r="-238690" b="-135897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900000" r="-226016" b="-135897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900000" r="-93056" b="-1358974"/>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975000" r="-238690" b="-1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975000" r="-226016" b="-1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975000" r="-93056" b="-12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075000" r="-238690" b="-1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075000" r="-226016" b="-1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075000" r="-93056" b="-11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175000" r="-238690" b="-10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175000" r="-226016" b="-10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175000" r="-93056" b="-10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275000" r="-238690" b="-9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275000" r="-226016" b="-9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275000" r="-93056" b="-9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375000" r="-238690" b="-8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375000" r="-226016" b="-8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375000" r="-93056" b="-8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475000" r="-238690" b="-7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475000" r="-226016" b="-7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475000" r="-93056" b="-7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575000" r="-238690" b="-6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575000" r="-226016" b="-6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575000" r="-93056" b="-6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675000" r="-238690" b="-5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675000" r="-226016" b="-5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675000" r="-93056" b="-5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820513" r="-238690" b="-4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820513" r="-226016" b="-4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820513" r="-93056" b="-438462"/>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872500" r="-238690" b="-3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872500" r="-226016" b="-3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872500" r="-93056" b="-3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972500" r="-238690" b="-2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972500" r="-226016" b="-2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972500" r="-93056" b="-2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2072500" r="-238690" b="-1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2072500" r="-226016" b="-1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2072500" r="-93056" b="-1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2172500" r="-238690" b="-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2172500" r="-226016" b="-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2172500" r="-93056" b="-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5349925" y="2106908"/>
                <a:ext cx="3582537" cy="2308324"/>
              </a:xfrm>
              <a:prstGeom prst="rect">
                <a:avLst/>
              </a:prstGeom>
            </p:spPr>
            <p:txBody>
              <a:bodyPr wrap="square">
                <a:spAutoFit/>
              </a:bodyPr>
              <a:lstStyle/>
              <a:p>
                <a14:m>
                  <m:oMath xmlns:m="http://schemas.openxmlformats.org/officeDocument/2006/math">
                    <m:r>
                      <a:rPr lang="en-US" altLang="zh-CN" i="1" smtClean="0">
                        <a:latin typeface="Cambria Math"/>
                      </a:rPr>
                      <m:t>𝑀𝑜𝑡h𝑒𝑟</m:t>
                    </m:r>
                    <m:d>
                      <m:dPr>
                        <m:ctrlPr>
                          <a:rPr lang="zh-CN" altLang="zh-CN" i="1">
                            <a:latin typeface="Cambria Math" charset="0"/>
                          </a:rPr>
                        </m:ctrlPr>
                      </m:dPr>
                      <m:e>
                        <m:r>
                          <a:rPr lang="en-US" altLang="zh-CN" b="0" i="1" smtClean="0">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en-US" altLang="zh-CN" dirty="0"/>
                  <a:t> </a:t>
                </a:r>
              </a:p>
              <a:p>
                <a:endParaRPr lang="en-US" altLang="zh-CN" dirty="0"/>
              </a:p>
              <a:p>
                <a:r>
                  <a:rPr lang="zh-CN" altLang="zh-CN" dirty="0">
                    <a:latin typeface="Times New Roman" panose="02020603050405020304" pitchFamily="18" charset="0"/>
                    <a:ea typeface="黑体" panose="02010609060101010101" pitchFamily="49" charset="-122"/>
                    <a:cs typeface="Times New Roman" panose="02020603050405020304" pitchFamily="18" charset="0"/>
                  </a:rPr>
                  <a:t>覆盖正例和</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例数量分别为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0</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acc>
                      <m:accPr>
                        <m:chr m:val="̂"/>
                        <m:ctrlPr>
                          <a:rPr lang="zh-CN" altLang="zh-CN" i="1">
                            <a:latin typeface="Cambria Math" charset="0"/>
                          </a:rPr>
                        </m:ctrlPr>
                      </m:accPr>
                      <m:e>
                        <m:sSub>
                          <m:sSubPr>
                            <m:ctrlPr>
                              <a:rPr lang="zh-CN" altLang="zh-CN" i="1">
                                <a:latin typeface="Cambria Math" charset="0"/>
                              </a:rPr>
                            </m:ctrlPr>
                          </m:sSubPr>
                          <m:e>
                            <m:r>
                              <a:rPr lang="en-US" altLang="zh-CN" i="1">
                                <a:latin typeface="Cambria Math"/>
                              </a:rPr>
                              <m:t>𝑚</m:t>
                            </m:r>
                          </m:e>
                          <m:sub>
                            <m:r>
                              <a:rPr lang="en-US" altLang="zh-CN" i="1">
                                <a:latin typeface="Cambria Math"/>
                              </a:rPr>
                              <m:t>+</m:t>
                            </m:r>
                          </m:sub>
                        </m:sSub>
                      </m:e>
                    </m:acc>
                    <m:r>
                      <a:rPr lang="en-US" altLang="zh-CN" i="1">
                        <a:latin typeface="Cambria Math"/>
                      </a:rPr>
                      <m:t>=0</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acc>
                      <m:accPr>
                        <m:chr m:val="̂"/>
                        <m:ctrlPr>
                          <a:rPr lang="zh-CN" altLang="zh-CN" i="1">
                            <a:latin typeface="Cambria Math" charset="0"/>
                          </a:rPr>
                        </m:ctrlPr>
                      </m:accPr>
                      <m:e>
                        <m:sSub>
                          <m:sSubPr>
                            <m:ctrlPr>
                              <a:rPr lang="zh-CN" altLang="zh-CN" i="1">
                                <a:latin typeface="Cambria Math" charset="0"/>
                              </a:rPr>
                            </m:ctrlPr>
                          </m:sSubPr>
                          <m:e>
                            <m:r>
                              <a:rPr lang="en-US" altLang="zh-CN" i="1">
                                <a:latin typeface="Cambria Math"/>
                              </a:rPr>
                              <m:t>𝑚</m:t>
                            </m:r>
                          </m:e>
                          <m:sub>
                            <m:r>
                              <a:rPr lang="zh-CN" altLang="en-US" i="1">
                                <a:latin typeface="Cambria Math"/>
                              </a:rPr>
                              <m:t>−</m:t>
                            </m:r>
                          </m:sub>
                        </m:sSub>
                      </m:e>
                    </m:acc>
                    <m:r>
                      <a:rPr lang="en-US" altLang="zh-CN" i="1">
                        <a:latin typeface="Cambria Math"/>
                      </a:rPr>
                      <m:t>=2</m:t>
                    </m:r>
                  </m:oMath>
                </a14:m>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dirty="0">
                    <a:latin typeface="Times New Roman" panose="02020603050405020304" pitchFamily="18" charset="0"/>
                    <a:ea typeface="黑体" panose="02010609060101010101" pitchFamily="49" charset="-122"/>
                    <a:cs typeface="Times New Roman" panose="02020603050405020304" pitchFamily="18" charset="0"/>
                  </a:rPr>
                  <a:t>由于</a:t>
                </a:r>
                <a14:m>
                  <m:oMath xmlns:m="http://schemas.openxmlformats.org/officeDocument/2006/math">
                    <m:acc>
                      <m:accPr>
                        <m:chr m:val="̂"/>
                        <m:ctrlPr>
                          <a:rPr lang="zh-CN" altLang="zh-CN" i="1">
                            <a:latin typeface="Cambria Math" charset="0"/>
                          </a:rPr>
                        </m:ctrlPr>
                      </m:accPr>
                      <m:e>
                        <m:sSub>
                          <m:sSubPr>
                            <m:ctrlPr>
                              <a:rPr lang="zh-CN" altLang="zh-CN" i="1">
                                <a:latin typeface="Cambria Math" charset="0"/>
                              </a:rPr>
                            </m:ctrlPr>
                          </m:sSubPr>
                          <m:e>
                            <m:r>
                              <a:rPr lang="en-US" altLang="zh-CN" i="1">
                                <a:latin typeface="Cambria Math"/>
                              </a:rPr>
                              <m:t>𝑚</m:t>
                            </m:r>
                          </m:e>
                          <m:sub>
                            <m:r>
                              <a:rPr lang="en-US" altLang="zh-CN" i="1">
                                <a:latin typeface="Cambria Math"/>
                              </a:rPr>
                              <m:t>+</m:t>
                            </m:r>
                          </m:sub>
                        </m:sSub>
                      </m:e>
                    </m:acc>
                    <m:r>
                      <a:rPr lang="en-US" altLang="zh-CN" i="1">
                        <a:latin typeface="Cambria Math"/>
                      </a:rPr>
                      <m:t>=0</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，代入</a:t>
                </a:r>
                <a14:m>
                  <m:oMath xmlns:m="http://schemas.openxmlformats.org/officeDocument/2006/math">
                    <m:r>
                      <a:rPr lang="en-US" altLang="zh-CN" i="1">
                        <a:latin typeface="Cambria Math"/>
                      </a:rPr>
                      <m:t>𝐹𝑂𝐼𝐿</m:t>
                    </m:r>
                    <m:r>
                      <a:rPr lang="en-US" altLang="zh-CN" i="1">
                        <a:latin typeface="Cambria Math"/>
                      </a:rPr>
                      <m:t>_</m:t>
                    </m:r>
                    <m:r>
                      <a:rPr lang="en-US" altLang="zh-CN" i="1">
                        <a:latin typeface="Cambria Math"/>
                      </a:rPr>
                      <m:t>𝐺𝑎𝑖𝑛</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公式时会出现负无穷的情况，此时</a:t>
                </a:r>
                <a14:m>
                  <m:oMath xmlns:m="http://schemas.openxmlformats.org/officeDocument/2006/math">
                    <m:r>
                      <a:rPr lang="en-US" altLang="zh-CN" i="1">
                        <a:latin typeface="Cambria Math"/>
                      </a:rPr>
                      <m:t>𝐹𝑂𝐼𝐿</m:t>
                    </m:r>
                    <m:r>
                      <a:rPr lang="en-US" altLang="zh-CN" i="1">
                        <a:latin typeface="Cambria Math"/>
                      </a:rPr>
                      <m:t>_</m:t>
                    </m:r>
                    <m:r>
                      <a:rPr lang="en-US" altLang="zh-CN" i="1">
                        <a:latin typeface="Cambria Math"/>
                      </a:rPr>
                      <m:t>𝐺𝑎𝑖𝑛</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记为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NA</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Not Available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349924" y="1580181"/>
                <a:ext cx="3582537" cy="2308324"/>
              </a:xfrm>
              <a:prstGeom prst="rect">
                <a:avLst/>
              </a:prstGeom>
              <a:blipFill rotWithShape="1">
                <a:blip r:embed="rId4"/>
                <a:stretch>
                  <a:fillRect l="-1533" r="-7836" b="-3430"/>
                </a:stretch>
              </a:blipFill>
            </p:spPr>
            <p:txBody>
              <a:bodyPr/>
              <a:lstStyle/>
              <a:p>
                <a:r>
                  <a:rPr lang="zh-CN" altLang="en-US">
                    <a:noFill/>
                  </a:rPr>
                  <a:t> </a:t>
                </a:r>
              </a:p>
            </p:txBody>
          </p:sp>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77818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614028770"/>
                  </p:ext>
                </p:extLst>
              </p:nvPr>
            </p:nvGraphicFramePr>
            <p:xfrm>
              <a:off x="116006" y="1025259"/>
              <a:ext cx="4906370" cy="5540572"/>
            </p:xfrm>
            <a:graphic>
              <a:graphicData uri="http://schemas.openxmlformats.org/drawingml/2006/table">
                <a:tbl>
                  <a:tblPr firstRow="1" firstCol="1" bandRow="1">
                    <a:tableStyleId>{5C22544A-7EE6-4342-B048-85BDC9FD1C3A}</a:tableStyleId>
                  </a:tblPr>
                  <a:tblGrid>
                    <a:gridCol w="1439839">
                      <a:extLst>
                        <a:ext uri="{9D8B030D-6E8A-4147-A177-3AD203B41FA5}">
                          <a16:colId xmlns:a16="http://schemas.microsoft.com/office/drawing/2014/main" xmlns="" val="20000"/>
                        </a:ext>
                      </a:extLst>
                    </a:gridCol>
                    <a:gridCol w="1023582">
                      <a:extLst>
                        <a:ext uri="{9D8B030D-6E8A-4147-A177-3AD203B41FA5}">
                          <a16:colId xmlns:a16="http://schemas.microsoft.com/office/drawing/2014/main" xmlns="" val="20001"/>
                        </a:ext>
                      </a:extLst>
                    </a:gridCol>
                    <a:gridCol w="750627">
                      <a:extLst>
                        <a:ext uri="{9D8B030D-6E8A-4147-A177-3AD203B41FA5}">
                          <a16:colId xmlns:a16="http://schemas.microsoft.com/office/drawing/2014/main" xmlns="" val="20002"/>
                        </a:ext>
                      </a:extLst>
                    </a:gridCol>
                    <a:gridCol w="873456">
                      <a:extLst>
                        <a:ext uri="{9D8B030D-6E8A-4147-A177-3AD203B41FA5}">
                          <a16:colId xmlns:a16="http://schemas.microsoft.com/office/drawing/2014/main" xmlns="" val="20003"/>
                        </a:ext>
                      </a:extLst>
                    </a:gridCol>
                    <a:gridCol w="818866">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43112">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=4</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𝐹𝑂𝐼𝐿</m:t>
                                </m:r>
                                <m:r>
                                  <a:rPr lang="en-US" sz="1200" smtClean="0">
                                    <a:solidFill>
                                      <a:schemeClr val="tx1"/>
                                    </a:solidFill>
                                    <a:effectLst/>
                                    <a:latin typeface="Cambria Math"/>
                                  </a:rPr>
                                  <m:t>_</m:t>
                                </m:r>
                                <m:r>
                                  <a:rPr lang="en-US" sz="1200" smtClean="0">
                                    <a:solidFill>
                                      <a:schemeClr val="tx1"/>
                                    </a:solidFill>
                                    <a:effectLst/>
                                    <a:latin typeface="Cambria Math"/>
                                  </a:rPr>
                                  <m:t>𝐺𝑎𝑖𝑛</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=3</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𝑪𝒐𝒖𝒑𝒍</m:t>
                                </m:r>
                                <m:r>
                                  <a:rPr lang="en-US" sz="1200" smtClean="0">
                                    <a:solidFill>
                                      <a:schemeClr val="tx1"/>
                                    </a:solidFill>
                                    <a:effectLst/>
                                    <a:latin typeface="Cambria Math"/>
                                  </a:rPr>
                                  <m:t>𝐞</m:t>
                                </m:r>
                                <m:r>
                                  <a:rPr lang="en-US" sz="1200" smtClean="0">
                                    <a:solidFill>
                                      <a:schemeClr val="tx1"/>
                                    </a:solidFill>
                                    <a:effectLst/>
                                    <a:latin typeface="Cambria Math"/>
                                  </a:rPr>
                                  <m:t>(</m:t>
                                </m:r>
                                <m:r>
                                  <a:rPr lang="en-US" sz="1200" smtClean="0">
                                    <a:solidFill>
                                      <a:schemeClr val="tx1"/>
                                    </a:solidFill>
                                    <a:effectLst/>
                                    <a:latin typeface="Cambria Math"/>
                                  </a:rPr>
                                  <m:t>𝒙</m:t>
                                </m:r>
                                <m:r>
                                  <a:rPr lang="en-US" sz="1200" smtClean="0">
                                    <a:solidFill>
                                      <a:schemeClr val="tx1"/>
                                    </a:solidFill>
                                    <a:effectLst/>
                                    <a:latin typeface="Cambria Math"/>
                                  </a:rPr>
                                  <m:t>, </m:t>
                                </m:r>
                                <m:r>
                                  <a:rPr lang="en-US" sz="1200" smtClean="0">
                                    <a:solidFill>
                                      <a:schemeClr val="tx1"/>
                                    </a:solidFill>
                                    <a:effectLst/>
                                    <a:latin typeface="Cambria Math"/>
                                  </a:rPr>
                                  <m:t>𝒛</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𝒎</m:t>
                                        </m:r>
                                      </m:e>
                                      <m:sub>
                                        <m:r>
                                          <a:rPr 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𝒎</m:t>
                                        </m:r>
                                      </m:e>
                                      <m:sub>
                                        <m:r>
                                          <a:rPr lang="zh-CN" alt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m:t>
                              </m:r>
                            </m:oMath>
                          </a14:m>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charset="0"/>
                                      </a:rPr>
                                    </m:ctrlPr>
                                  </m:accPr>
                                  <m:e>
                                    <m:sSub>
                                      <m:sSubPr>
                                        <m:ctrlPr>
                                          <a:rPr lang="zh-CN" sz="1200" i="1">
                                            <a:solidFill>
                                              <a:schemeClr val="tx1"/>
                                            </a:solidFill>
                                            <a:effectLst/>
                                            <a:latin typeface="Cambria Math"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614028770"/>
                  </p:ext>
                </p:extLst>
              </p:nvPr>
            </p:nvGraphicFramePr>
            <p:xfrm>
              <a:off x="116006" y="1025259"/>
              <a:ext cx="4906370" cy="5540572"/>
            </p:xfrm>
            <a:graphic>
              <a:graphicData uri="http://schemas.openxmlformats.org/drawingml/2006/table">
                <a:tbl>
                  <a:tblPr firstRow="1" firstCol="1" bandRow="1">
                    <a:tableStyleId>{5C22544A-7EE6-4342-B048-85BDC9FD1C3A}</a:tableStyleId>
                  </a:tblPr>
                  <a:tblGrid>
                    <a:gridCol w="1439839"/>
                    <a:gridCol w="1023582"/>
                    <a:gridCol w="750627"/>
                    <a:gridCol w="873456"/>
                    <a:gridCol w="818866"/>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0">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77500" r="-241102" b="-1822500"/>
                          </a:stretch>
                        </a:blip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377500" r="-226016" b="-1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377500" r="-93056" b="-1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0746" t="-377500" b="-1822500"/>
                          </a:stretch>
                        </a:blipFill>
                      </a:tcPr>
                    </a:tc>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6602" r="-241102" b="-153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477500" r="-238690" b="-1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477500" r="-226016" b="-1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477500" r="-93056" b="-17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577500" r="-238690" b="-1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577500" r="-226016" b="-1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577500" r="-93056" b="-16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677500" r="-238690" b="-1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677500" r="-226016" b="-1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677500" r="-93056" b="-15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777500" r="-238690" b="-14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777500" r="-226016" b="-14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777500" r="-93056" b="-14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900000" r="-238690" b="-135897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900000" r="-226016" b="-135897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900000" r="-93056" b="-1358974"/>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975000" r="-238690" b="-1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975000" r="-226016" b="-1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975000" r="-93056" b="-12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075000" r="-238690" b="-1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075000" r="-226016" b="-1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075000" r="-93056" b="-11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175000" r="-238690" b="-10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175000" r="-226016" b="-10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175000" r="-93056" b="-10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275000" r="-238690" b="-9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275000" r="-226016" b="-9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275000" r="-93056" b="-9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375000" r="-238690" b="-8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375000" r="-226016" b="-8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375000" r="-93056" b="-8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475000" r="-238690" b="-7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475000" r="-226016" b="-7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475000" r="-93056" b="-7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575000" r="-238690" b="-6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575000" r="-226016" b="-6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575000" r="-93056" b="-6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675000" r="-238690" b="-5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675000" r="-226016" b="-5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675000" r="-93056" b="-5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820513" r="-238690" b="-4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820513" r="-226016" b="-4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820513" r="-93056" b="-438462"/>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872500" r="-238690" b="-3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872500" r="-226016" b="-3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872500" r="-93056" b="-3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972500" r="-238690" b="-2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972500" r="-226016" b="-2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972500" r="-93056" b="-2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2072500" r="-238690" b="-1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2072500" r="-226016" b="-1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2072500" r="-93056" b="-1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2172500" r="-238690" b="-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2172500" r="-226016" b="-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2172500" r="-93056" b="-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3" name="矩形 2"/>
              <p:cNvSpPr/>
              <p:nvPr/>
            </p:nvSpPr>
            <p:spPr>
              <a:xfrm>
                <a:off x="5207749" y="2259450"/>
                <a:ext cx="3794078" cy="2308324"/>
              </a:xfrm>
              <a:prstGeom prst="rect">
                <a:avLst/>
              </a:prstGeom>
            </p:spPr>
            <p:txBody>
              <a:bodyPr wrap="square">
                <a:spAutoFit/>
              </a:bodyPr>
              <a:lstStyle/>
              <a:p>
                <a:r>
                  <a:rPr lang="zh-CN" altLang="zh-CN" dirty="0">
                    <a:latin typeface="Times New Roman" panose="02020603050405020304" pitchFamily="18" charset="0"/>
                    <a:ea typeface="黑体" panose="02010609060101010101" pitchFamily="49" charset="-122"/>
                    <a:cs typeface="Times New Roman" panose="02020603050405020304" pitchFamily="18" charset="0"/>
                  </a:rPr>
                  <a:t>如果将</a:t>
                </a:r>
                <a14:m>
                  <m:oMath xmlns:m="http://schemas.openxmlformats.org/officeDocument/2006/math">
                    <m:r>
                      <a:rPr lang="en-US" altLang="zh-CN" i="1">
                        <a:latin typeface="Cambria Math"/>
                      </a:rPr>
                      <m:t>𝐶𝑜𝑢𝑝𝑙</m:t>
                    </m:r>
                    <m:r>
                      <m:rPr>
                        <m:sty m:val="p"/>
                      </m:rPr>
                      <a:rPr lang="en-US" altLang="zh-CN">
                        <a:latin typeface="Cambria Math"/>
                      </a:rPr>
                      <m:t>e</m:t>
                    </m:r>
                    <m:r>
                      <a:rPr lang="en-US" altLang="zh-CN">
                        <a:latin typeface="Cambria Math"/>
                      </a:rPr>
                      <m:t>(</m:t>
                    </m:r>
                    <m:r>
                      <a:rPr lang="en-US" altLang="zh-CN" i="1">
                        <a:latin typeface="Cambria Math"/>
                      </a:rPr>
                      <m:t>𝑥</m:t>
                    </m:r>
                    <m:r>
                      <a:rPr lang="en-US" altLang="zh-CN" i="1">
                        <a:latin typeface="Cambria Math"/>
                      </a:rPr>
                      <m:t>,</m:t>
                    </m:r>
                    <m:r>
                      <a:rPr lang="en-US" altLang="zh-CN">
                        <a:latin typeface="Cambria Math"/>
                      </a:rPr>
                      <m:t> </m:t>
                    </m:r>
                    <m:r>
                      <a:rPr lang="en-US" altLang="zh-CN" i="1">
                        <a:latin typeface="Cambria Math"/>
                      </a:rPr>
                      <m:t>𝑧</m:t>
                    </m:r>
                    <m:r>
                      <a:rPr lang="en-US" altLang="zh-CN">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作为前提约束谓词加入</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可得到</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如下推理规则</a:t>
                </a:r>
                <a14:m>
                  <m:oMath xmlns:m="http://schemas.openxmlformats.org/officeDocument/2006/math">
                    <m:r>
                      <a:rPr lang="en-US" altLang="zh-CN" i="1">
                        <a:latin typeface="Cambria Math"/>
                      </a:rPr>
                      <m:t>𝐶𝑜𝑢𝑝𝑙</m:t>
                    </m:r>
                    <m:r>
                      <m:rPr>
                        <m:sty m:val="p"/>
                      </m:rPr>
                      <a:rPr lang="en-US" altLang="zh-CN">
                        <a:latin typeface="Cambria Math"/>
                      </a:rPr>
                      <m:t>e</m:t>
                    </m:r>
                    <m:r>
                      <a:rPr lang="en-US" altLang="zh-CN">
                        <a:latin typeface="Cambria Math"/>
                      </a:rPr>
                      <m:t>(</m:t>
                    </m:r>
                    <m:r>
                      <a:rPr lang="en-US" altLang="zh-CN" i="1">
                        <a:latin typeface="Cambria Math"/>
                      </a:rPr>
                      <m:t>𝑥</m:t>
                    </m:r>
                    <m:r>
                      <a:rPr lang="en-US" altLang="zh-CN" i="1">
                        <a:latin typeface="Cambria Math"/>
                      </a:rPr>
                      <m:t>,</m:t>
                    </m:r>
                    <m:r>
                      <a:rPr lang="en-US" altLang="zh-CN">
                        <a:latin typeface="Cambria Math"/>
                      </a:rPr>
                      <m:t> </m:t>
                    </m:r>
                    <m:r>
                      <a:rPr lang="en-US" altLang="zh-CN" i="1">
                        <a:latin typeface="Cambria Math"/>
                      </a:rPr>
                      <m:t>𝑧</m:t>
                    </m:r>
                    <m:r>
                      <a:rPr lang="en-US" altLang="zh-CN">
                        <a:latin typeface="Cambria Math"/>
                      </a:rPr>
                      <m:t>)</m:t>
                    </m:r>
                    <m:r>
                      <a:rPr lang="en-US" altLang="zh-CN" i="1">
                        <a:latin typeface="Cambria Math"/>
                      </a:rPr>
                      <m:t>→</m:t>
                    </m:r>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dirty="0">
                    <a:latin typeface="Times New Roman" panose="02020603050405020304" pitchFamily="18" charset="0"/>
                    <a:ea typeface="黑体" panose="02010609060101010101" pitchFamily="49" charset="-122"/>
                    <a:cs typeface="Times New Roman" panose="02020603050405020304" pitchFamily="18" charset="0"/>
                  </a:rPr>
                  <a:t>在背景知识中，</a:t>
                </a:r>
                <a14:m>
                  <m:oMath xmlns:m="http://schemas.openxmlformats.org/officeDocument/2006/math">
                    <m:r>
                      <a:rPr lang="en-US" altLang="zh-CN" i="1">
                        <a:latin typeface="Cambria Math"/>
                      </a:rPr>
                      <m:t>𝐶𝑜𝑢𝑝𝑙</m:t>
                    </m:r>
                    <m:r>
                      <m:rPr>
                        <m:sty m:val="p"/>
                      </m:rPr>
                      <a:rPr lang="en-US" altLang="zh-CN">
                        <a:latin typeface="Cambria Math"/>
                      </a:rPr>
                      <m:t>e</m:t>
                    </m:r>
                    <m:r>
                      <a:rPr lang="en-US" altLang="zh-CN">
                        <a:latin typeface="Cambria Math"/>
                      </a:rPr>
                      <m:t>(</m:t>
                    </m:r>
                    <m:r>
                      <a:rPr lang="en-US" altLang="zh-CN" i="1">
                        <a:latin typeface="Cambria Math"/>
                      </a:rPr>
                      <m:t>𝑥</m:t>
                    </m:r>
                    <m:r>
                      <a:rPr lang="en-US" altLang="zh-CN" i="1">
                        <a:latin typeface="Cambria Math"/>
                      </a:rPr>
                      <m:t>,</m:t>
                    </m:r>
                    <m:r>
                      <a:rPr lang="en-US" altLang="zh-CN">
                        <a:latin typeface="Cambria Math"/>
                      </a:rPr>
                      <m:t> </m:t>
                    </m:r>
                    <m:r>
                      <a:rPr lang="en-US" altLang="zh-CN" i="1">
                        <a:latin typeface="Cambria Math"/>
                      </a:rPr>
                      <m:t>𝑧</m:t>
                    </m:r>
                    <m:r>
                      <a:rPr lang="en-US" altLang="zh-CN">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只有一个实例</a:t>
                </a:r>
                <a14:m>
                  <m:oMath xmlns:m="http://schemas.openxmlformats.org/officeDocument/2006/math">
                    <m:r>
                      <a:rPr lang="en-US" altLang="zh-CN" i="1">
                        <a:latin typeface="Cambria Math"/>
                      </a:rPr>
                      <m:t>𝐶𝑜𝑢𝑝𝑙</m:t>
                    </m:r>
                    <m:r>
                      <m:rPr>
                        <m:sty m:val="p"/>
                      </m:rPr>
                      <a:rPr lang="en-US" altLang="zh-CN">
                        <a:latin typeface="Cambria Math"/>
                      </a:rPr>
                      <m:t>e</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i="1">
                        <a:latin typeface="Cambria Math"/>
                      </a:rPr>
                      <m:t>𝑥</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i="1">
                        <a:latin typeface="Cambria Math"/>
                      </a:rPr>
                      <m:t>𝑧</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，将其代入</a:t>
                </a:r>
                <a14:m>
                  <m:oMath xmlns:m="http://schemas.openxmlformats.org/officeDocument/2006/math">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a:t>
                </a:r>
                <a14:m>
                  <m:oMath xmlns:m="http://schemas.openxmlformats.org/officeDocument/2006/math">
                    <m:r>
                      <a:rPr lang="en-US" altLang="zh-CN" i="1">
                        <a:latin typeface="Cambria Math"/>
                      </a:rPr>
                      <m:t>𝑦</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5207749" y="1694587"/>
                <a:ext cx="3794078" cy="2308324"/>
              </a:xfrm>
              <a:prstGeom prst="rect">
                <a:avLst/>
              </a:prstGeom>
              <a:blipFill rotWithShape="1">
                <a:blip r:embed="rId4"/>
                <a:stretch>
                  <a:fillRect l="-1284" t="-1847" r="-642" b="-3430"/>
                </a:stretch>
              </a:blipFill>
            </p:spPr>
            <p:txBody>
              <a:bodyPr/>
              <a:lstStyle/>
              <a:p>
                <a:r>
                  <a:rPr lang="zh-CN" altLang="en-US">
                    <a:noFill/>
                  </a:rPr>
                  <a:t> </a:t>
                </a:r>
              </a:p>
            </p:txBody>
          </p:sp>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884520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912306362"/>
                  </p:ext>
                </p:extLst>
              </p:nvPr>
            </p:nvGraphicFramePr>
            <p:xfrm>
              <a:off x="129655" y="908219"/>
              <a:ext cx="4524233" cy="5780229"/>
            </p:xfrm>
            <a:graphic>
              <a:graphicData uri="http://schemas.openxmlformats.org/drawingml/2006/table">
                <a:tbl>
                  <a:tblPr firstRow="1" firstCol="1" bandRow="1">
                    <a:tableStyleId>{5C22544A-7EE6-4342-B048-85BDC9FD1C3A}</a:tableStyleId>
                  </a:tblPr>
                  <a:tblGrid>
                    <a:gridCol w="938992">
                      <a:extLst>
                        <a:ext uri="{9D8B030D-6E8A-4147-A177-3AD203B41FA5}">
                          <a16:colId xmlns:a16="http://schemas.microsoft.com/office/drawing/2014/main" xmlns="" val="20000"/>
                        </a:ext>
                      </a:extLst>
                    </a:gridCol>
                    <a:gridCol w="1332564">
                      <a:extLst>
                        <a:ext uri="{9D8B030D-6E8A-4147-A177-3AD203B41FA5}">
                          <a16:colId xmlns:a16="http://schemas.microsoft.com/office/drawing/2014/main" xmlns="" val="20001"/>
                        </a:ext>
                      </a:extLst>
                    </a:gridCol>
                    <a:gridCol w="692163">
                      <a:extLst>
                        <a:ext uri="{9D8B030D-6E8A-4147-A177-3AD203B41FA5}">
                          <a16:colId xmlns:a16="http://schemas.microsoft.com/office/drawing/2014/main" xmlns="" val="20002"/>
                        </a:ext>
                      </a:extLst>
                    </a:gridCol>
                    <a:gridCol w="805426">
                      <a:extLst>
                        <a:ext uri="{9D8B030D-6E8A-4147-A177-3AD203B41FA5}">
                          <a16:colId xmlns:a16="http://schemas.microsoft.com/office/drawing/2014/main" xmlns="" val="20003"/>
                        </a:ext>
                      </a:extLst>
                    </a:gridCol>
                    <a:gridCol w="755088">
                      <a:extLst>
                        <a:ext uri="{9D8B030D-6E8A-4147-A177-3AD203B41FA5}">
                          <a16:colId xmlns:a16="http://schemas.microsoft.com/office/drawing/2014/main" xmlns="" val="20004"/>
                        </a:ext>
                      </a:extLst>
                    </a:gridCol>
                  </a:tblGrid>
                  <a:tr h="555684">
                    <a:tc gridSpan="2">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426720">
                    <a:tc>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421809">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𝐹𝑎𝑡h𝑒𝑟</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000" i="1" smtClean="0">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000" i="1" smtClean="0">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r>
                                  <a:rPr lang="en-US" sz="1000">
                                    <a:solidFill>
                                      <a:schemeClr val="tx1"/>
                                    </a:solidFill>
                                    <a:effectLst/>
                                    <a:latin typeface="Cambria Math"/>
                                  </a:rPr>
                                  <m:t>=4</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𝐹𝑂𝐼𝐿</m:t>
                                </m:r>
                                <m:r>
                                  <a:rPr lang="en-US" sz="1000" smtClean="0">
                                    <a:solidFill>
                                      <a:schemeClr val="tx1"/>
                                    </a:solidFill>
                                    <a:effectLst/>
                                    <a:latin typeface="Cambria Math"/>
                                  </a:rPr>
                                  <m:t>_</m:t>
                                </m:r>
                                <m:r>
                                  <a:rPr lang="en-US" sz="1000" smtClean="0">
                                    <a:solidFill>
                                      <a:schemeClr val="tx1"/>
                                    </a:solidFill>
                                    <a:effectLst/>
                                    <a:latin typeface="Cambria Math"/>
                                  </a:rPr>
                                  <m:t>𝐺𝑎𝑖𝑛</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𝐹𝑎𝑡h𝑒𝑟</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=2</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 </m:t>
                                </m:r>
                                <m:r>
                                  <a:rPr lang="en-US" sz="1000" smtClean="0">
                                    <a:solidFill>
                                      <a:schemeClr val="tx1"/>
                                    </a:solidFill>
                                    <a:effectLst/>
                                    <a:latin typeface="Cambria Math"/>
                                  </a:rPr>
                                  <m:t>𝑧</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=2</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 </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 </m:t>
                                </m:r>
                                <m:r>
                                  <a:rPr lang="en-US" sz="1000" smtClean="0">
                                    <a:solidFill>
                                      <a:schemeClr val="tx1"/>
                                    </a:solidFill>
                                    <a:effectLst/>
                                    <a:latin typeface="Cambria Math"/>
                                  </a:rPr>
                                  <m:t>𝑧</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 </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=3</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=2</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𝐶𝑜𝑢𝑝𝑙</m:t>
                                </m:r>
                                <m:r>
                                  <m:rPr>
                                    <m:sty m:val="p"/>
                                  </m:rPr>
                                  <a:rPr lang="en-US" sz="1000" smtClean="0">
                                    <a:solidFill>
                                      <a:schemeClr val="tx1"/>
                                    </a:solidFill>
                                    <a:effectLst/>
                                    <a:latin typeface="Cambria Math"/>
                                  </a:rPr>
                                  <m:t>e</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𝑪𝒐𝒖𝒑𝒍</m:t>
                                </m:r>
                                <m:r>
                                  <a:rPr lang="en-US" sz="1000" smtClean="0">
                                    <a:solidFill>
                                      <a:schemeClr val="tx1"/>
                                    </a:solidFill>
                                    <a:effectLst/>
                                    <a:latin typeface="Cambria Math"/>
                                  </a:rPr>
                                  <m:t>𝐞</m:t>
                                </m:r>
                                <m:r>
                                  <a:rPr lang="en-US" sz="1000" smtClean="0">
                                    <a:solidFill>
                                      <a:schemeClr val="tx1"/>
                                    </a:solidFill>
                                    <a:effectLst/>
                                    <a:latin typeface="Cambria Math"/>
                                  </a:rPr>
                                  <m:t>(</m:t>
                                </m:r>
                                <m:r>
                                  <a:rPr lang="en-US" sz="1000" smtClean="0">
                                    <a:solidFill>
                                      <a:schemeClr val="tx1"/>
                                    </a:solidFill>
                                    <a:effectLst/>
                                    <a:latin typeface="Cambria Math"/>
                                  </a:rPr>
                                  <m:t>𝒙</m:t>
                                </m:r>
                                <m:r>
                                  <a:rPr lang="en-US" sz="1000" smtClean="0">
                                    <a:solidFill>
                                      <a:schemeClr val="tx1"/>
                                    </a:solidFill>
                                    <a:effectLst/>
                                    <a:latin typeface="Cambria Math"/>
                                  </a:rPr>
                                  <m:t>, </m:t>
                                </m:r>
                                <m:r>
                                  <a:rPr lang="en-US" sz="1000" smtClean="0">
                                    <a:solidFill>
                                      <a:schemeClr val="tx1"/>
                                    </a:solidFill>
                                    <a:effectLst/>
                                    <a:latin typeface="Cambria Math"/>
                                  </a:rPr>
                                  <m:t>𝒛</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𝒎</m:t>
                                        </m:r>
                                      </m:e>
                                      <m:sub>
                                        <m:r>
                                          <a:rPr lang="en-US" sz="1000">
                                            <a:solidFill>
                                              <a:schemeClr val="tx1"/>
                                            </a:solidFill>
                                            <a:effectLst/>
                                            <a:latin typeface="Cambria Math"/>
                                          </a:rPr>
                                          <m:t>+</m:t>
                                        </m:r>
                                      </m:sub>
                                    </m:sSub>
                                  </m:e>
                                </m:acc>
                                <m:r>
                                  <a:rPr lang="en-US" sz="1000">
                                    <a:solidFill>
                                      <a:schemeClr val="tx1"/>
                                    </a:solidFill>
                                    <a:effectLst/>
                                    <a:latin typeface="Cambria Math"/>
                                  </a:rPr>
                                  <m:t>=</m:t>
                                </m:r>
                                <m:r>
                                  <a:rPr lang="en-US" sz="1000">
                                    <a:solidFill>
                                      <a:schemeClr val="tx1"/>
                                    </a:solidFill>
                                    <a:effectLst/>
                                    <a:latin typeface="Cambria Math"/>
                                  </a:rPr>
                                  <m:t>𝟏</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𝒎</m:t>
                                        </m:r>
                                      </m:e>
                                      <m:sub>
                                        <m:r>
                                          <a:rPr lang="zh-CN" altLang="en-US" sz="1000">
                                            <a:solidFill>
                                              <a:schemeClr val="tx1"/>
                                            </a:solidFill>
                                            <a:effectLst/>
                                            <a:latin typeface="Cambria Math"/>
                                          </a:rPr>
                                          <m:t>−</m:t>
                                        </m:r>
                                      </m:sub>
                                    </m:sSub>
                                  </m:e>
                                </m:acc>
                                <m:r>
                                  <a:rPr lang="en-US" sz="1000">
                                    <a:solidFill>
                                      <a:schemeClr val="tx1"/>
                                    </a:solidFill>
                                    <a:effectLst/>
                                    <a:latin typeface="Cambria Math"/>
                                  </a:rPr>
                                  <m:t>=</m:t>
                                </m:r>
                                <m:r>
                                  <a:rPr lang="en-US" sz="1000">
                                    <a:solidFill>
                                      <a:schemeClr val="tx1"/>
                                    </a:solidFill>
                                    <a:effectLst/>
                                    <a:latin typeface="Cambria Math"/>
                                  </a:rPr>
                                  <m:t>𝟏</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𝐶𝑜𝑢𝑝𝑙</m:t>
                                </m:r>
                                <m:r>
                                  <m:rPr>
                                    <m:sty m:val="p"/>
                                  </m:rPr>
                                  <a:rPr lang="en-US" sz="1000" smtClean="0">
                                    <a:solidFill>
                                      <a:schemeClr val="tx1"/>
                                    </a:solidFill>
                                    <a:effectLst/>
                                    <a:latin typeface="Cambria Math"/>
                                  </a:rPr>
                                  <m:t>e</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 </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m:t>
                              </m:r>
                            </m:oMath>
                          </a14:m>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𝐶𝑜𝑢𝑝𝑙</m:t>
                                </m:r>
                                <m:r>
                                  <m:rPr>
                                    <m:sty m:val="p"/>
                                  </m:rPr>
                                  <a:rPr lang="en-US" sz="1000" smtClean="0">
                                    <a:solidFill>
                                      <a:schemeClr val="tx1"/>
                                    </a:solidFill>
                                    <a:effectLst/>
                                    <a:latin typeface="Cambria Math"/>
                                  </a:rPr>
                                  <m:t>e</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 </m:t>
                                </m:r>
                                <m:r>
                                  <a:rPr lang="en-US" sz="1000" smtClean="0">
                                    <a:solidFill>
                                      <a:schemeClr val="tx1"/>
                                    </a:solidFill>
                                    <a:effectLst/>
                                    <a:latin typeface="Cambria Math"/>
                                  </a:rPr>
                                  <m:t>𝑧</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𝐶𝑜𝑢𝑝𝑙</m:t>
                                </m:r>
                                <m:r>
                                  <m:rPr>
                                    <m:sty m:val="p"/>
                                  </m:rPr>
                                  <a:rPr lang="en-US" sz="1000" smtClean="0">
                                    <a:solidFill>
                                      <a:schemeClr val="tx1"/>
                                    </a:solidFill>
                                    <a:effectLst/>
                                    <a:latin typeface="Cambria Math"/>
                                  </a:rPr>
                                  <m:t>e</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 </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=2</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𝐶𝑜𝑢𝑝𝑙</m:t>
                                </m:r>
                                <m:r>
                                  <m:rPr>
                                    <m:sty m:val="p"/>
                                  </m:rPr>
                                  <a:rPr lang="en-US" sz="1000" smtClean="0">
                                    <a:solidFill>
                                      <a:schemeClr val="tx1"/>
                                    </a:solidFill>
                                    <a:effectLst/>
                                    <a:latin typeface="Cambria Math"/>
                                  </a:rPr>
                                  <m:t>e</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charset="0"/>
                                      </a:rPr>
                                    </m:ctrlPr>
                                  </m:accPr>
                                  <m:e>
                                    <m:sSub>
                                      <m:sSubPr>
                                        <m:ctrlPr>
                                          <a:rPr lang="zh-CN" sz="1000" i="1">
                                            <a:solidFill>
                                              <a:schemeClr val="tx1"/>
                                            </a:solidFill>
                                            <a:effectLst/>
                                            <a:latin typeface="Cambria Math"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912306362"/>
                  </p:ext>
                </p:extLst>
              </p:nvPr>
            </p:nvGraphicFramePr>
            <p:xfrm>
              <a:off x="129655" y="908219"/>
              <a:ext cx="4524233" cy="5780229"/>
            </p:xfrm>
            <a:graphic>
              <a:graphicData uri="http://schemas.openxmlformats.org/drawingml/2006/table">
                <a:tbl>
                  <a:tblPr firstRow="1" firstCol="1" bandRow="1">
                    <a:tableStyleId>{5C22544A-7EE6-4342-B048-85BDC9FD1C3A}</a:tableStyleId>
                  </a:tblPr>
                  <a:tblGrid>
                    <a:gridCol w="938992"/>
                    <a:gridCol w="1332564"/>
                    <a:gridCol w="692163"/>
                    <a:gridCol w="805426"/>
                    <a:gridCol w="755088"/>
                  </a:tblGrid>
                  <a:tr h="555684">
                    <a:tc gridSpan="2">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26720">
                    <a:tc>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21809">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34783" r="-382468" b="-1047826"/>
                          </a:stretch>
                        </a:blipFill>
                      </a:tcPr>
                    </a:tc>
                    <a:tc>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234783" r="-227434" b="-1047826"/>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234783" r="-94697" b="-1047826"/>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98387" t="-234783" r="-806" b="-1047826"/>
                          </a:stretch>
                        </a:blipFill>
                      </a:tcPr>
                    </a:tc>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2173" r="-382468" b="-696"/>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577500" r="-168950" b="-17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577500" r="-227434" b="-17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577500" r="-94697" b="-1707500"/>
                          </a:stretch>
                        </a:blip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677500" r="-168950" b="-16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677500" r="-227434" b="-16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677500" r="-94697" b="-1607500"/>
                          </a:stretch>
                        </a:blip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777500" r="-168950" b="-15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777500" r="-227434" b="-15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777500" r="-94697" b="-1507500"/>
                          </a:stretch>
                        </a:blip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877500" r="-168950" b="-14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877500" r="-227434" b="-14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877500" r="-94697" b="-1407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977500" r="-168950" b="-13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977500" r="-227434" b="-13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977500" r="-94697" b="-1307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077500" r="-168950" b="-12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077500" r="-227434" b="-12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077500" r="-94697" b="-1207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207692" r="-168950" b="-11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207692" r="-227434" b="-11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207692" r="-94697" b="-1138462"/>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275000" r="-168950" b="-10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275000" r="-227434" b="-10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275000" r="-94697" b="-10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375000" r="-168950" b="-9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375000" r="-227434" b="-9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375000" r="-94697" b="-9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475000" r="-168950" b="-8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475000" r="-227434" b="-8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475000" r="-94697" b="-8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575000" r="-168950" b="-7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575000" r="-227434" b="-7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575000" r="-94697" b="-7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675000" r="-168950" b="-6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675000" r="-227434" b="-6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675000" r="-94697" b="-6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775000" r="-168950" b="-5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775000" r="-227434" b="-5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775000" r="-94697" b="-5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875000" r="-168950" b="-4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875000" r="-227434" b="-4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875000" r="-94697" b="-4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2025641" r="-168950" b="-320513"/>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2025641" r="-227434" b="-320513"/>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2025641" r="-94697" b="-320513"/>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2072500" r="-168950" b="-2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2072500" r="-227434" b="-2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2072500" r="-94697" b="-212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2172500" r="-168950" b="-1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2172500" r="-227434" b="-1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2172500" r="-94697" b="-112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2272500" r="-168950" b="-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2272500" r="-227434" b="-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2272500" r="-94697" b="-12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4763070" y="1728642"/>
                <a:ext cx="4380931" cy="2999026"/>
              </a:xfrm>
              <a:prstGeom prst="rect">
                <a:avLst/>
              </a:prstGeom>
            </p:spPr>
            <p:txBody>
              <a:bodyPr wrap="square">
                <a:spAutoFit/>
              </a:bodyPr>
              <a:lstStyle/>
              <a:p>
                <a:pPr algn="just"/>
                <a:r>
                  <a:rPr lang="zh-CN" altLang="zh-CN" dirty="0">
                    <a:latin typeface="Times New Roman" panose="02020603050405020304" pitchFamily="18" charset="0"/>
                    <a:ea typeface="黑体" panose="02010609060101010101" pitchFamily="49" charset="-122"/>
                    <a:cs typeface="Times New Roman" panose="02020603050405020304" pitchFamily="18" charset="0"/>
                  </a:rPr>
                  <a:t>在训练样本中存在正例</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以及</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例</a:t>
                </a:r>
                <a14:m>
                  <m:oMath xmlns:m="http://schemas.openxmlformats.org/officeDocument/2006/math">
                    <m:r>
                      <a:rPr lang="en-US" altLang="zh-CN" i="1">
                        <a:latin typeface="Cambria Math"/>
                      </a:rPr>
                      <m:t>¬</m:t>
                    </m:r>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i="1">
                        <a:latin typeface="Cambria Math"/>
                      </a:rPr>
                      <m:t>𝐶𝑜𝑢𝑝𝑙</m:t>
                    </m:r>
                    <m:r>
                      <m:rPr>
                        <m:sty m:val="p"/>
                      </m:rPr>
                      <a:rPr lang="en-US" altLang="zh-CN">
                        <a:latin typeface="Cambria Math"/>
                      </a:rPr>
                      <m:t>e</m:t>
                    </m:r>
                    <m:r>
                      <a:rPr lang="en-US" altLang="zh-CN">
                        <a:latin typeface="Cambria Math"/>
                      </a:rPr>
                      <m:t>(</m:t>
                    </m:r>
                    <m:r>
                      <a:rPr lang="en-US" altLang="zh-CN" i="1">
                        <a:latin typeface="Cambria Math"/>
                      </a:rPr>
                      <m:t>𝑥</m:t>
                    </m:r>
                    <m:r>
                      <a:rPr lang="en-US" altLang="zh-CN" i="1">
                        <a:latin typeface="Cambria Math"/>
                      </a:rPr>
                      <m:t>,</m:t>
                    </m:r>
                    <m:r>
                      <a:rPr lang="en-US" altLang="zh-CN">
                        <a:latin typeface="Cambria Math"/>
                      </a:rPr>
                      <m:t> </m:t>
                    </m:r>
                    <m:r>
                      <a:rPr lang="en-US" altLang="zh-CN" i="1">
                        <a:latin typeface="Cambria Math"/>
                      </a:rPr>
                      <m:t>𝑧</m:t>
                    </m:r>
                    <m:r>
                      <a:rPr lang="en-US" altLang="zh-CN">
                        <a:latin typeface="Cambria Math"/>
                      </a:rPr>
                      <m:t>)</m:t>
                    </m:r>
                    <m:r>
                      <a:rPr lang="en-US" altLang="zh-CN" i="1">
                        <a:latin typeface="Cambria Math"/>
                      </a:rPr>
                      <m:t>→</m:t>
                    </m:r>
                    <m:r>
                      <a:rPr lang="en-US" altLang="zh-CN" i="1">
                        <a:latin typeface="Cambria Math"/>
                      </a:rPr>
                      <m:t>𝐹𝑎𝑡h𝑒𝑟</m:t>
                    </m:r>
                    <m:d>
                      <m:dPr>
                        <m:ctrlPr>
                          <a:rPr lang="zh-CN" altLang="zh-CN" i="1">
                            <a:latin typeface="Cambria Math"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覆盖正例和</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例数量分别为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。信息增益值为：</a:t>
                </a:r>
                <a:endParaRPr lang="en-US" altLang="zh-CN" i="1" dirty="0"/>
              </a:p>
              <a:p>
                <a:pPr algn="just"/>
                <a:endParaRPr lang="en-US" altLang="zh-CN" i="1" dirty="0"/>
              </a:p>
              <a:p>
                <a:pPr algn="just"/>
                <a14:m>
                  <m:oMathPara xmlns:m="http://schemas.openxmlformats.org/officeDocument/2006/math">
                    <m:oMathParaPr>
                      <m:jc m:val="centerGroup"/>
                    </m:oMathParaPr>
                    <m:oMath xmlns:m="http://schemas.openxmlformats.org/officeDocument/2006/math">
                      <m:acc>
                        <m:accPr>
                          <m:chr m:val="̂"/>
                          <m:ctrlPr>
                            <a:rPr lang="zh-CN" altLang="zh-CN" i="1">
                              <a:latin typeface="Cambria Math" charset="0"/>
                            </a:rPr>
                          </m:ctrlPr>
                        </m:accPr>
                        <m:e>
                          <m:sSub>
                            <m:sSubPr>
                              <m:ctrlPr>
                                <a:rPr lang="zh-CN" altLang="zh-CN" i="1">
                                  <a:latin typeface="Cambria Math" charset="0"/>
                                </a:rPr>
                              </m:ctrlPr>
                            </m:sSubPr>
                            <m:e>
                              <m:r>
                                <a:rPr lang="en-US" altLang="zh-CN" i="1">
                                  <a:latin typeface="Cambria Math"/>
                                </a:rPr>
                                <m:t>𝑚</m:t>
                              </m:r>
                            </m:e>
                            <m:sub>
                              <m:r>
                                <a:rPr lang="en-US" altLang="zh-CN" i="1">
                                  <a:latin typeface="Cambria Math"/>
                                </a:rPr>
                                <m:t>+</m:t>
                              </m:r>
                            </m:sub>
                          </m:sSub>
                        </m:e>
                      </m:acc>
                      <m:r>
                        <a:rPr lang="en-US" altLang="zh-CN" i="1">
                          <a:latin typeface="Cambria Math"/>
                        </a:rPr>
                        <m:t>⋅</m:t>
                      </m:r>
                      <m:d>
                        <m:dPr>
                          <m:ctrlPr>
                            <a:rPr lang="zh-CN" altLang="zh-CN" i="1">
                              <a:latin typeface="Cambria Math" charset="0"/>
                            </a:rPr>
                          </m:ctrlPr>
                        </m:dPr>
                        <m:e>
                          <m:func>
                            <m:funcPr>
                              <m:ctrlPr>
                                <a:rPr lang="zh-CN" altLang="zh-CN" i="1">
                                  <a:latin typeface="Cambria Math" charset="0"/>
                                </a:rPr>
                              </m:ctrlPr>
                            </m:funcPr>
                            <m:fName>
                              <m:sSub>
                                <m:sSubPr>
                                  <m:ctrlPr>
                                    <a:rPr lang="zh-CN" altLang="zh-CN" i="1">
                                      <a:latin typeface="Cambria Math" charset="0"/>
                                    </a:rPr>
                                  </m:ctrlPr>
                                </m:sSubPr>
                                <m:e>
                                  <m:r>
                                    <m:rPr>
                                      <m:sty m:val="p"/>
                                    </m:rPr>
                                    <a:rPr lang="en-US" altLang="zh-CN">
                                      <a:latin typeface="Cambria Math"/>
                                    </a:rPr>
                                    <m:t>log</m:t>
                                  </m:r>
                                </m:e>
                                <m:sub>
                                  <m:r>
                                    <a:rPr lang="en-US" altLang="zh-CN" i="1">
                                      <a:latin typeface="Cambria Math"/>
                                    </a:rPr>
                                    <m:t>2</m:t>
                                  </m:r>
                                </m:sub>
                              </m:sSub>
                            </m:fName>
                            <m:e>
                              <m:f>
                                <m:fPr>
                                  <m:ctrlPr>
                                    <a:rPr lang="zh-CN" altLang="zh-CN" i="1">
                                      <a:latin typeface="Cambria Math" charset="0"/>
                                    </a:rPr>
                                  </m:ctrlPr>
                                </m:fPr>
                                <m:num>
                                  <m:acc>
                                    <m:accPr>
                                      <m:chr m:val="̂"/>
                                      <m:ctrlPr>
                                        <a:rPr lang="zh-CN" altLang="zh-CN" i="1">
                                          <a:latin typeface="Cambria Math" charset="0"/>
                                        </a:rPr>
                                      </m:ctrlPr>
                                    </m:accPr>
                                    <m:e>
                                      <m:sSub>
                                        <m:sSubPr>
                                          <m:ctrlPr>
                                            <a:rPr lang="zh-CN" altLang="zh-CN" i="1">
                                              <a:latin typeface="Cambria Math" charset="0"/>
                                            </a:rPr>
                                          </m:ctrlPr>
                                        </m:sSubPr>
                                        <m:e>
                                          <m:r>
                                            <a:rPr lang="en-US" altLang="zh-CN" i="1">
                                              <a:latin typeface="Cambria Math"/>
                                            </a:rPr>
                                            <m:t>𝑚</m:t>
                                          </m:r>
                                        </m:e>
                                        <m:sub>
                                          <m:r>
                                            <a:rPr lang="en-US" altLang="zh-CN" i="1">
                                              <a:latin typeface="Cambria Math"/>
                                            </a:rPr>
                                            <m:t>+</m:t>
                                          </m:r>
                                        </m:sub>
                                      </m:sSub>
                                    </m:e>
                                  </m:acc>
                                </m:num>
                                <m:den>
                                  <m:acc>
                                    <m:accPr>
                                      <m:chr m:val="̂"/>
                                      <m:ctrlPr>
                                        <a:rPr lang="zh-CN" altLang="zh-CN" i="1">
                                          <a:latin typeface="Cambria Math" charset="0"/>
                                        </a:rPr>
                                      </m:ctrlPr>
                                    </m:accPr>
                                    <m:e>
                                      <m:sSub>
                                        <m:sSubPr>
                                          <m:ctrlPr>
                                            <a:rPr lang="zh-CN" altLang="zh-CN" i="1">
                                              <a:latin typeface="Cambria Math" charset="0"/>
                                            </a:rPr>
                                          </m:ctrlPr>
                                        </m:sSubPr>
                                        <m:e>
                                          <m:r>
                                            <a:rPr lang="en-US" altLang="zh-CN" i="1">
                                              <a:latin typeface="Cambria Math"/>
                                            </a:rPr>
                                            <m:t>𝑚</m:t>
                                          </m:r>
                                        </m:e>
                                        <m:sub>
                                          <m:r>
                                            <a:rPr lang="en-US" altLang="zh-CN" i="1">
                                              <a:latin typeface="Cambria Math"/>
                                            </a:rPr>
                                            <m:t>+</m:t>
                                          </m:r>
                                        </m:sub>
                                      </m:sSub>
                                    </m:e>
                                  </m:acc>
                                  <m:r>
                                    <a:rPr lang="en-US" altLang="zh-CN" i="1">
                                      <a:latin typeface="Cambria Math"/>
                                    </a:rPr>
                                    <m:t>+</m:t>
                                  </m:r>
                                  <m:acc>
                                    <m:accPr>
                                      <m:chr m:val="̂"/>
                                      <m:ctrlPr>
                                        <a:rPr lang="zh-CN" altLang="zh-CN" i="1">
                                          <a:latin typeface="Cambria Math" charset="0"/>
                                        </a:rPr>
                                      </m:ctrlPr>
                                    </m:accPr>
                                    <m:e>
                                      <m:sSub>
                                        <m:sSubPr>
                                          <m:ctrlPr>
                                            <a:rPr lang="zh-CN" altLang="zh-CN" i="1">
                                              <a:latin typeface="Cambria Math" charset="0"/>
                                            </a:rPr>
                                          </m:ctrlPr>
                                        </m:sSubPr>
                                        <m:e>
                                          <m:r>
                                            <a:rPr lang="en-US" altLang="zh-CN" i="1">
                                              <a:latin typeface="Cambria Math"/>
                                            </a:rPr>
                                            <m:t>𝑚</m:t>
                                          </m:r>
                                        </m:e>
                                        <m:sub>
                                          <m:r>
                                            <a:rPr lang="en-US" altLang="zh-CN" i="1">
                                              <a:latin typeface="Cambria Math"/>
                                            </a:rPr>
                                            <m:t>−</m:t>
                                          </m:r>
                                        </m:sub>
                                      </m:sSub>
                                    </m:e>
                                  </m:acc>
                                </m:den>
                              </m:f>
                            </m:e>
                          </m:func>
                          <m:r>
                            <a:rPr lang="en-US" altLang="zh-CN" i="1">
                              <a:latin typeface="Cambria Math"/>
                            </a:rPr>
                            <m:t>−</m:t>
                          </m:r>
                          <m:func>
                            <m:funcPr>
                              <m:ctrlPr>
                                <a:rPr lang="zh-CN" altLang="zh-CN" i="1">
                                  <a:latin typeface="Cambria Math" charset="0"/>
                                </a:rPr>
                              </m:ctrlPr>
                            </m:funcPr>
                            <m:fName>
                              <m:sSub>
                                <m:sSubPr>
                                  <m:ctrlPr>
                                    <a:rPr lang="zh-CN" altLang="zh-CN" i="1">
                                      <a:latin typeface="Cambria Math" charset="0"/>
                                    </a:rPr>
                                  </m:ctrlPr>
                                </m:sSubPr>
                                <m:e>
                                  <m:r>
                                    <m:rPr>
                                      <m:sty m:val="p"/>
                                    </m:rPr>
                                    <a:rPr lang="en-US" altLang="zh-CN">
                                      <a:latin typeface="Cambria Math"/>
                                    </a:rPr>
                                    <m:t>log</m:t>
                                  </m:r>
                                </m:e>
                                <m:sub>
                                  <m:r>
                                    <a:rPr lang="en-US" altLang="zh-CN" i="1">
                                      <a:latin typeface="Cambria Math"/>
                                    </a:rPr>
                                    <m:t>2</m:t>
                                  </m:r>
                                </m:sub>
                              </m:sSub>
                            </m:fName>
                            <m:e>
                              <m:f>
                                <m:fPr>
                                  <m:ctrlPr>
                                    <a:rPr lang="zh-CN" altLang="zh-CN" i="1">
                                      <a:latin typeface="Cambria Math" charset="0"/>
                                    </a:rPr>
                                  </m:ctrlPr>
                                </m:fPr>
                                <m:num>
                                  <m:sSub>
                                    <m:sSubPr>
                                      <m:ctrlPr>
                                        <a:rPr lang="zh-CN" altLang="zh-CN" i="1">
                                          <a:latin typeface="Cambria Math" charset="0"/>
                                        </a:rPr>
                                      </m:ctrlPr>
                                    </m:sSubPr>
                                    <m:e>
                                      <m:r>
                                        <a:rPr lang="en-US" altLang="zh-CN" i="1">
                                          <a:latin typeface="Cambria Math"/>
                                        </a:rPr>
                                        <m:t>𝑚</m:t>
                                      </m:r>
                                    </m:e>
                                    <m:sub>
                                      <m:r>
                                        <a:rPr lang="en-US" altLang="zh-CN" i="1">
                                          <a:latin typeface="Cambria Math"/>
                                        </a:rPr>
                                        <m:t>+</m:t>
                                      </m:r>
                                    </m:sub>
                                  </m:sSub>
                                </m:num>
                                <m:den>
                                  <m:sSub>
                                    <m:sSubPr>
                                      <m:ctrlPr>
                                        <a:rPr lang="zh-CN" altLang="zh-CN" i="1">
                                          <a:latin typeface="Cambria Math" charset="0"/>
                                        </a:rPr>
                                      </m:ctrlPr>
                                    </m:sSubPr>
                                    <m:e>
                                      <m:r>
                                        <a:rPr lang="en-US" altLang="zh-CN" i="1">
                                          <a:latin typeface="Cambria Math"/>
                                        </a:rPr>
                                        <m:t>𝑚</m:t>
                                      </m:r>
                                    </m:e>
                                    <m:sub>
                                      <m:r>
                                        <a:rPr lang="en-US" altLang="zh-CN" i="1">
                                          <a:latin typeface="Cambria Math"/>
                                        </a:rPr>
                                        <m:t>+</m:t>
                                      </m:r>
                                    </m:sub>
                                  </m:sSub>
                                  <m:r>
                                    <a:rPr lang="en-US" altLang="zh-CN" i="1">
                                      <a:latin typeface="Cambria Math"/>
                                    </a:rPr>
                                    <m:t>+</m:t>
                                  </m:r>
                                  <m:sSub>
                                    <m:sSubPr>
                                      <m:ctrlPr>
                                        <a:rPr lang="zh-CN" altLang="zh-CN" i="1">
                                          <a:latin typeface="Cambria Math" charset="0"/>
                                        </a:rPr>
                                      </m:ctrlPr>
                                    </m:sSubPr>
                                    <m:e>
                                      <m:r>
                                        <a:rPr lang="en-US" altLang="zh-CN" i="1">
                                          <a:latin typeface="Cambria Math"/>
                                        </a:rPr>
                                        <m:t>𝑚</m:t>
                                      </m:r>
                                    </m:e>
                                    <m:sub>
                                      <m:r>
                                        <a:rPr lang="en-US" altLang="zh-CN" i="1">
                                          <a:latin typeface="Cambria Math"/>
                                        </a:rPr>
                                        <m:t>−</m:t>
                                      </m:r>
                                    </m:sub>
                                  </m:sSub>
                                </m:den>
                              </m:f>
                            </m:e>
                          </m:func>
                        </m:e>
                      </m:d>
                      <m:r>
                        <a:rPr lang="en-US" altLang="zh-CN" i="1">
                          <a:latin typeface="Cambria Math"/>
                        </a:rPr>
                        <m:t>=1⋅</m:t>
                      </m:r>
                      <m:d>
                        <m:dPr>
                          <m:ctrlPr>
                            <a:rPr lang="zh-CN" altLang="zh-CN" i="1">
                              <a:latin typeface="Cambria Math" charset="0"/>
                            </a:rPr>
                          </m:ctrlPr>
                        </m:dPr>
                        <m:e>
                          <m:func>
                            <m:funcPr>
                              <m:ctrlPr>
                                <a:rPr lang="zh-CN" altLang="zh-CN" i="1">
                                  <a:latin typeface="Cambria Math" charset="0"/>
                                </a:rPr>
                              </m:ctrlPr>
                            </m:funcPr>
                            <m:fName>
                              <m:sSub>
                                <m:sSubPr>
                                  <m:ctrlPr>
                                    <a:rPr lang="zh-CN" altLang="zh-CN" i="1">
                                      <a:latin typeface="Cambria Math" charset="0"/>
                                    </a:rPr>
                                  </m:ctrlPr>
                                </m:sSubPr>
                                <m:e>
                                  <m:r>
                                    <m:rPr>
                                      <m:sty m:val="p"/>
                                    </m:rPr>
                                    <a:rPr lang="en-US" altLang="zh-CN">
                                      <a:latin typeface="Cambria Math"/>
                                    </a:rPr>
                                    <m:t>log</m:t>
                                  </m:r>
                                </m:e>
                                <m:sub>
                                  <m:r>
                                    <a:rPr lang="en-US" altLang="zh-CN" i="1">
                                      <a:latin typeface="Cambria Math"/>
                                    </a:rPr>
                                    <m:t>2</m:t>
                                  </m:r>
                                </m:sub>
                              </m:sSub>
                            </m:fName>
                            <m:e>
                              <m:f>
                                <m:fPr>
                                  <m:ctrlPr>
                                    <a:rPr lang="zh-CN" altLang="zh-CN" i="1">
                                      <a:latin typeface="Cambria Math" charset="0"/>
                                    </a:rPr>
                                  </m:ctrlPr>
                                </m:fPr>
                                <m:num>
                                  <m:r>
                                    <a:rPr lang="en-US" altLang="zh-CN" i="1">
                                      <a:latin typeface="Cambria Math"/>
                                    </a:rPr>
                                    <m:t>1</m:t>
                                  </m:r>
                                </m:num>
                                <m:den>
                                  <m:r>
                                    <a:rPr lang="en-US" altLang="zh-CN" i="1">
                                      <a:latin typeface="Cambria Math"/>
                                    </a:rPr>
                                    <m:t>1+1</m:t>
                                  </m:r>
                                </m:den>
                              </m:f>
                            </m:e>
                          </m:func>
                          <m:r>
                            <a:rPr lang="en-US" altLang="zh-CN" i="1">
                              <a:latin typeface="Cambria Math"/>
                            </a:rPr>
                            <m:t>−</m:t>
                          </m:r>
                          <m:func>
                            <m:funcPr>
                              <m:ctrlPr>
                                <a:rPr lang="zh-CN" altLang="zh-CN" i="1">
                                  <a:latin typeface="Cambria Math" charset="0"/>
                                </a:rPr>
                              </m:ctrlPr>
                            </m:funcPr>
                            <m:fName>
                              <m:sSub>
                                <m:sSubPr>
                                  <m:ctrlPr>
                                    <a:rPr lang="zh-CN" altLang="zh-CN" i="1">
                                      <a:latin typeface="Cambria Math" charset="0"/>
                                    </a:rPr>
                                  </m:ctrlPr>
                                </m:sSubPr>
                                <m:e>
                                  <m:r>
                                    <m:rPr>
                                      <m:sty m:val="p"/>
                                    </m:rPr>
                                    <a:rPr lang="en-US" altLang="zh-CN">
                                      <a:latin typeface="Cambria Math"/>
                                    </a:rPr>
                                    <m:t>log</m:t>
                                  </m:r>
                                </m:e>
                                <m:sub>
                                  <m:r>
                                    <a:rPr lang="en-US" altLang="zh-CN" i="1">
                                      <a:latin typeface="Cambria Math"/>
                                    </a:rPr>
                                    <m:t>2</m:t>
                                  </m:r>
                                </m:sub>
                              </m:sSub>
                            </m:fName>
                            <m:e>
                              <m:f>
                                <m:fPr>
                                  <m:ctrlPr>
                                    <a:rPr lang="zh-CN" altLang="zh-CN" i="1">
                                      <a:latin typeface="Cambria Math" charset="0"/>
                                    </a:rPr>
                                  </m:ctrlPr>
                                </m:fPr>
                                <m:num>
                                  <m:r>
                                    <a:rPr lang="en-US" altLang="zh-CN" i="1">
                                      <a:latin typeface="Cambria Math"/>
                                    </a:rPr>
                                    <m:t>1</m:t>
                                  </m:r>
                                </m:num>
                                <m:den>
                                  <m:r>
                                    <a:rPr lang="en-US" altLang="zh-CN" i="1">
                                      <a:latin typeface="Cambria Math"/>
                                    </a:rPr>
                                    <m:t>1+4</m:t>
                                  </m:r>
                                </m:den>
                              </m:f>
                            </m:e>
                          </m:func>
                        </m:e>
                      </m:d>
                      <m:r>
                        <a:rPr lang="en-US" altLang="zh-CN" i="1">
                          <a:latin typeface="Cambria Math"/>
                        </a:rPr>
                        <m:t>=1.32</m:t>
                      </m:r>
                    </m:oMath>
                  </m:oMathPara>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763069" y="1296481"/>
                <a:ext cx="4380931" cy="2999026"/>
              </a:xfrm>
              <a:prstGeom prst="rect">
                <a:avLst/>
              </a:prstGeom>
              <a:blipFill rotWithShape="1">
                <a:blip r:embed="rId4"/>
                <a:stretch>
                  <a:fillRect l="-1113" t="-1423" r="-1252"/>
                </a:stretch>
              </a:blipFill>
            </p:spPr>
            <p:txBody>
              <a:bodyPr/>
              <a:lstStyle/>
              <a:p>
                <a:r>
                  <a:rPr lang="zh-CN" altLang="en-US">
                    <a:noFill/>
                  </a:rPr>
                  <a:t> </a:t>
                </a:r>
              </a:p>
            </p:txBody>
          </p:sp>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8555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4162568" y="1568796"/>
                <a:ext cx="4612944" cy="3738909"/>
              </a:xfrm>
              <a:prstGeom prst="rect">
                <a:avLst/>
              </a:prstGeom>
            </p:spPr>
            <p:txBody>
              <a:bodyPr wrap="square">
                <a:spAutoFit/>
              </a:bodyPr>
              <a:lstStyle/>
              <a:p>
                <a:pPr marL="285750" indent="-285750" algn="just">
                  <a:lnSpc>
                    <a:spcPct val="150000"/>
                  </a:lnSpc>
                  <a:buFont typeface="Wingdings" panose="05000000000000000000" pitchFamily="2" charset="2"/>
                  <a:buChar char="l"/>
                </a:pPr>
                <a14:m>
                  <m:oMath xmlns:m="http://schemas.openxmlformats.org/officeDocument/2006/math">
                    <m:r>
                      <a:rPr lang="en-US" altLang="zh-CN" sz="1600" i="1">
                        <a:latin typeface="Cambria Math"/>
                      </a:rPr>
                      <m:t>𝐶𝑜𝑢𝑝𝑙</m:t>
                    </m:r>
                    <m:r>
                      <m:rPr>
                        <m:sty m:val="p"/>
                      </m:rPr>
                      <a:rPr lang="en-US" altLang="zh-CN" sz="1600">
                        <a:latin typeface="Cambria Math"/>
                      </a:rPr>
                      <m:t>e</m:t>
                    </m:r>
                    <m:r>
                      <a:rPr lang="en-US" altLang="zh-CN" sz="1600">
                        <a:latin typeface="Cambria Math"/>
                      </a:rPr>
                      <m:t>(</m:t>
                    </m:r>
                    <m:r>
                      <a:rPr lang="en-US" altLang="zh-CN" sz="1600" i="1">
                        <a:latin typeface="Cambria Math"/>
                      </a:rPr>
                      <m:t>𝑥</m:t>
                    </m:r>
                    <m:r>
                      <a:rPr lang="en-US" altLang="zh-CN" sz="1600" i="1">
                        <a:latin typeface="Cambria Math"/>
                      </a:rPr>
                      <m:t>,</m:t>
                    </m:r>
                    <m:r>
                      <a:rPr lang="en-US" altLang="zh-CN" sz="1600">
                        <a:latin typeface="Cambria Math"/>
                      </a:rPr>
                      <m:t> </m:t>
                    </m:r>
                    <m:r>
                      <a:rPr lang="en-US" altLang="zh-CN" sz="1600" i="1">
                        <a:latin typeface="Cambria Math"/>
                      </a:rPr>
                      <m:t>𝑧</m:t>
                    </m:r>
                    <m:r>
                      <a:rPr lang="en-US" altLang="zh-CN" sz="1600">
                        <a:latin typeface="Cambria Math"/>
                      </a:rPr>
                      <m:t>)</m:t>
                    </m:r>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 加入</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后信息增益最大</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sz="1600" i="1">
                        <a:latin typeface="Cambria Math"/>
                      </a:rPr>
                      <m:t>𝐶𝑜𝑢𝑝𝑙</m:t>
                    </m:r>
                    <m:r>
                      <m:rPr>
                        <m:sty m:val="p"/>
                      </m:rPr>
                      <a:rPr lang="en-US" altLang="zh-CN" sz="1600">
                        <a:latin typeface="Cambria Math"/>
                      </a:rPr>
                      <m:t>e</m:t>
                    </m:r>
                    <m:r>
                      <a:rPr lang="en-US" altLang="zh-CN" sz="1600">
                        <a:latin typeface="Cambria Math"/>
                      </a:rPr>
                      <m:t>(</m:t>
                    </m:r>
                    <m:r>
                      <a:rPr lang="en-US" altLang="zh-CN" sz="1600" i="1">
                        <a:latin typeface="Cambria Math"/>
                      </a:rPr>
                      <m:t>𝑥</m:t>
                    </m:r>
                    <m:r>
                      <a:rPr lang="en-US" altLang="zh-CN" sz="1600" i="1">
                        <a:latin typeface="Cambria Math"/>
                      </a:rPr>
                      <m:t>,</m:t>
                    </m:r>
                    <m:r>
                      <a:rPr lang="en-US" altLang="zh-CN" sz="1600">
                        <a:latin typeface="Cambria Math"/>
                      </a:rPr>
                      <m:t> </m:t>
                    </m:r>
                    <m:r>
                      <a:rPr lang="en-US" altLang="zh-CN" sz="1600" i="1">
                        <a:latin typeface="Cambria Math"/>
                      </a:rPr>
                      <m:t>𝑧</m:t>
                    </m:r>
                    <m:r>
                      <a:rPr lang="en-US" altLang="zh-CN" sz="1600">
                        <a:latin typeface="Cambria Math"/>
                      </a:rPr>
                      <m:t>)</m:t>
                    </m:r>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加入推理规则</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sz="1600" i="1">
                        <a:latin typeface="Cambria Math"/>
                      </a:rPr>
                      <m:t>𝐶𝑜𝑢𝑝𝑙𝑒</m:t>
                    </m:r>
                    <m:d>
                      <m:dPr>
                        <m:ctrlPr>
                          <a:rPr lang="zh-CN" altLang="zh-CN" sz="1600" i="1">
                            <a:latin typeface="Cambria Math" charset="0"/>
                          </a:rPr>
                        </m:ctrlPr>
                      </m:dPr>
                      <m:e>
                        <m:r>
                          <a:rPr lang="en-US" altLang="zh-CN" sz="1600" i="1">
                            <a:latin typeface="Cambria Math"/>
                          </a:rPr>
                          <m:t>𝑥</m:t>
                        </m:r>
                        <m:r>
                          <a:rPr lang="en-US" altLang="zh-CN" sz="1600" i="1">
                            <a:latin typeface="Cambria Math"/>
                          </a:rPr>
                          <m:t>,</m:t>
                        </m:r>
                        <m:r>
                          <a:rPr lang="en-US" altLang="zh-CN" sz="1600" i="1">
                            <a:latin typeface="Cambria Math"/>
                          </a:rPr>
                          <m:t>𝑧</m:t>
                        </m:r>
                      </m:e>
                    </m:d>
                    <m:r>
                      <a:rPr lang="en-US" altLang="zh-CN" sz="1600" i="1">
                        <a:latin typeface="Cambria Math"/>
                      </a:rPr>
                      <m:t>→</m:t>
                    </m:r>
                    <m:r>
                      <a:rPr lang="en-US" altLang="zh-CN" sz="1600" i="1">
                        <a:latin typeface="Cambria Math"/>
                      </a:rPr>
                      <m:t>𝐹𝑎𝑡h𝑒𝑟</m:t>
                    </m:r>
                    <m:d>
                      <m:dPr>
                        <m:ctrlPr>
                          <a:rPr lang="zh-CN" altLang="zh-CN" sz="1600" i="1">
                            <a:latin typeface="Cambria Math" charset="0"/>
                          </a:rPr>
                        </m:ctrlPr>
                      </m:dPr>
                      <m:e>
                        <m:r>
                          <a:rPr lang="en-US" altLang="zh-CN" sz="1600" i="1">
                            <a:latin typeface="Cambria Math"/>
                          </a:rPr>
                          <m:t>𝑥</m:t>
                        </m:r>
                        <m:r>
                          <a:rPr lang="en-US" altLang="zh-CN" sz="1600" i="1">
                            <a:latin typeface="Cambria Math"/>
                          </a:rPr>
                          <m:t>, </m:t>
                        </m:r>
                        <m:r>
                          <a:rPr lang="en-US" altLang="zh-CN" sz="1600" i="1">
                            <a:latin typeface="Cambria Math"/>
                          </a:rPr>
                          <m:t>𝑦</m:t>
                        </m:r>
                      </m:e>
                    </m:d>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新推理规则</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将训练样例中与该推理规则不符的样例去掉</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这里不符指当</a:t>
                </a:r>
                <a14:m>
                  <m:oMath xmlns:m="http://schemas.openxmlformats.org/officeDocument/2006/math">
                    <m:r>
                      <a:rPr lang="en-US" altLang="zh-CN" sz="1600">
                        <a:latin typeface="Cambria Math"/>
                        <a:ea typeface="黑体" panose="02010609060101010101" pitchFamily="49" charset="-122"/>
                        <a:cs typeface="Times New Roman" panose="02020603050405020304" pitchFamily="18" charset="0"/>
                      </a:rPr>
                      <m:t>𝐶𝑜𝑢𝑝𝑙𝑒</m:t>
                    </m:r>
                    <m:d>
                      <m:dPr>
                        <m:ctrlPr>
                          <a:rPr lang="zh-CN" altLang="zh-CN" sz="1600" i="1">
                            <a:latin typeface="Cambria Math" charset="0"/>
                            <a:ea typeface="黑体" panose="02010609060101010101" pitchFamily="49" charset="-122"/>
                            <a:cs typeface="Times New Roman" panose="02020603050405020304" pitchFamily="18" charset="0"/>
                          </a:rPr>
                        </m:ctrlPr>
                      </m:dPr>
                      <m:e>
                        <m:r>
                          <a:rPr lang="en-US" altLang="zh-CN" sz="1600">
                            <a:latin typeface="Cambria Math"/>
                            <a:ea typeface="黑体" panose="02010609060101010101" pitchFamily="49" charset="-122"/>
                            <a:cs typeface="Times New Roman" panose="02020603050405020304" pitchFamily="18" charset="0"/>
                          </a:rPr>
                          <m:t>𝑥</m:t>
                        </m:r>
                        <m:r>
                          <a:rPr lang="en-US" altLang="zh-CN" sz="1600">
                            <a:latin typeface="Cambria Math"/>
                            <a:ea typeface="黑体" panose="02010609060101010101" pitchFamily="49" charset="-122"/>
                            <a:cs typeface="Times New Roman" panose="02020603050405020304" pitchFamily="18" charset="0"/>
                          </a:rPr>
                          <m:t>,</m:t>
                        </m:r>
                        <m:r>
                          <a:rPr lang="en-US" altLang="zh-CN" sz="1600">
                            <a:latin typeface="Cambria Math"/>
                            <a:ea typeface="黑体" panose="02010609060101010101" pitchFamily="49" charset="-122"/>
                            <a:cs typeface="Times New Roman" panose="02020603050405020304" pitchFamily="18" charset="0"/>
                          </a:rPr>
                          <m:t>𝑧</m:t>
                        </m:r>
                      </m:e>
                    </m:d>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中</a:t>
                </a:r>
                <a14:m>
                  <m:oMath xmlns:m="http://schemas.openxmlformats.org/officeDocument/2006/math">
                    <m:r>
                      <a:rPr lang="en-US" altLang="zh-CN" sz="1600">
                        <a:latin typeface="Cambria Math"/>
                        <a:ea typeface="黑体" panose="02010609060101010101" pitchFamily="49" charset="-122"/>
                        <a:cs typeface="Times New Roman" panose="02020603050405020304" pitchFamily="18" charset="0"/>
                      </a:rPr>
                      <m:t>𝑥</m:t>
                    </m:r>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取值为</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时，与</a:t>
                </a:r>
                <a14:m>
                  <m:oMath xmlns:m="http://schemas.openxmlformats.org/officeDocument/2006/math">
                    <m:r>
                      <a:rPr lang="en-US" altLang="zh-CN" sz="1600">
                        <a:latin typeface="Cambria Math"/>
                        <a:ea typeface="黑体" panose="02010609060101010101" pitchFamily="49" charset="-122"/>
                        <a:cs typeface="Times New Roman" panose="02020603050405020304" pitchFamily="18" charset="0"/>
                      </a:rPr>
                      <m:t>𝐹𝑎𝑡h𝑒𝑟</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  )</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或</a:t>
                </a:r>
                <a14:m>
                  <m:oMath xmlns:m="http://schemas.openxmlformats.org/officeDocument/2006/math">
                    <m:r>
                      <a:rPr lang="en-US" altLang="zh-CN" sz="1600">
                        <a:latin typeface="Cambria Math"/>
                        <a:ea typeface="黑体" panose="02010609060101010101" pitchFamily="49" charset="-122"/>
                        <a:cs typeface="Times New Roman" panose="02020603050405020304" pitchFamily="18" charset="0"/>
                      </a:rPr>
                      <m:t>¬</m:t>
                    </m:r>
                    <m:r>
                      <a:rPr lang="en-US" altLang="zh-CN" sz="1600">
                        <a:latin typeface="Cambria Math"/>
                        <a:ea typeface="黑体" panose="02010609060101010101" pitchFamily="49" charset="-122"/>
                        <a:cs typeface="Times New Roman" panose="02020603050405020304" pitchFamily="18" charset="0"/>
                      </a:rPr>
                      <m:t>𝐹𝑎𝑡h𝑒𝑟</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  )</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无法匹配的实例。</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去掉无法匹配实例后，</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训练样本集中只有正例</a:t>
                </a:r>
                <a14:m>
                  <m:oMath xmlns:m="http://schemas.openxmlformats.org/officeDocument/2006/math">
                    <m:r>
                      <a:rPr lang="en-US" altLang="zh-CN" sz="1600" i="1">
                        <a:latin typeface="Cambria Math"/>
                      </a:rPr>
                      <m:t>𝐹𝑎𝑡h𝑒𝑟</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和负例</a:t>
                </a:r>
                <a14:m>
                  <m:oMath xmlns:m="http://schemas.openxmlformats.org/officeDocument/2006/math">
                    <m:r>
                      <a:rPr lang="en-US" altLang="zh-CN" sz="1600" i="1">
                        <a:latin typeface="Cambria Math"/>
                      </a:rPr>
                      <m:t>¬</m:t>
                    </m:r>
                    <m:r>
                      <a:rPr lang="en-US" altLang="zh-CN" sz="1600" i="1">
                        <a:latin typeface="Cambria Math"/>
                      </a:rPr>
                      <m:t>𝐹𝑎𝑡h𝑒𝑟</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两个实例</a:t>
                </a:r>
              </a:p>
            </p:txBody>
          </p:sp>
        </mc:Choice>
        <mc:Fallback xmlns="">
          <p:sp>
            <p:nvSpPr>
              <p:cNvPr id="3" name="矩形 2"/>
              <p:cNvSpPr>
                <a:spLocks noRot="1" noChangeAspect="1" noMove="1" noResize="1" noEditPoints="1" noAdjustHandles="1" noChangeArrowheads="1" noChangeShapeType="1" noTextEdit="1"/>
              </p:cNvSpPr>
              <p:nvPr/>
            </p:nvSpPr>
            <p:spPr>
              <a:xfrm>
                <a:off x="4162568" y="1568796"/>
                <a:ext cx="4612944" cy="3738909"/>
              </a:xfrm>
              <a:prstGeom prst="rect">
                <a:avLst/>
              </a:prstGeom>
              <a:blipFill>
                <a:blip r:embed="rId3"/>
                <a:stretch>
                  <a:fillRect l="-528" r="-661" b="-1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2842131372"/>
                  </p:ext>
                </p:extLst>
              </p:nvPr>
            </p:nvGraphicFramePr>
            <p:xfrm>
              <a:off x="391099" y="1264593"/>
              <a:ext cx="3473355" cy="4632008"/>
            </p:xfrm>
            <a:graphic>
              <a:graphicData uri="http://schemas.openxmlformats.org/drawingml/2006/table">
                <a:tbl>
                  <a:tblPr firstRow="1" firstCol="1" bandRow="1">
                    <a:tableStyleId>{5C22544A-7EE6-4342-B048-85BDC9FD1C3A}</a:tableStyleId>
                  </a:tblPr>
                  <a:tblGrid>
                    <a:gridCol w="1192252">
                      <a:extLst>
                        <a:ext uri="{9D8B030D-6E8A-4147-A177-3AD203B41FA5}">
                          <a16:colId xmlns:a16="http://schemas.microsoft.com/office/drawing/2014/main" xmlns="" val="20000"/>
                        </a:ext>
                      </a:extLst>
                    </a:gridCol>
                    <a:gridCol w="2281103">
                      <a:extLst>
                        <a:ext uri="{9D8B030D-6E8A-4147-A177-3AD203B41FA5}">
                          <a16:colId xmlns:a16="http://schemas.microsoft.com/office/drawing/2014/main" xmlns="" val="20001"/>
                        </a:ext>
                      </a:extLst>
                    </a:gridCol>
                  </a:tblGrid>
                  <a:tr h="2316004">
                    <a:tc>
                      <a:txBody>
                        <a:bodyPr/>
                        <a:lstStyle/>
                        <a:p>
                          <a:pPr algn="ctr">
                            <a:spcBef>
                              <a:spcPts val="1000"/>
                            </a:spcBef>
                            <a:spcAft>
                              <a:spcPts val="0"/>
                            </a:spcAft>
                          </a:pPr>
                          <a:r>
                            <a:rPr lang="en-US" altLang="zh-CN" sz="1600" b="1" dirty="0">
                              <a:solidFill>
                                <a:schemeClr val="tx1"/>
                              </a:solidFill>
                              <a:effectLst/>
                              <a:latin typeface="Times New Roman" panose="02020603050405020304" pitchFamily="18" charset="0"/>
                              <a:cs typeface="Times New Roman" panose="02020603050405020304" pitchFamily="18" charset="0"/>
                            </a:rPr>
                            <a:t>Back-ground </a:t>
                          </a:r>
                          <a:r>
                            <a:rPr lang="en-US" altLang="zh-CN" sz="1600" b="1" dirty="0">
                              <a:solidFill>
                                <a:schemeClr val="tx1"/>
                              </a:solidFill>
                              <a:effectLst/>
                              <a:latin typeface="Times New Roman" panose="02020603050405020304" pitchFamily="18" charset="0"/>
                              <a:ea typeface="华文楷体"/>
                              <a:cs typeface="Times New Roman" panose="02020603050405020304" pitchFamily="18" charset="0"/>
                            </a:rPr>
                            <a:t>knowledge</a:t>
                          </a:r>
                          <a:endParaRPr lang="zh-CN" sz="16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Bef>
                              <a:spcPts val="1000"/>
                            </a:spcBef>
                            <a:spcAft>
                              <a:spcPts val="0"/>
                            </a:spcAft>
                          </a:pPr>
                          <a14:m>
                            <m:oMath xmlns:m="http://schemas.openxmlformats.org/officeDocument/2006/math">
                              <m:r>
                                <m:rPr>
                                  <m:sty m:val="p"/>
                                </m:rPr>
                                <a:rPr lang="en-US" sz="1600" b="0" i="1" smtClean="0">
                                  <a:solidFill>
                                    <a:schemeClr val="tx1"/>
                                  </a:solidFill>
                                  <a:effectLst/>
                                  <a:latin typeface="Cambria Math" panose="02040503050406030204" pitchFamily="18" charset="0"/>
                                </a:rPr>
                                <m:t>Sibling</m:t>
                              </m:r>
                            </m:oMath>
                          </a14:m>
                          <a:r>
                            <a:rPr lang="en-US" sz="1600" b="0" dirty="0">
                              <a:solidFill>
                                <a:schemeClr val="tx1"/>
                              </a:solidFill>
                              <a:effectLst/>
                              <a:latin typeface="Times New Roman" panose="02020603050405020304" pitchFamily="18" charset="0"/>
                              <a:cs typeface="Times New Roman" panose="02020603050405020304" pitchFamily="18" charset="0"/>
                            </a:rPr>
                            <a:t>(Ann, Mike)</a:t>
                          </a:r>
                          <a:endParaRPr lang="zh-CN" sz="16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panose="02040503050406030204" pitchFamily="18" charset="0"/>
                                </a:rPr>
                                <m:t>Coupl</m:t>
                              </m:r>
                              <m:r>
                                <m:rPr>
                                  <m:sty m:val="p"/>
                                </m:rPr>
                                <a:rPr lang="en-US" sz="1600" b="0">
                                  <a:solidFill>
                                    <a:schemeClr val="tx1"/>
                                  </a:solidFill>
                                  <a:effectLst/>
                                  <a:latin typeface="Cambria Math" panose="02040503050406030204" pitchFamily="18" charset="0"/>
                                </a:rPr>
                                <m:t>e</m:t>
                              </m:r>
                            </m:oMath>
                          </a14:m>
                          <a:r>
                            <a:rPr lang="en-US" sz="1600" b="0" dirty="0">
                              <a:solidFill>
                                <a:schemeClr val="tx1"/>
                              </a:solidFill>
                              <a:effectLst/>
                              <a:latin typeface="Times New Roman" panose="02020603050405020304" pitchFamily="18" charset="0"/>
                              <a:cs typeface="Times New Roman" panose="02020603050405020304" pitchFamily="18" charset="0"/>
                            </a:rPr>
                            <a:t>(David, James)</a:t>
                          </a:r>
                          <a:endParaRPr lang="zh-CN" sz="16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panose="02040503050406030204" pitchFamily="18" charset="0"/>
                                </a:rPr>
                                <m:t>Mother</m:t>
                              </m:r>
                            </m:oMath>
                          </a14:m>
                          <a:r>
                            <a:rPr lang="en-US" sz="1600" b="0" dirty="0">
                              <a:solidFill>
                                <a:schemeClr val="tx1"/>
                              </a:solidFill>
                              <a:effectLst/>
                              <a:latin typeface="Times New Roman" panose="02020603050405020304" pitchFamily="18" charset="0"/>
                              <a:cs typeface="Times New Roman" panose="02020603050405020304" pitchFamily="18" charset="0"/>
                            </a:rPr>
                            <a:t>(James, Ann)</a:t>
                          </a:r>
                          <a:endParaRPr lang="zh-CN" sz="16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panose="02040503050406030204" pitchFamily="18" charset="0"/>
                                </a:rPr>
                                <m:t>Mother</m:t>
                              </m:r>
                            </m:oMath>
                          </a14:m>
                          <a:r>
                            <a:rPr lang="en-US" sz="1600" b="0" dirty="0">
                              <a:solidFill>
                                <a:schemeClr val="tx1"/>
                              </a:solidFill>
                              <a:effectLst/>
                              <a:latin typeface="Times New Roman" panose="02020603050405020304" pitchFamily="18" charset="0"/>
                              <a:cs typeface="Times New Roman" panose="02020603050405020304" pitchFamily="18" charset="0"/>
                            </a:rPr>
                            <a:t>(James, Mike)</a:t>
                          </a:r>
                          <a:endParaRPr lang="zh-CN" sz="1600" b="0"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2316004">
                    <a:tc>
                      <a:txBody>
                        <a:bodyPr/>
                        <a:lstStyle/>
                        <a:p>
                          <a:pPr algn="ctr">
                            <a:spcBef>
                              <a:spcPts val="1000"/>
                            </a:spcBef>
                            <a:spcAft>
                              <a:spcPts val="0"/>
                            </a:spcAft>
                          </a:pPr>
                          <a:r>
                            <a:rPr lang="en-US" altLang="zh-CN" sz="1600" b="1" dirty="0">
                              <a:solidFill>
                                <a:schemeClr val="tx1"/>
                              </a:solidFill>
                              <a:effectLst/>
                              <a:latin typeface="Times New Roman" panose="02020603050405020304" pitchFamily="18" charset="0"/>
                              <a:cs typeface="Times New Roman" panose="02020603050405020304" pitchFamily="18" charset="0"/>
                            </a:rPr>
                            <a:t>Positive and negative samples</a:t>
                          </a:r>
                          <a:endParaRPr lang="zh-CN" sz="16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Bef>
                              <a:spcPts val="1000"/>
                            </a:spcBef>
                            <a:spcAft>
                              <a:spcPts val="0"/>
                            </a:spcAft>
                          </a:pPr>
                          <a14:m>
                            <m:oMath xmlns:m="http://schemas.openxmlformats.org/officeDocument/2006/math">
                              <m:r>
                                <m:rPr>
                                  <m:sty m:val="p"/>
                                </m:rPr>
                                <a:rPr lang="en-US" altLang="zh-CN" sz="1600" b="0" i="1" smtClean="0">
                                  <a:solidFill>
                                    <a:schemeClr val="tx1"/>
                                  </a:solidFill>
                                  <a:effectLst/>
                                  <a:latin typeface="Cambria Math" panose="02040503050406030204" pitchFamily="18" charset="0"/>
                                </a:rPr>
                                <m:t>Father</m:t>
                              </m:r>
                            </m:oMath>
                          </a14:m>
                          <a:r>
                            <a:rPr lang="en-US" altLang="zh-CN" sz="1600" b="0" dirty="0">
                              <a:solidFill>
                                <a:schemeClr val="tx1"/>
                              </a:solidFill>
                              <a:effectLst/>
                              <a:latin typeface="Times New Roman" panose="02020603050405020304" pitchFamily="18" charset="0"/>
                              <a:cs typeface="Times New Roman" panose="02020603050405020304" pitchFamily="18" charset="0"/>
                            </a:rPr>
                            <a:t>(David, Mike)</a:t>
                          </a:r>
                          <a:endParaRPr lang="zh-CN" altLang="zh-CN" sz="16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600" b="0">
                                  <a:solidFill>
                                    <a:schemeClr val="tx1"/>
                                  </a:solidFill>
                                  <a:effectLst/>
                                  <a:latin typeface="Cambria Math" panose="02040503050406030204" pitchFamily="18" charset="0"/>
                                </a:rPr>
                                <m:t>¬</m:t>
                              </m:r>
                              <m:r>
                                <m:rPr>
                                  <m:sty m:val="p"/>
                                </m:rPr>
                                <a:rPr lang="en-US" altLang="zh-CN" sz="1600" b="0" i="1">
                                  <a:solidFill>
                                    <a:schemeClr val="tx1"/>
                                  </a:solidFill>
                                  <a:effectLst/>
                                  <a:latin typeface="Cambria Math" panose="02040503050406030204" pitchFamily="18" charset="0"/>
                                </a:rPr>
                                <m:t>Father</m:t>
                              </m:r>
                            </m:oMath>
                          </a14:m>
                          <a:r>
                            <a:rPr lang="en-US" altLang="zh-CN" sz="1600" b="0" dirty="0">
                              <a:solidFill>
                                <a:schemeClr val="tx1"/>
                              </a:solidFill>
                              <a:effectLst/>
                              <a:latin typeface="Times New Roman" panose="02020603050405020304" pitchFamily="18" charset="0"/>
                              <a:cs typeface="Times New Roman" panose="02020603050405020304" pitchFamily="18" charset="0"/>
                            </a:rPr>
                            <a:t>(David, James)</a:t>
                          </a:r>
                          <a:endParaRPr lang="zh-CN" altLang="zh-CN" sz="16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600" b="0" strike="sngStrike">
                                  <a:solidFill>
                                    <a:schemeClr val="tx1"/>
                                  </a:solidFill>
                                  <a:effectLst/>
                                  <a:latin typeface="Cambria Math" panose="02040503050406030204" pitchFamily="18" charset="0"/>
                                </a:rPr>
                                <m:t>¬</m:t>
                              </m:r>
                              <m:r>
                                <m:rPr>
                                  <m:sty m:val="p"/>
                                </m:rPr>
                                <a:rPr lang="en-US" altLang="zh-CN" sz="1600" b="0" i="1" strike="sngStrike">
                                  <a:solidFill>
                                    <a:schemeClr val="tx1"/>
                                  </a:solidFill>
                                  <a:effectLst/>
                                  <a:latin typeface="Cambria Math" panose="02040503050406030204" pitchFamily="18" charset="0"/>
                                </a:rPr>
                                <m:t>Father</m:t>
                              </m:r>
                            </m:oMath>
                          </a14:m>
                          <a:r>
                            <a:rPr lang="en-US" altLang="zh-CN" sz="1600" b="0" strike="sngStrike" dirty="0">
                              <a:solidFill>
                                <a:schemeClr val="tx1"/>
                              </a:solidFill>
                              <a:effectLst/>
                              <a:latin typeface="Times New Roman" panose="02020603050405020304" pitchFamily="18" charset="0"/>
                              <a:cs typeface="Times New Roman" panose="02020603050405020304" pitchFamily="18" charset="0"/>
                            </a:rPr>
                            <a:t>(James, Ann)</a:t>
                          </a:r>
                          <a:endParaRPr lang="zh-CN" altLang="zh-CN" sz="1600" b="0" strike="sngStrike"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600" b="0" strike="sngStrike">
                                  <a:solidFill>
                                    <a:schemeClr val="tx1"/>
                                  </a:solidFill>
                                  <a:effectLst/>
                                  <a:latin typeface="Cambria Math" panose="02040503050406030204" pitchFamily="18" charset="0"/>
                                </a:rPr>
                                <m:t>¬</m:t>
                              </m:r>
                              <m:r>
                                <m:rPr>
                                  <m:sty m:val="p"/>
                                </m:rPr>
                                <a:rPr lang="en-US" altLang="zh-CN" sz="1600" b="0" i="1" strike="sngStrike">
                                  <a:solidFill>
                                    <a:schemeClr val="tx1"/>
                                  </a:solidFill>
                                  <a:effectLst/>
                                  <a:latin typeface="Cambria Math" panose="02040503050406030204" pitchFamily="18" charset="0"/>
                                </a:rPr>
                                <m:t>Father</m:t>
                              </m:r>
                            </m:oMath>
                          </a14:m>
                          <a:r>
                            <a:rPr lang="en-US" altLang="zh-CN" sz="1600" b="0" strike="sngStrike" dirty="0">
                              <a:solidFill>
                                <a:schemeClr val="tx1"/>
                              </a:solidFill>
                              <a:effectLst/>
                              <a:latin typeface="Times New Roman" panose="02020603050405020304" pitchFamily="18" charset="0"/>
                              <a:cs typeface="Times New Roman" panose="02020603050405020304" pitchFamily="18" charset="0"/>
                            </a:rPr>
                            <a:t>(James, Mike)</a:t>
                          </a:r>
                          <a:endParaRPr lang="zh-CN" altLang="zh-CN" sz="1600" b="0" strike="sngStrike"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600" b="0" strike="sngStrike">
                                  <a:solidFill>
                                    <a:schemeClr val="tx1"/>
                                  </a:solidFill>
                                  <a:effectLst/>
                                  <a:latin typeface="Cambria Math" panose="02040503050406030204" pitchFamily="18" charset="0"/>
                                </a:rPr>
                                <m:t>¬</m:t>
                              </m:r>
                              <m:r>
                                <m:rPr>
                                  <m:sty m:val="p"/>
                                </m:rPr>
                                <a:rPr lang="en-US" altLang="zh-CN" sz="1600" b="0" i="1" strike="sngStrike">
                                  <a:solidFill>
                                    <a:schemeClr val="tx1"/>
                                  </a:solidFill>
                                  <a:effectLst/>
                                  <a:latin typeface="Cambria Math" panose="02040503050406030204" pitchFamily="18" charset="0"/>
                                </a:rPr>
                                <m:t>Father</m:t>
                              </m:r>
                            </m:oMath>
                          </a14:m>
                          <a:r>
                            <a:rPr lang="en-US" altLang="zh-CN" sz="1600" b="0" strike="sngStrike" dirty="0">
                              <a:solidFill>
                                <a:schemeClr val="tx1"/>
                              </a:solidFill>
                              <a:effectLst/>
                              <a:latin typeface="Times New Roman" panose="02020603050405020304" pitchFamily="18" charset="0"/>
                              <a:cs typeface="Times New Roman" panose="02020603050405020304" pitchFamily="18" charset="0"/>
                            </a:rPr>
                            <a:t>(Ann, Mike)</a:t>
                          </a:r>
                          <a:endParaRPr lang="zh-CN" sz="1600" b="0" strike="sngStrike"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2842131372"/>
                  </p:ext>
                </p:extLst>
              </p:nvPr>
            </p:nvGraphicFramePr>
            <p:xfrm>
              <a:off x="391099" y="1264593"/>
              <a:ext cx="3473355" cy="4632008"/>
            </p:xfrm>
            <a:graphic>
              <a:graphicData uri="http://schemas.openxmlformats.org/drawingml/2006/table">
                <a:tbl>
                  <a:tblPr firstRow="1" firstCol="1" bandRow="1">
                    <a:tableStyleId>{5C22544A-7EE6-4342-B048-85BDC9FD1C3A}</a:tableStyleId>
                  </a:tblPr>
                  <a:tblGrid>
                    <a:gridCol w="1192252"/>
                    <a:gridCol w="2281103"/>
                  </a:tblGrid>
                  <a:tr h="2316004">
                    <a:tc>
                      <a:txBody>
                        <a:bodyPr/>
                        <a:lstStyle/>
                        <a:p>
                          <a:pPr algn="ctr">
                            <a:spcBef>
                              <a:spcPts val="1000"/>
                            </a:spcBef>
                            <a:spcAft>
                              <a:spcPts val="0"/>
                            </a:spcAft>
                          </a:pPr>
                          <a:r>
                            <a:rPr lang="en-US" altLang="zh-CN" sz="1600" b="1" dirty="0">
                              <a:solidFill>
                                <a:schemeClr val="tx1"/>
                              </a:solidFill>
                              <a:effectLst/>
                              <a:latin typeface="Times New Roman" panose="02020603050405020304" pitchFamily="18" charset="0"/>
                              <a:cs typeface="Times New Roman" panose="02020603050405020304" pitchFamily="18" charset="0"/>
                            </a:rPr>
                            <a:t>Back-ground </a:t>
                          </a:r>
                          <a:r>
                            <a:rPr lang="en-US" altLang="zh-CN" sz="1600" b="1" dirty="0">
                              <a:solidFill>
                                <a:schemeClr val="tx1"/>
                              </a:solidFill>
                              <a:effectLst/>
                              <a:latin typeface="Times New Roman" panose="02020603050405020304" pitchFamily="18" charset="0"/>
                              <a:ea typeface="华文楷体"/>
                              <a:cs typeface="Times New Roman" panose="02020603050405020304" pitchFamily="18" charset="0"/>
                            </a:rPr>
                            <a:t>knowledge</a:t>
                          </a:r>
                          <a:endParaRPr lang="zh-CN" sz="16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52406" b="-100263"/>
                          </a:stretch>
                        </a:blipFill>
                      </a:tcPr>
                    </a:tc>
                  </a:tr>
                  <a:tr h="2316004">
                    <a:tc>
                      <a:txBody>
                        <a:bodyPr/>
                        <a:lstStyle/>
                        <a:p>
                          <a:pPr algn="ctr">
                            <a:spcBef>
                              <a:spcPts val="1000"/>
                            </a:spcBef>
                            <a:spcAft>
                              <a:spcPts val="0"/>
                            </a:spcAft>
                          </a:pPr>
                          <a:r>
                            <a:rPr lang="en-US" altLang="zh-CN" sz="1600" b="1" dirty="0">
                              <a:solidFill>
                                <a:schemeClr val="tx1"/>
                              </a:solidFill>
                              <a:effectLst/>
                              <a:latin typeface="Times New Roman" panose="02020603050405020304" pitchFamily="18" charset="0"/>
                              <a:cs typeface="Times New Roman" panose="02020603050405020304" pitchFamily="18" charset="0"/>
                            </a:rPr>
                            <a:t>Positive and negative samples</a:t>
                          </a:r>
                          <a:endParaRPr lang="zh-CN" sz="16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52406" t="-100000" b="-263"/>
                          </a:stretch>
                        </a:blipFill>
                      </a:tcPr>
                    </a:tc>
                  </a:tr>
                </a:tbl>
              </a:graphicData>
            </a:graphic>
          </p:graphicFrame>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3719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77885" y="149800"/>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逻辑与推理是人工智能的核心问题</a:t>
            </a:r>
          </a:p>
        </p:txBody>
      </p:sp>
      <p:sp>
        <p:nvSpPr>
          <p:cNvPr id="12" name="矩形 11"/>
          <p:cNvSpPr/>
          <p:nvPr/>
        </p:nvSpPr>
        <p:spPr>
          <a:xfrm>
            <a:off x="142505" y="938737"/>
            <a:ext cx="8847117" cy="4524315"/>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人类思维活动一个重要功能是逻辑推理，即通过演绎和归纳等手段对现有观测现象进行分析，得出判断。在人工智能发展初期，脱胎于逻辑推理的符号主义人工智能</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(symbolic AI)</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是人工智能研究的一种主流学派。</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在符号主义人工智能中，所有概念均可通过人类可理解的</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符号</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及符号之间的关系来表示。例如：如果使用符号</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来表示对象概念、</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IsCar</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（）来表示某个对象是否为</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汽车</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，那么</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IsCar</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表示</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是一辆轿车</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这样的概念。注意</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IsCar</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由对象</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IsCar</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（）两部分所构成。如果</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是轿车，则</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IsCar</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为正确描述、否则为错误描述。</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符号主义人工智能方法基于如下假设：可通过逻辑方法来对符号及其关系进行计算，实现逻辑推理，辨析符号所描述内容是否正确。</a:t>
            </a:r>
          </a:p>
        </p:txBody>
      </p:sp>
    </p:spTree>
    <p:extLst>
      <p:ext uri="{BB962C8B-B14F-4D97-AF65-F5344CB8AC3E}">
        <p14:creationId xmlns:p14="http://schemas.microsoft.com/office/powerpoint/2010/main" val="2749400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135226310"/>
                  </p:ext>
                </p:extLst>
              </p:nvPr>
            </p:nvGraphicFramePr>
            <p:xfrm>
              <a:off x="136478" y="1004163"/>
              <a:ext cx="5254389" cy="5562055"/>
            </p:xfrm>
            <a:graphic>
              <a:graphicData uri="http://schemas.openxmlformats.org/drawingml/2006/table">
                <a:tbl>
                  <a:tblPr firstRow="1" firstCol="1" bandRow="1">
                    <a:tableStyleId>{5C22544A-7EE6-4342-B048-85BDC9FD1C3A}</a:tableStyleId>
                  </a:tblPr>
                  <a:tblGrid>
                    <a:gridCol w="1088919">
                      <a:extLst>
                        <a:ext uri="{9D8B030D-6E8A-4147-A177-3AD203B41FA5}">
                          <a16:colId xmlns:a16="http://schemas.microsoft.com/office/drawing/2014/main" xmlns="" val="20000"/>
                        </a:ext>
                      </a:extLst>
                    </a:gridCol>
                    <a:gridCol w="1088919">
                      <a:extLst>
                        <a:ext uri="{9D8B030D-6E8A-4147-A177-3AD203B41FA5}">
                          <a16:colId xmlns:a16="http://schemas.microsoft.com/office/drawing/2014/main" xmlns="" val="20001"/>
                        </a:ext>
                      </a:extLst>
                    </a:gridCol>
                    <a:gridCol w="853541">
                      <a:extLst>
                        <a:ext uri="{9D8B030D-6E8A-4147-A177-3AD203B41FA5}">
                          <a16:colId xmlns:a16="http://schemas.microsoft.com/office/drawing/2014/main" xmlns="" val="20002"/>
                        </a:ext>
                      </a:extLst>
                    </a:gridCol>
                    <a:gridCol w="772704">
                      <a:extLst>
                        <a:ext uri="{9D8B030D-6E8A-4147-A177-3AD203B41FA5}">
                          <a16:colId xmlns:a16="http://schemas.microsoft.com/office/drawing/2014/main" xmlns="" val="20003"/>
                        </a:ext>
                      </a:extLst>
                    </a:gridCol>
                    <a:gridCol w="1450306">
                      <a:extLst>
                        <a:ext uri="{9D8B030D-6E8A-4147-A177-3AD203B41FA5}">
                          <a16:colId xmlns:a16="http://schemas.microsoft.com/office/drawing/2014/main" xmlns="" val="20004"/>
                        </a:ext>
                      </a:extLst>
                    </a:gridCol>
                  </a:tblGrid>
                  <a:tr h="936077">
                    <a:tc gridSpan="2">
                      <a:txBody>
                        <a:bodyPr/>
                        <a:lstStyle/>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75733">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13233">
                    <a:tc gridSpan="2">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i="1" smtClean="0">
                                    <a:solidFill>
                                      <a:schemeClr val="tx1"/>
                                    </a:solidFill>
                                    <a:effectLst/>
                                    <a:latin typeface="Cambria Math"/>
                                  </a:rPr>
                                  <m:t>𝐹𝑎𝑡h𝑒𝑟</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𝑦</m:t>
                                </m:r>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100" b="0" i="1" smtClean="0">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r>
                                  <a:rPr lang="en-US" sz="1100" b="0">
                                    <a:solidFill>
                                      <a:schemeClr val="tx1"/>
                                    </a:solidFill>
                                    <a:effectLst/>
                                    <a:latin typeface="Cambria Math"/>
                                  </a:rPr>
                                  <m:t>=</m:t>
                                </m:r>
                                <m:r>
                                  <a:rPr lang="en-US" sz="1100" b="0" i="1">
                                    <a:solidFill>
                                      <a:schemeClr val="tx1"/>
                                    </a:solidFill>
                                    <a:effectLst/>
                                    <a:latin typeface="Cambria Math"/>
                                  </a:rPr>
                                  <m:t>1</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100" b="0" i="1" smtClean="0">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r>
                                  <a:rPr lang="en-US" sz="1100" b="0">
                                    <a:solidFill>
                                      <a:schemeClr val="tx1"/>
                                    </a:solidFill>
                                    <a:effectLst/>
                                    <a:latin typeface="Cambria Math"/>
                                  </a:rPr>
                                  <m:t>=</m:t>
                                </m:r>
                                <m:r>
                                  <a:rPr lang="en-US" sz="1100" b="0" i="1">
                                    <a:solidFill>
                                      <a:schemeClr val="tx1"/>
                                    </a:solidFill>
                                    <a:effectLst/>
                                    <a:latin typeface="Cambria Math"/>
                                  </a:rPr>
                                  <m:t>1</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13233">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i="1" smtClean="0">
                                    <a:solidFill>
                                      <a:schemeClr val="tx1"/>
                                    </a:solidFill>
                                    <a:effectLst/>
                                    <a:latin typeface="Cambria Math"/>
                                  </a:rPr>
                                  <m:t>𝐹𝑎𝑡h𝑒𝑟</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𝑦</m:t>
                                </m:r>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𝑀𝑜𝑡h𝑒𝑟</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𝑦</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𝑀𝑜𝑡h𝑒𝑟</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𝑀𝑜𝑡h𝑒𝑟</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 </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𝑀𝑜𝑡h𝑒𝑟</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𝑀𝑜𝑡h𝑒𝑟</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 </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1" smtClean="0">
                                    <a:solidFill>
                                      <a:schemeClr val="tx1"/>
                                    </a:solidFill>
                                    <a:effectLst/>
                                    <a:latin typeface="Cambria Math"/>
                                  </a:rPr>
                                  <m:t>∧</m:t>
                                </m:r>
                                <m:r>
                                  <a:rPr lang="en-US" sz="1100" b="1" i="1" smtClean="0">
                                    <a:solidFill>
                                      <a:schemeClr val="tx1"/>
                                    </a:solidFill>
                                    <a:effectLst/>
                                    <a:latin typeface="Cambria Math"/>
                                  </a:rPr>
                                  <m:t>𝑴𝒐𝒕𝒉𝒆𝒓</m:t>
                                </m:r>
                                <m:r>
                                  <a:rPr lang="en-US" sz="1100" b="1" smtClean="0">
                                    <a:solidFill>
                                      <a:schemeClr val="tx1"/>
                                    </a:solidFill>
                                    <a:effectLst/>
                                    <a:latin typeface="Cambria Math"/>
                                  </a:rPr>
                                  <m:t>(</m:t>
                                </m:r>
                                <m:r>
                                  <a:rPr lang="en-US" sz="1100" b="1" i="1" smtClean="0">
                                    <a:solidFill>
                                      <a:schemeClr val="tx1"/>
                                    </a:solidFill>
                                    <a:effectLst/>
                                    <a:latin typeface="Cambria Math"/>
                                  </a:rPr>
                                  <m:t>𝒛</m:t>
                                </m:r>
                                <m:r>
                                  <a:rPr lang="en-US" sz="1100" b="1" smtClean="0">
                                    <a:solidFill>
                                      <a:schemeClr val="tx1"/>
                                    </a:solidFill>
                                    <a:effectLst/>
                                    <a:latin typeface="Cambria Math"/>
                                  </a:rPr>
                                  <m:t>, </m:t>
                                </m:r>
                                <m:r>
                                  <a:rPr lang="en-US" sz="1100" b="1" i="1" smtClean="0">
                                    <a:solidFill>
                                      <a:schemeClr val="tx1"/>
                                    </a:solidFill>
                                    <a:effectLst/>
                                    <a:latin typeface="Cambria Math"/>
                                  </a:rPr>
                                  <m:t>𝒚</m:t>
                                </m:r>
                                <m:r>
                                  <a:rPr lang="en-US" sz="1100" b="1" smtClean="0">
                                    <a:solidFill>
                                      <a:schemeClr val="tx1"/>
                                    </a:solidFill>
                                    <a:effectLst/>
                                    <a:latin typeface="Cambria Math"/>
                                  </a:rPr>
                                  <m:t>)</m:t>
                                </m:r>
                              </m:oMath>
                            </m:oMathPara>
                          </a14:m>
                          <a:endParaRPr lang="zh-CN"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1" i="1" smtClean="0">
                                        <a:solidFill>
                                          <a:schemeClr val="tx1"/>
                                        </a:solidFill>
                                        <a:effectLst/>
                                        <a:latin typeface="Cambria Math" charset="0"/>
                                      </a:rPr>
                                    </m:ctrlPr>
                                  </m:accPr>
                                  <m:e>
                                    <m:sSub>
                                      <m:sSubPr>
                                        <m:ctrlPr>
                                          <a:rPr lang="zh-CN" sz="1100" b="1" i="1">
                                            <a:solidFill>
                                              <a:schemeClr val="tx1"/>
                                            </a:solidFill>
                                            <a:effectLst/>
                                            <a:latin typeface="Cambria Math" charset="0"/>
                                          </a:rPr>
                                        </m:ctrlPr>
                                      </m:sSubPr>
                                      <m:e>
                                        <m:r>
                                          <a:rPr lang="en-US" sz="1100" b="1" i="1">
                                            <a:solidFill>
                                              <a:schemeClr val="tx1"/>
                                            </a:solidFill>
                                            <a:effectLst/>
                                            <a:latin typeface="Cambria Math"/>
                                          </a:rPr>
                                          <m:t>𝒎</m:t>
                                        </m:r>
                                      </m:e>
                                      <m:sub>
                                        <m:r>
                                          <a:rPr lang="en-US" sz="1100" b="1">
                                            <a:solidFill>
                                              <a:schemeClr val="tx1"/>
                                            </a:solidFill>
                                            <a:effectLst/>
                                            <a:latin typeface="Cambria Math"/>
                                          </a:rPr>
                                          <m:t>+</m:t>
                                        </m:r>
                                      </m:sub>
                                    </m:sSub>
                                  </m:e>
                                </m:acc>
                                <m:r>
                                  <a:rPr lang="en-US" sz="1100" b="1">
                                    <a:solidFill>
                                      <a:schemeClr val="tx1"/>
                                    </a:solidFill>
                                    <a:effectLst/>
                                    <a:latin typeface="Cambria Math"/>
                                  </a:rPr>
                                  <m:t>=</m:t>
                                </m:r>
                                <m:r>
                                  <a:rPr lang="en-US" sz="1100" b="1" i="1">
                                    <a:solidFill>
                                      <a:schemeClr val="tx1"/>
                                    </a:solidFill>
                                    <a:effectLst/>
                                    <a:latin typeface="Cambria Math"/>
                                  </a:rPr>
                                  <m:t>𝟏</m:t>
                                </m:r>
                              </m:oMath>
                            </m:oMathPara>
                          </a14:m>
                          <a:endParaRPr lang="zh-CN" sz="1100" b="1">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1" i="1" smtClean="0">
                                        <a:solidFill>
                                          <a:schemeClr val="tx1"/>
                                        </a:solidFill>
                                        <a:effectLst/>
                                        <a:latin typeface="Cambria Math" charset="0"/>
                                      </a:rPr>
                                    </m:ctrlPr>
                                  </m:accPr>
                                  <m:e>
                                    <m:sSub>
                                      <m:sSubPr>
                                        <m:ctrlPr>
                                          <a:rPr lang="zh-CN" sz="1100" b="1" i="1">
                                            <a:solidFill>
                                              <a:schemeClr val="tx1"/>
                                            </a:solidFill>
                                            <a:effectLst/>
                                            <a:latin typeface="Cambria Math" charset="0"/>
                                          </a:rPr>
                                        </m:ctrlPr>
                                      </m:sSubPr>
                                      <m:e>
                                        <m:r>
                                          <a:rPr lang="en-US" sz="1100" b="1" i="1">
                                            <a:solidFill>
                                              <a:schemeClr val="tx1"/>
                                            </a:solidFill>
                                            <a:effectLst/>
                                            <a:latin typeface="Cambria Math"/>
                                          </a:rPr>
                                          <m:t>𝒎</m:t>
                                        </m:r>
                                      </m:e>
                                      <m:sub>
                                        <m:r>
                                          <a:rPr lang="zh-CN" altLang="en-US" sz="1100" b="1">
                                            <a:solidFill>
                                              <a:schemeClr val="tx1"/>
                                            </a:solidFill>
                                            <a:effectLst/>
                                            <a:latin typeface="Cambria Math"/>
                                          </a:rPr>
                                          <m:t>−</m:t>
                                        </m:r>
                                      </m:sub>
                                    </m:sSub>
                                  </m:e>
                                </m:acc>
                                <m:r>
                                  <a:rPr lang="en-US" sz="1100" b="1">
                                    <a:solidFill>
                                      <a:schemeClr val="tx1"/>
                                    </a:solidFill>
                                    <a:effectLst/>
                                    <a:latin typeface="Cambria Math"/>
                                  </a:rPr>
                                  <m:t>=</m:t>
                                </m:r>
                                <m:r>
                                  <a:rPr lang="en-US" sz="1100" b="1" i="1">
                                    <a:solidFill>
                                      <a:schemeClr val="tx1"/>
                                    </a:solidFill>
                                    <a:effectLst/>
                                    <a:latin typeface="Cambria Math"/>
                                  </a:rPr>
                                  <m:t>𝟎</m:t>
                                </m:r>
                              </m:oMath>
                            </m:oMathPara>
                          </a14:m>
                          <a:endParaRPr lang="zh-CN"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𝑦</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1</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1</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1</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 </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oMath>
                          </a14:m>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 </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12051">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 </m:t>
                                </m:r>
                                <m:r>
                                  <a:rPr lang="en-US" sz="1100" b="0" i="1" smtClean="0">
                                    <a:solidFill>
                                      <a:schemeClr val="tx1"/>
                                    </a:solidFill>
                                    <a:effectLst/>
                                    <a:latin typeface="Cambria Math"/>
                                  </a:rPr>
                                  <m:t>𝑦</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charset="0"/>
                                      </a:rPr>
                                    </m:ctrlPr>
                                  </m:accPr>
                                  <m:e>
                                    <m:sSub>
                                      <m:sSubPr>
                                        <m:ctrlPr>
                                          <a:rPr lang="zh-CN" sz="1100" b="0" i="1">
                                            <a:solidFill>
                                              <a:schemeClr val="tx1"/>
                                            </a:solidFill>
                                            <a:effectLst/>
                                            <a:latin typeface="Cambria Math"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135226310"/>
                  </p:ext>
                </p:extLst>
              </p:nvPr>
            </p:nvGraphicFramePr>
            <p:xfrm>
              <a:off x="136478" y="1004163"/>
              <a:ext cx="5254389" cy="5562055"/>
            </p:xfrm>
            <a:graphic>
              <a:graphicData uri="http://schemas.openxmlformats.org/drawingml/2006/table">
                <a:tbl>
                  <a:tblPr firstRow="1" firstCol="1" bandRow="1">
                    <a:tableStyleId>{5C22544A-7EE6-4342-B048-85BDC9FD1C3A}</a:tableStyleId>
                  </a:tblPr>
                  <a:tblGrid>
                    <a:gridCol w="1088919"/>
                    <a:gridCol w="1088919"/>
                    <a:gridCol w="853541"/>
                    <a:gridCol w="772704"/>
                    <a:gridCol w="1450306"/>
                  </a:tblGrid>
                  <a:tr h="936077">
                    <a:tc gridSpan="2">
                      <a:txBody>
                        <a:bodyPr/>
                        <a:lstStyle/>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75733">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gridSpan="2">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711429" r="-141737" b="-1828571"/>
                          </a:stretch>
                        </a:blipFill>
                      </a:tcPr>
                    </a:tc>
                    <a:tc h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711429" r="-261429" b="-18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711429" r="-188189" b="-18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rowSpan="18">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45151" r="-382123" b="-174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811429" r="-284270" b="-17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811429" r="-261429" b="-17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811429" r="-188189" b="-17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911429" r="-284270" b="-16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911429" r="-261429" b="-16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911429" r="-188189" b="-16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011429" r="-284270" b="-15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011429" r="-261429" b="-15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011429" r="-188189" b="-15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111429" r="-284270" b="-14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111429" r="-261429" b="-14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111429" r="-188189" b="-14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211429" r="-284270" b="-13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211429" r="-261429" b="-13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211429" r="-188189" b="-1328571"/>
                          </a:stretch>
                        </a:blip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311429" r="-284270" b="-12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311429" r="-261429" b="-12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311429" r="-188189" b="-1228571"/>
                          </a:stretch>
                        </a:blipFill>
                      </a:tcPr>
                    </a:tc>
                    <a:tc>
                      <a:txBody>
                        <a:bodyPr/>
                        <a:lstStyle/>
                        <a:p>
                          <a:pPr algn="ctr">
                            <a:spcBef>
                              <a:spcPts val="1000"/>
                            </a:spcBef>
                            <a:spcAft>
                              <a:spcPts val="0"/>
                            </a:spcAft>
                          </a:pPr>
                          <a:r>
                            <a:rPr lang="en-US"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411429" r="-284270" b="-11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411429" r="-261429" b="-11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411429" r="-188189" b="-11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511429" r="-284270" b="-10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511429" r="-261429" b="-10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511429" r="-188189" b="-10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611429" r="-284270" b="-9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611429" r="-261429" b="-9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611429" r="-188189" b="-9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761765" r="-284270" b="-855882"/>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761765" r="-261429" b="-855882"/>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761765" r="-188189" b="-855882"/>
                          </a:stretch>
                        </a:blip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808571" r="-284270" b="-7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808571" r="-261429" b="-7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808571" r="-188189" b="-731429"/>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908571" r="-284270" b="-6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908571" r="-261429" b="-6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908571" r="-188189" b="-631429"/>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008571" r="-284270" b="-5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008571" r="-261429" b="-5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008571" r="-188189" b="-531429"/>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108571" r="-284270" b="-4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108571" r="-261429" b="-4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108571" r="-188189" b="-431429"/>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208571" r="-284270" b="-3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208571" r="-261429" b="-3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208571" r="-188189" b="-331429"/>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308571" r="-284270" b="-2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308571" r="-261429" b="-2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308571" r="-188189" b="-231429"/>
                          </a:stretch>
                        </a:blip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408571" r="-284270" b="-1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408571" r="-261429" b="-1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408571" r="-188189" b="-131429"/>
                          </a:stretch>
                        </a:blip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2051">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508571" r="-284270" b="-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508571" r="-261429" b="-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508571" r="-188189" b="-31429"/>
                          </a:stretch>
                        </a:blip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5" name="矩形 4"/>
              <p:cNvSpPr/>
              <p:nvPr/>
            </p:nvSpPr>
            <p:spPr>
              <a:xfrm>
                <a:off x="5418162" y="1448400"/>
                <a:ext cx="3630304" cy="3406830"/>
              </a:xfrm>
              <a:prstGeom prst="rect">
                <a:avLst/>
              </a:prstGeom>
            </p:spPr>
            <p:txBody>
              <a:bodyPr wrap="square">
                <a:spAutoFit/>
              </a:bodyPr>
              <a:lstStyle/>
              <a:p>
                <a:pPr marL="285750" indent="-285750">
                  <a:buFont typeface="Wingdings" panose="05000000000000000000" pitchFamily="2" charset="2"/>
                  <a:buChar char="l"/>
                </a:pPr>
                <a14:m>
                  <m:oMath xmlns:m="http://schemas.openxmlformats.org/officeDocument/2006/math">
                    <m:r>
                      <a:rPr lang="en-US" altLang="zh-CN" i="1">
                        <a:latin typeface="Cambria Math"/>
                      </a:rPr>
                      <m:t>𝑀𝑜𝑡h𝑒𝑟</m:t>
                    </m:r>
                    <m:r>
                      <a:rPr lang="en-US" altLang="zh-CN" i="1">
                        <a:latin typeface="Cambria Math"/>
                      </a:rPr>
                      <m:t>(</m:t>
                    </m:r>
                    <m:r>
                      <a:rPr lang="en-US" altLang="zh-CN" i="1">
                        <a:latin typeface="Cambria Math"/>
                      </a:rPr>
                      <m:t>𝑧</m:t>
                    </m:r>
                    <m:r>
                      <a:rPr lang="en-US" altLang="zh-CN" i="1">
                        <a:latin typeface="Cambria Math"/>
                      </a:rPr>
                      <m:t>, </m:t>
                    </m:r>
                    <m:r>
                      <a:rPr lang="en-US" altLang="zh-CN" i="1">
                        <a:latin typeface="Cambria Math"/>
                      </a:rPr>
                      <m:t>𝑦</m:t>
                    </m:r>
                    <m:r>
                      <a:rPr lang="en-US" altLang="zh-CN" i="1">
                        <a:latin typeface="Cambria Math"/>
                      </a:rPr>
                      <m:t>)</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加入信息增益最</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大</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i="1">
                        <a:latin typeface="Cambria Math"/>
                      </a:rPr>
                      <m:t>𝑀𝑜𝑡h𝑒𝑟</m:t>
                    </m:r>
                    <m:r>
                      <a:rPr lang="en-US" altLang="zh-CN" i="1">
                        <a:latin typeface="Cambria Math"/>
                      </a:rPr>
                      <m:t>(</m:t>
                    </m:r>
                    <m:r>
                      <a:rPr lang="en-US" altLang="zh-CN" i="1">
                        <a:latin typeface="Cambria Math"/>
                      </a:rPr>
                      <m:t>𝑧</m:t>
                    </m:r>
                    <m:r>
                      <a:rPr lang="en-US" altLang="zh-CN" i="1">
                        <a:latin typeface="Cambria Math"/>
                      </a:rPr>
                      <m:t>, </m:t>
                    </m:r>
                    <m:r>
                      <a:rPr lang="en-US" altLang="zh-CN" i="1">
                        <a:latin typeface="Cambria Math"/>
                      </a:rPr>
                      <m:t>𝑦</m:t>
                    </m:r>
                    <m:r>
                      <a:rPr lang="en-US" altLang="zh-CN" i="1">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加入，得到新推理规则</a:t>
                </a:r>
                <a:endParaRPr lang="en-US" altLang="zh-CN" i="1" dirty="0"/>
              </a:p>
              <a:p>
                <a:pPr>
                  <a:lnSpc>
                    <a:spcPct val="150000"/>
                  </a:lnSpc>
                </a:pPr>
                <a14:m>
                  <m:oMathPara xmlns:m="http://schemas.openxmlformats.org/officeDocument/2006/math">
                    <m:oMathParaPr>
                      <m:jc m:val="centerGroup"/>
                    </m:oMathParaPr>
                    <m:oMath xmlns:m="http://schemas.openxmlformats.org/officeDocument/2006/math">
                      <m:r>
                        <a:rPr lang="en-US" altLang="zh-CN" b="1" i="1" smtClean="0">
                          <a:solidFill>
                            <a:srgbClr val="C00000"/>
                          </a:solidFill>
                          <a:latin typeface="Cambria Math"/>
                        </a:rPr>
                        <m:t>𝑴𝒐𝒕𝒉𝒆𝒓</m:t>
                      </m:r>
                      <m:d>
                        <m:dPr>
                          <m:ctrlPr>
                            <a:rPr lang="zh-CN" altLang="zh-CN" b="1" i="1">
                              <a:solidFill>
                                <a:srgbClr val="C00000"/>
                              </a:solidFill>
                              <a:latin typeface="Cambria Math" charset="0"/>
                            </a:rPr>
                          </m:ctrlPr>
                        </m:dPr>
                        <m:e>
                          <m:r>
                            <a:rPr lang="en-US" altLang="zh-CN" b="1" i="1">
                              <a:solidFill>
                                <a:srgbClr val="C00000"/>
                              </a:solidFill>
                              <a:latin typeface="Cambria Math"/>
                            </a:rPr>
                            <m:t>𝒛</m:t>
                          </m:r>
                          <m:r>
                            <a:rPr lang="en-US" altLang="zh-CN" b="1" i="1">
                              <a:solidFill>
                                <a:srgbClr val="C00000"/>
                              </a:solidFill>
                              <a:latin typeface="Cambria Math"/>
                            </a:rPr>
                            <m:t>, </m:t>
                          </m:r>
                          <m:r>
                            <a:rPr lang="en-US" altLang="zh-CN" b="1" i="1">
                              <a:solidFill>
                                <a:srgbClr val="C00000"/>
                              </a:solidFill>
                              <a:latin typeface="Cambria Math"/>
                            </a:rPr>
                            <m:t>𝒚</m:t>
                          </m:r>
                        </m:e>
                      </m:d>
                      <m:r>
                        <a:rPr lang="en-US" altLang="zh-CN" b="1" i="1">
                          <a:solidFill>
                            <a:srgbClr val="C00000"/>
                          </a:solidFill>
                          <a:latin typeface="Cambria Math"/>
                        </a:rPr>
                        <m:t>∧</m:t>
                      </m:r>
                      <m:r>
                        <a:rPr lang="en-US" altLang="zh-CN" b="1">
                          <a:solidFill>
                            <a:srgbClr val="C00000"/>
                          </a:solidFill>
                          <a:latin typeface="Cambria Math"/>
                        </a:rPr>
                        <m:t> </m:t>
                      </m:r>
                      <m:r>
                        <a:rPr lang="en-US" altLang="zh-CN" b="1" i="1">
                          <a:solidFill>
                            <a:srgbClr val="C00000"/>
                          </a:solidFill>
                          <a:latin typeface="Cambria Math"/>
                        </a:rPr>
                        <m:t>𝑪𝒐𝒖𝒑𝒍𝒆</m:t>
                      </m:r>
                      <m:d>
                        <m:dPr>
                          <m:ctrlPr>
                            <a:rPr lang="zh-CN" altLang="zh-CN" b="1" i="1">
                              <a:solidFill>
                                <a:srgbClr val="C00000"/>
                              </a:solidFill>
                              <a:latin typeface="Cambria Math" charset="0"/>
                            </a:rPr>
                          </m:ctrlPr>
                        </m:dPr>
                        <m:e>
                          <m:r>
                            <a:rPr lang="en-US" altLang="zh-CN" b="1" i="1">
                              <a:solidFill>
                                <a:srgbClr val="C00000"/>
                              </a:solidFill>
                              <a:latin typeface="Cambria Math"/>
                            </a:rPr>
                            <m:t>𝒙</m:t>
                          </m:r>
                          <m:r>
                            <a:rPr lang="en-US" altLang="zh-CN" b="1" i="1">
                              <a:solidFill>
                                <a:srgbClr val="C00000"/>
                              </a:solidFill>
                              <a:latin typeface="Cambria Math"/>
                            </a:rPr>
                            <m:t>,</m:t>
                          </m:r>
                          <m:r>
                            <a:rPr lang="en-US" altLang="zh-CN" b="1" i="1">
                              <a:solidFill>
                                <a:srgbClr val="C00000"/>
                              </a:solidFill>
                              <a:latin typeface="Cambria Math"/>
                            </a:rPr>
                            <m:t>𝒛</m:t>
                          </m:r>
                        </m:e>
                      </m:d>
                      <m:r>
                        <a:rPr lang="en-US" altLang="zh-CN" b="1" i="1">
                          <a:solidFill>
                            <a:srgbClr val="C00000"/>
                          </a:solidFill>
                          <a:latin typeface="Cambria Math"/>
                        </a:rPr>
                        <m:t>→</m:t>
                      </m:r>
                      <m:r>
                        <a:rPr lang="en-US" altLang="zh-CN" b="1" i="1">
                          <a:solidFill>
                            <a:srgbClr val="C00000"/>
                          </a:solidFill>
                          <a:latin typeface="Cambria Math"/>
                        </a:rPr>
                        <m:t>𝑭𝒂𝒕𝒉𝒆𝒓</m:t>
                      </m:r>
                      <m:d>
                        <m:dPr>
                          <m:ctrlPr>
                            <a:rPr lang="zh-CN" altLang="zh-CN" b="1" i="1">
                              <a:solidFill>
                                <a:srgbClr val="C00000"/>
                              </a:solidFill>
                              <a:latin typeface="Cambria Math" charset="0"/>
                            </a:rPr>
                          </m:ctrlPr>
                        </m:dPr>
                        <m:e>
                          <m:r>
                            <a:rPr lang="en-US" altLang="zh-CN" b="1" i="1">
                              <a:solidFill>
                                <a:srgbClr val="C00000"/>
                              </a:solidFill>
                              <a:latin typeface="Cambria Math"/>
                            </a:rPr>
                            <m:t>𝒙</m:t>
                          </m:r>
                          <m:r>
                            <a:rPr lang="en-US" altLang="zh-CN" b="1" i="1">
                              <a:solidFill>
                                <a:srgbClr val="C00000"/>
                              </a:solidFill>
                              <a:latin typeface="Cambria Math"/>
                            </a:rPr>
                            <m:t>, </m:t>
                          </m:r>
                          <m:r>
                            <a:rPr lang="en-US" altLang="zh-CN" b="1" i="1">
                              <a:solidFill>
                                <a:srgbClr val="C00000"/>
                              </a:solidFill>
                              <a:latin typeface="Cambria Math"/>
                            </a:rPr>
                            <m:t>𝒚</m:t>
                          </m:r>
                        </m:e>
                      </m:d>
                    </m:oMath>
                  </m:oMathPara>
                </a14:m>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当</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x=</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dirty="0">
                    <a:latin typeface="Times New Roman" panose="02020603050405020304" pitchFamily="18" charset="0"/>
                    <a:ea typeface="黑体" panose="02010609060101010101" pitchFamily="49" charset="-122"/>
                    <a:cs typeface="Times New Roman" panose="02020603050405020304" pitchFamily="18" charset="0"/>
                  </a:rPr>
                  <a:t>=Mike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m:rPr>
                        <m:sty m:val="p"/>
                      </m:rPr>
                      <a:rPr lang="en-US" altLang="zh-CN">
                        <a:latin typeface="Cambria Math"/>
                      </a:rPr>
                      <m:t>z</m:t>
                    </m:r>
                    <m:r>
                      <a:rPr lang="en-US" altLang="zh-CN" i="1">
                        <a:latin typeface="Cambria Math"/>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时，该推理规则覆盖训练样本集合中正例</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且不覆盖任意反例，因此算法学习结束。</a:t>
                </a:r>
              </a:p>
            </p:txBody>
          </p:sp>
        </mc:Choice>
        <mc:Fallback xmlns="">
          <p:sp>
            <p:nvSpPr>
              <p:cNvPr id="5" name="矩形 4"/>
              <p:cNvSpPr>
                <a:spLocks noRot="1" noChangeAspect="1" noMove="1" noResize="1" noEditPoints="1" noAdjustHandles="1" noChangeArrowheads="1" noChangeShapeType="1" noTextEdit="1"/>
              </p:cNvSpPr>
              <p:nvPr/>
            </p:nvSpPr>
            <p:spPr>
              <a:xfrm>
                <a:off x="5418162" y="1086300"/>
                <a:ext cx="3630304" cy="3406830"/>
              </a:xfrm>
              <a:prstGeom prst="rect">
                <a:avLst/>
              </a:prstGeom>
              <a:blipFill rotWithShape="1">
                <a:blip r:embed="rId4"/>
                <a:stretch>
                  <a:fillRect l="-1176" t="-1252" r="-1345" b="-1431"/>
                </a:stretch>
              </a:blipFill>
            </p:spPr>
            <p:txBody>
              <a:bodyPr/>
              <a:lstStyle/>
              <a:p>
                <a:r>
                  <a:rPr lang="zh-CN" altLang="en-US">
                    <a:noFill/>
                  </a:rPr>
                  <a:t> </a:t>
                </a:r>
              </a:p>
            </p:txBody>
          </p:sp>
        </mc:Fallback>
      </mc:AlternateContent>
      <p:sp>
        <p:nvSpPr>
          <p:cNvPr id="6"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76417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440022331"/>
                  </p:ext>
                </p:extLst>
              </p:nvPr>
            </p:nvGraphicFramePr>
            <p:xfrm>
              <a:off x="232011" y="1025557"/>
              <a:ext cx="5254389" cy="5409661"/>
            </p:xfrm>
            <a:graphic>
              <a:graphicData uri="http://schemas.openxmlformats.org/drawingml/2006/table">
                <a:tbl>
                  <a:tblPr firstRow="1" firstCol="1" bandRow="1">
                    <a:tableStyleId>{5C22544A-7EE6-4342-B048-85BDC9FD1C3A}</a:tableStyleId>
                  </a:tblPr>
                  <a:tblGrid>
                    <a:gridCol w="1088919">
                      <a:extLst>
                        <a:ext uri="{9D8B030D-6E8A-4147-A177-3AD203B41FA5}">
                          <a16:colId xmlns:a16="http://schemas.microsoft.com/office/drawing/2014/main" xmlns="" val="20000"/>
                        </a:ext>
                      </a:extLst>
                    </a:gridCol>
                    <a:gridCol w="1088919">
                      <a:extLst>
                        <a:ext uri="{9D8B030D-6E8A-4147-A177-3AD203B41FA5}">
                          <a16:colId xmlns:a16="http://schemas.microsoft.com/office/drawing/2014/main" xmlns="" val="20001"/>
                        </a:ext>
                      </a:extLst>
                    </a:gridCol>
                    <a:gridCol w="853541">
                      <a:extLst>
                        <a:ext uri="{9D8B030D-6E8A-4147-A177-3AD203B41FA5}">
                          <a16:colId xmlns:a16="http://schemas.microsoft.com/office/drawing/2014/main" xmlns="" val="20002"/>
                        </a:ext>
                      </a:extLst>
                    </a:gridCol>
                    <a:gridCol w="772704">
                      <a:extLst>
                        <a:ext uri="{9D8B030D-6E8A-4147-A177-3AD203B41FA5}">
                          <a16:colId xmlns:a16="http://schemas.microsoft.com/office/drawing/2014/main" xmlns="" val="20003"/>
                        </a:ext>
                      </a:extLst>
                    </a:gridCol>
                    <a:gridCol w="1450306">
                      <a:extLst>
                        <a:ext uri="{9D8B030D-6E8A-4147-A177-3AD203B41FA5}">
                          <a16:colId xmlns:a16="http://schemas.microsoft.com/office/drawing/2014/main" xmlns="" val="20004"/>
                        </a:ext>
                      </a:extLst>
                    </a:gridCol>
                  </a:tblGrid>
                  <a:tr h="783683">
                    <a:tc gridSpan="2">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75733">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13233">
                    <a:tc gridSpan="2">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i="1" smtClean="0">
                                    <a:solidFill>
                                      <a:schemeClr val="tx1"/>
                                    </a:solidFill>
                                    <a:effectLst/>
                                    <a:latin typeface="Cambria Math"/>
                                  </a:rPr>
                                  <m:t>𝐹𝑎𝑡h𝑒𝑟</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𝑦</m:t>
                                </m:r>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b="0" i="1" smtClean="0">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r>
                                  <a:rPr lang="en-US" sz="1200" b="0">
                                    <a:solidFill>
                                      <a:schemeClr val="tx1"/>
                                    </a:solidFill>
                                    <a:effectLst/>
                                    <a:latin typeface="Cambria Math"/>
                                  </a:rPr>
                                  <m:t>=</m:t>
                                </m:r>
                                <m:r>
                                  <a:rPr lang="en-US" sz="1200" b="0" i="1">
                                    <a:solidFill>
                                      <a:schemeClr val="tx1"/>
                                    </a:solidFill>
                                    <a:effectLst/>
                                    <a:latin typeface="Cambria Math"/>
                                  </a:rPr>
                                  <m:t>1</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b="0" i="1" smtClean="0">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r>
                                  <a:rPr lang="en-US" sz="1200" b="0">
                                    <a:solidFill>
                                      <a:schemeClr val="tx1"/>
                                    </a:solidFill>
                                    <a:effectLst/>
                                    <a:latin typeface="Cambria Math"/>
                                  </a:rPr>
                                  <m:t>=</m:t>
                                </m:r>
                                <m:r>
                                  <a:rPr lang="en-US" sz="1200" b="0" i="1">
                                    <a:solidFill>
                                      <a:schemeClr val="tx1"/>
                                    </a:solidFill>
                                    <a:effectLst/>
                                    <a:latin typeface="Cambria Math"/>
                                  </a:rPr>
                                  <m:t>1</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13233">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i="1" smtClean="0">
                                    <a:solidFill>
                                      <a:schemeClr val="tx1"/>
                                    </a:solidFill>
                                    <a:effectLst/>
                                    <a:latin typeface="Cambria Math"/>
                                  </a:rPr>
                                  <m:t>𝐹𝑎𝑡h𝑒𝑟</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𝑦</m:t>
                                </m:r>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𝑀𝑜𝑡h𝑒𝑟</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𝑦</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𝑀𝑜𝑡h𝑒𝑟</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𝑀𝑜𝑡h𝑒𝑟</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 </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𝑀𝑜𝑡h𝑒𝑟</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𝑀𝑜𝑡h𝑒𝑟</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 </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1" smtClean="0">
                                    <a:solidFill>
                                      <a:schemeClr val="tx1"/>
                                    </a:solidFill>
                                    <a:effectLst/>
                                    <a:latin typeface="Cambria Math"/>
                                  </a:rPr>
                                  <m:t>∧</m:t>
                                </m:r>
                                <m:r>
                                  <a:rPr lang="en-US" sz="1200" b="1" i="1" smtClean="0">
                                    <a:solidFill>
                                      <a:schemeClr val="tx1"/>
                                    </a:solidFill>
                                    <a:effectLst/>
                                    <a:latin typeface="Cambria Math"/>
                                  </a:rPr>
                                  <m:t>𝑴𝒐𝒕𝒉𝒆𝒓</m:t>
                                </m:r>
                                <m:r>
                                  <a:rPr lang="en-US" sz="1200" b="1" smtClean="0">
                                    <a:solidFill>
                                      <a:schemeClr val="tx1"/>
                                    </a:solidFill>
                                    <a:effectLst/>
                                    <a:latin typeface="Cambria Math"/>
                                  </a:rPr>
                                  <m:t>(</m:t>
                                </m:r>
                                <m:r>
                                  <a:rPr lang="en-US" sz="1200" b="1" i="1" smtClean="0">
                                    <a:solidFill>
                                      <a:schemeClr val="tx1"/>
                                    </a:solidFill>
                                    <a:effectLst/>
                                    <a:latin typeface="Cambria Math"/>
                                  </a:rPr>
                                  <m:t>𝒛</m:t>
                                </m:r>
                                <m:r>
                                  <a:rPr lang="en-US" sz="1200" b="1" smtClean="0">
                                    <a:solidFill>
                                      <a:schemeClr val="tx1"/>
                                    </a:solidFill>
                                    <a:effectLst/>
                                    <a:latin typeface="Cambria Math"/>
                                  </a:rPr>
                                  <m:t>, </m:t>
                                </m:r>
                                <m:r>
                                  <a:rPr lang="en-US" sz="1200" b="1" i="1" smtClean="0">
                                    <a:solidFill>
                                      <a:schemeClr val="tx1"/>
                                    </a:solidFill>
                                    <a:effectLst/>
                                    <a:latin typeface="Cambria Math"/>
                                  </a:rPr>
                                  <m:t>𝒚</m:t>
                                </m:r>
                                <m:r>
                                  <a:rPr lang="en-US" sz="1200" b="1" smtClean="0">
                                    <a:solidFill>
                                      <a:schemeClr val="tx1"/>
                                    </a:solidFill>
                                    <a:effectLst/>
                                    <a:latin typeface="Cambria Math"/>
                                  </a:rPr>
                                  <m:t>)</m:t>
                                </m:r>
                              </m:oMath>
                            </m:oMathPara>
                          </a14:m>
                          <a:endParaRPr lang="zh-CN"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1" i="1" smtClean="0">
                                        <a:solidFill>
                                          <a:schemeClr val="tx1"/>
                                        </a:solidFill>
                                        <a:effectLst/>
                                        <a:latin typeface="Cambria Math" charset="0"/>
                                      </a:rPr>
                                    </m:ctrlPr>
                                  </m:accPr>
                                  <m:e>
                                    <m:sSub>
                                      <m:sSubPr>
                                        <m:ctrlPr>
                                          <a:rPr lang="zh-CN" sz="1200" b="1" i="1">
                                            <a:solidFill>
                                              <a:schemeClr val="tx1"/>
                                            </a:solidFill>
                                            <a:effectLst/>
                                            <a:latin typeface="Cambria Math" charset="0"/>
                                          </a:rPr>
                                        </m:ctrlPr>
                                      </m:sSubPr>
                                      <m:e>
                                        <m:r>
                                          <a:rPr lang="en-US" sz="1200" b="1" i="1">
                                            <a:solidFill>
                                              <a:schemeClr val="tx1"/>
                                            </a:solidFill>
                                            <a:effectLst/>
                                            <a:latin typeface="Cambria Math"/>
                                          </a:rPr>
                                          <m:t>𝒎</m:t>
                                        </m:r>
                                      </m:e>
                                      <m:sub>
                                        <m:r>
                                          <a:rPr lang="en-US" sz="1200" b="1">
                                            <a:solidFill>
                                              <a:schemeClr val="tx1"/>
                                            </a:solidFill>
                                            <a:effectLst/>
                                            <a:latin typeface="Cambria Math"/>
                                          </a:rPr>
                                          <m:t>+</m:t>
                                        </m:r>
                                      </m:sub>
                                    </m:sSub>
                                  </m:e>
                                </m:acc>
                                <m:r>
                                  <a:rPr lang="en-US" sz="1200" b="1">
                                    <a:solidFill>
                                      <a:schemeClr val="tx1"/>
                                    </a:solidFill>
                                    <a:effectLst/>
                                    <a:latin typeface="Cambria Math"/>
                                  </a:rPr>
                                  <m:t>=</m:t>
                                </m:r>
                                <m:r>
                                  <a:rPr lang="en-US" sz="1200" b="1" i="1">
                                    <a:solidFill>
                                      <a:schemeClr val="tx1"/>
                                    </a:solidFill>
                                    <a:effectLst/>
                                    <a:latin typeface="Cambria Math"/>
                                  </a:rPr>
                                  <m:t>𝟏</m:t>
                                </m:r>
                              </m:oMath>
                            </m:oMathPara>
                          </a14:m>
                          <a:endParaRPr lang="zh-CN" sz="1200" b="1">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1" i="1" smtClean="0">
                                        <a:solidFill>
                                          <a:schemeClr val="tx1"/>
                                        </a:solidFill>
                                        <a:effectLst/>
                                        <a:latin typeface="Cambria Math" charset="0"/>
                                      </a:rPr>
                                    </m:ctrlPr>
                                  </m:accPr>
                                  <m:e>
                                    <m:sSub>
                                      <m:sSubPr>
                                        <m:ctrlPr>
                                          <a:rPr lang="zh-CN" sz="1200" b="1" i="1">
                                            <a:solidFill>
                                              <a:schemeClr val="tx1"/>
                                            </a:solidFill>
                                            <a:effectLst/>
                                            <a:latin typeface="Cambria Math" charset="0"/>
                                          </a:rPr>
                                        </m:ctrlPr>
                                      </m:sSubPr>
                                      <m:e>
                                        <m:r>
                                          <a:rPr lang="en-US" sz="1200" b="1" i="1">
                                            <a:solidFill>
                                              <a:schemeClr val="tx1"/>
                                            </a:solidFill>
                                            <a:effectLst/>
                                            <a:latin typeface="Cambria Math"/>
                                          </a:rPr>
                                          <m:t>𝒎</m:t>
                                        </m:r>
                                      </m:e>
                                      <m:sub>
                                        <m:r>
                                          <a:rPr lang="zh-CN" altLang="en-US" sz="1200" b="1">
                                            <a:solidFill>
                                              <a:schemeClr val="tx1"/>
                                            </a:solidFill>
                                            <a:effectLst/>
                                            <a:latin typeface="Cambria Math"/>
                                          </a:rPr>
                                          <m:t>−</m:t>
                                        </m:r>
                                      </m:sub>
                                    </m:sSub>
                                  </m:e>
                                </m:acc>
                                <m:r>
                                  <a:rPr lang="en-US" sz="1200" b="1">
                                    <a:solidFill>
                                      <a:schemeClr val="tx1"/>
                                    </a:solidFill>
                                    <a:effectLst/>
                                    <a:latin typeface="Cambria Math"/>
                                  </a:rPr>
                                  <m:t>=</m:t>
                                </m:r>
                                <m:r>
                                  <a:rPr lang="en-US" sz="1200" b="1" i="1">
                                    <a:solidFill>
                                      <a:schemeClr val="tx1"/>
                                    </a:solidFill>
                                    <a:effectLst/>
                                    <a:latin typeface="Cambria Math"/>
                                  </a:rPr>
                                  <m:t>𝟎</m:t>
                                </m:r>
                              </m:oMath>
                            </m:oMathPara>
                          </a14:m>
                          <a:endParaRPr lang="zh-CN"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𝑦</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1</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1</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1</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 </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 </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212051">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 </m:t>
                                </m:r>
                                <m:r>
                                  <a:rPr lang="en-US" sz="1200" b="0" i="1" smtClean="0">
                                    <a:solidFill>
                                      <a:schemeClr val="tx1"/>
                                    </a:solidFill>
                                    <a:effectLst/>
                                    <a:latin typeface="Cambria Math"/>
                                  </a:rPr>
                                  <m:t>𝑦</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charset="0"/>
                                      </a:rPr>
                                    </m:ctrlPr>
                                  </m:accPr>
                                  <m:e>
                                    <m:sSub>
                                      <m:sSubPr>
                                        <m:ctrlPr>
                                          <a:rPr lang="zh-CN" sz="1200" b="0" i="1">
                                            <a:solidFill>
                                              <a:schemeClr val="tx1"/>
                                            </a:solidFill>
                                            <a:effectLst/>
                                            <a:latin typeface="Cambria Math"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440022331"/>
                  </p:ext>
                </p:extLst>
              </p:nvPr>
            </p:nvGraphicFramePr>
            <p:xfrm>
              <a:off x="232011" y="1025557"/>
              <a:ext cx="5254389" cy="5409661"/>
            </p:xfrm>
            <a:graphic>
              <a:graphicData uri="http://schemas.openxmlformats.org/drawingml/2006/table">
                <a:tbl>
                  <a:tblPr firstRow="1" firstCol="1" bandRow="1">
                    <a:tableStyleId>{5C22544A-7EE6-4342-B048-85BDC9FD1C3A}</a:tableStyleId>
                  </a:tblPr>
                  <a:tblGrid>
                    <a:gridCol w="1088919">
                      <a:extLst>
                        <a:ext uri="{9D8B030D-6E8A-4147-A177-3AD203B41FA5}">
                          <a16:colId xmlns:a16="http://schemas.microsoft.com/office/drawing/2014/main" val="20000"/>
                        </a:ext>
                      </a:extLst>
                    </a:gridCol>
                    <a:gridCol w="1088919">
                      <a:extLst>
                        <a:ext uri="{9D8B030D-6E8A-4147-A177-3AD203B41FA5}">
                          <a16:colId xmlns:a16="http://schemas.microsoft.com/office/drawing/2014/main" val="20001"/>
                        </a:ext>
                      </a:extLst>
                    </a:gridCol>
                    <a:gridCol w="853541">
                      <a:extLst>
                        <a:ext uri="{9D8B030D-6E8A-4147-A177-3AD203B41FA5}">
                          <a16:colId xmlns:a16="http://schemas.microsoft.com/office/drawing/2014/main" val="20002"/>
                        </a:ext>
                      </a:extLst>
                    </a:gridCol>
                    <a:gridCol w="772704">
                      <a:extLst>
                        <a:ext uri="{9D8B030D-6E8A-4147-A177-3AD203B41FA5}">
                          <a16:colId xmlns:a16="http://schemas.microsoft.com/office/drawing/2014/main" val="20003"/>
                        </a:ext>
                      </a:extLst>
                    </a:gridCol>
                    <a:gridCol w="1450306">
                      <a:extLst>
                        <a:ext uri="{9D8B030D-6E8A-4147-A177-3AD203B41FA5}">
                          <a16:colId xmlns:a16="http://schemas.microsoft.com/office/drawing/2014/main" val="20004"/>
                        </a:ext>
                      </a:extLst>
                    </a:gridCol>
                  </a:tblGrid>
                  <a:tr h="783683">
                    <a:tc gridSpan="2">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75733">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3233">
                    <a:tc gridSpan="2">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80" t="-640000" r="-142297" b="-1837143"/>
                          </a:stretch>
                        </a:blipFill>
                      </a:tcPr>
                    </a:tc>
                    <a:tc h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640000" r="-262857" b="-18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640000" r="-189764" b="-1837143"/>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13233">
                    <a:tc rowSpan="18">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59" t="-41111" r="-383240" b="-206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740000" r="-285393" b="-17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740000" r="-262857" b="-17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740000" r="-189764" b="-1737143"/>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840000" r="-285393" b="-16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840000" r="-262857" b="-16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840000" r="-189764" b="-1637143"/>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940000" r="-285393" b="-15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940000" r="-262857" b="-15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940000" r="-189764" b="-1537143"/>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1040000" r="-285393" b="-14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1040000" r="-262857" b="-14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1040000" r="-189764" b="-1437143"/>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1140000" r="-285393" b="-13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1140000" r="-262857" b="-13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1140000" r="-189764" b="-1337143"/>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1240000" r="-285393" b="-12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1240000" r="-262857" b="-12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1240000" r="-189764" b="-1237143"/>
                          </a:stretch>
                        </a:blipFill>
                      </a:tcPr>
                    </a:tc>
                    <a:tc>
                      <a:txBody>
                        <a:bodyPr/>
                        <a:lstStyle/>
                        <a:p>
                          <a:pPr algn="ctr">
                            <a:spcBef>
                              <a:spcPts val="1000"/>
                            </a:spcBef>
                            <a:spcAft>
                              <a:spcPts val="0"/>
                            </a:spcAft>
                          </a:pPr>
                          <a:r>
                            <a:rPr lang="en-US"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1340000" r="-285393" b="-11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1340000" r="-262857" b="-11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1340000" r="-189764" b="-11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1440000" r="-285393" b="-10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1440000" r="-262857" b="-10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1440000" r="-189764" b="-1037143"/>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1540000" r="-285393" b="-9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1540000" r="-262857" b="-9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1540000" r="-189764" b="-937143"/>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1640000" r="-285393" b="-8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1640000" r="-262857" b="-8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1640000" r="-189764" b="-837143"/>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1740000" r="-285393" b="-7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1740000" r="-262857" b="-7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1740000" r="-189764" b="-7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1840000" r="-285393" b="-6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1840000" r="-262857" b="-6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1840000" r="-189764" b="-6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1940000" r="-285393" b="-5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1940000" r="-262857" b="-5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1940000" r="-189764" b="-537143"/>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2040000" r="-285393" b="-4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2040000" r="-262857" b="-4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2040000" r="-189764" b="-4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2140000" r="-285393" b="-3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2140000" r="-262857" b="-3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2140000" r="-189764" b="-3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2240000" r="-285393" b="-2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2240000" r="-262857" b="-2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2240000" r="-189764" b="-2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2340000" r="-285393" b="-1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2340000" r="-262857" b="-1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2340000" r="-189764" b="-1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12051">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124" t="-2440000" r="-285393" b="-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5714" t="-2440000" r="-262857" b="-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2126" t="-2440000" r="-189764" b="-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5670645" y="1808703"/>
                <a:ext cx="3650776" cy="91384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1" i="1">
                          <a:solidFill>
                            <a:srgbClr val="C00000"/>
                          </a:solidFill>
                          <a:latin typeface="Cambria Math"/>
                        </a:rPr>
                        <m:t>𝑴𝒐𝒕𝒉𝒆𝒓</m:t>
                      </m:r>
                      <m:d>
                        <m:dPr>
                          <m:ctrlPr>
                            <a:rPr lang="zh-CN" altLang="zh-CN" b="1" i="1">
                              <a:solidFill>
                                <a:srgbClr val="C00000"/>
                              </a:solidFill>
                              <a:latin typeface="Cambria Math" charset="0"/>
                            </a:rPr>
                          </m:ctrlPr>
                        </m:dPr>
                        <m:e>
                          <m:r>
                            <a:rPr lang="en-US" altLang="zh-CN" b="1" i="1">
                              <a:solidFill>
                                <a:srgbClr val="C00000"/>
                              </a:solidFill>
                              <a:latin typeface="Cambria Math"/>
                            </a:rPr>
                            <m:t>𝒛</m:t>
                          </m:r>
                          <m:r>
                            <a:rPr lang="en-US" altLang="zh-CN" b="1" i="1">
                              <a:solidFill>
                                <a:srgbClr val="C00000"/>
                              </a:solidFill>
                              <a:latin typeface="Cambria Math"/>
                            </a:rPr>
                            <m:t>, </m:t>
                          </m:r>
                          <m:r>
                            <a:rPr lang="en-US" altLang="zh-CN" b="1" i="1">
                              <a:solidFill>
                                <a:srgbClr val="C00000"/>
                              </a:solidFill>
                              <a:latin typeface="Cambria Math"/>
                            </a:rPr>
                            <m:t>𝒚</m:t>
                          </m:r>
                        </m:e>
                      </m:d>
                      <m:r>
                        <a:rPr lang="en-US" altLang="zh-CN" b="1" i="1">
                          <a:solidFill>
                            <a:srgbClr val="C00000"/>
                          </a:solidFill>
                          <a:latin typeface="Cambria Math"/>
                        </a:rPr>
                        <m:t>∧</m:t>
                      </m:r>
                      <m:r>
                        <a:rPr lang="en-US" altLang="zh-CN" b="1">
                          <a:solidFill>
                            <a:srgbClr val="C00000"/>
                          </a:solidFill>
                          <a:latin typeface="Cambria Math"/>
                        </a:rPr>
                        <m:t> </m:t>
                      </m:r>
                      <m:r>
                        <a:rPr lang="en-US" altLang="zh-CN" b="1" i="1">
                          <a:solidFill>
                            <a:srgbClr val="C00000"/>
                          </a:solidFill>
                          <a:latin typeface="Cambria Math"/>
                        </a:rPr>
                        <m:t>𝑪𝒐𝒖𝒑𝒍𝒆</m:t>
                      </m:r>
                      <m:d>
                        <m:dPr>
                          <m:ctrlPr>
                            <a:rPr lang="zh-CN" altLang="zh-CN" b="1" i="1">
                              <a:solidFill>
                                <a:srgbClr val="C00000"/>
                              </a:solidFill>
                              <a:latin typeface="Cambria Math" charset="0"/>
                            </a:rPr>
                          </m:ctrlPr>
                        </m:dPr>
                        <m:e>
                          <m:r>
                            <a:rPr lang="en-US" altLang="zh-CN" b="1" i="1">
                              <a:solidFill>
                                <a:srgbClr val="C00000"/>
                              </a:solidFill>
                              <a:latin typeface="Cambria Math"/>
                            </a:rPr>
                            <m:t>𝒙</m:t>
                          </m:r>
                          <m:r>
                            <a:rPr lang="en-US" altLang="zh-CN" b="1" i="1">
                              <a:solidFill>
                                <a:srgbClr val="C00000"/>
                              </a:solidFill>
                              <a:latin typeface="Cambria Math"/>
                            </a:rPr>
                            <m:t>,</m:t>
                          </m:r>
                          <m:r>
                            <a:rPr lang="en-US" altLang="zh-CN" b="1" i="1">
                              <a:solidFill>
                                <a:srgbClr val="C00000"/>
                              </a:solidFill>
                              <a:latin typeface="Cambria Math"/>
                            </a:rPr>
                            <m:t>𝒛</m:t>
                          </m:r>
                        </m:e>
                      </m:d>
                      <m:r>
                        <a:rPr lang="en-US" altLang="zh-CN" b="1" i="1">
                          <a:solidFill>
                            <a:srgbClr val="C00000"/>
                          </a:solidFill>
                          <a:latin typeface="Cambria Math"/>
                        </a:rPr>
                        <m:t>→</m:t>
                      </m:r>
                      <m:r>
                        <a:rPr lang="en-US" altLang="zh-CN" b="1" i="1">
                          <a:solidFill>
                            <a:srgbClr val="C00000"/>
                          </a:solidFill>
                          <a:latin typeface="Cambria Math"/>
                        </a:rPr>
                        <m:t>𝑭𝒂𝒕𝒉𝒆𝒓</m:t>
                      </m:r>
                      <m:d>
                        <m:dPr>
                          <m:ctrlPr>
                            <a:rPr lang="zh-CN" altLang="zh-CN" b="1" i="1">
                              <a:solidFill>
                                <a:srgbClr val="C00000"/>
                              </a:solidFill>
                              <a:latin typeface="Cambria Math" charset="0"/>
                            </a:rPr>
                          </m:ctrlPr>
                        </m:dPr>
                        <m:e>
                          <m:r>
                            <a:rPr lang="en-US" altLang="zh-CN" b="1" i="1">
                              <a:solidFill>
                                <a:srgbClr val="C00000"/>
                              </a:solidFill>
                              <a:latin typeface="Cambria Math"/>
                            </a:rPr>
                            <m:t>𝒙</m:t>
                          </m:r>
                          <m:r>
                            <a:rPr lang="en-US" altLang="zh-CN" b="1" i="1">
                              <a:solidFill>
                                <a:srgbClr val="C00000"/>
                              </a:solidFill>
                              <a:latin typeface="Cambria Math"/>
                            </a:rPr>
                            <m:t>, </m:t>
                          </m:r>
                          <m:r>
                            <a:rPr lang="en-US" altLang="zh-CN" b="1" i="1">
                              <a:solidFill>
                                <a:srgbClr val="C00000"/>
                              </a:solidFill>
                              <a:latin typeface="Cambria Math"/>
                            </a:rPr>
                            <m:t>𝒚</m:t>
                          </m:r>
                        </m:e>
                      </m:d>
                    </m:oMath>
                  </m:oMathPara>
                </a14:m>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670645" y="1356527"/>
                <a:ext cx="3650776" cy="913840"/>
              </a:xfrm>
              <a:prstGeom prst="rect">
                <a:avLst/>
              </a:prstGeom>
              <a:blipFill rotWithShape="1">
                <a:blip r:embed="rId4"/>
                <a:stretch>
                  <a:fillRect/>
                </a:stretch>
              </a:blipFill>
            </p:spPr>
            <p:txBody>
              <a:bodyPr/>
              <a:lstStyle/>
              <a:p>
                <a:r>
                  <a:rPr lang="zh-CN" altLang="en-US">
                    <a:noFill/>
                  </a:rPr>
                  <a:t> </a:t>
                </a:r>
              </a:p>
            </p:txBody>
          </p:sp>
        </mc:Fallback>
      </mc:AlternateContent>
      <p:sp>
        <p:nvSpPr>
          <p:cNvPr id="3" name="下箭头 2"/>
          <p:cNvSpPr/>
          <p:nvPr/>
        </p:nvSpPr>
        <p:spPr>
          <a:xfrm>
            <a:off x="6830705" y="3184478"/>
            <a:ext cx="504967" cy="109182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5670646" y="4508465"/>
                <a:ext cx="3241343" cy="1323439"/>
              </a:xfrm>
              <a:prstGeom prst="rect">
                <a:avLst/>
              </a:prstGeom>
            </p:spPr>
            <p:txBody>
              <a:bodyPr wrap="square">
                <a:spAutoFit/>
              </a:bodyP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已知：</a:t>
                </a:r>
                <a:endParaRPr lang="en-US" altLang="zh-CN" sz="1600" i="1" dirty="0">
                  <a:latin typeface="Times New Roman" panose="02020603050405020304" pitchFamily="18" charset="0"/>
                  <a:ea typeface="黑体" panose="02010609060101010101" pitchFamily="49" charset="-122"/>
                  <a:cs typeface="Times New Roman" panose="02020603050405020304" pitchFamily="18" charset="0"/>
                </a:endParaRPr>
              </a:p>
              <a:p>
                <a:pPr algn="ctr"/>
                <a14:m>
                  <m:oMath xmlns:m="http://schemas.openxmlformats.org/officeDocument/2006/math">
                    <m:r>
                      <a:rPr lang="en-US" altLang="zh-CN" sz="1600" i="1">
                        <a:latin typeface="Cambria Math"/>
                      </a:rPr>
                      <m:t>𝑀𝑜𝑡h𝑒𝑟</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(James, Ann)</a:t>
                </a:r>
              </a:p>
              <a:p>
                <a:pPr algn="ctr"/>
                <a14:m>
                  <m:oMath xmlns:m="http://schemas.openxmlformats.org/officeDocument/2006/math">
                    <m:r>
                      <a:rPr lang="en-US" altLang="zh-CN" sz="1600" i="1">
                        <a:latin typeface="Cambria Math"/>
                      </a:rPr>
                      <m:t>𝐶𝑜𝑢𝑝𝑙𝑒</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 James)</a:t>
                </a:r>
              </a:p>
              <a:p>
                <a:pPr algn="ct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于是：</a:t>
                </a:r>
                <a14:m>
                  <m:oMath xmlns:m="http://schemas.openxmlformats.org/officeDocument/2006/math">
                    <m:r>
                      <a:rPr lang="en-US" altLang="zh-CN" sz="1600" i="1">
                        <a:latin typeface="Cambria Math"/>
                      </a:rPr>
                      <m:t>𝐹𝑎𝑡h𝑒𝑟</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 Ann)</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5670646" y="4508465"/>
                <a:ext cx="3241343" cy="1323439"/>
              </a:xfrm>
              <a:prstGeom prst="rect">
                <a:avLst/>
              </a:prstGeom>
              <a:blipFill>
                <a:blip r:embed="rId5"/>
                <a:stretch>
                  <a:fillRect t="-1843" b="-5530"/>
                </a:stretch>
              </a:blipFill>
            </p:spPr>
            <p:txBody>
              <a:bodyPr/>
              <a:lstStyle/>
              <a:p>
                <a:r>
                  <a:rPr lang="zh-CN" altLang="en-US">
                    <a:noFill/>
                  </a:rPr>
                  <a:t> </a:t>
                </a:r>
              </a:p>
            </p:txBody>
          </p:sp>
        </mc:Fallback>
      </mc:AlternateContent>
      <p:sp>
        <p:nvSpPr>
          <p:cNvPr id="7"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055178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r>
                        <a:rPr lang="en-US" altLang="zh-CN" sz="2400" i="1">
                          <a:latin typeface="Cambria Math"/>
                        </a:rPr>
                        <m:t>𝑧</m:t>
                      </m:r>
                      <m:r>
                        <a:rPr lang="en-US" altLang="zh-CN" sz="2400" i="1">
                          <a:latin typeface="Cambria Math"/>
                        </a:rPr>
                        <m:t>)</m:t>
                      </m:r>
                      <m:d>
                        <m:dPr>
                          <m:ctrlPr>
                            <a:rPr lang="zh-CN" altLang="zh-CN" sz="2400" i="1">
                              <a:latin typeface="Cambria Math" charset="0"/>
                            </a:rPr>
                          </m:ctrlPr>
                        </m:dPr>
                        <m:e>
                          <m:r>
                            <a:rPr lang="en-US" altLang="zh-CN" sz="2400" i="1">
                              <a:latin typeface="Cambria Math"/>
                            </a:rPr>
                            <m:t>𝑀𝑜𝑡h𝑒𝑟</m:t>
                          </m:r>
                          <m:d>
                            <m:dPr>
                              <m:ctrlPr>
                                <a:rPr lang="zh-CN" altLang="zh-CN" sz="2400" i="1">
                                  <a:latin typeface="Cambria Math" charset="0"/>
                                </a:rPr>
                              </m:ctrlPr>
                            </m:dPr>
                            <m:e>
                              <m:r>
                                <a:rPr lang="en-US" altLang="zh-CN" sz="2400" i="1">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charset="0"/>
                                </a:rPr>
                              </m:ctrlPr>
                            </m:dPr>
                            <m:e>
                              <m:r>
                                <a:rPr lang="en-US" altLang="zh-CN" sz="2400" i="1">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58903"/>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385168"/>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610606" y="3091846"/>
            <a:ext cx="1931711"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目标谓词</a:t>
            </a:r>
            <a:endParaRPr lang="en-US" altLang="zh-CN" sz="1600" dirty="0">
              <a:latin typeface="黑体" panose="02010609060101010101" pitchFamily="49" charset="-122"/>
              <a:ea typeface="黑体" panose="02010609060101010101" pitchFamily="49" charset="-122"/>
            </a:endParaRPr>
          </a:p>
          <a:p>
            <a:pPr algn="ct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已知</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11" name="矩形 10"/>
          <p:cNvSpPr/>
          <p:nvPr/>
        </p:nvSpPr>
        <p:spPr>
          <a:xfrm>
            <a:off x="2140950" y="3077141"/>
            <a:ext cx="2271207"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前提约束谓词</a:t>
            </a:r>
            <a:endParaRPr lang="en-US" altLang="zh-CN" sz="1600" dirty="0">
              <a:latin typeface="黑体" panose="02010609060101010101" pitchFamily="49" charset="-122"/>
              <a:ea typeface="黑体" panose="02010609060101010101" pitchFamily="49" charset="-122"/>
            </a:endParaRPr>
          </a:p>
          <a:p>
            <a:pPr algn="ct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依次学习得到</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3" name="矩形 12"/>
              <p:cNvSpPr/>
              <p:nvPr/>
            </p:nvSpPr>
            <p:spPr>
              <a:xfrm>
                <a:off x="179587" y="3856840"/>
                <a:ext cx="8868788" cy="369332"/>
              </a:xfrm>
              <a:prstGeom prst="rect">
                <a:avLst/>
              </a:prstGeom>
            </p:spPr>
            <p:txBody>
              <a:bodyPr wrap="square">
                <a:spAutoFit/>
              </a:bodyPr>
              <a:lstStyle/>
              <a:p>
                <a:pPr algn="just"/>
                <a:r>
                  <a:rPr lang="zh-CN" altLang="en-US" b="1" dirty="0">
                    <a:latin typeface="黑体" panose="02010609060101010101" pitchFamily="49" charset="-122"/>
                    <a:ea typeface="黑体" panose="02010609060101010101" pitchFamily="49" charset="-122"/>
                    <a:cs typeface="Times New Roman" panose="02020603050405020304" pitchFamily="18" charset="0"/>
                  </a:rPr>
                  <a:t>推理手段</a:t>
                </a:r>
                <a:r>
                  <a:rPr lang="en-US" altLang="zh-CN" dirty="0">
                    <a:latin typeface="黑体" panose="02010609060101010101" pitchFamily="49" charset="-122"/>
                    <a:ea typeface="黑体" panose="02010609060101010101" pitchFamily="49" charset="-122"/>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positive </a:t>
                </a:r>
                <a:r>
                  <a:rPr lang="en-US" altLang="zh-CN" sz="1600" b="1" i="1" dirty="0">
                    <a:solidFill>
                      <a:srgbClr val="0066CC"/>
                    </a:solidFill>
                    <a:latin typeface="Times New Roman" panose="02020603050405020304" pitchFamily="18" charset="0"/>
                    <a:cs typeface="Times New Roman" panose="02020603050405020304" pitchFamily="18" charset="0"/>
                  </a:rPr>
                  <a:t>examples</a:t>
                </a:r>
                <a:r>
                  <a:rPr lang="en-US" altLang="zh-CN" sz="1600" i="1" dirty="0">
                    <a:solidFill>
                      <a:srgbClr val="0066CC"/>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negative </a:t>
                </a:r>
                <a:r>
                  <a:rPr lang="en-US" altLang="zh-CN" sz="1600" b="1" i="1" dirty="0">
                    <a:solidFill>
                      <a:srgbClr val="0066CC"/>
                    </a:solidFill>
                    <a:latin typeface="Times New Roman" panose="02020603050405020304" pitchFamily="18" charset="0"/>
                    <a:cs typeface="Times New Roman" panose="02020603050405020304" pitchFamily="18" charset="0"/>
                  </a:rPr>
                  <a:t>examples </a:t>
                </a:r>
                <a:r>
                  <a:rPr lang="en-US" altLang="zh-CN" sz="1600" dirty="0">
                    <a:latin typeface="Times New Roman" panose="02020603050405020304" pitchFamily="18" charset="0"/>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background knowledge </a:t>
                </a:r>
                <a:r>
                  <a:rPr lang="en-US" altLang="zh-CN" sz="1600" b="1" i="1" dirty="0">
                    <a:solidFill>
                      <a:srgbClr val="0066CC"/>
                    </a:solidFill>
                    <a:latin typeface="Times New Roman" panose="02020603050405020304" pitchFamily="18" charset="0"/>
                    <a:cs typeface="Times New Roman" panose="02020603050405020304" pitchFamily="18" charset="0"/>
                  </a:rPr>
                  <a:t>examples</a:t>
                </a:r>
                <a14:m>
                  <m:oMath xmlns:m="http://schemas.openxmlformats.org/officeDocument/2006/math">
                    <m:r>
                      <a:rPr lang="en-US" altLang="zh-CN" sz="1600" b="0" i="1" smtClean="0">
                        <a:latin typeface="Cambria Math"/>
                        <a:ea typeface="Cambria Math"/>
                        <a:cs typeface="Times New Roman" panose="02020603050405020304" pitchFamily="18" charset="0"/>
                      </a:rPr>
                      <m:t>  </m:t>
                    </m:r>
                    <m:r>
                      <a:rPr lang="en-US" altLang="zh-CN" sz="1600" i="1">
                        <a:latin typeface="Cambria Math"/>
                        <a:ea typeface="Cambria Math"/>
                        <a:cs typeface="Times New Roman" panose="02020603050405020304" pitchFamily="18" charset="0"/>
                      </a:rPr>
                      <m:t>⟹</m:t>
                    </m:r>
                  </m:oMath>
                </a14:m>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C00000"/>
                    </a:solidFill>
                    <a:latin typeface="Times New Roman" panose="02020603050405020304" pitchFamily="18" charset="0"/>
                    <a:cs typeface="Times New Roman" panose="02020603050405020304" pitchFamily="18" charset="0"/>
                  </a:rPr>
                  <a:t>hypothesis  </a:t>
                </a:r>
                <a:endParaRPr lang="zh-CN" altLang="en-US" sz="16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79587" y="2892630"/>
                <a:ext cx="8868788" cy="369332"/>
              </a:xfrm>
              <a:prstGeom prst="rect">
                <a:avLst/>
              </a:prstGeom>
              <a:blipFill rotWithShape="1">
                <a:blip r:embed="rId4"/>
                <a:stretch>
                  <a:fillRect l="-550" t="-1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1042705510"/>
                  </p:ext>
                </p:extLst>
              </p:nvPr>
            </p:nvGraphicFramePr>
            <p:xfrm>
              <a:off x="179587" y="4477522"/>
              <a:ext cx="4537933" cy="1964267"/>
            </p:xfrm>
            <a:graphic>
              <a:graphicData uri="http://schemas.openxmlformats.org/drawingml/2006/table">
                <a:tbl>
                  <a:tblPr firstRow="1" firstCol="1" bandRow="1">
                    <a:tableStyleId>{5C22544A-7EE6-4342-B048-85BDC9FD1C3A}</a:tableStyleId>
                  </a:tblPr>
                  <a:tblGrid>
                    <a:gridCol w="382159">
                      <a:extLst>
                        <a:ext uri="{9D8B030D-6E8A-4147-A177-3AD203B41FA5}">
                          <a16:colId xmlns:a16="http://schemas.microsoft.com/office/drawing/2014/main" xmlns="" val="20000"/>
                        </a:ext>
                      </a:extLst>
                    </a:gridCol>
                    <a:gridCol w="1288522">
                      <a:extLst>
                        <a:ext uri="{9D8B030D-6E8A-4147-A177-3AD203B41FA5}">
                          <a16:colId xmlns:a16="http://schemas.microsoft.com/office/drawing/2014/main" xmlns="" val="20001"/>
                        </a:ext>
                      </a:extLst>
                    </a:gridCol>
                    <a:gridCol w="1037534">
                      <a:extLst>
                        <a:ext uri="{9D8B030D-6E8A-4147-A177-3AD203B41FA5}">
                          <a16:colId xmlns:a16="http://schemas.microsoft.com/office/drawing/2014/main" xmlns="" val="20002"/>
                        </a:ext>
                      </a:extLst>
                    </a:gridCol>
                    <a:gridCol w="1829718">
                      <a:extLst>
                        <a:ext uri="{9D8B030D-6E8A-4147-A177-3AD203B41FA5}">
                          <a16:colId xmlns:a16="http://schemas.microsoft.com/office/drawing/2014/main" xmlns="" val="20003"/>
                        </a:ext>
                      </a:extLst>
                    </a:gridCol>
                  </a:tblGrid>
                  <a:tr h="1964267">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背景知识</a:t>
                          </a:r>
                          <a:endParaRPr lang="en-US" alt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a:t>
                          </a:r>
                          <a:endParaRPr lang="en-US" alt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200" b="0" i="1" smtClean="0">
                                  <a:solidFill>
                                    <a:schemeClr val="tx1"/>
                                  </a:solidFill>
                                  <a:effectLst/>
                                  <a:latin typeface="Cambria Math"/>
                                </a:rPr>
                                <m:t>Sibling</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200" b="0" i="1">
                                  <a:solidFill>
                                    <a:schemeClr val="tx1"/>
                                  </a:solidFill>
                                  <a:effectLst/>
                                  <a:latin typeface="Cambria Math"/>
                                </a:rPr>
                                <m:t>Coupl</m:t>
                              </m:r>
                              <m:r>
                                <m:rPr>
                                  <m:sty m:val="p"/>
                                </m:rPr>
                                <a:rPr lang="en-US" sz="1200" b="0">
                                  <a:solidFill>
                                    <a:schemeClr val="tx1"/>
                                  </a:solidFill>
                                  <a:effectLst/>
                                  <a:latin typeface="Cambria Math"/>
                                </a:rPr>
                                <m:t>e</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200" b="0" i="1">
                                  <a:solidFill>
                                    <a:schemeClr val="tx1"/>
                                  </a:solidFill>
                                  <a:effectLst/>
                                  <a:latin typeface="Cambria Math"/>
                                </a:rPr>
                                <m:t>Mother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200" b="0" i="1">
                                  <a:solidFill>
                                    <a:schemeClr val="tx1"/>
                                  </a:solidFill>
                                  <a:effectLst/>
                                  <a:latin typeface="Cambria Math"/>
                                </a:rPr>
                                <m:t>Mother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训练样例</a:t>
                          </a:r>
                          <a:endParaRPr lang="en-US" alt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200" b="0" i="1" smtClean="0">
                                  <a:solidFill>
                                    <a:schemeClr val="tx1"/>
                                  </a:solidFill>
                                  <a:effectLst/>
                                  <a:latin typeface="Cambria Math"/>
                                </a:rPr>
                                <m:t>Father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Mike)</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200" b="0">
                                  <a:solidFill>
                                    <a:schemeClr val="tx1"/>
                                  </a:solidFill>
                                  <a:effectLst/>
                                  <a:latin typeface="Cambria Math"/>
                                </a:rPr>
                                <m:t>¬</m:t>
                              </m:r>
                              <m:r>
                                <m:rPr>
                                  <m:sty m:val="p"/>
                                </m:rPr>
                                <a:rPr lang="en-US" sz="1200" b="0" i="1">
                                  <a:solidFill>
                                    <a:schemeClr val="tx1"/>
                                  </a:solidFill>
                                  <a:effectLst/>
                                  <a:latin typeface="Cambria Math"/>
                                </a:rPr>
                                <m:t>Father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200" b="0">
                                  <a:solidFill>
                                    <a:schemeClr val="tx1"/>
                                  </a:solidFill>
                                  <a:effectLst/>
                                  <a:latin typeface="Cambria Math"/>
                                </a:rPr>
                                <m:t>¬</m:t>
                              </m:r>
                              <m:r>
                                <m:rPr>
                                  <m:sty m:val="p"/>
                                </m:rPr>
                                <a:rPr lang="en-US" sz="1200" b="0" i="1">
                                  <a:solidFill>
                                    <a:schemeClr val="tx1"/>
                                  </a:solidFill>
                                  <a:effectLst/>
                                  <a:latin typeface="Cambria Math"/>
                                </a:rPr>
                                <m:t>Father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200" b="0">
                                  <a:solidFill>
                                    <a:schemeClr val="tx1"/>
                                  </a:solidFill>
                                  <a:effectLst/>
                                  <a:latin typeface="Cambria Math"/>
                                </a:rPr>
                                <m:t>¬</m:t>
                              </m:r>
                              <m:r>
                                <m:rPr>
                                  <m:sty m:val="p"/>
                                </m:rPr>
                                <a:rPr lang="en-US" sz="1200" b="0" i="1">
                                  <a:solidFill>
                                    <a:schemeClr val="tx1"/>
                                  </a:solidFill>
                                  <a:effectLst/>
                                  <a:latin typeface="Cambria Math"/>
                                </a:rPr>
                                <m:t>Father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200" b="0">
                                  <a:solidFill>
                                    <a:schemeClr val="tx1"/>
                                  </a:solidFill>
                                  <a:effectLst/>
                                  <a:latin typeface="Cambria Math"/>
                                </a:rPr>
                                <m:t>¬</m:t>
                              </m:r>
                              <m:r>
                                <m:rPr>
                                  <m:sty m:val="p"/>
                                </m:rPr>
                                <a:rPr lang="en-US" sz="1200" b="0" i="1">
                                  <a:solidFill>
                                    <a:schemeClr val="tx1"/>
                                  </a:solidFill>
                                  <a:effectLst/>
                                  <a:latin typeface="Cambria Math"/>
                                </a:rPr>
                                <m:t>Father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1042705510"/>
                  </p:ext>
                </p:extLst>
              </p:nvPr>
            </p:nvGraphicFramePr>
            <p:xfrm>
              <a:off x="179587" y="4477522"/>
              <a:ext cx="4537933" cy="1964267"/>
            </p:xfrm>
            <a:graphic>
              <a:graphicData uri="http://schemas.openxmlformats.org/drawingml/2006/table">
                <a:tbl>
                  <a:tblPr firstRow="1" firstCol="1" bandRow="1">
                    <a:tableStyleId>{5C22544A-7EE6-4342-B048-85BDC9FD1C3A}</a:tableStyleId>
                  </a:tblPr>
                  <a:tblGrid>
                    <a:gridCol w="382159"/>
                    <a:gridCol w="1288522"/>
                    <a:gridCol w="1037534"/>
                    <a:gridCol w="1829718"/>
                  </a:tblGrid>
                  <a:tr h="1964267">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a:t>
                          </a:r>
                          <a:r>
                            <a:rPr lang="zh-CN"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知识</a:t>
                          </a:r>
                          <a:endParaRPr lang="en-US" altLang="zh-CN"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a:t>
                          </a:r>
                          <a:endParaRPr lang="en-US" altLang="zh-CN"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5"/>
                          <a:stretch>
                            <a:fillRect l="-29858" t="-311" r="-223223" b="-1863"/>
                          </a:stretch>
                        </a:blip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a:t>
                          </a:r>
                          <a:r>
                            <a:rPr lang="zh-CN"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例</a:t>
                          </a:r>
                          <a:endParaRPr lang="en-US" altLang="zh-CN"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5"/>
                          <a:stretch>
                            <a:fillRect l="-148333" t="-311" b="-1863"/>
                          </a:stretch>
                        </a:blipFill>
                      </a:tcPr>
                    </a:tc>
                  </a:tr>
                </a:tbl>
              </a:graphicData>
            </a:graphic>
          </p:graphicFrame>
        </mc:Fallback>
      </mc:AlternateContent>
      <p:sp>
        <p:nvSpPr>
          <p:cNvPr id="3" name="矩形 2"/>
          <p:cNvSpPr/>
          <p:nvPr/>
        </p:nvSpPr>
        <p:spPr>
          <a:xfrm>
            <a:off x="4783542" y="4776030"/>
            <a:ext cx="4222799" cy="1200329"/>
          </a:xfrm>
          <a:prstGeom prst="rect">
            <a:avLst/>
          </a:prstGeom>
        </p:spPr>
        <p:txBody>
          <a:bodyPr wrap="square">
            <a:spAutoFit/>
          </a:bodyPr>
          <a:lstStyle/>
          <a:p>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给定目标谓词，</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算法从实例（正例、</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例、背景样例）出发，不断测试所得到推理规则是否还包含</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例，一旦不包含负例，则学习结束，</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展示了</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归纳学习</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”能力。</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150609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图片 14"/>
          <p:cNvPicPr/>
          <p:nvPr/>
        </p:nvPicPr>
        <p:blipFill>
          <a:blip r:embed="rId3"/>
          <a:stretch>
            <a:fillRect/>
          </a:stretch>
        </p:blipFill>
        <p:spPr>
          <a:xfrm>
            <a:off x="1299988" y="1265681"/>
            <a:ext cx="6235547" cy="2942763"/>
          </a:xfrm>
          <a:prstGeom prst="rect">
            <a:avLst/>
          </a:prstGeom>
        </p:spPr>
      </p:pic>
      <p:sp>
        <p:nvSpPr>
          <p:cNvPr id="6" name="矩形 5"/>
          <p:cNvSpPr/>
          <p:nvPr/>
        </p:nvSpPr>
        <p:spPr>
          <a:xfrm>
            <a:off x="743639" y="4444663"/>
            <a:ext cx="7849518" cy="1754326"/>
          </a:xfrm>
          <a:prstGeom prst="rect">
            <a:avLst/>
          </a:prstGeom>
        </p:spPr>
        <p:txBody>
          <a:bodyPr wrap="square">
            <a:spAutoFit/>
          </a:bodyPr>
          <a:lstStyle/>
          <a:p>
            <a:pPr>
              <a:lnSpc>
                <a:spcPct val="150000"/>
              </a:lnSpc>
            </a:pPr>
            <a:r>
              <a:rPr lang="zh-CN" altLang="zh-CN" dirty="0"/>
              <a:t>给定目标谓词，</a:t>
            </a:r>
            <a:r>
              <a:rPr lang="en-US" altLang="zh-CN" dirty="0"/>
              <a:t>FOIL</a:t>
            </a:r>
            <a:r>
              <a:rPr lang="zh-CN" altLang="zh-CN" dirty="0"/>
              <a:t>算法从实例（正例、反例、背景知识样例）出发，不断测试所得推理规则是否还包含反例，一旦不包含，则学习结束，由此充分展示了</a:t>
            </a:r>
            <a:r>
              <a:rPr lang="en-US" altLang="zh-CN" dirty="0"/>
              <a:t>“</a:t>
            </a:r>
            <a:r>
              <a:rPr lang="zh-CN" altLang="zh-CN" dirty="0"/>
              <a:t>归纳学习</a:t>
            </a:r>
            <a:r>
              <a:rPr lang="en-US" altLang="zh-CN" dirty="0"/>
              <a:t>”</a:t>
            </a:r>
            <a:r>
              <a:rPr lang="zh-CN" altLang="zh-CN" dirty="0"/>
              <a:t>的能力。在学得推理规则后，再给推理规则中的变量赋予具体例子，经过</a:t>
            </a:r>
            <a:r>
              <a:rPr lang="en-US" altLang="zh-CN" dirty="0"/>
              <a:t>“</a:t>
            </a:r>
            <a:r>
              <a:rPr lang="zh-CN" altLang="zh-CN" dirty="0"/>
              <a:t>演绎</a:t>
            </a:r>
            <a:r>
              <a:rPr lang="en-US" altLang="zh-CN" dirty="0"/>
              <a:t>”</a:t>
            </a:r>
            <a:r>
              <a:rPr lang="zh-CN" altLang="zh-CN" dirty="0"/>
              <a:t>得到新的知识</a:t>
            </a:r>
            <a:endParaRPr lang="zh-CN" altLang="en-US" dirty="0"/>
          </a:p>
        </p:txBody>
      </p:sp>
    </p:spTree>
    <p:extLst>
      <p:ext uri="{BB962C8B-B14F-4D97-AF65-F5344CB8AC3E}">
        <p14:creationId xmlns:p14="http://schemas.microsoft.com/office/powerpoint/2010/main" val="8808754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路径排序推理</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79587" y="1165275"/>
                <a:ext cx="8589839" cy="4681666"/>
              </a:xfrm>
              <a:prstGeom prst="rect">
                <a:avLst/>
              </a:prstGeom>
            </p:spPr>
            <p:txBody>
              <a:bodyPr wrap="square">
                <a:spAutoFit/>
              </a:bodyPr>
              <a:lstStyle/>
              <a:p>
                <a:r>
                  <a:rPr lang="zh-CN" altLang="zh-CN" dirty="0"/>
                  <a:t>与</a:t>
                </a:r>
                <a:r>
                  <a:rPr lang="en-US" altLang="zh-CN" dirty="0"/>
                  <a:t>FOIL</a:t>
                </a:r>
                <a:r>
                  <a:rPr lang="zh-CN" altLang="zh-CN" dirty="0"/>
                  <a:t>算法不同，路径排序推理算法（</a:t>
                </a:r>
                <a:r>
                  <a:rPr lang="en-US" altLang="zh-CN" dirty="0"/>
                  <a:t>PRA</a:t>
                </a:r>
                <a:r>
                  <a:rPr lang="zh-CN" altLang="zh-CN" dirty="0"/>
                  <a:t>）的基本思想是将实体之间的关联路径作为特征，来学习目标关系的分类器。路径排序算法的工作流程主要分为三步：</a:t>
                </a:r>
              </a:p>
              <a:p>
                <a:pPr>
                  <a:lnSpc>
                    <a:spcPct val="200000"/>
                  </a:lnSpc>
                </a:pPr>
                <a:r>
                  <a:rPr lang="en-US" altLang="zh-CN" dirty="0"/>
                  <a:t>(1) </a:t>
                </a:r>
                <a:r>
                  <a:rPr lang="zh-CN" altLang="zh-CN" dirty="0"/>
                  <a:t>特征抽取：生成并选择路径特征集合。生成路径的方式有随机游走（</a:t>
                </a:r>
                <a:r>
                  <a:rPr lang="en-US" altLang="zh-CN" dirty="0"/>
                  <a:t>random walk</a:t>
                </a:r>
                <a:r>
                  <a:rPr lang="zh-CN" altLang="zh-CN" dirty="0"/>
                  <a:t>）、广度优先搜索、深度优先搜索等。</a:t>
                </a:r>
              </a:p>
              <a:p>
                <a:pPr>
                  <a:lnSpc>
                    <a:spcPct val="200000"/>
                  </a:lnSpc>
                </a:pPr>
                <a:r>
                  <a:rPr lang="en-US" altLang="zh-CN" dirty="0"/>
                  <a:t>(2) </a:t>
                </a:r>
                <a:r>
                  <a:rPr lang="zh-CN" altLang="zh-CN" dirty="0"/>
                  <a:t>特征计算：计算每个训练样例的特征值</a:t>
                </a:r>
                <a14:m>
                  <m:oMath xmlns:m="http://schemas.openxmlformats.org/officeDocument/2006/math">
                    <m:r>
                      <a:rPr lang="en-US" altLang="zh-CN" i="1">
                        <a:latin typeface="Cambria Math"/>
                      </a:rPr>
                      <m:t>𝑃</m:t>
                    </m:r>
                    <m:r>
                      <a:rPr lang="en-US" altLang="zh-CN" i="1">
                        <a:latin typeface="Cambria Math"/>
                      </a:rPr>
                      <m:t>(</m:t>
                    </m:r>
                    <m:r>
                      <a:rPr lang="en-US" altLang="zh-CN" i="1">
                        <a:latin typeface="Cambria Math"/>
                      </a:rPr>
                      <m:t>𝑠</m:t>
                    </m:r>
                    <m:r>
                      <a:rPr lang="en-US" altLang="zh-CN" i="1">
                        <a:latin typeface="Cambria Math"/>
                      </a:rPr>
                      <m:t>→</m:t>
                    </m:r>
                    <m:r>
                      <a:rPr lang="en-US" altLang="zh-CN" i="1">
                        <a:latin typeface="Cambria Math"/>
                      </a:rPr>
                      <m:t>𝑡</m:t>
                    </m:r>
                    <m:r>
                      <a:rPr lang="en-US" altLang="zh-CN" i="1">
                        <a:latin typeface="Cambria Math"/>
                      </a:rPr>
                      <m:t>;</m:t>
                    </m:r>
                    <m:sSub>
                      <m:sSubPr>
                        <m:ctrlPr>
                          <a:rPr lang="zh-CN" altLang="zh-CN" i="1">
                            <a:latin typeface="Cambria Math" charset="0"/>
                          </a:rPr>
                        </m:ctrlPr>
                      </m:sSubPr>
                      <m:e>
                        <m:r>
                          <a:rPr lang="en-US" altLang="zh-CN" i="1">
                            <a:latin typeface="Cambria Math"/>
                          </a:rPr>
                          <m:t>𝜋</m:t>
                        </m:r>
                      </m:e>
                      <m:sub>
                        <m:r>
                          <a:rPr lang="en-US" altLang="zh-CN" i="1">
                            <a:latin typeface="Cambria Math"/>
                          </a:rPr>
                          <m:t>𝑗</m:t>
                        </m:r>
                      </m:sub>
                    </m:sSub>
                    <m:r>
                      <a:rPr lang="en-US" altLang="zh-CN" i="1">
                        <a:latin typeface="Cambria Math"/>
                      </a:rPr>
                      <m:t>)</m:t>
                    </m:r>
                  </m:oMath>
                </a14:m>
                <a:r>
                  <a:rPr lang="zh-CN" altLang="zh-CN" dirty="0"/>
                  <a:t>。该特征值可以表示从实体节点</a:t>
                </a:r>
                <a14:m>
                  <m:oMath xmlns:m="http://schemas.openxmlformats.org/officeDocument/2006/math">
                    <m:r>
                      <a:rPr lang="en-US" altLang="zh-CN" i="1">
                        <a:latin typeface="Cambria Math"/>
                      </a:rPr>
                      <m:t>𝑠</m:t>
                    </m:r>
                  </m:oMath>
                </a14:m>
                <a:r>
                  <a:rPr lang="zh-CN" altLang="zh-CN" dirty="0"/>
                  <a:t>出发，通过关系路径</a:t>
                </a:r>
                <a14:m>
                  <m:oMath xmlns:m="http://schemas.openxmlformats.org/officeDocument/2006/math">
                    <m:sSub>
                      <m:sSubPr>
                        <m:ctrlPr>
                          <a:rPr lang="zh-CN" altLang="zh-CN" i="1">
                            <a:latin typeface="Cambria Math" charset="0"/>
                          </a:rPr>
                        </m:ctrlPr>
                      </m:sSubPr>
                      <m:e>
                        <m:r>
                          <a:rPr lang="en-US" altLang="zh-CN" i="1">
                            <a:latin typeface="Cambria Math"/>
                          </a:rPr>
                          <m:t>𝜋</m:t>
                        </m:r>
                      </m:e>
                      <m:sub>
                        <m:r>
                          <a:rPr lang="en-US" altLang="zh-CN" i="1">
                            <a:latin typeface="Cambria Math"/>
                          </a:rPr>
                          <m:t>𝑗</m:t>
                        </m:r>
                      </m:sub>
                    </m:sSub>
                  </m:oMath>
                </a14:m>
                <a:r>
                  <a:rPr lang="zh-CN" altLang="zh-CN" dirty="0"/>
                  <a:t>到达实体节点</a:t>
                </a:r>
                <a14:m>
                  <m:oMath xmlns:m="http://schemas.openxmlformats.org/officeDocument/2006/math">
                    <m:r>
                      <a:rPr lang="en-US" altLang="zh-CN" i="1">
                        <a:latin typeface="Cambria Math"/>
                      </a:rPr>
                      <m:t>𝑡</m:t>
                    </m:r>
                  </m:oMath>
                </a14:m>
                <a:r>
                  <a:rPr lang="zh-CN" altLang="zh-CN" dirty="0"/>
                  <a:t>的概率；也可以表示为布尔值，表示实体</a:t>
                </a:r>
                <a14:m>
                  <m:oMath xmlns:m="http://schemas.openxmlformats.org/officeDocument/2006/math">
                    <m:r>
                      <a:rPr lang="en-US" altLang="zh-CN" i="1">
                        <a:latin typeface="Cambria Math"/>
                      </a:rPr>
                      <m:t>𝑠</m:t>
                    </m:r>
                  </m:oMath>
                </a14:m>
                <a:r>
                  <a:rPr lang="zh-CN" altLang="zh-CN" dirty="0"/>
                  <a:t>到实体</a:t>
                </a:r>
                <a14:m>
                  <m:oMath xmlns:m="http://schemas.openxmlformats.org/officeDocument/2006/math">
                    <m:r>
                      <a:rPr lang="en-US" altLang="zh-CN" i="1">
                        <a:latin typeface="Cambria Math"/>
                      </a:rPr>
                      <m:t>𝑡</m:t>
                    </m:r>
                  </m:oMath>
                </a14:m>
                <a:r>
                  <a:rPr lang="zh-CN" altLang="zh-CN" dirty="0"/>
                  <a:t>之间是否存在路径</a:t>
                </a:r>
                <a14:m>
                  <m:oMath xmlns:m="http://schemas.openxmlformats.org/officeDocument/2006/math">
                    <m:sSub>
                      <m:sSubPr>
                        <m:ctrlPr>
                          <a:rPr lang="zh-CN" altLang="zh-CN" i="1">
                            <a:latin typeface="Cambria Math" charset="0"/>
                          </a:rPr>
                        </m:ctrlPr>
                      </m:sSubPr>
                      <m:e>
                        <m:r>
                          <a:rPr lang="en-US" altLang="zh-CN" i="1">
                            <a:latin typeface="Cambria Math"/>
                          </a:rPr>
                          <m:t>𝜋</m:t>
                        </m:r>
                      </m:e>
                      <m:sub>
                        <m:r>
                          <a:rPr lang="en-US" altLang="zh-CN" i="1">
                            <a:latin typeface="Cambria Math"/>
                          </a:rPr>
                          <m:t>𝑗</m:t>
                        </m:r>
                      </m:sub>
                    </m:sSub>
                  </m:oMath>
                </a14:m>
                <a:r>
                  <a:rPr lang="zh-CN" altLang="zh-CN" dirty="0"/>
                  <a:t>；还可以是实体</a:t>
                </a:r>
                <a14:m>
                  <m:oMath xmlns:m="http://schemas.openxmlformats.org/officeDocument/2006/math">
                    <m:r>
                      <a:rPr lang="en-US" altLang="zh-CN" i="1">
                        <a:latin typeface="Cambria Math"/>
                      </a:rPr>
                      <m:t>𝑠</m:t>
                    </m:r>
                  </m:oMath>
                </a14:m>
                <a:r>
                  <a:rPr lang="zh-CN" altLang="zh-CN" dirty="0"/>
                  <a:t>和实体</a:t>
                </a:r>
                <a14:m>
                  <m:oMath xmlns:m="http://schemas.openxmlformats.org/officeDocument/2006/math">
                    <m:r>
                      <a:rPr lang="en-US" altLang="zh-CN" i="1">
                        <a:latin typeface="Cambria Math"/>
                      </a:rPr>
                      <m:t>𝑡</m:t>
                    </m:r>
                  </m:oMath>
                </a14:m>
                <a:r>
                  <a:rPr lang="zh-CN" altLang="zh-CN" dirty="0"/>
                  <a:t>之间路径出现频次、频率等。</a:t>
                </a:r>
              </a:p>
              <a:p>
                <a:pPr>
                  <a:lnSpc>
                    <a:spcPct val="200000"/>
                  </a:lnSpc>
                </a:pPr>
                <a:r>
                  <a:rPr lang="en-US" altLang="zh-CN" dirty="0"/>
                  <a:t>(3) </a:t>
                </a:r>
                <a:r>
                  <a:rPr lang="zh-CN" altLang="zh-CN" dirty="0"/>
                  <a:t>分类器训练：根据训练样例的特征值，为目标关系训练分类器。当训练好分类器后，即可将该分类器用于推理两个实体之间是否存在目标关系。</a:t>
                </a:r>
              </a:p>
            </p:txBody>
          </p:sp>
        </mc:Choice>
        <mc:Fallback xmlns="">
          <p:sp>
            <p:nvSpPr>
              <p:cNvPr id="2" name="矩形 1"/>
              <p:cNvSpPr>
                <a:spLocks noRot="1" noChangeAspect="1" noMove="1" noResize="1" noEditPoints="1" noAdjustHandles="1" noChangeArrowheads="1" noChangeShapeType="1" noTextEdit="1"/>
              </p:cNvSpPr>
              <p:nvPr/>
            </p:nvSpPr>
            <p:spPr>
              <a:xfrm>
                <a:off x="179587" y="1165275"/>
                <a:ext cx="8589839" cy="4681666"/>
              </a:xfrm>
              <a:prstGeom prst="rect">
                <a:avLst/>
              </a:prstGeom>
              <a:blipFill rotWithShape="1">
                <a:blip r:embed="rId3"/>
                <a:stretch>
                  <a:fillRect l="-567" t="-9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58219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路径排序推理</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93921" y="970175"/>
                <a:ext cx="8876278" cy="5453929"/>
              </a:xfrm>
              <a:prstGeom prst="rect">
                <a:avLst/>
              </a:prstGeom>
            </p:spPr>
            <p:txBody>
              <a:bodyPr wrap="square">
                <a:spAutoFit/>
              </a:bodyPr>
              <a:lstStyle/>
              <a:p>
                <a:pPr>
                  <a:lnSpc>
                    <a:spcPct val="150000"/>
                  </a:lnSpc>
                </a:pPr>
                <a:r>
                  <a:rPr lang="zh-CN" altLang="zh-CN"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2.16  </a:t>
                </a:r>
                <a:r>
                  <a:rPr lang="zh-CN" altLang="zh-CN" sz="1400" dirty="0"/>
                  <a:t>对图</a:t>
                </a:r>
                <a:r>
                  <a:rPr lang="en-US" altLang="zh-CN" sz="1400" dirty="0"/>
                  <a:t>2.1</a:t>
                </a:r>
                <a:r>
                  <a:rPr lang="zh-CN" altLang="zh-CN" sz="1400" dirty="0"/>
                  <a:t>中的知识图谱采用路径排序算法。</a:t>
                </a:r>
              </a:p>
              <a:p>
                <a:pPr>
                  <a:lnSpc>
                    <a:spcPct val="150000"/>
                  </a:lnSpc>
                </a:pPr>
                <a:r>
                  <a:rPr lang="en-US" altLang="zh-CN" sz="1400" dirty="0"/>
                  <a:t>(1) </a:t>
                </a:r>
                <a:r>
                  <a:rPr lang="zh-CN" altLang="zh-CN" sz="1400" dirty="0"/>
                  <a:t>目标关系：</a:t>
                </a:r>
                <a14:m>
                  <m:oMath xmlns:m="http://schemas.openxmlformats.org/officeDocument/2006/math">
                    <m:r>
                      <a:rPr lang="en-US" altLang="zh-CN" sz="1400" i="1">
                        <a:latin typeface="Cambria Math"/>
                      </a:rPr>
                      <m:t>𝐹𝑎𝑡h𝑒𝑟</m:t>
                    </m:r>
                  </m:oMath>
                </a14:m>
                <a:endParaRPr lang="zh-CN" altLang="zh-CN" sz="1400" dirty="0"/>
              </a:p>
              <a:p>
                <a:pPr>
                  <a:lnSpc>
                    <a:spcPct val="150000"/>
                  </a:lnSpc>
                </a:pPr>
                <a:r>
                  <a:rPr lang="en-US" altLang="zh-CN" sz="1200" dirty="0"/>
                  <a:t>(2) </a:t>
                </a:r>
                <a:r>
                  <a:rPr lang="zh-CN" altLang="zh-CN" sz="1200" dirty="0"/>
                  <a:t>对于目标关系</a:t>
                </a:r>
                <a14:m>
                  <m:oMath xmlns:m="http://schemas.openxmlformats.org/officeDocument/2006/math">
                    <m:r>
                      <a:rPr lang="en-US" altLang="zh-CN" sz="1200" i="1">
                        <a:latin typeface="Cambria Math"/>
                      </a:rPr>
                      <m:t>𝐹𝑎𝑡h𝑒𝑟</m:t>
                    </m:r>
                  </m:oMath>
                </a14:m>
                <a:r>
                  <a:rPr lang="zh-CN" altLang="zh-CN" sz="1200" dirty="0"/>
                  <a:t>，生成四组训练样例，一个为正例、三个为负例：</a:t>
                </a:r>
              </a:p>
              <a:p>
                <a:pPr>
                  <a:lnSpc>
                    <a:spcPct val="150000"/>
                  </a:lnSpc>
                </a:pPr>
                <a:r>
                  <a:rPr lang="zh-CN" altLang="zh-CN" sz="1200" dirty="0"/>
                  <a:t>正例：</a:t>
                </a:r>
                <a:r>
                  <a:rPr lang="en-US" altLang="zh-CN" sz="1200" dirty="0"/>
                  <a:t>(David, Mike)</a:t>
                </a:r>
                <a:endParaRPr lang="zh-CN" altLang="zh-CN" sz="1200" dirty="0"/>
              </a:p>
              <a:p>
                <a:pPr>
                  <a:lnSpc>
                    <a:spcPct val="150000"/>
                  </a:lnSpc>
                </a:pPr>
                <a:r>
                  <a:rPr lang="zh-CN" altLang="zh-CN" sz="1200" dirty="0"/>
                  <a:t>负例：</a:t>
                </a:r>
                <a:r>
                  <a:rPr lang="en-US" altLang="zh-CN" sz="1200" dirty="0"/>
                  <a:t>(David, James)</a:t>
                </a:r>
                <a:r>
                  <a:rPr lang="zh-CN" altLang="zh-CN" sz="1200" dirty="0"/>
                  <a:t>，</a:t>
                </a:r>
                <a:r>
                  <a:rPr lang="en-US" altLang="zh-CN" sz="1200" dirty="0"/>
                  <a:t>(James, Ann)</a:t>
                </a:r>
                <a:r>
                  <a:rPr lang="zh-CN" altLang="zh-CN" sz="1200" dirty="0"/>
                  <a:t>，</a:t>
                </a:r>
                <a:r>
                  <a:rPr lang="en-US" altLang="zh-CN" sz="1200" dirty="0"/>
                  <a:t>(James, Mike)</a:t>
                </a:r>
                <a:endParaRPr lang="zh-CN" altLang="zh-CN" sz="1200" dirty="0"/>
              </a:p>
              <a:p>
                <a:pPr>
                  <a:lnSpc>
                    <a:spcPct val="150000"/>
                  </a:lnSpc>
                </a:pPr>
                <a:r>
                  <a:rPr lang="en-US" altLang="zh-CN" sz="1200" dirty="0"/>
                  <a:t>(3) </a:t>
                </a:r>
                <a:r>
                  <a:rPr lang="zh-CN" altLang="zh-CN" sz="1200" dirty="0"/>
                  <a:t>从知识图谱采样得到路径，每一路径链接上述每个训练样例中两个实体：</a:t>
                </a:r>
              </a:p>
              <a:p>
                <a:pPr>
                  <a:lnSpc>
                    <a:spcPct val="150000"/>
                  </a:lnSpc>
                </a:pPr>
                <a:r>
                  <a:rPr lang="en-US" altLang="zh-CN" sz="1200" dirty="0"/>
                  <a:t>(David, Mike)</a:t>
                </a:r>
                <a:r>
                  <a:rPr lang="zh-CN" altLang="zh-CN" sz="1200" dirty="0"/>
                  <a:t>对应路径：</a:t>
                </a:r>
                <a14:m>
                  <m:oMath xmlns:m="http://schemas.openxmlformats.org/officeDocument/2006/math">
                    <m:r>
                      <a:rPr lang="en-US" altLang="zh-CN" sz="1200" i="1">
                        <a:latin typeface="Cambria Math"/>
                      </a:rPr>
                      <m:t>𝐶𝑜𝑢𝑝𝑙𝑒</m:t>
                    </m:r>
                    <m:r>
                      <a:rPr lang="en-US" altLang="zh-CN" sz="1200" i="1">
                        <a:latin typeface="Cambria Math"/>
                      </a:rPr>
                      <m:t>→</m:t>
                    </m:r>
                    <m:r>
                      <a:rPr lang="en-US" altLang="zh-CN" sz="1200" i="1">
                        <a:latin typeface="Cambria Math"/>
                      </a:rPr>
                      <m:t>𝑀𝑜𝑡h𝑒𝑟</m:t>
                    </m:r>
                  </m:oMath>
                </a14:m>
                <a:r>
                  <a:rPr lang="en-US" altLang="zh-CN" sz="1200" dirty="0"/>
                  <a:t> </a:t>
                </a:r>
                <a:endParaRPr lang="zh-CN" altLang="zh-CN" sz="1200" dirty="0"/>
              </a:p>
              <a:p>
                <a:pPr>
                  <a:lnSpc>
                    <a:spcPct val="150000"/>
                  </a:lnSpc>
                </a:pPr>
                <a:r>
                  <a:rPr lang="en-US" altLang="zh-CN" sz="1200" dirty="0"/>
                  <a:t>(David, James)</a:t>
                </a:r>
                <a:r>
                  <a:rPr lang="zh-CN" altLang="zh-CN" sz="1200" dirty="0"/>
                  <a:t>对应路径：</a:t>
                </a:r>
                <a14:m>
                  <m:oMath xmlns:m="http://schemas.openxmlformats.org/officeDocument/2006/math">
                    <m:r>
                      <a:rPr lang="en-US" altLang="zh-CN" sz="1200" i="1">
                        <a:latin typeface="Cambria Math"/>
                      </a:rPr>
                      <m:t>𝐹𝑎𝑡h𝑒𝑟</m:t>
                    </m:r>
                    <m:r>
                      <a:rPr lang="en-US" altLang="zh-CN" sz="1200" i="1">
                        <a:latin typeface="Cambria Math"/>
                      </a:rPr>
                      <m:t>→</m:t>
                    </m:r>
                    <m:r>
                      <a:rPr lang="en-US" altLang="zh-CN" sz="1200" i="1">
                        <a:latin typeface="Cambria Math"/>
                      </a:rPr>
                      <m:t>𝑀𝑜𝑡h𝑒</m:t>
                    </m:r>
                    <m:sSup>
                      <m:sSupPr>
                        <m:ctrlPr>
                          <a:rPr lang="zh-CN" altLang="zh-CN" sz="1200" i="1">
                            <a:latin typeface="Cambria Math" charset="0"/>
                          </a:rPr>
                        </m:ctrlPr>
                      </m:sSupPr>
                      <m:e>
                        <m:r>
                          <a:rPr lang="en-US" altLang="zh-CN" sz="1200" i="1">
                            <a:latin typeface="Cambria Math"/>
                          </a:rPr>
                          <m:t>𝑟</m:t>
                        </m:r>
                      </m:e>
                      <m:sup>
                        <m:r>
                          <a:rPr lang="en-US" altLang="zh-CN" sz="1200" i="1">
                            <a:latin typeface="Cambria Math"/>
                          </a:rPr>
                          <m:t>−1</m:t>
                        </m:r>
                      </m:sup>
                    </m:sSup>
                  </m:oMath>
                </a14:m>
                <a:r>
                  <a:rPr lang="zh-CN" altLang="zh-CN" sz="1200" dirty="0"/>
                  <a:t>（</a:t>
                </a:r>
                <a14:m>
                  <m:oMath xmlns:m="http://schemas.openxmlformats.org/officeDocument/2006/math">
                    <m:r>
                      <a:rPr lang="en-US" altLang="zh-CN" sz="1200" i="1">
                        <a:latin typeface="Cambria Math"/>
                      </a:rPr>
                      <m:t>𝑀𝑜𝑡h𝑒</m:t>
                    </m:r>
                    <m:sSup>
                      <m:sSupPr>
                        <m:ctrlPr>
                          <a:rPr lang="zh-CN" altLang="zh-CN" sz="1200" i="1">
                            <a:latin typeface="Cambria Math" charset="0"/>
                          </a:rPr>
                        </m:ctrlPr>
                      </m:sSupPr>
                      <m:e>
                        <m:r>
                          <a:rPr lang="en-US" altLang="zh-CN" sz="1200" i="1">
                            <a:latin typeface="Cambria Math"/>
                          </a:rPr>
                          <m:t>𝑟</m:t>
                        </m:r>
                      </m:e>
                      <m:sup>
                        <m:r>
                          <a:rPr lang="en-US" altLang="zh-CN" sz="1200" i="1">
                            <a:latin typeface="Cambria Math"/>
                          </a:rPr>
                          <m:t>−1</m:t>
                        </m:r>
                      </m:sup>
                    </m:sSup>
                  </m:oMath>
                </a14:m>
                <a:r>
                  <a:rPr lang="zh-CN" altLang="zh-CN" sz="1200" dirty="0"/>
                  <a:t>与</a:t>
                </a:r>
                <a14:m>
                  <m:oMath xmlns:m="http://schemas.openxmlformats.org/officeDocument/2006/math">
                    <m:r>
                      <a:rPr lang="zh-CN" altLang="zh-CN" sz="1200" i="1">
                        <a:latin typeface="Cambria Math"/>
                      </a:rPr>
                      <m:t> </m:t>
                    </m:r>
                    <m:r>
                      <a:rPr lang="en-US" altLang="zh-CN" sz="1200" i="1">
                        <a:latin typeface="Cambria Math"/>
                      </a:rPr>
                      <m:t>𝑀𝑜𝑡h𝑒𝑟</m:t>
                    </m:r>
                  </m:oMath>
                </a14:m>
                <a:r>
                  <a:rPr lang="zh-CN" altLang="zh-CN" sz="1200" dirty="0"/>
                  <a:t>为相反关系）</a:t>
                </a:r>
              </a:p>
              <a:p>
                <a:pPr>
                  <a:lnSpc>
                    <a:spcPct val="150000"/>
                  </a:lnSpc>
                </a:pPr>
                <a:r>
                  <a:rPr lang="en-US" altLang="zh-CN" sz="1200" dirty="0"/>
                  <a:t>(James, Ann)</a:t>
                </a:r>
                <a:r>
                  <a:rPr lang="zh-CN" altLang="zh-CN" sz="1200" dirty="0"/>
                  <a:t>对应路径：</a:t>
                </a:r>
                <a14:m>
                  <m:oMath xmlns:m="http://schemas.openxmlformats.org/officeDocument/2006/math">
                    <m:r>
                      <a:rPr lang="en-US" altLang="zh-CN" sz="1200" i="1">
                        <a:latin typeface="Cambria Math"/>
                      </a:rPr>
                      <m:t>𝑀𝑜𝑡h𝑒𝑟</m:t>
                    </m:r>
                    <m:r>
                      <a:rPr lang="en-US" altLang="zh-CN" sz="1200" i="1">
                        <a:latin typeface="Cambria Math"/>
                      </a:rPr>
                      <m:t>→</m:t>
                    </m:r>
                    <m:r>
                      <a:rPr lang="en-US" altLang="zh-CN" sz="1200" i="1">
                        <a:latin typeface="Cambria Math"/>
                      </a:rPr>
                      <m:t>𝑆𝑖𝑏𝑙𝑖𝑛𝑔</m:t>
                    </m:r>
                  </m:oMath>
                </a14:m>
                <a:r>
                  <a:rPr lang="en-US" altLang="zh-CN" sz="1200" dirty="0"/>
                  <a:t>  </a:t>
                </a:r>
                <a:endParaRPr lang="zh-CN" altLang="zh-CN" sz="1200" dirty="0"/>
              </a:p>
              <a:p>
                <a:pPr>
                  <a:lnSpc>
                    <a:spcPct val="150000"/>
                  </a:lnSpc>
                </a:pPr>
                <a:r>
                  <a:rPr lang="en-US" altLang="zh-CN" sz="1200" dirty="0"/>
                  <a:t>(James, Mike)</a:t>
                </a:r>
                <a:r>
                  <a:rPr lang="zh-CN" altLang="zh-CN" sz="1200" dirty="0"/>
                  <a:t>对应路径：</a:t>
                </a:r>
                <a14:m>
                  <m:oMath xmlns:m="http://schemas.openxmlformats.org/officeDocument/2006/math">
                    <m:r>
                      <a:rPr lang="en-US" altLang="zh-CN" sz="1200" i="1">
                        <a:latin typeface="Cambria Math"/>
                      </a:rPr>
                      <m:t>𝐶𝑜𝑢𝑝𝑙𝑒</m:t>
                    </m:r>
                    <m:r>
                      <a:rPr lang="en-US" altLang="zh-CN" sz="1200" i="1">
                        <a:latin typeface="Cambria Math"/>
                      </a:rPr>
                      <m:t>→</m:t>
                    </m:r>
                    <m:r>
                      <a:rPr lang="en-US" altLang="zh-CN" sz="1200" i="1">
                        <a:latin typeface="Cambria Math"/>
                      </a:rPr>
                      <m:t>𝐹𝑎𝑡h𝑒𝑟</m:t>
                    </m:r>
                    <m:r>
                      <a:rPr lang="en-US" altLang="zh-CN" sz="1200" i="1">
                        <a:latin typeface="Cambria Math"/>
                      </a:rPr>
                      <m:t> </m:t>
                    </m:r>
                  </m:oMath>
                </a14:m>
                <a:r>
                  <a:rPr lang="en-US" altLang="zh-CN" sz="1200" dirty="0"/>
                  <a:t>  </a:t>
                </a:r>
                <a:endParaRPr lang="zh-CN" altLang="zh-CN" sz="1200" dirty="0"/>
              </a:p>
              <a:p>
                <a:pPr>
                  <a:lnSpc>
                    <a:spcPct val="150000"/>
                  </a:lnSpc>
                </a:pPr>
                <a:r>
                  <a:rPr lang="en-US" altLang="zh-CN" sz="1200" dirty="0"/>
                  <a:t>(4) </a:t>
                </a:r>
                <a:r>
                  <a:rPr lang="zh-CN" altLang="zh-CN" sz="1200" dirty="0"/>
                  <a:t>对于每一个正例</a:t>
                </a:r>
                <a:r>
                  <a:rPr lang="en-US" altLang="zh-CN" sz="1200" dirty="0"/>
                  <a:t>/</a:t>
                </a:r>
                <a:r>
                  <a:rPr lang="zh-CN" altLang="zh-CN" sz="1200" dirty="0"/>
                  <a:t>负例，判断上述四条路径可否链接其包含的两个实体，将可链接（记为</a:t>
                </a:r>
                <a:r>
                  <a:rPr lang="en-US" altLang="zh-CN" sz="1200" dirty="0"/>
                  <a:t>1</a:t>
                </a:r>
                <a:r>
                  <a:rPr lang="zh-CN" altLang="zh-CN" sz="1200" dirty="0"/>
                  <a:t>）和不可链接（记为</a:t>
                </a:r>
                <a:r>
                  <a:rPr lang="en-US" altLang="zh-CN" sz="1200" dirty="0"/>
                  <a:t>0</a:t>
                </a:r>
                <a:r>
                  <a:rPr lang="zh-CN" altLang="zh-CN" sz="1200" dirty="0"/>
                  <a:t>）作为特征，于是每一个正例</a:t>
                </a:r>
                <a:r>
                  <a:rPr lang="en-US" altLang="zh-CN" sz="1200" dirty="0"/>
                  <a:t>/</a:t>
                </a:r>
                <a:r>
                  <a:rPr lang="zh-CN" altLang="zh-CN" sz="1200" dirty="0"/>
                  <a:t>负例得到一个四维特征向量：</a:t>
                </a:r>
              </a:p>
              <a:p>
                <a:pPr>
                  <a:lnSpc>
                    <a:spcPct val="150000"/>
                  </a:lnSpc>
                </a:pPr>
                <a:r>
                  <a:rPr lang="en-US" altLang="zh-CN" sz="1200" dirty="0"/>
                  <a:t>(David, Mike)</a:t>
                </a:r>
                <a:r>
                  <a:rPr lang="zh-CN" altLang="zh-CN" sz="1200" dirty="0"/>
                  <a:t>：</a:t>
                </a:r>
                <a14:m>
                  <m:oMath xmlns:m="http://schemas.openxmlformats.org/officeDocument/2006/math">
                    <m:r>
                      <a:rPr lang="en-US" altLang="zh-CN" sz="1200" i="1">
                        <a:latin typeface="Cambria Math"/>
                      </a:rPr>
                      <m:t>{</m:t>
                    </m:r>
                    <m:d>
                      <m:dPr>
                        <m:begChr m:val="["/>
                        <m:endChr m:val="]"/>
                        <m:ctrlPr>
                          <a:rPr lang="zh-CN" altLang="zh-CN" sz="1200" i="1">
                            <a:latin typeface="Cambria Math" charset="0"/>
                          </a:rPr>
                        </m:ctrlPr>
                      </m:dPr>
                      <m:e>
                        <m:r>
                          <a:rPr lang="en-US" altLang="zh-CN" sz="1200" i="1">
                            <a:latin typeface="Cambria Math"/>
                          </a:rPr>
                          <m:t>1, 0, 0, 0</m:t>
                        </m:r>
                      </m:e>
                    </m:d>
                    <m:r>
                      <a:rPr lang="en-US" altLang="zh-CN" sz="1200" i="1">
                        <a:latin typeface="Cambria Math"/>
                      </a:rPr>
                      <m:t>, 1}</m:t>
                    </m:r>
                  </m:oMath>
                </a14:m>
                <a:endParaRPr lang="zh-CN" altLang="zh-CN" sz="1200" dirty="0"/>
              </a:p>
              <a:p>
                <a:pPr>
                  <a:lnSpc>
                    <a:spcPct val="150000"/>
                  </a:lnSpc>
                </a:pPr>
                <a:r>
                  <a:rPr lang="en-US" altLang="zh-CN" sz="1200" dirty="0"/>
                  <a:t>(David, James)</a:t>
                </a:r>
                <a:r>
                  <a:rPr lang="zh-CN" altLang="zh-CN" sz="1200" dirty="0"/>
                  <a:t>：</a:t>
                </a:r>
                <a14:m>
                  <m:oMath xmlns:m="http://schemas.openxmlformats.org/officeDocument/2006/math">
                    <m:r>
                      <a:rPr lang="en-US" altLang="zh-CN" sz="1200" i="1">
                        <a:latin typeface="Cambria Math"/>
                      </a:rPr>
                      <m:t>{</m:t>
                    </m:r>
                    <m:d>
                      <m:dPr>
                        <m:begChr m:val="["/>
                        <m:endChr m:val="]"/>
                        <m:ctrlPr>
                          <a:rPr lang="zh-CN" altLang="zh-CN" sz="1200" i="1">
                            <a:latin typeface="Cambria Math" charset="0"/>
                          </a:rPr>
                        </m:ctrlPr>
                      </m:dPr>
                      <m:e>
                        <m:r>
                          <a:rPr lang="en-US" altLang="zh-CN" sz="1200" i="1">
                            <a:latin typeface="Cambria Math"/>
                          </a:rPr>
                          <m:t>0, 1, 0, 0</m:t>
                        </m:r>
                      </m:e>
                    </m:d>
                    <m:r>
                      <a:rPr lang="en-US" altLang="zh-CN" sz="1200" i="1">
                        <a:latin typeface="Cambria Math"/>
                      </a:rPr>
                      <m:t>, −1}</m:t>
                    </m:r>
                  </m:oMath>
                </a14:m>
                <a:endParaRPr lang="zh-CN" altLang="zh-CN" sz="1200" dirty="0"/>
              </a:p>
              <a:p>
                <a:pPr>
                  <a:lnSpc>
                    <a:spcPct val="150000"/>
                  </a:lnSpc>
                </a:pPr>
                <a:r>
                  <a:rPr lang="en-US" altLang="zh-CN" sz="1200" dirty="0"/>
                  <a:t>(James, Ann)</a:t>
                </a:r>
                <a:r>
                  <a:rPr lang="zh-CN" altLang="zh-CN" sz="1200" dirty="0"/>
                  <a:t>：</a:t>
                </a:r>
                <a14:m>
                  <m:oMath xmlns:m="http://schemas.openxmlformats.org/officeDocument/2006/math">
                    <m:r>
                      <a:rPr lang="en-US" altLang="zh-CN" sz="1200" i="1">
                        <a:latin typeface="Cambria Math"/>
                      </a:rPr>
                      <m:t>{</m:t>
                    </m:r>
                    <m:d>
                      <m:dPr>
                        <m:begChr m:val="["/>
                        <m:endChr m:val="]"/>
                        <m:ctrlPr>
                          <a:rPr lang="zh-CN" altLang="zh-CN" sz="1200" i="1">
                            <a:latin typeface="Cambria Math" charset="0"/>
                          </a:rPr>
                        </m:ctrlPr>
                      </m:dPr>
                      <m:e>
                        <m:r>
                          <a:rPr lang="en-US" altLang="zh-CN" sz="1200" i="1">
                            <a:latin typeface="Cambria Math"/>
                          </a:rPr>
                          <m:t>0, 0, 1, 0</m:t>
                        </m:r>
                      </m:e>
                    </m:d>
                    <m:r>
                      <a:rPr lang="en-US" altLang="zh-CN" sz="1200" i="1">
                        <a:latin typeface="Cambria Math"/>
                      </a:rPr>
                      <m:t>, −1}</m:t>
                    </m:r>
                  </m:oMath>
                </a14:m>
                <a:endParaRPr lang="zh-CN" altLang="zh-CN" sz="1200" dirty="0"/>
              </a:p>
              <a:p>
                <a:pPr>
                  <a:lnSpc>
                    <a:spcPct val="150000"/>
                  </a:lnSpc>
                </a:pPr>
                <a:r>
                  <a:rPr lang="en-US" altLang="zh-CN" sz="1200" dirty="0"/>
                  <a:t>(James, Mike)</a:t>
                </a:r>
                <a:r>
                  <a:rPr lang="zh-CN" altLang="zh-CN" sz="1200" dirty="0"/>
                  <a:t>：</a:t>
                </a:r>
                <a14:m>
                  <m:oMath xmlns:m="http://schemas.openxmlformats.org/officeDocument/2006/math">
                    <m:r>
                      <a:rPr lang="en-US" altLang="zh-CN" sz="1200" i="1">
                        <a:latin typeface="Cambria Math"/>
                      </a:rPr>
                      <m:t>{</m:t>
                    </m:r>
                    <m:d>
                      <m:dPr>
                        <m:begChr m:val="["/>
                        <m:endChr m:val="]"/>
                        <m:ctrlPr>
                          <a:rPr lang="zh-CN" altLang="zh-CN" sz="1200" i="1">
                            <a:latin typeface="Cambria Math" charset="0"/>
                          </a:rPr>
                        </m:ctrlPr>
                      </m:dPr>
                      <m:e>
                        <m:r>
                          <a:rPr lang="en-US" altLang="zh-CN" sz="1200" i="1">
                            <a:latin typeface="Cambria Math"/>
                          </a:rPr>
                          <m:t>0, 0, 1, 1</m:t>
                        </m:r>
                      </m:e>
                    </m:d>
                    <m:r>
                      <a:rPr lang="en-US" altLang="zh-CN" sz="1200" i="1">
                        <a:latin typeface="Cambria Math"/>
                      </a:rPr>
                      <m:t>, −1}</m:t>
                    </m:r>
                  </m:oMath>
                </a14:m>
                <a:r>
                  <a:rPr lang="en-US" altLang="zh-CN" sz="1200" dirty="0"/>
                  <a:t> </a:t>
                </a:r>
                <a:r>
                  <a:rPr lang="zh-CN" altLang="en-US" sz="1200" dirty="0"/>
                  <a:t>（</a:t>
                </a:r>
                <a:r>
                  <a:rPr lang="en-US" altLang="zh-CN" sz="1200" dirty="0"/>
                  <a:t> </a:t>
                </a:r>
                <a14:m>
                  <m:oMath xmlns:m="http://schemas.openxmlformats.org/officeDocument/2006/math">
                    <m:r>
                      <a:rPr lang="en-US" altLang="zh-CN" sz="1200" i="1">
                        <a:latin typeface="Cambria Math"/>
                      </a:rPr>
                      <m:t>𝑀𝑜𝑡h𝑒𝑟</m:t>
                    </m:r>
                    <m:r>
                      <a:rPr lang="en-US" altLang="zh-CN" sz="1200" i="1">
                        <a:latin typeface="Cambria Math"/>
                      </a:rPr>
                      <m:t>→</m:t>
                    </m:r>
                    <m:r>
                      <a:rPr lang="en-US" altLang="zh-CN" sz="1200" i="1">
                        <a:latin typeface="Cambria Math"/>
                      </a:rPr>
                      <m:t>𝑆𝑖𝑏𝑙𝑖𝑛𝑔</m:t>
                    </m:r>
                  </m:oMath>
                </a14:m>
                <a:r>
                  <a:rPr lang="en-US" altLang="zh-CN" sz="1200" dirty="0"/>
                  <a:t> </a:t>
                </a:r>
                <a:r>
                  <a:rPr lang="zh-CN" altLang="en-US" sz="1200" dirty="0"/>
                  <a:t>和</a:t>
                </a:r>
                <a14:m>
                  <m:oMath xmlns:m="http://schemas.openxmlformats.org/officeDocument/2006/math">
                    <m:r>
                      <a:rPr lang="en-US" altLang="zh-CN" sz="1200" i="1">
                        <a:latin typeface="Cambria Math"/>
                      </a:rPr>
                      <m:t>𝐶𝑜𝑢𝑝𝑙𝑒</m:t>
                    </m:r>
                    <m:r>
                      <a:rPr lang="en-US" altLang="zh-CN" sz="1200" i="1">
                        <a:latin typeface="Cambria Math"/>
                      </a:rPr>
                      <m:t>→</m:t>
                    </m:r>
                    <m:r>
                      <a:rPr lang="en-US" altLang="zh-CN" sz="1200" i="1">
                        <a:latin typeface="Cambria Math"/>
                      </a:rPr>
                      <m:t>𝐹𝑎𝑡h𝑒𝑟</m:t>
                    </m:r>
                    <m:r>
                      <a:rPr lang="en-US" altLang="zh-CN" sz="1200" i="1">
                        <a:latin typeface="Cambria Math"/>
                      </a:rPr>
                      <m:t> </m:t>
                    </m:r>
                  </m:oMath>
                </a14:m>
                <a:r>
                  <a:rPr lang="zh-CN" altLang="en-US" sz="1200" dirty="0"/>
                  <a:t>两条路径均包含了</a:t>
                </a:r>
                <a:r>
                  <a:rPr lang="en-US" altLang="zh-CN" sz="1200" dirty="0"/>
                  <a:t>James</a:t>
                </a:r>
                <a:r>
                  <a:rPr lang="zh-CN" altLang="en-US" sz="1200" dirty="0"/>
                  <a:t>和</a:t>
                </a:r>
                <a:r>
                  <a:rPr lang="en-US" altLang="zh-CN" sz="1200" dirty="0"/>
                  <a:t>Mike</a:t>
                </a:r>
                <a:r>
                  <a:rPr lang="zh-CN" altLang="en-US" sz="1200" dirty="0"/>
                  <a:t>）</a:t>
                </a:r>
                <a:endParaRPr lang="zh-CN" altLang="zh-CN" sz="1200" dirty="0"/>
              </a:p>
              <a:p>
                <a:pPr>
                  <a:lnSpc>
                    <a:spcPct val="150000"/>
                  </a:lnSpc>
                </a:pPr>
                <a:r>
                  <a:rPr lang="en-US" altLang="zh-CN" sz="1200" dirty="0"/>
                  <a:t>(5) </a:t>
                </a:r>
                <a:r>
                  <a:rPr lang="zh-CN" altLang="zh-CN" sz="1200" dirty="0"/>
                  <a:t>依据</a:t>
                </a:r>
                <a:r>
                  <a:rPr lang="en-US" altLang="zh-CN" sz="1200" dirty="0"/>
                  <a:t>(4)</a:t>
                </a:r>
                <a:r>
                  <a:rPr lang="zh-CN" altLang="zh-CN" sz="1200" dirty="0"/>
                  <a:t>中的训练样本，训练分类器</a:t>
                </a:r>
                <a14:m>
                  <m:oMath xmlns:m="http://schemas.openxmlformats.org/officeDocument/2006/math">
                    <m:r>
                      <a:rPr lang="en-US" altLang="zh-CN" sz="1200" i="1">
                        <a:latin typeface="Cambria Math"/>
                      </a:rPr>
                      <m:t>𝑀</m:t>
                    </m:r>
                  </m:oMath>
                </a14:m>
                <a:r>
                  <a:rPr lang="zh-CN" altLang="zh-CN" sz="1200" dirty="0"/>
                  <a:t>。</a:t>
                </a:r>
              </a:p>
              <a:p>
                <a:pPr>
                  <a:lnSpc>
                    <a:spcPct val="150000"/>
                  </a:lnSpc>
                </a:pPr>
                <a:r>
                  <a:rPr lang="en-US" altLang="zh-CN" sz="1200" dirty="0"/>
                  <a:t>(6) </a:t>
                </a:r>
                <a:r>
                  <a:rPr lang="zh-CN" altLang="zh-CN" sz="1200" dirty="0"/>
                  <a:t>预测。对于图</a:t>
                </a:r>
                <a:r>
                  <a:rPr lang="en-US" altLang="zh-CN" sz="1200" dirty="0"/>
                  <a:t>2.1</a:t>
                </a:r>
                <a:r>
                  <a:rPr lang="zh-CN" altLang="zh-CN" sz="1200" dirty="0"/>
                  <a:t>中形如</a:t>
                </a:r>
                <a:r>
                  <a:rPr lang="en-US" altLang="zh-CN" sz="1200" dirty="0"/>
                  <a:t>(David, Ann)</a:t>
                </a:r>
                <a:r>
                  <a:rPr lang="zh-CN" altLang="zh-CN" sz="1200" dirty="0"/>
                  <a:t>的样例，得到其特征值为</a:t>
                </a:r>
                <a14:m>
                  <m:oMath xmlns:m="http://schemas.openxmlformats.org/officeDocument/2006/math">
                    <m:d>
                      <m:dPr>
                        <m:begChr m:val="["/>
                        <m:endChr m:val="]"/>
                        <m:ctrlPr>
                          <a:rPr lang="zh-CN" altLang="zh-CN" sz="1200" i="1">
                            <a:latin typeface="Cambria Math" charset="0"/>
                          </a:rPr>
                        </m:ctrlPr>
                      </m:dPr>
                      <m:e>
                        <m:r>
                          <a:rPr lang="en-US" altLang="zh-CN" sz="1200" i="1">
                            <a:latin typeface="Cambria Math"/>
                          </a:rPr>
                          <m:t>1, 0, 0, 0</m:t>
                        </m:r>
                      </m:e>
                    </m:d>
                  </m:oMath>
                </a14:m>
                <a:r>
                  <a:rPr lang="zh-CN" altLang="en-US" sz="1200" dirty="0"/>
                  <a:t>（</a:t>
                </a:r>
                <a:r>
                  <a:rPr lang="en-US" altLang="zh-CN" sz="1200" dirty="0"/>
                  <a:t> </a:t>
                </a:r>
                <a14:m>
                  <m:oMath xmlns:m="http://schemas.openxmlformats.org/officeDocument/2006/math">
                    <m:r>
                      <a:rPr lang="en-US" altLang="zh-CN" sz="1200" i="1">
                        <a:latin typeface="Cambria Math"/>
                      </a:rPr>
                      <m:t>𝐶𝑜𝑢𝑝𝑙𝑒</m:t>
                    </m:r>
                    <m:r>
                      <a:rPr lang="en-US" altLang="zh-CN" sz="1200" i="1">
                        <a:latin typeface="Cambria Math"/>
                      </a:rPr>
                      <m:t>→</m:t>
                    </m:r>
                    <m:r>
                      <a:rPr lang="en-US" altLang="zh-CN" sz="1200" i="1">
                        <a:latin typeface="Cambria Math"/>
                      </a:rPr>
                      <m:t>𝑀𝑜𝑡h𝑒𝑟</m:t>
                    </m:r>
                  </m:oMath>
                </a14:m>
                <a:r>
                  <a:rPr lang="en-US" altLang="zh-CN" sz="1200" dirty="0"/>
                  <a:t> </a:t>
                </a:r>
                <a:r>
                  <a:rPr lang="zh-CN" altLang="en-US" sz="1200" dirty="0"/>
                  <a:t>这一条路径包含了</a:t>
                </a:r>
                <a:r>
                  <a:rPr lang="en-US" altLang="zh-CN" sz="1200" dirty="0"/>
                  <a:t>David</a:t>
                </a:r>
                <a:r>
                  <a:rPr lang="zh-CN" altLang="en-US" sz="1200" dirty="0"/>
                  <a:t>和</a:t>
                </a:r>
                <a:r>
                  <a:rPr lang="en-US" altLang="zh-CN" sz="1200" dirty="0"/>
                  <a:t>Ann </a:t>
                </a:r>
                <a:r>
                  <a:rPr lang="zh-CN" altLang="en-US" sz="1200" dirty="0"/>
                  <a:t>）</a:t>
                </a:r>
                <a:r>
                  <a:rPr lang="zh-CN" altLang="zh-CN" sz="1200" dirty="0"/>
                  <a:t>，将特征向量输入到分类器</a:t>
                </a:r>
                <a14:m>
                  <m:oMath xmlns:m="http://schemas.openxmlformats.org/officeDocument/2006/math">
                    <m:r>
                      <a:rPr lang="en-US" altLang="zh-CN" sz="1200" i="1">
                        <a:latin typeface="Cambria Math"/>
                      </a:rPr>
                      <m:t>𝑀</m:t>
                    </m:r>
                  </m:oMath>
                </a14:m>
                <a:r>
                  <a:rPr lang="zh-CN" altLang="zh-CN" sz="1200" dirty="0"/>
                  <a:t>中，如果分类器</a:t>
                </a:r>
                <a14:m>
                  <m:oMath xmlns:m="http://schemas.openxmlformats.org/officeDocument/2006/math">
                    <m:r>
                      <a:rPr lang="en-US" altLang="zh-CN" sz="1200" i="1">
                        <a:latin typeface="Cambria Math"/>
                      </a:rPr>
                      <m:t>𝑀</m:t>
                    </m:r>
                  </m:oMath>
                </a14:m>
                <a:r>
                  <a:rPr lang="zh-CN" altLang="zh-CN" sz="1200" dirty="0"/>
                  <a:t>给出分类结果为</a:t>
                </a:r>
                <a14:m>
                  <m:oMath xmlns:m="http://schemas.openxmlformats.org/officeDocument/2006/math">
                    <m:r>
                      <a:rPr lang="en-US" altLang="zh-CN" sz="1200" i="1">
                        <a:latin typeface="Cambria Math"/>
                      </a:rPr>
                      <m:t>1</m:t>
                    </m:r>
                  </m:oMath>
                </a14:m>
                <a:r>
                  <a:rPr lang="zh-CN" altLang="zh-CN" sz="1200" dirty="0"/>
                  <a:t>，则</a:t>
                </a:r>
                <a14:m>
                  <m:oMath xmlns:m="http://schemas.openxmlformats.org/officeDocument/2006/math">
                    <m:r>
                      <a:rPr lang="en-US" altLang="zh-CN" sz="1200" i="1">
                        <a:latin typeface="Cambria Math"/>
                      </a:rPr>
                      <m:t>𝐹𝑎𝑡h𝑒𝑟</m:t>
                    </m:r>
                  </m:oMath>
                </a14:m>
                <a:r>
                  <a:rPr lang="en-US" altLang="zh-CN" sz="1200" dirty="0"/>
                  <a:t>(David, Ann)</a:t>
                </a:r>
                <a:r>
                  <a:rPr lang="zh-CN" altLang="zh-CN" sz="1200" dirty="0"/>
                  <a:t>成立。</a:t>
                </a:r>
              </a:p>
            </p:txBody>
          </p:sp>
        </mc:Choice>
        <mc:Fallback xmlns="">
          <p:sp>
            <p:nvSpPr>
              <p:cNvPr id="3" name="矩形 2"/>
              <p:cNvSpPr>
                <a:spLocks noRot="1" noChangeAspect="1" noMove="1" noResize="1" noEditPoints="1" noAdjustHandles="1" noChangeArrowheads="1" noChangeShapeType="1" noTextEdit="1"/>
              </p:cNvSpPr>
              <p:nvPr/>
            </p:nvSpPr>
            <p:spPr>
              <a:xfrm>
                <a:off x="193921" y="970175"/>
                <a:ext cx="8876278" cy="5453929"/>
              </a:xfrm>
              <a:prstGeom prst="rect">
                <a:avLst/>
              </a:prstGeom>
              <a:blipFill>
                <a:blip r:embed="rId3"/>
                <a:stretch>
                  <a:fillRect l="-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42628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zh-CN"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基于分布式表示的知识推理</a:t>
            </a:r>
          </a:p>
        </p:txBody>
      </p:sp>
      <mc:AlternateContent xmlns:mc="http://schemas.openxmlformats.org/markup-compatibility/2006" xmlns:a14="http://schemas.microsoft.com/office/drawing/2010/main">
        <mc:Choice Requires="a14">
          <p:sp>
            <p:nvSpPr>
              <p:cNvPr id="3" name="矩形 2"/>
              <p:cNvSpPr/>
              <p:nvPr/>
            </p:nvSpPr>
            <p:spPr>
              <a:xfrm>
                <a:off x="0" y="1083416"/>
                <a:ext cx="8964413" cy="502573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dirty="0"/>
                  <a:t>随着深度学习应用的进展，在自然语言处理（</a:t>
                </a:r>
                <a:r>
                  <a:rPr lang="en-US" altLang="zh-CN" dirty="0"/>
                  <a:t>Natural Language Processing</a:t>
                </a:r>
                <a:r>
                  <a:rPr lang="zh-CN" altLang="zh-CN" dirty="0"/>
                  <a:t>，</a:t>
                </a:r>
                <a:r>
                  <a:rPr lang="en-US" altLang="zh-CN" dirty="0"/>
                  <a:t>NLP</a:t>
                </a:r>
                <a:r>
                  <a:rPr lang="zh-CN" altLang="zh-CN" dirty="0"/>
                  <a:t>）中，通过无监督学习将一个单词表示成一个隐向量</a:t>
                </a:r>
                <a:r>
                  <a:rPr lang="en-US" altLang="zh-CN" dirty="0"/>
                  <a:t>(latent vector)</a:t>
                </a:r>
                <a:r>
                  <a:rPr lang="zh-CN" altLang="zh-CN" dirty="0"/>
                  <a:t>的分布式表示方法取得了良好效果。研究者将知识图谱中的节点和节点之间的关系均映射到连续数值空间中（即分布式表示），同时对映射过程进行约束，使得知识图谱中节点之间的拓扑结构得以保留，从而有效地对知识图谱进行表示和推理 </a:t>
                </a:r>
                <a:r>
                  <a:rPr lang="en-US" altLang="zh-CN" dirty="0"/>
                  <a:t>[</a:t>
                </a:r>
                <a:r>
                  <a:rPr lang="en-US" altLang="zh-CN" dirty="0" err="1"/>
                  <a:t>Bordes</a:t>
                </a:r>
                <a:r>
                  <a:rPr lang="en-US" altLang="zh-CN" dirty="0"/>
                  <a:t> 2013]</a:t>
                </a:r>
                <a:r>
                  <a:rPr lang="zh-CN" altLang="zh-CN" dirty="0"/>
                  <a:t>。</a:t>
                </a:r>
              </a:p>
              <a:p>
                <a:pPr marL="285750" indent="-285750">
                  <a:lnSpc>
                    <a:spcPct val="150000"/>
                  </a:lnSpc>
                  <a:buFont typeface="Wingdings" panose="05000000000000000000" pitchFamily="2" charset="2"/>
                  <a:buChar char="l"/>
                </a:pPr>
                <a:r>
                  <a:rPr lang="zh-CN" altLang="zh-CN" dirty="0"/>
                  <a:t>如给定</a:t>
                </a:r>
                <a:r>
                  <a:rPr lang="en-US" altLang="zh-CN" dirty="0"/>
                  <a:t>2.1</a:t>
                </a:r>
                <a:r>
                  <a:rPr lang="zh-CN" altLang="zh-CN" dirty="0"/>
                  <a:t>中</a:t>
                </a:r>
                <a14:m>
                  <m:oMath xmlns:m="http://schemas.openxmlformats.org/officeDocument/2006/math">
                    <m:r>
                      <a:rPr lang="en-US" altLang="zh-CN" i="1">
                        <a:latin typeface="Cambria Math"/>
                      </a:rPr>
                      <m:t>𝐹𝑎𝑡h𝑒𝑟</m:t>
                    </m:r>
                  </m:oMath>
                </a14:m>
                <a:r>
                  <a:rPr lang="en-US" altLang="zh-CN" dirty="0"/>
                  <a:t>(David, Mike)</a:t>
                </a:r>
                <a:r>
                  <a:rPr lang="zh-CN" altLang="zh-CN" dirty="0"/>
                  <a:t>这一个样例知识，可首先学得</a:t>
                </a:r>
                <a:r>
                  <a:rPr lang="en-US" altLang="zh-CN" dirty="0"/>
                  <a:t>David</a:t>
                </a:r>
                <a:r>
                  <a:rPr lang="zh-CN" altLang="zh-CN" dirty="0"/>
                  <a:t>和</a:t>
                </a:r>
                <a:r>
                  <a:rPr lang="en-US" altLang="zh-CN" dirty="0"/>
                  <a:t>Mike</a:t>
                </a:r>
                <a:r>
                  <a:rPr lang="zh-CN" altLang="zh-CN" dirty="0"/>
                  <a:t>的分布式表达（向量表达）</a:t>
                </a:r>
                <a:r>
                  <a:rPr lang="en-US" altLang="zh-CN" b="1" dirty="0"/>
                  <a:t>David</a:t>
                </a:r>
                <a:r>
                  <a:rPr lang="zh-CN" altLang="zh-CN" dirty="0"/>
                  <a:t>和</a:t>
                </a:r>
                <a:r>
                  <a:rPr lang="en-US" altLang="zh-CN" b="1" dirty="0"/>
                  <a:t>Mike</a:t>
                </a:r>
                <a:r>
                  <a:rPr lang="zh-CN" altLang="zh-CN" dirty="0"/>
                  <a:t>以及谓词</a:t>
                </a:r>
                <a14:m>
                  <m:oMath xmlns:m="http://schemas.openxmlformats.org/officeDocument/2006/math">
                    <m:r>
                      <a:rPr lang="en-US" altLang="zh-CN" i="1">
                        <a:latin typeface="Cambria Math"/>
                      </a:rPr>
                      <m:t>𝐹𝑎𝑡h𝑒𝑟</m:t>
                    </m:r>
                  </m:oMath>
                </a14:m>
                <a:r>
                  <a:rPr lang="zh-CN" altLang="zh-CN" dirty="0"/>
                  <a:t>的分布式表达</a:t>
                </a:r>
                <a14:m>
                  <m:oMath xmlns:m="http://schemas.openxmlformats.org/officeDocument/2006/math">
                    <m:r>
                      <a:rPr lang="en-US" altLang="zh-CN" b="1" i="1">
                        <a:latin typeface="Cambria Math"/>
                      </a:rPr>
                      <m:t>𝑭𝒂𝒕𝒉𝒆𝒓</m:t>
                    </m:r>
                  </m:oMath>
                </a14:m>
                <a:r>
                  <a:rPr lang="zh-CN" altLang="zh-CN" dirty="0"/>
                  <a:t>，然后再学习一个度量函数</a:t>
                </a:r>
                <a14:m>
                  <m:oMath xmlns:m="http://schemas.openxmlformats.org/officeDocument/2006/math">
                    <m:r>
                      <m:rPr>
                        <m:sty m:val="p"/>
                      </m:rPr>
                      <a:rPr lang="en-US" altLang="zh-CN">
                        <a:latin typeface="Cambria Math"/>
                      </a:rPr>
                      <m:t>ψ</m:t>
                    </m:r>
                  </m:oMath>
                </a14:m>
                <a:r>
                  <a:rPr lang="zh-CN" altLang="zh-CN" dirty="0"/>
                  <a:t>使得</a:t>
                </a:r>
                <a:r>
                  <a:rPr lang="en-US" altLang="zh-CN" b="1" dirty="0"/>
                  <a:t>David+</a:t>
                </a:r>
                <a14:m>
                  <m:oMath xmlns:m="http://schemas.openxmlformats.org/officeDocument/2006/math">
                    <m:r>
                      <a:rPr lang="en-US" altLang="zh-CN" b="1" i="1">
                        <a:latin typeface="Cambria Math"/>
                      </a:rPr>
                      <m:t>𝑭𝒂𝒕𝒉𝒆𝒓</m:t>
                    </m:r>
                  </m:oMath>
                </a14:m>
                <a:r>
                  <a:rPr lang="zh-CN" altLang="zh-CN" dirty="0"/>
                  <a:t>的结果与</a:t>
                </a:r>
                <a:r>
                  <a:rPr lang="en-US" altLang="zh-CN" b="1" dirty="0"/>
                  <a:t>Mike</a:t>
                </a:r>
                <a:r>
                  <a:rPr lang="zh-CN" altLang="zh-CN" dirty="0"/>
                  <a:t>很接近，即</a:t>
                </a:r>
                <a14:m>
                  <m:oMath xmlns:m="http://schemas.openxmlformats.org/officeDocument/2006/math">
                    <m:r>
                      <m:rPr>
                        <m:sty m:val="p"/>
                      </m:rPr>
                      <a:rPr lang="en-US" altLang="zh-CN">
                        <a:latin typeface="Cambria Math"/>
                      </a:rPr>
                      <m:t>ψ</m:t>
                    </m:r>
                    <m:r>
                      <a:rPr lang="en-US" altLang="zh-CN">
                        <a:latin typeface="Cambria Math"/>
                      </a:rPr>
                      <m:t>(</m:t>
                    </m:r>
                    <m:r>
                      <a:rPr lang="en-US" altLang="zh-CN" b="1" i="1">
                        <a:latin typeface="Cambria Math"/>
                      </a:rPr>
                      <m:t>𝐝𝐚𝐯𝐢𝐝</m:t>
                    </m:r>
                    <m:r>
                      <a:rPr lang="en-US" altLang="zh-CN">
                        <a:latin typeface="Cambria Math"/>
                      </a:rPr>
                      <m:t>+</m:t>
                    </m:r>
                    <m:r>
                      <a:rPr lang="en-US" altLang="zh-CN" b="1" i="1">
                        <a:latin typeface="Cambria Math"/>
                      </a:rPr>
                      <m:t>𝐅𝐚𝐭𝐡𝐞𝐫</m:t>
                    </m:r>
                    <m:r>
                      <a:rPr lang="en-US" altLang="zh-CN">
                        <a:latin typeface="Cambria Math"/>
                      </a:rPr>
                      <m:t>, </m:t>
                    </m:r>
                    <m:r>
                      <a:rPr lang="en-US" altLang="zh-CN" b="1" i="1">
                        <a:latin typeface="Cambria Math"/>
                      </a:rPr>
                      <m:t>𝐌𝐢𝐤𝐞</m:t>
                    </m:r>
                    <m:r>
                      <a:rPr lang="en-US" altLang="zh-CN">
                        <a:latin typeface="Cambria Math"/>
                      </a:rPr>
                      <m:t>)</m:t>
                    </m:r>
                  </m:oMath>
                </a14:m>
                <a:r>
                  <a:rPr lang="zh-CN" altLang="zh-CN" dirty="0"/>
                  <a:t>取值最小（也即</a:t>
                </a:r>
                <a14:m>
                  <m:oMath xmlns:m="http://schemas.openxmlformats.org/officeDocument/2006/math">
                    <m:r>
                      <a:rPr lang="en-US" altLang="zh-CN" b="1" i="1">
                        <a:latin typeface="Cambria Math"/>
                      </a:rPr>
                      <m:t>𝐝𝐚𝐯𝐢𝐝</m:t>
                    </m:r>
                    <m:r>
                      <a:rPr lang="en-US" altLang="zh-CN">
                        <a:latin typeface="Cambria Math"/>
                      </a:rPr>
                      <m:t>+</m:t>
                    </m:r>
                    <m:r>
                      <a:rPr lang="en-US" altLang="zh-CN" b="1" i="1">
                        <a:latin typeface="Cambria Math"/>
                      </a:rPr>
                      <m:t>𝐅𝐚𝐭𝐡𝐞𝐫</m:t>
                    </m:r>
                    <m:r>
                      <a:rPr lang="en-US" altLang="zh-CN" i="1">
                        <a:latin typeface="Cambria Math"/>
                      </a:rPr>
                      <m:t>≈</m:t>
                    </m:r>
                    <m:r>
                      <a:rPr lang="en-US" altLang="zh-CN" b="1" i="1">
                        <a:latin typeface="Cambria Math"/>
                      </a:rPr>
                      <m:t>𝐌𝐢𝐤𝐞</m:t>
                    </m:r>
                  </m:oMath>
                </a14:m>
                <a:r>
                  <a:rPr lang="zh-CN" altLang="zh-CN" dirty="0"/>
                  <a:t>）。于是，给定所有</a:t>
                </a:r>
                <a:r>
                  <a:rPr lang="en-US" altLang="zh-CN" dirty="0"/>
                  <a:t>&lt;</a:t>
                </a:r>
                <a:r>
                  <a:rPr lang="en-US" altLang="zh-CN" dirty="0" err="1"/>
                  <a:t>left_node</a:t>
                </a:r>
                <a:r>
                  <a:rPr lang="zh-CN" altLang="zh-CN" dirty="0"/>
                  <a:t>，</a:t>
                </a:r>
                <a:r>
                  <a:rPr lang="en-US" altLang="zh-CN" dirty="0"/>
                  <a:t>relation</a:t>
                </a:r>
                <a:r>
                  <a:rPr lang="zh-CN" altLang="zh-CN" dirty="0"/>
                  <a:t>，</a:t>
                </a:r>
                <a:r>
                  <a:rPr lang="en-US" altLang="zh-CN" dirty="0" err="1"/>
                  <a:t>right_node</a:t>
                </a:r>
                <a:r>
                  <a:rPr lang="en-US" altLang="zh-CN" dirty="0"/>
                  <a:t> &gt;</a:t>
                </a:r>
                <a:r>
                  <a:rPr lang="zh-CN" altLang="zh-CN" dirty="0"/>
                  <a:t>形式的样例知识，就可去学习度量函数</a:t>
                </a:r>
                <a14:m>
                  <m:oMath xmlns:m="http://schemas.openxmlformats.org/officeDocument/2006/math">
                    <m:r>
                      <m:rPr>
                        <m:sty m:val="p"/>
                      </m:rPr>
                      <a:rPr lang="en-US" altLang="zh-CN">
                        <a:latin typeface="Cambria Math"/>
                      </a:rPr>
                      <m:t>ψ</m:t>
                    </m:r>
                  </m:oMath>
                </a14:m>
                <a:r>
                  <a:rPr lang="zh-CN" altLang="zh-CN" dirty="0"/>
                  <a:t>，使得</a:t>
                </a:r>
                <a14:m>
                  <m:oMath xmlns:m="http://schemas.openxmlformats.org/officeDocument/2006/math">
                    <m:r>
                      <m:rPr>
                        <m:sty m:val="p"/>
                      </m:rPr>
                      <a:rPr lang="en-US" altLang="zh-CN">
                        <a:latin typeface="Cambria Math"/>
                      </a:rPr>
                      <m:t>ψ</m:t>
                    </m:r>
                    <m:r>
                      <a:rPr lang="en-US" altLang="zh-CN">
                        <a:latin typeface="Cambria Math"/>
                      </a:rPr>
                      <m:t>(</m:t>
                    </m:r>
                    <m:r>
                      <a:rPr lang="en-US" altLang="zh-CN" b="1" i="1">
                        <a:latin typeface="Cambria Math"/>
                      </a:rPr>
                      <m:t>𝐥𝐞𝐟𝐭</m:t>
                    </m:r>
                    <m:r>
                      <a:rPr lang="en-US" altLang="zh-CN" b="1">
                        <a:latin typeface="Cambria Math"/>
                      </a:rPr>
                      <m:t>_</m:t>
                    </m:r>
                    <m:r>
                      <a:rPr lang="en-US" altLang="zh-CN" b="1" i="1">
                        <a:latin typeface="Cambria Math"/>
                      </a:rPr>
                      <m:t>𝐧𝐨𝐝𝐞</m:t>
                    </m:r>
                    <m:r>
                      <a:rPr lang="en-US" altLang="zh-CN">
                        <a:latin typeface="Cambria Math"/>
                      </a:rPr>
                      <m:t>,</m:t>
                    </m:r>
                    <m:r>
                      <a:rPr lang="en-US" altLang="zh-CN" b="1" i="1">
                        <a:latin typeface="Cambria Math"/>
                      </a:rPr>
                      <m:t>𝐫𝐞𝐥𝐚𝐭𝐢𝐨𝐧</m:t>
                    </m:r>
                    <m:r>
                      <a:rPr lang="en-US" altLang="zh-CN">
                        <a:latin typeface="Cambria Math"/>
                      </a:rPr>
                      <m:t>,</m:t>
                    </m:r>
                    <m:r>
                      <a:rPr lang="en-US" altLang="zh-CN" b="1" i="1">
                        <a:latin typeface="Cambria Math"/>
                      </a:rPr>
                      <m:t>𝐫𝐢𝐠𝐡𝐭</m:t>
                    </m:r>
                    <m:r>
                      <a:rPr lang="en-US" altLang="zh-CN" b="1">
                        <a:latin typeface="Cambria Math"/>
                      </a:rPr>
                      <m:t>_</m:t>
                    </m:r>
                    <m:r>
                      <a:rPr lang="en-US" altLang="zh-CN" b="1" i="1">
                        <a:latin typeface="Cambria Math"/>
                      </a:rPr>
                      <m:t>𝐧𝐨𝐝𝐞</m:t>
                    </m:r>
                    <m:r>
                      <a:rPr lang="en-US" altLang="zh-CN" b="1">
                        <a:latin typeface="Cambria Math"/>
                      </a:rPr>
                      <m:t>)</m:t>
                    </m:r>
                  </m:oMath>
                </a14:m>
                <a:r>
                  <a:rPr lang="zh-CN" altLang="zh-CN" dirty="0"/>
                  <a:t>取值最小。</a:t>
                </a:r>
              </a:p>
              <a:p>
                <a:pPr marL="285750" indent="-285750">
                  <a:lnSpc>
                    <a:spcPct val="150000"/>
                  </a:lnSpc>
                  <a:buFont typeface="Wingdings" panose="05000000000000000000" pitchFamily="2" charset="2"/>
                  <a:buChar char="l"/>
                </a:pPr>
                <a:r>
                  <a:rPr lang="zh-CN" altLang="zh-CN" dirty="0"/>
                  <a:t>一旦学习得到度量函数</a:t>
                </a:r>
                <a14:m>
                  <m:oMath xmlns:m="http://schemas.openxmlformats.org/officeDocument/2006/math">
                    <m:r>
                      <m:rPr>
                        <m:sty m:val="p"/>
                      </m:rPr>
                      <a:rPr lang="en-US" altLang="zh-CN">
                        <a:latin typeface="Cambria Math"/>
                      </a:rPr>
                      <m:t>ψ</m:t>
                    </m:r>
                  </m:oMath>
                </a14:m>
                <a:r>
                  <a:rPr lang="zh-CN" altLang="zh-CN" dirty="0"/>
                  <a:t>，就可用其去判断任意两个节点之间是否具有某一关系。</a:t>
                </a:r>
              </a:p>
            </p:txBody>
          </p:sp>
        </mc:Choice>
        <mc:Fallback xmlns="">
          <p:sp>
            <p:nvSpPr>
              <p:cNvPr id="3" name="矩形 2"/>
              <p:cNvSpPr>
                <a:spLocks noRot="1" noChangeAspect="1" noMove="1" noResize="1" noEditPoints="1" noAdjustHandles="1" noChangeArrowheads="1" noChangeShapeType="1" noTextEdit="1"/>
              </p:cNvSpPr>
              <p:nvPr/>
            </p:nvSpPr>
            <p:spPr>
              <a:xfrm>
                <a:off x="0" y="1083416"/>
                <a:ext cx="8964413" cy="5025735"/>
              </a:xfrm>
              <a:prstGeom prst="rect">
                <a:avLst/>
              </a:prstGeom>
              <a:blipFill>
                <a:blip r:embed="rId3"/>
                <a:stretch>
                  <a:fillRect l="-408" r="-1835" b="-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171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zh-CN"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马尔可夫逻辑网络</a:t>
            </a:r>
          </a:p>
        </p:txBody>
      </p:sp>
      <p:sp>
        <p:nvSpPr>
          <p:cNvPr id="2" name="矩形 1"/>
          <p:cNvSpPr/>
          <p:nvPr/>
        </p:nvSpPr>
        <p:spPr>
          <a:xfrm>
            <a:off x="179587" y="1028343"/>
            <a:ext cx="8622890" cy="5078313"/>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err="1"/>
              <a:t>Domingos</a:t>
            </a:r>
            <a:r>
              <a:rPr lang="zh-CN" altLang="zh-CN" dirty="0"/>
              <a:t>和</a:t>
            </a:r>
            <a:r>
              <a:rPr lang="en-US" altLang="zh-CN" dirty="0"/>
              <a:t>Richardson</a:t>
            </a:r>
            <a:r>
              <a:rPr lang="zh-CN" altLang="zh-CN" dirty="0"/>
              <a:t>首次提出了马尔可夫逻辑网络</a:t>
            </a:r>
            <a:r>
              <a:rPr lang="en-US" altLang="zh-CN" dirty="0"/>
              <a:t>(Markov logic networks</a:t>
            </a:r>
            <a:r>
              <a:rPr lang="zh-CN" altLang="zh-CN" dirty="0"/>
              <a:t>，</a:t>
            </a:r>
            <a:r>
              <a:rPr lang="en-US" altLang="zh-CN" dirty="0"/>
              <a:t>MLNs</a:t>
            </a:r>
            <a:r>
              <a:rPr lang="zh-CN" altLang="zh-CN" dirty="0"/>
              <a:t>，以下简称</a:t>
            </a:r>
            <a:r>
              <a:rPr lang="en-US" altLang="zh-CN" dirty="0"/>
              <a:t>Markov</a:t>
            </a:r>
            <a:r>
              <a:rPr lang="zh-CN" altLang="zh-CN" dirty="0"/>
              <a:t>逻辑网</a:t>
            </a:r>
            <a:r>
              <a:rPr lang="en-US" altLang="zh-CN" dirty="0"/>
              <a:t>)</a:t>
            </a:r>
            <a:r>
              <a:rPr lang="zh-CN" altLang="zh-CN" dirty="0"/>
              <a:t>，它是马尔可夫网络与一阶逻辑相结合的一种统计关系学习模型</a:t>
            </a:r>
            <a:r>
              <a:rPr lang="en-US" altLang="zh-CN" dirty="0"/>
              <a:t>[</a:t>
            </a:r>
            <a:r>
              <a:rPr lang="en-US" altLang="zh-CN" dirty="0" err="1"/>
              <a:t>Domingos</a:t>
            </a:r>
            <a:r>
              <a:rPr lang="en-US" altLang="zh-CN" dirty="0"/>
              <a:t> 2004] [Richardson 2006]</a:t>
            </a:r>
            <a:r>
              <a:rPr lang="zh-CN" altLang="zh-CN" dirty="0"/>
              <a:t>。</a:t>
            </a:r>
            <a:endParaRPr lang="en-US" altLang="zh-CN" dirty="0"/>
          </a:p>
          <a:p>
            <a:pPr>
              <a:lnSpc>
                <a:spcPct val="150000"/>
              </a:lnSpc>
            </a:pPr>
            <a:endParaRPr lang="zh-CN" altLang="zh-CN" dirty="0"/>
          </a:p>
          <a:p>
            <a:pPr marL="285750" indent="-285750">
              <a:lnSpc>
                <a:spcPct val="150000"/>
              </a:lnSpc>
              <a:buFont typeface="Wingdings" panose="05000000000000000000" pitchFamily="2" charset="2"/>
              <a:buChar char="l"/>
            </a:pPr>
            <a:r>
              <a:rPr lang="en-US" altLang="zh-CN" dirty="0" err="1"/>
              <a:t>Domingos</a:t>
            </a:r>
            <a:r>
              <a:rPr lang="zh-CN" altLang="zh-CN" dirty="0"/>
              <a:t>和</a:t>
            </a:r>
            <a:r>
              <a:rPr lang="en-US" altLang="zh-CN" dirty="0"/>
              <a:t>Richardson</a:t>
            </a:r>
            <a:r>
              <a:rPr lang="zh-CN" altLang="zh-CN" dirty="0"/>
              <a:t>从以下方面论证了马尔可夫逻辑网络作为关系推理学习统一框架的可能性：从概率统计的角度来看，马尔可夫逻辑网络不仅简洁明了描述了庞大马尔可夫网</a:t>
            </a:r>
            <a:r>
              <a:rPr lang="en-US" altLang="zh-CN" dirty="0"/>
              <a:t>(Markov networks</a:t>
            </a:r>
            <a:r>
              <a:rPr lang="zh-CN" altLang="zh-CN" dirty="0"/>
              <a:t>，简称</a:t>
            </a:r>
            <a:r>
              <a:rPr lang="en-US" altLang="zh-CN" dirty="0"/>
              <a:t>MNs)</a:t>
            </a:r>
            <a:r>
              <a:rPr lang="zh-CN" altLang="zh-CN" dirty="0"/>
              <a:t>所存在的各种关系，还在马尔可夫网络中灵活融入结构化知识；从一阶谓词逻辑的角度来看，马尔可夫逻辑网可在一阶谓词逻辑中添加不确定性 </a:t>
            </a:r>
            <a:r>
              <a:rPr lang="en-US" altLang="zh-CN" dirty="0"/>
              <a:t>[Richardson 2006]</a:t>
            </a:r>
            <a:r>
              <a:rPr lang="zh-CN" altLang="zh-CN" dirty="0"/>
              <a:t>。</a:t>
            </a:r>
            <a:endParaRPr lang="en-US" altLang="zh-CN" dirty="0"/>
          </a:p>
          <a:p>
            <a:pPr>
              <a:lnSpc>
                <a:spcPct val="150000"/>
              </a:lnSpc>
            </a:pPr>
            <a:endParaRPr lang="zh-CN" altLang="zh-CN" dirty="0"/>
          </a:p>
          <a:p>
            <a:pPr marL="285750" indent="-285750">
              <a:lnSpc>
                <a:spcPct val="150000"/>
              </a:lnSpc>
              <a:buFont typeface="Wingdings" panose="05000000000000000000" pitchFamily="2" charset="2"/>
              <a:buChar char="l"/>
            </a:pPr>
            <a:r>
              <a:rPr lang="zh-CN" altLang="zh-CN" dirty="0"/>
              <a:t>马尔可夫逻辑网络在自然语言处理、复杂网络、信息抽取、计算机视觉等领域都有重要的应用前景。</a:t>
            </a:r>
          </a:p>
        </p:txBody>
      </p:sp>
    </p:spTree>
    <p:extLst>
      <p:ext uri="{BB962C8B-B14F-4D97-AF65-F5344CB8AC3E}">
        <p14:creationId xmlns:p14="http://schemas.microsoft.com/office/powerpoint/2010/main" val="104259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kumimoji="1" lang="zh-CN" altLang="en-US" dirty="0" smtClean="0"/>
              <a:t>搜索与求解</a:t>
            </a:r>
            <a:endParaRPr kumimoji="1" lang="zh-CN" altLang="en-US" dirty="0"/>
          </a:p>
        </p:txBody>
      </p:sp>
      <p:sp>
        <p:nvSpPr>
          <p:cNvPr id="4" name="幻灯片编号占位符 3"/>
          <p:cNvSpPr>
            <a:spLocks noGrp="1"/>
          </p:cNvSpPr>
          <p:nvPr>
            <p:ph type="sldNum" sz="quarter" idx="12"/>
          </p:nvPr>
        </p:nvSpPr>
        <p:spPr/>
        <p:txBody>
          <a:bodyPr/>
          <a:lstStyle/>
          <a:p>
            <a:fld id="{5AD84F5B-1672-4D3F-9FEC-5DF89A7B7912}" type="slidenum">
              <a:rPr lang="zh-CN" altLang="en-US" smtClean="0"/>
              <a:t>78</a:t>
            </a:fld>
            <a:endParaRPr lang="zh-CN" altLang="en-US"/>
          </a:p>
        </p:txBody>
      </p:sp>
    </p:spTree>
    <p:extLst>
      <p:ext uri="{BB962C8B-B14F-4D97-AF65-F5344CB8AC3E}">
        <p14:creationId xmlns:p14="http://schemas.microsoft.com/office/powerpoint/2010/main" val="1511363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二、启发式搜索</a:t>
            </a:r>
          </a:p>
        </p:txBody>
      </p:sp>
      <p:sp>
        <p:nvSpPr>
          <p:cNvPr id="24" name="矩形 7"/>
          <p:cNvSpPr>
            <a:spLocks noChangeArrowheads="1"/>
          </p:cNvSpPr>
          <p:nvPr/>
        </p:nvSpPr>
        <p:spPr bwMode="auto">
          <a:xfrm>
            <a:off x="233846" y="1449157"/>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一、搜索算法基础</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三、对抗</a:t>
            </a:r>
            <a:r>
              <a:rPr kumimoji="0" lang="zh-CN" altLang="en-US" sz="2800" b="1" dirty="0" smtClean="0">
                <a:solidFill>
                  <a:srgbClr val="C00000"/>
                </a:solidFill>
                <a:latin typeface="+mn-lt"/>
                <a:ea typeface="微软雅黑" panose="020B0503020204020204" pitchFamily="34" charset="-122"/>
                <a:sym typeface="Calibri" panose="020F0502020204030204" pitchFamily="34" charset="0"/>
              </a:rPr>
              <a:t>搜索（</a:t>
            </a:r>
            <a:r>
              <a:rPr kumimoji="0" lang="en-US" altLang="zh-CN" sz="2800" b="1" dirty="0" smtClean="0">
                <a:solidFill>
                  <a:srgbClr val="C00000"/>
                </a:solidFill>
                <a:latin typeface="+mn-lt"/>
                <a:ea typeface="微软雅黑" panose="020B0503020204020204" pitchFamily="34" charset="-122"/>
                <a:sym typeface="Calibri" panose="020F0502020204030204" pitchFamily="34" charset="0"/>
              </a:rPr>
              <a:t>3.2.4</a:t>
            </a:r>
            <a:r>
              <a:rPr kumimoji="0" lang="zh-CN" altLang="en-US" sz="2800" b="1" dirty="0" smtClean="0">
                <a:solidFill>
                  <a:srgbClr val="C00000"/>
                </a:solidFill>
                <a:latin typeface="+mn-lt"/>
                <a:ea typeface="微软雅黑" panose="020B0503020204020204" pitchFamily="34" charset="-122"/>
                <a:sym typeface="Calibri" panose="020F0502020204030204" pitchFamily="34" charset="0"/>
              </a:rPr>
              <a:t>，</a:t>
            </a:r>
            <a:r>
              <a:rPr kumimoji="0" lang="en-US" altLang="zh-CN" sz="2800" b="1" dirty="0" smtClean="0">
                <a:solidFill>
                  <a:srgbClr val="C00000"/>
                </a:solidFill>
                <a:latin typeface="+mn-lt"/>
                <a:ea typeface="微软雅黑" panose="020B0503020204020204" pitchFamily="34" charset="-122"/>
                <a:sym typeface="Calibri" panose="020F0502020204030204" pitchFamily="34" charset="0"/>
              </a:rPr>
              <a:t>3.3.3</a:t>
            </a:r>
            <a:r>
              <a:rPr kumimoji="0" lang="zh-CN" altLang="en-US" sz="2800" dirty="0" smtClean="0">
                <a:solidFill>
                  <a:srgbClr val="C00000"/>
                </a:solidFill>
                <a:latin typeface="+mn-lt"/>
                <a:ea typeface="微软雅黑" panose="020B0503020204020204" pitchFamily="34" charset="-122"/>
                <a:sym typeface="Calibri" panose="020F0502020204030204" pitchFamily="34" charset="0"/>
              </a:rPr>
              <a:t>不考</a:t>
            </a:r>
            <a:r>
              <a:rPr kumimoji="0" lang="zh-CN" altLang="en-US" sz="2800" b="1" dirty="0" smtClean="0">
                <a:solidFill>
                  <a:srgbClr val="C00000"/>
                </a:solidFill>
                <a:latin typeface="+mn-lt"/>
                <a:ea typeface="微软雅黑" panose="020B0503020204020204" pitchFamily="34" charset="-122"/>
                <a:sym typeface="Calibri" panose="020F0502020204030204" pitchFamily="34" charset="0"/>
              </a:rPr>
              <a:t>）</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
        <p:nvSpPr>
          <p:cNvPr id="7" name="矩形 7">
            <a:extLst>
              <a:ext uri="{FF2B5EF4-FFF2-40B4-BE49-F238E27FC236}">
                <a16:creationId xmlns:a16="http://schemas.microsoft.com/office/drawing/2014/main" xmlns="" id="{A0E1D894-E559-456A-B072-B5CEE1800C9A}"/>
              </a:ext>
            </a:extLst>
          </p:cNvPr>
          <p:cNvSpPr>
            <a:spLocks noChangeArrowheads="1"/>
          </p:cNvSpPr>
          <p:nvPr/>
        </p:nvSpPr>
        <p:spPr bwMode="auto">
          <a:xfrm>
            <a:off x="233846" y="44953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四、</a:t>
            </a:r>
            <a:r>
              <a:rPr kumimoji="0" lang="zh-CN" altLang="en-US" sz="2800" b="1" dirty="0">
                <a:solidFill>
                  <a:srgbClr val="C00000"/>
                </a:solidFill>
                <a:latin typeface="+mn-lt"/>
                <a:ea typeface="微软雅黑" panose="020B0503020204020204" pitchFamily="34" charset="-122"/>
                <a:sym typeface="Calibri" panose="020F0502020204030204" pitchFamily="34" charset="0"/>
              </a:rPr>
              <a:t>蒙特卡洛树搜索</a:t>
            </a:r>
            <a:endParaRPr kumimoji="0" lang="zh-CN" altLang="en-US" sz="2800" b="1" dirty="0">
              <a:solidFill>
                <a:srgbClr val="C00000"/>
              </a:solidFill>
              <a:latin typeface="+mn-lt"/>
              <a:ea typeface="微软雅黑" panose="020B0503020204020204" pitchFamily="34" charset="-122"/>
            </a:endParaRPr>
          </a:p>
        </p:txBody>
      </p:sp>
    </p:spTree>
    <p:extLst>
      <p:ext uri="{BB962C8B-B14F-4D97-AF65-F5344CB8AC3E}">
        <p14:creationId xmlns:p14="http://schemas.microsoft.com/office/powerpoint/2010/main" val="194723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77885" y="149800"/>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逻辑与推理是人工智能的核心问题</a:t>
            </a:r>
          </a:p>
        </p:txBody>
      </p:sp>
      <p:sp>
        <p:nvSpPr>
          <p:cNvPr id="4" name="圆角矩形 3"/>
          <p:cNvSpPr/>
          <p:nvPr/>
        </p:nvSpPr>
        <p:spPr bwMode="auto">
          <a:xfrm>
            <a:off x="236875" y="4590683"/>
            <a:ext cx="2303116" cy="1300160"/>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瞬时记忆 </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多通道感知</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p>
          <a:p>
            <a:pPr algn="ctr">
              <a:defRPr/>
            </a:pP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持续时间：</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&lt; 5 sec</a:t>
            </a:r>
          </a:p>
        </p:txBody>
      </p:sp>
      <p:sp>
        <p:nvSpPr>
          <p:cNvPr id="5" name="圆角矩形 4"/>
          <p:cNvSpPr/>
          <p:nvPr/>
        </p:nvSpPr>
        <p:spPr bwMode="auto">
          <a:xfrm>
            <a:off x="1388527" y="1231343"/>
            <a:ext cx="2822220" cy="1024171"/>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工作记忆</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直觉、顿悟、因果等推理</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p>
          <a:p>
            <a:pPr algn="ctr">
              <a:defRPr/>
            </a:pP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持续时间：</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&lt; 30 sec</a:t>
            </a:r>
          </a:p>
        </p:txBody>
      </p:sp>
      <p:sp>
        <p:nvSpPr>
          <p:cNvPr id="6" name="圆角矩形 5"/>
          <p:cNvSpPr/>
          <p:nvPr/>
        </p:nvSpPr>
        <p:spPr bwMode="auto">
          <a:xfrm>
            <a:off x="3318926" y="4647129"/>
            <a:ext cx="2777067" cy="12437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长期记忆</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先验、知识等</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p>
          <a:p>
            <a:pPr algn="ctr">
              <a:defRPr/>
            </a:pP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持续时间： </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1 sec--lifelong</a:t>
            </a:r>
          </a:p>
        </p:txBody>
      </p:sp>
      <p:sp>
        <p:nvSpPr>
          <p:cNvPr id="7" name="左右箭头 6"/>
          <p:cNvSpPr/>
          <p:nvPr/>
        </p:nvSpPr>
        <p:spPr>
          <a:xfrm rot="2620125">
            <a:off x="2568095" y="3300277"/>
            <a:ext cx="2192249" cy="35749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ea typeface="黑体" pitchFamily="49" charset="-122"/>
            </a:endParaRPr>
          </a:p>
        </p:txBody>
      </p:sp>
      <p:sp>
        <p:nvSpPr>
          <p:cNvPr id="9" name="左右箭头 8"/>
          <p:cNvSpPr/>
          <p:nvPr/>
        </p:nvSpPr>
        <p:spPr>
          <a:xfrm rot="8059812">
            <a:off x="437293" y="3275545"/>
            <a:ext cx="2681255" cy="268117"/>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ea typeface="黑体" pitchFamily="49" charset="-122"/>
            </a:endParaRPr>
          </a:p>
        </p:txBody>
      </p:sp>
      <p:sp>
        <p:nvSpPr>
          <p:cNvPr id="10" name="矩形 9"/>
          <p:cNvSpPr/>
          <p:nvPr/>
        </p:nvSpPr>
        <p:spPr>
          <a:xfrm rot="18776927">
            <a:off x="845989" y="3118354"/>
            <a:ext cx="1169587" cy="3712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注意力</a:t>
            </a:r>
          </a:p>
        </p:txBody>
      </p:sp>
      <p:sp>
        <p:nvSpPr>
          <p:cNvPr id="11" name="矩形 10"/>
          <p:cNvSpPr/>
          <p:nvPr/>
        </p:nvSpPr>
        <p:spPr>
          <a:xfrm rot="2617512">
            <a:off x="3623428" y="2958830"/>
            <a:ext cx="704453" cy="4949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交互</a:t>
            </a:r>
          </a:p>
        </p:txBody>
      </p:sp>
      <p:sp>
        <p:nvSpPr>
          <p:cNvPr id="13" name="圆角矩形 12"/>
          <p:cNvSpPr/>
          <p:nvPr/>
        </p:nvSpPr>
        <p:spPr bwMode="auto">
          <a:xfrm>
            <a:off x="1840071" y="3600642"/>
            <a:ext cx="1789721" cy="651086"/>
          </a:xfrm>
          <a:prstGeom prst="roundRect">
            <a:avLst>
              <a:gd name="adj" fmla="val 8725"/>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wrap="none" anchor="ctr" anchorCtr="1"/>
          <a:lstStyle/>
          <a:p>
            <a:pPr algn="ctr">
              <a:lnSpc>
                <a:spcPct val="100000"/>
              </a:lnSpc>
              <a:spcBef>
                <a:spcPct val="0"/>
              </a:spcBef>
              <a:buClr>
                <a:schemeClr val="accent2"/>
              </a:buClr>
              <a:buSzTx/>
              <a:defRPr/>
            </a:pPr>
            <a:r>
              <a:rPr lang="zh-CN" altLang="en-US" sz="1400" b="1">
                <a:solidFill>
                  <a:srgbClr val="C00000"/>
                </a:solidFill>
                <a:latin typeface="Times New Roman" pitchFamily="18" charset="0"/>
                <a:ea typeface="微软雅黑" pitchFamily="34" charset="-122"/>
                <a:cs typeface="Times New Roman" pitchFamily="18" charset="0"/>
              </a:rPr>
              <a:t>环境</a:t>
            </a:r>
            <a:endParaRPr lang="zh-CN" altLang="en-US" sz="1400" b="1" dirty="0">
              <a:solidFill>
                <a:srgbClr val="C00000"/>
              </a:solidFill>
              <a:latin typeface="Times New Roman" pitchFamily="18" charset="0"/>
              <a:ea typeface="微软雅黑" pitchFamily="34" charset="-122"/>
              <a:cs typeface="Times New Roman" pitchFamily="18" charset="0"/>
            </a:endParaRPr>
          </a:p>
        </p:txBody>
      </p:sp>
      <p:sp>
        <p:nvSpPr>
          <p:cNvPr id="15" name="矩形 14"/>
          <p:cNvSpPr/>
          <p:nvPr/>
        </p:nvSpPr>
        <p:spPr>
          <a:xfrm>
            <a:off x="4857937" y="1841550"/>
            <a:ext cx="4043692" cy="1754326"/>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记忆是逻辑推理的核心。</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从符号主义推理到</a:t>
            </a:r>
            <a:r>
              <a:rPr lang="en-US" altLang="zh-CN" dirty="0"/>
              <a:t>Neural-Symbolic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结合的推理</a:t>
            </a:r>
          </a:p>
        </p:txBody>
      </p:sp>
    </p:spTree>
    <p:extLst>
      <p:ext uri="{BB962C8B-B14F-4D97-AF65-F5344CB8AC3E}">
        <p14:creationId xmlns:p14="http://schemas.microsoft.com/office/powerpoint/2010/main" val="33228626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0512" y="138783"/>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人工智能中的搜索</a:t>
            </a:r>
          </a:p>
        </p:txBody>
      </p:sp>
      <p:sp>
        <p:nvSpPr>
          <p:cNvPr id="2" name="矩形 1"/>
          <p:cNvSpPr/>
          <p:nvPr/>
        </p:nvSpPr>
        <p:spPr>
          <a:xfrm>
            <a:off x="118534" y="2286254"/>
            <a:ext cx="3335866" cy="2308324"/>
          </a:xfrm>
          <a:prstGeom prst="rect">
            <a:avLst/>
          </a:prstGeom>
        </p:spPr>
        <p:txBody>
          <a:bodyPr wrap="square">
            <a:spAutoFit/>
          </a:bodyPr>
          <a:lstStyle/>
          <a:p>
            <a:pPr>
              <a:lnSpc>
                <a:spcPct val="150000"/>
              </a:lnSpc>
            </a:pPr>
            <a:r>
              <a:rPr lang="zh-CN" altLang="en-US" sz="2400" b="1" dirty="0">
                <a:latin typeface="华文楷体" panose="02010600040101010101" pitchFamily="2" charset="-122"/>
                <a:ea typeface="华文楷体" panose="02010600040101010101" pitchFamily="2" charset="-122"/>
              </a:rPr>
              <a:t>你见，或者不见我</a:t>
            </a:r>
          </a:p>
          <a:p>
            <a:pPr>
              <a:lnSpc>
                <a:spcPct val="150000"/>
              </a:lnSpc>
            </a:pPr>
            <a:r>
              <a:rPr lang="zh-CN" altLang="en-US" sz="2400" b="1" dirty="0">
                <a:latin typeface="华文楷体" panose="02010600040101010101" pitchFamily="2" charset="-122"/>
                <a:ea typeface="华文楷体" panose="02010600040101010101" pitchFamily="2" charset="-122"/>
              </a:rPr>
              <a:t>我就在那里</a:t>
            </a:r>
          </a:p>
          <a:p>
            <a:pPr>
              <a:lnSpc>
                <a:spcPct val="150000"/>
              </a:lnSpc>
            </a:pPr>
            <a:r>
              <a:rPr lang="zh-CN" altLang="en-US" sz="2400" b="1" dirty="0">
                <a:latin typeface="华文楷体" panose="02010600040101010101" pitchFamily="2" charset="-122"/>
                <a:ea typeface="华文楷体" panose="02010600040101010101" pitchFamily="2" charset="-122"/>
              </a:rPr>
              <a:t>不悲 不喜</a:t>
            </a:r>
            <a:endParaRPr lang="en-US" altLang="zh-CN" sz="2400" b="1" dirty="0">
              <a:latin typeface="华文楷体" panose="02010600040101010101" pitchFamily="2" charset="-122"/>
              <a:ea typeface="华文楷体" panose="02010600040101010101" pitchFamily="2" charset="-122"/>
            </a:endParaRPr>
          </a:p>
          <a:p>
            <a:pPr>
              <a:lnSpc>
                <a:spcPct val="150000"/>
              </a:lnSpc>
            </a:pPr>
            <a:r>
              <a:rPr lang="en-US" altLang="zh-CN" sz="2400" b="1" dirty="0">
                <a:latin typeface="华文楷体" panose="02010600040101010101" pitchFamily="2" charset="-122"/>
                <a:ea typeface="华文楷体" panose="02010600040101010101" pitchFamily="2" charset="-122"/>
              </a:rPr>
              <a:t>  </a:t>
            </a:r>
            <a:r>
              <a:rPr lang="en-US" altLang="zh-CN" sz="2000" b="1" dirty="0">
                <a:latin typeface="华文楷体" panose="02010600040101010101" pitchFamily="2" charset="-122"/>
                <a:ea typeface="华文楷体" panose="02010600040101010101" pitchFamily="2" charset="-122"/>
              </a:rPr>
              <a:t>---</a:t>
            </a:r>
            <a:r>
              <a:rPr lang="zh-CN" altLang="en-US" sz="2000" b="1" dirty="0">
                <a:latin typeface="华文楷体" panose="02010600040101010101" pitchFamily="2" charset="-122"/>
                <a:ea typeface="华文楷体" panose="02010600040101010101" pitchFamily="2" charset="-122"/>
              </a:rPr>
              <a:t>扎西拉姆多多</a:t>
            </a:r>
          </a:p>
        </p:txBody>
      </p:sp>
      <p:sp>
        <p:nvSpPr>
          <p:cNvPr id="3" name="流程图: 磁盘 2"/>
          <p:cNvSpPr/>
          <p:nvPr/>
        </p:nvSpPr>
        <p:spPr>
          <a:xfrm>
            <a:off x="3307644" y="2777677"/>
            <a:ext cx="1140178" cy="151964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华文楷体" panose="02010600040101010101" pitchFamily="2" charset="-122"/>
                <a:ea typeface="华文楷体" panose="02010600040101010101" pitchFamily="2" charset="-122"/>
              </a:rPr>
              <a:t>海量</a:t>
            </a:r>
            <a:endParaRPr lang="en-US" altLang="zh-CN" b="1" dirty="0">
              <a:latin typeface="华文楷体" panose="02010600040101010101" pitchFamily="2" charset="-122"/>
              <a:ea typeface="华文楷体" panose="02010600040101010101" pitchFamily="2" charset="-122"/>
            </a:endParaRPr>
          </a:p>
          <a:p>
            <a:pPr algn="ctr"/>
            <a:r>
              <a:rPr lang="zh-CN" altLang="en-US" b="1" dirty="0">
                <a:latin typeface="华文楷体" panose="02010600040101010101" pitchFamily="2" charset="-122"/>
                <a:ea typeface="华文楷体" panose="02010600040101010101" pitchFamily="2" charset="-122"/>
              </a:rPr>
              <a:t>信息源</a:t>
            </a:r>
          </a:p>
        </p:txBody>
      </p:sp>
      <p:sp>
        <p:nvSpPr>
          <p:cNvPr id="4" name="右箭头 3"/>
          <p:cNvSpPr/>
          <p:nvPr/>
        </p:nvSpPr>
        <p:spPr>
          <a:xfrm>
            <a:off x="4538134" y="3230224"/>
            <a:ext cx="2348089" cy="4203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华文楷体" panose="02010600040101010101" pitchFamily="2" charset="-122"/>
              <a:ea typeface="华文楷体" panose="02010600040101010101" pitchFamily="2" charset="-122"/>
            </a:endParaRPr>
          </a:p>
        </p:txBody>
      </p:sp>
      <p:sp>
        <p:nvSpPr>
          <p:cNvPr id="5" name="矩形 4"/>
          <p:cNvSpPr/>
          <p:nvPr/>
        </p:nvSpPr>
        <p:spPr>
          <a:xfrm>
            <a:off x="5042763" y="2794001"/>
            <a:ext cx="1338828" cy="369332"/>
          </a:xfrm>
          <a:prstGeom prst="rect">
            <a:avLst/>
          </a:prstGeom>
        </p:spPr>
        <p:txBody>
          <a:bodyPr wrap="none">
            <a:spAutoFit/>
          </a:bodyPr>
          <a:lstStyle/>
          <a:p>
            <a:r>
              <a:rPr lang="zh-CN" altLang="en-US" b="1" dirty="0">
                <a:latin typeface="华文楷体" panose="02010600040101010101" pitchFamily="2" charset="-122"/>
                <a:ea typeface="华文楷体" panose="02010600040101010101" pitchFamily="2" charset="-122"/>
              </a:rPr>
              <a:t>问题求解器</a:t>
            </a:r>
          </a:p>
        </p:txBody>
      </p:sp>
      <p:sp>
        <p:nvSpPr>
          <p:cNvPr id="23" name="圆角矩形 22"/>
          <p:cNvSpPr/>
          <p:nvPr/>
        </p:nvSpPr>
        <p:spPr bwMode="auto">
          <a:xfrm>
            <a:off x="4568690" y="3958066"/>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约束条件</a:t>
            </a:r>
          </a:p>
        </p:txBody>
      </p:sp>
      <p:sp>
        <p:nvSpPr>
          <p:cNvPr id="24" name="圆角矩形 23"/>
          <p:cNvSpPr/>
          <p:nvPr/>
        </p:nvSpPr>
        <p:spPr bwMode="auto">
          <a:xfrm>
            <a:off x="5734755" y="3952477"/>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额外信息</a:t>
            </a:r>
          </a:p>
        </p:txBody>
      </p:sp>
      <p:sp>
        <p:nvSpPr>
          <p:cNvPr id="6" name="上箭头 5"/>
          <p:cNvSpPr/>
          <p:nvPr/>
        </p:nvSpPr>
        <p:spPr>
          <a:xfrm>
            <a:off x="5042765" y="3650609"/>
            <a:ext cx="195281" cy="301868"/>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华文楷体" panose="02010600040101010101" pitchFamily="2" charset="-122"/>
              <a:ea typeface="华文楷体" panose="02010600040101010101" pitchFamily="2" charset="-122"/>
            </a:endParaRPr>
          </a:p>
        </p:txBody>
      </p:sp>
      <p:sp>
        <p:nvSpPr>
          <p:cNvPr id="25" name="上箭头 24"/>
          <p:cNvSpPr/>
          <p:nvPr/>
        </p:nvSpPr>
        <p:spPr>
          <a:xfrm>
            <a:off x="6169649" y="3610051"/>
            <a:ext cx="195281" cy="301868"/>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华文楷体" panose="02010600040101010101" pitchFamily="2" charset="-122"/>
              <a:ea typeface="华文楷体" panose="02010600040101010101" pitchFamily="2" charset="-122"/>
            </a:endParaRPr>
          </a:p>
        </p:txBody>
      </p:sp>
      <p:sp>
        <p:nvSpPr>
          <p:cNvPr id="26" name="圆角矩形 95"/>
          <p:cNvSpPr>
            <a:spLocks/>
          </p:cNvSpPr>
          <p:nvPr/>
        </p:nvSpPr>
        <p:spPr bwMode="auto">
          <a:xfrm>
            <a:off x="6949120" y="2943235"/>
            <a:ext cx="1989422" cy="89217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2000" b="1" dirty="0">
                <a:solidFill>
                  <a:schemeClr val="bg1"/>
                </a:solidFill>
                <a:latin typeface="华文楷体" panose="02010600040101010101" pitchFamily="2" charset="-122"/>
                <a:ea typeface="华文楷体" panose="02010600040101010101" pitchFamily="2" charset="-122"/>
                <a:sym typeface="Times New Roman" pitchFamily="18" charset="0"/>
              </a:rPr>
              <a:t>问题所对应答案</a:t>
            </a:r>
            <a:endParaRPr lang="en-US" altLang="zh-CN" sz="2000" b="1" dirty="0">
              <a:solidFill>
                <a:schemeClr val="bg1"/>
              </a:solidFill>
              <a:latin typeface="华文楷体" panose="02010600040101010101" pitchFamily="2" charset="-122"/>
              <a:ea typeface="华文楷体" panose="02010600040101010101" pitchFamily="2" charset="-122"/>
              <a:sym typeface="Times New Roman" pitchFamily="18" charset="0"/>
            </a:endParaRPr>
          </a:p>
        </p:txBody>
      </p:sp>
    </p:spTree>
    <p:extLst>
      <p:ext uri="{BB962C8B-B14F-4D97-AF65-F5344CB8AC3E}">
        <p14:creationId xmlns:p14="http://schemas.microsoft.com/office/powerpoint/2010/main" val="2017771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搜索算法的形式化描述：</a:t>
            </a:r>
            <a:r>
              <a:rPr lang="en-US" altLang="zh-CN" sz="2000" dirty="0">
                <a:latin typeface="黑体" panose="02010609060101010101" pitchFamily="49" charset="-122"/>
                <a:ea typeface="黑体" panose="02010609060101010101" pitchFamily="49" charset="-122"/>
                <a:cs typeface="Times New Roman" panose="02020603050405020304" pitchFamily="18" charset="0"/>
              </a:rPr>
              <a:t/>
            </a:r>
            <a:br>
              <a:rPr lang="en-US" altLang="zh-CN" sz="2000" dirty="0">
                <a:latin typeface="黑体" panose="02010609060101010101" pitchFamily="49" charset="-122"/>
                <a:ea typeface="黑体" panose="02010609060101010101" pitchFamily="49" charset="-122"/>
                <a:cs typeface="Times New Roman" panose="02020603050405020304" pitchFamily="18" charset="0"/>
              </a:rPr>
            </a:br>
            <a:r>
              <a:rPr lang="en-US" altLang="zh-CN" sz="2000" dirty="0">
                <a:latin typeface="黑体" panose="02010609060101010101" pitchFamily="49" charset="-122"/>
                <a:ea typeface="黑体" panose="02010609060101010101" pitchFamily="49" charset="-122"/>
                <a:cs typeface="Times New Roman" panose="02020603050405020304" pitchFamily="18" charset="0"/>
              </a:rPr>
              <a:t>   &lt;</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sz="2000" dirty="0">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sz="200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2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9" name="Rectangle 19"/>
          <p:cNvSpPr>
            <a:spLocks noChangeArrowheads="1"/>
          </p:cNvSpPr>
          <p:nvPr/>
        </p:nvSpPr>
        <p:spPr bwMode="auto">
          <a:xfrm>
            <a:off x="5607757" y="2021982"/>
            <a:ext cx="3324125" cy="1368727"/>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noAutofit/>
          </a:bodyPr>
          <a:lstStyle/>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对智能体和环境当前情形的描</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述。例如，在最短路径问题中</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，可作为状态。将原问题城</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市对应的状态称为初始状态。</a:t>
            </a:r>
          </a:p>
        </p:txBody>
      </p:sp>
      <p:sp>
        <p:nvSpPr>
          <p:cNvPr id="2" name="矩形 1"/>
          <p:cNvSpPr/>
          <p:nvPr/>
        </p:nvSpPr>
        <p:spPr>
          <a:xfrm>
            <a:off x="4587500" y="2639291"/>
            <a:ext cx="646331" cy="341632"/>
          </a:xfrm>
          <a:prstGeom prst="rect">
            <a:avLst/>
          </a:prstGeom>
        </p:spPr>
        <p:txBody>
          <a:bodyPr wrap="none">
            <a:spAutoFit/>
          </a:bodyPr>
          <a:lstStyle/>
          <a:p>
            <a:pPr marL="342900" indent="-342900" algn="ctr">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状态</a:t>
            </a:r>
            <a:endParaRPr lang="en-US" altLang="zh-CN" b="1" dirty="0">
              <a:solidFill>
                <a:srgbClr val="C00000"/>
              </a:solidFill>
              <a:latin typeface="华文楷体" panose="02010600040101010101" pitchFamily="2" charset="-122"/>
              <a:ea typeface="华文楷体" panose="02010600040101010101" pitchFamily="2" charset="-122"/>
            </a:endParaRPr>
          </a:p>
        </p:txBody>
      </p:sp>
      <p:sp>
        <p:nvSpPr>
          <p:cNvPr id="10" name="Rectangle 19"/>
          <p:cNvSpPr>
            <a:spLocks noChangeArrowheads="1"/>
          </p:cNvSpPr>
          <p:nvPr/>
        </p:nvSpPr>
        <p:spPr bwMode="auto">
          <a:xfrm>
            <a:off x="5607756" y="4009106"/>
            <a:ext cx="3324125" cy="1368727"/>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noAutofit/>
          </a:bodyPr>
          <a:lstStyle/>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从当前时刻所处状态转移到下</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一时刻所处状态所进行操作。</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 一般而言这些操作都是离散的。</a:t>
            </a:r>
          </a:p>
        </p:txBody>
      </p:sp>
      <p:sp>
        <p:nvSpPr>
          <p:cNvPr id="11" name="矩形 10"/>
          <p:cNvSpPr/>
          <p:nvPr/>
        </p:nvSpPr>
        <p:spPr>
          <a:xfrm>
            <a:off x="4587500" y="4432896"/>
            <a:ext cx="646331" cy="341632"/>
          </a:xfrm>
          <a:prstGeom prst="rect">
            <a:avLst/>
          </a:prstGeom>
        </p:spPr>
        <p:txBody>
          <a:bodyPr wrap="none">
            <a:spAutoFit/>
          </a:bodyPr>
          <a:lstStyle/>
          <a:p>
            <a:pPr marL="342900" indent="-342900" algn="ctr">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动作</a:t>
            </a:r>
            <a:endParaRPr lang="en-US" altLang="zh-CN" b="1" dirty="0">
              <a:solidFill>
                <a:srgbClr val="C00000"/>
              </a:solidFill>
              <a:latin typeface="华文楷体" panose="02010600040101010101" pitchFamily="2" charset="-122"/>
              <a:ea typeface="华文楷体" panose="02010600040101010101" pitchFamily="2" charset="-122"/>
            </a:endParaRPr>
          </a:p>
        </p:txBody>
      </p:sp>
      <p:grpSp>
        <p:nvGrpSpPr>
          <p:cNvPr id="4" name="组合 3"/>
          <p:cNvGrpSpPr/>
          <p:nvPr/>
        </p:nvGrpSpPr>
        <p:grpSpPr>
          <a:xfrm>
            <a:off x="135465" y="2087052"/>
            <a:ext cx="4271281" cy="3403885"/>
            <a:chOff x="135465" y="2087052"/>
            <a:chExt cx="4271281" cy="3403885"/>
          </a:xfrm>
        </p:grpSpPr>
        <p:sp>
          <p:nvSpPr>
            <p:cNvPr id="7" name="矩形 6"/>
            <p:cNvSpPr/>
            <p:nvPr/>
          </p:nvSpPr>
          <p:spPr>
            <a:xfrm>
              <a:off x="135465" y="4844606"/>
              <a:ext cx="4271281" cy="646331"/>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之间</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行驶时间最短路线？</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07" y="2087052"/>
              <a:ext cx="4131039" cy="253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椭圆 2"/>
            <p:cNvSpPr/>
            <p:nvPr/>
          </p:nvSpPr>
          <p:spPr>
            <a:xfrm>
              <a:off x="749147" y="26392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16" name="椭圆 15"/>
            <p:cNvSpPr/>
            <p:nvPr/>
          </p:nvSpPr>
          <p:spPr>
            <a:xfrm>
              <a:off x="2851533" y="37060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1765431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9"/>
          <p:cNvSpPr>
            <a:spLocks noChangeArrowheads="1"/>
          </p:cNvSpPr>
          <p:nvPr/>
        </p:nvSpPr>
        <p:spPr bwMode="auto">
          <a:xfrm>
            <a:off x="5673682" y="1399978"/>
            <a:ext cx="3324125" cy="1368727"/>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noAutofit/>
          </a:bodyPr>
          <a:lstStyle/>
          <a:p>
            <a:pPr marL="342900" indent="-342900">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智能体选择了一个动作之后，</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其所处状态的相应变化。</a:t>
            </a:r>
          </a:p>
        </p:txBody>
      </p:sp>
      <p:sp>
        <p:nvSpPr>
          <p:cNvPr id="2" name="矩形 1"/>
          <p:cNvSpPr/>
          <p:nvPr/>
        </p:nvSpPr>
        <p:spPr>
          <a:xfrm>
            <a:off x="4479038" y="2017287"/>
            <a:ext cx="1107996" cy="341632"/>
          </a:xfrm>
          <a:prstGeom prst="rect">
            <a:avLst/>
          </a:prstGeom>
        </p:spPr>
        <p:txBody>
          <a:bodyPr wrap="none">
            <a:spAutoFit/>
          </a:bodyPr>
          <a:lstStyle/>
          <a:p>
            <a:pPr marL="342900" indent="-342900" algn="ctr">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状态转移</a:t>
            </a:r>
            <a:endParaRPr lang="en-US" altLang="zh-CN" b="1" dirty="0">
              <a:solidFill>
                <a:srgbClr val="C00000"/>
              </a:solidFill>
              <a:latin typeface="华文楷体" panose="02010600040101010101" pitchFamily="2" charset="-122"/>
              <a:ea typeface="华文楷体" panose="02010600040101010101" pitchFamily="2" charset="-122"/>
            </a:endParaRPr>
          </a:p>
        </p:txBody>
      </p:sp>
      <p:sp>
        <p:nvSpPr>
          <p:cNvPr id="10" name="Rectangle 19"/>
          <p:cNvSpPr>
            <a:spLocks noChangeArrowheads="1"/>
          </p:cNvSpPr>
          <p:nvPr/>
        </p:nvSpPr>
        <p:spPr bwMode="auto">
          <a:xfrm>
            <a:off x="5673681" y="3387101"/>
            <a:ext cx="3324125" cy="1048321"/>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noAutofit/>
          </a:bodyPr>
          <a:lstStyle/>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一个状态序列。该状态序列被</a:t>
            </a:r>
            <a:endPar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一系列操作所连接。如从</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a:t>
            </a: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到</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K</a:t>
            </a:r>
          </a:p>
          <a:p>
            <a:pPr marL="342900" indent="-342900">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所形成的路径。</a:t>
            </a:r>
          </a:p>
        </p:txBody>
      </p:sp>
      <p:sp>
        <p:nvSpPr>
          <p:cNvPr id="11" name="矩形 10"/>
          <p:cNvSpPr/>
          <p:nvPr/>
        </p:nvSpPr>
        <p:spPr>
          <a:xfrm>
            <a:off x="4421332" y="3753739"/>
            <a:ext cx="1223412" cy="343620"/>
          </a:xfrm>
          <a:prstGeom prst="rect">
            <a:avLst/>
          </a:prstGeom>
        </p:spPr>
        <p:txBody>
          <a:bodyPr wrap="none">
            <a:spAutoFit/>
          </a:bodyPr>
          <a:lstStyle/>
          <a:p>
            <a:pPr marL="342900" indent="-342900" algn="ctr">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路径</a:t>
            </a:r>
            <a:r>
              <a:rPr lang="en-US" altLang="zh-CN" b="1" dirty="0">
                <a:solidFill>
                  <a:srgbClr val="C00000"/>
                </a:solidFill>
                <a:latin typeface="华文楷体" panose="02010600040101010101" pitchFamily="2" charset="-122"/>
                <a:ea typeface="华文楷体" panose="02010600040101010101" pitchFamily="2" charset="-122"/>
              </a:rPr>
              <a:t>/</a:t>
            </a:r>
            <a:r>
              <a:rPr lang="zh-CN" altLang="en-US" b="1" dirty="0">
                <a:solidFill>
                  <a:srgbClr val="C00000"/>
                </a:solidFill>
                <a:latin typeface="华文楷体" panose="02010600040101010101" pitchFamily="2" charset="-122"/>
                <a:ea typeface="华文楷体" panose="02010600040101010101" pitchFamily="2" charset="-122"/>
              </a:rPr>
              <a:t>代价</a:t>
            </a:r>
            <a:endParaRPr lang="en-US" altLang="zh-CN" b="1" dirty="0">
              <a:solidFill>
                <a:srgbClr val="C00000"/>
              </a:solidFill>
              <a:latin typeface="华文楷体" panose="02010600040101010101" pitchFamily="2" charset="-122"/>
              <a:ea typeface="华文楷体" panose="02010600040101010101" pitchFamily="2" charset="-122"/>
            </a:endParaRPr>
          </a:p>
        </p:txBody>
      </p:sp>
      <p:sp>
        <p:nvSpPr>
          <p:cNvPr id="16" name="Rectangle 19"/>
          <p:cNvSpPr>
            <a:spLocks noChangeArrowheads="1"/>
          </p:cNvSpPr>
          <p:nvPr/>
        </p:nvSpPr>
        <p:spPr bwMode="auto">
          <a:xfrm>
            <a:off x="5666059" y="4875440"/>
            <a:ext cx="3324125" cy="1048321"/>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noAutofit/>
          </a:bodyPr>
          <a:lstStyle/>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评估当前状态是否为所求解</a:t>
            </a:r>
            <a:endPar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的目标状态。</a:t>
            </a:r>
          </a:p>
        </p:txBody>
      </p:sp>
      <p:sp>
        <p:nvSpPr>
          <p:cNvPr id="17" name="矩形 16"/>
          <p:cNvSpPr/>
          <p:nvPr/>
        </p:nvSpPr>
        <p:spPr>
          <a:xfrm>
            <a:off x="4471416" y="5242078"/>
            <a:ext cx="1107996" cy="341632"/>
          </a:xfrm>
          <a:prstGeom prst="rect">
            <a:avLst/>
          </a:prstGeom>
        </p:spPr>
        <p:txBody>
          <a:bodyPr wrap="none">
            <a:spAutoFit/>
          </a:bodyPr>
          <a:lstStyle/>
          <a:p>
            <a:pPr marL="342900" indent="-342900" algn="ctr">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目标测试</a:t>
            </a:r>
            <a:endParaRPr lang="en-US" altLang="zh-CN" b="1" dirty="0">
              <a:solidFill>
                <a:srgbClr val="C00000"/>
              </a:solidFill>
              <a:latin typeface="华文楷体" panose="02010600040101010101" pitchFamily="2" charset="-122"/>
              <a:ea typeface="华文楷体" panose="02010600040101010101" pitchFamily="2" charset="-122"/>
            </a:endParaRPr>
          </a:p>
        </p:txBody>
      </p:sp>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搜索算法的形式化描述：</a:t>
            </a:r>
            <a:r>
              <a:rPr lang="en-US" altLang="zh-CN" sz="2000" dirty="0">
                <a:latin typeface="黑体" panose="02010609060101010101" pitchFamily="49" charset="-122"/>
                <a:ea typeface="黑体" panose="02010609060101010101" pitchFamily="49" charset="-122"/>
                <a:cs typeface="Times New Roman" panose="02020603050405020304" pitchFamily="18" charset="0"/>
              </a:rPr>
              <a:t/>
            </a:r>
            <a:br>
              <a:rPr lang="en-US" altLang="zh-CN" sz="2000" dirty="0">
                <a:latin typeface="黑体" panose="02010609060101010101" pitchFamily="49" charset="-122"/>
                <a:ea typeface="黑体" panose="02010609060101010101" pitchFamily="49" charset="-122"/>
                <a:cs typeface="Times New Roman" panose="02020603050405020304" pitchFamily="18" charset="0"/>
              </a:rPr>
            </a:br>
            <a:r>
              <a:rPr lang="en-US" altLang="zh-CN" sz="2000" dirty="0">
                <a:latin typeface="黑体" panose="02010609060101010101" pitchFamily="49" charset="-122"/>
                <a:ea typeface="黑体" panose="02010609060101010101" pitchFamily="49" charset="-122"/>
                <a:cs typeface="Times New Roman" panose="02020603050405020304" pitchFamily="18" charset="0"/>
              </a:rPr>
              <a:t>   &lt;</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sz="2000" dirty="0">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sz="200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2000" dirty="0">
              <a:latin typeface="黑体" panose="02010609060101010101" pitchFamily="49" charset="-122"/>
              <a:ea typeface="黑体" panose="02010609060101010101" pitchFamily="49" charset="-122"/>
              <a:cs typeface="Times New Roman" panose="02020603050405020304" pitchFamily="18" charset="0"/>
            </a:endParaRPr>
          </a:p>
        </p:txBody>
      </p:sp>
      <p:grpSp>
        <p:nvGrpSpPr>
          <p:cNvPr id="19" name="组合 18"/>
          <p:cNvGrpSpPr/>
          <p:nvPr/>
        </p:nvGrpSpPr>
        <p:grpSpPr>
          <a:xfrm>
            <a:off x="135465" y="2087052"/>
            <a:ext cx="4271281" cy="3403885"/>
            <a:chOff x="135465" y="2087052"/>
            <a:chExt cx="4271281" cy="3403885"/>
          </a:xfrm>
        </p:grpSpPr>
        <p:sp>
          <p:nvSpPr>
            <p:cNvPr id="20" name="矩形 19"/>
            <p:cNvSpPr/>
            <p:nvPr/>
          </p:nvSpPr>
          <p:spPr>
            <a:xfrm>
              <a:off x="135465" y="4844606"/>
              <a:ext cx="4271281" cy="646331"/>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之间</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行驶时间最短路线？</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07" y="2087052"/>
              <a:ext cx="4131039" cy="253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椭圆 21"/>
            <p:cNvSpPr/>
            <p:nvPr/>
          </p:nvSpPr>
          <p:spPr>
            <a:xfrm>
              <a:off x="749147" y="26392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23" name="椭圆 22"/>
            <p:cNvSpPr/>
            <p:nvPr/>
          </p:nvSpPr>
          <p:spPr>
            <a:xfrm>
              <a:off x="2851533" y="37060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19725821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搜索树：用一棵树来记录算法探索过的路径</a:t>
            </a:r>
          </a:p>
        </p:txBody>
      </p:sp>
      <p:pic>
        <p:nvPicPr>
          <p:cNvPr id="14" name="图片 13">
            <a:extLst>
              <a:ext uri="{FF2B5EF4-FFF2-40B4-BE49-F238E27FC236}">
                <a16:creationId xmlns:a16="http://schemas.microsoft.com/office/drawing/2014/main" xmlns="" id="{D813964F-3E1C-42C3-B9F3-C223D0E6BD4E}"/>
              </a:ext>
            </a:extLst>
          </p:cNvPr>
          <p:cNvPicPr/>
          <p:nvPr/>
        </p:nvPicPr>
        <p:blipFill>
          <a:blip r:embed="rId2"/>
          <a:stretch>
            <a:fillRect/>
          </a:stretch>
        </p:blipFill>
        <p:spPr>
          <a:xfrm>
            <a:off x="4787514" y="1860574"/>
            <a:ext cx="4285652" cy="2287879"/>
          </a:xfrm>
          <a:prstGeom prst="rect">
            <a:avLst/>
          </a:prstGeom>
        </p:spPr>
      </p:pic>
      <p:pic>
        <p:nvPicPr>
          <p:cNvPr id="24" name="Picture 2">
            <a:extLst>
              <a:ext uri="{FF2B5EF4-FFF2-40B4-BE49-F238E27FC236}">
                <a16:creationId xmlns:a16="http://schemas.microsoft.com/office/drawing/2014/main" xmlns="" id="{0F88F6F2-8C19-478E-A299-9E72D1566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94" y="1609090"/>
            <a:ext cx="4625520" cy="253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文本框 24">
            <a:extLst>
              <a:ext uri="{FF2B5EF4-FFF2-40B4-BE49-F238E27FC236}">
                <a16:creationId xmlns:a16="http://schemas.microsoft.com/office/drawing/2014/main" xmlns="" id="{12ABFBBA-FF0B-4F82-BDF5-097B18788C01}"/>
              </a:ext>
            </a:extLst>
          </p:cNvPr>
          <p:cNvSpPr txBox="1"/>
          <p:nvPr/>
        </p:nvSpPr>
        <p:spPr>
          <a:xfrm>
            <a:off x="627961" y="4838415"/>
            <a:ext cx="7537243" cy="923330"/>
          </a:xfrm>
          <a:prstGeom prst="rect">
            <a:avLst/>
          </a:prstGeom>
          <a:noFill/>
        </p:spPr>
        <p:txBody>
          <a:bodyPr wrap="square">
            <a:spAutoFit/>
          </a:bodyPr>
          <a:lstStyle/>
          <a:p>
            <a:pPr indent="266700" algn="ctr"/>
            <a:r>
              <a:rPr lang="zh-CN" altLang="en-US"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在解决问题的过程中，搜索算法会时刻记录所有从初始结点出发已经探索过的路径，每次从中选出一条，从该路径末尾状态出发进行一次状态转移，探索一条尚未被探索过新路径。</a:t>
            </a:r>
          </a:p>
        </p:txBody>
      </p:sp>
    </p:spTree>
    <p:extLst>
      <p:ext uri="{BB962C8B-B14F-4D97-AF65-F5344CB8AC3E}">
        <p14:creationId xmlns:p14="http://schemas.microsoft.com/office/powerpoint/2010/main" val="3349803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搜索树：用一棵树来记录算法探索过的路径</a:t>
            </a:r>
          </a:p>
        </p:txBody>
      </p:sp>
      <p:pic>
        <p:nvPicPr>
          <p:cNvPr id="6" name="图片 5"/>
          <p:cNvPicPr/>
          <p:nvPr/>
        </p:nvPicPr>
        <p:blipFill>
          <a:blip r:embed="rId2"/>
          <a:stretch>
            <a:fillRect/>
          </a:stretch>
        </p:blipFill>
        <p:spPr>
          <a:xfrm>
            <a:off x="308472" y="1628636"/>
            <a:ext cx="3154948" cy="2933700"/>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308472" y="4562336"/>
                <a:ext cx="3356698" cy="1077218"/>
              </a:xfrm>
              <a:prstGeom prst="rect">
                <a:avLst/>
              </a:prstGeom>
            </p:spPr>
            <p:txBody>
              <a:bodyPr wrap="square">
                <a:spAutoFit/>
              </a:bodyPr>
              <a:lstStyle/>
              <a:p>
                <a:pPr algn="ctr"/>
                <a:r>
                  <a:rPr lang="zh-CN" altLang="zh-CN" sz="1600" dirty="0"/>
                  <a:t> </a:t>
                </a:r>
                <a:r>
                  <a:rPr lang="zh-CN" altLang="en-US" sz="1600" dirty="0"/>
                  <a:t>图</a:t>
                </a:r>
                <a:r>
                  <a:rPr lang="en-US" altLang="zh-CN" sz="1600" dirty="0"/>
                  <a:t>3.2  </a:t>
                </a:r>
                <a:r>
                  <a:rPr lang="zh-CN" altLang="zh-CN" sz="1600" dirty="0"/>
                  <a:t>搜索树示例（对应图</a:t>
                </a:r>
                <a:r>
                  <a:rPr lang="en-US" altLang="zh-CN" sz="1600" dirty="0"/>
                  <a:t>3.1</a:t>
                </a:r>
                <a:r>
                  <a:rPr lang="zh-CN" altLang="zh-CN" sz="1600" dirty="0"/>
                  <a:t>中路径问题。搜索树第三层中标号为</a:t>
                </a:r>
                <a14:m>
                  <m:oMath xmlns:m="http://schemas.openxmlformats.org/officeDocument/2006/math">
                    <m:r>
                      <a:rPr lang="en-US" altLang="zh-CN" sz="1600" b="0" i="1">
                        <a:latin typeface="Cambria Math" panose="02040503050406030204" pitchFamily="18" charset="0"/>
                      </a:rPr>
                      <m:t>𝐴</m:t>
                    </m:r>
                  </m:oMath>
                </a14:m>
                <a:r>
                  <a:rPr lang="zh-CN" altLang="zh-CN" sz="1600" dirty="0"/>
                  <a:t>的三个节点由于具有从初始</a:t>
                </a:r>
                <a:r>
                  <a:rPr lang="zh-CN" altLang="en-US" sz="1600" dirty="0"/>
                  <a:t>结</a:t>
                </a:r>
                <a:r>
                  <a:rPr lang="zh-CN" altLang="zh-CN" sz="1600" dirty="0"/>
                  <a:t>点到达其的不同路径而属于不同</a:t>
                </a:r>
                <a:r>
                  <a:rPr lang="zh-CN" altLang="en-US" sz="1600" dirty="0"/>
                  <a:t>结</a:t>
                </a:r>
                <a:r>
                  <a:rPr lang="zh-CN" altLang="zh-CN" sz="1600" dirty="0"/>
                  <a:t>点）</a:t>
                </a:r>
              </a:p>
            </p:txBody>
          </p:sp>
        </mc:Choice>
        <mc:Fallback xmlns="">
          <p:sp>
            <p:nvSpPr>
              <p:cNvPr id="2" name="矩形 1"/>
              <p:cNvSpPr>
                <a:spLocks noRot="1" noChangeAspect="1" noMove="1" noResize="1" noEditPoints="1" noAdjustHandles="1" noChangeArrowheads="1" noChangeShapeType="1" noTextEdit="1"/>
              </p:cNvSpPr>
              <p:nvPr/>
            </p:nvSpPr>
            <p:spPr>
              <a:xfrm>
                <a:off x="308472" y="4562336"/>
                <a:ext cx="3356698" cy="1077218"/>
              </a:xfrm>
              <a:prstGeom prst="rect">
                <a:avLst/>
              </a:prstGeom>
              <a:blipFill rotWithShape="1">
                <a:blip r:embed="rId3"/>
                <a:stretch>
                  <a:fillRect t="-2260" r="-182" b="-56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665170" y="1280154"/>
                <a:ext cx="5401712" cy="4801314"/>
              </a:xfrm>
              <a:prstGeom prst="rect">
                <a:avLst/>
              </a:prstGeom>
            </p:spPr>
            <p:txBody>
              <a:bodyPr wrap="square">
                <a:spAutoFit/>
              </a:bodyPr>
              <a:lstStyle/>
              <a:p>
                <a:pPr marL="342900" indent="-342900">
                  <a:buFont typeface="Wingdings" panose="05000000000000000000" pitchFamily="2" charset="2"/>
                  <a:buChar char="l"/>
                </a:pPr>
                <a:r>
                  <a:rPr lang="zh-CN" altLang="zh-CN" dirty="0"/>
                  <a:t>搜索树第三层中有三个标号均为</a:t>
                </a:r>
                <a14:m>
                  <m:oMath xmlns:m="http://schemas.openxmlformats.org/officeDocument/2006/math">
                    <m:r>
                      <m:rPr>
                        <m:sty m:val="p"/>
                      </m:rPr>
                      <a:rPr lang="en-US" altLang="zh-CN">
                        <a:latin typeface="Cambria Math"/>
                      </a:rPr>
                      <m:t>A</m:t>
                    </m:r>
                  </m:oMath>
                </a14:m>
                <a:r>
                  <a:rPr lang="zh-CN" altLang="zh-CN" dirty="0"/>
                  <a:t>的</a:t>
                </a:r>
                <a:r>
                  <a:rPr lang="zh-CN" altLang="en-US" dirty="0"/>
                  <a:t>结点</a:t>
                </a:r>
                <a:r>
                  <a:rPr lang="zh-CN" altLang="zh-CN" dirty="0"/>
                  <a:t>，它们在图中分别被圆圈、正方形和三角形框住。虽然这三个标号均为</a:t>
                </a:r>
                <a14:m>
                  <m:oMath xmlns:m="http://schemas.openxmlformats.org/officeDocument/2006/math">
                    <m:r>
                      <m:rPr>
                        <m:sty m:val="p"/>
                      </m:rPr>
                      <a:rPr lang="en-US" altLang="zh-CN">
                        <a:latin typeface="Cambria Math"/>
                      </a:rPr>
                      <m:t>A</m:t>
                    </m:r>
                  </m:oMath>
                </a14:m>
                <a:r>
                  <a:rPr lang="zh-CN" altLang="zh-CN" dirty="0"/>
                  <a:t>的</a:t>
                </a:r>
                <a:r>
                  <a:rPr lang="zh-CN" altLang="en-US" dirty="0"/>
                  <a:t>结</a:t>
                </a:r>
                <a:r>
                  <a:rPr lang="zh-CN" altLang="zh-CN" dirty="0"/>
                  <a:t>点对应同一个城市，即三个标号为</a:t>
                </a:r>
                <a14:m>
                  <m:oMath xmlns:m="http://schemas.openxmlformats.org/officeDocument/2006/math">
                    <m:r>
                      <m:rPr>
                        <m:sty m:val="p"/>
                      </m:rPr>
                      <a:rPr lang="en-US" altLang="zh-CN">
                        <a:latin typeface="Cambria Math"/>
                      </a:rPr>
                      <m:t>A</m:t>
                    </m:r>
                  </m:oMath>
                </a14:m>
                <a:r>
                  <a:rPr lang="zh-CN" altLang="zh-CN" dirty="0"/>
                  <a:t>的</a:t>
                </a:r>
                <a:r>
                  <a:rPr lang="zh-CN" altLang="en-US" dirty="0"/>
                  <a:t>结</a:t>
                </a:r>
                <a:r>
                  <a:rPr lang="zh-CN" altLang="zh-CN" dirty="0"/>
                  <a:t>点所对应状态相同，但是这三个节点在搜索树中却是不同</a:t>
                </a:r>
                <a:r>
                  <a:rPr lang="zh-CN" altLang="en-US" dirty="0"/>
                  <a:t>结</a:t>
                </a:r>
                <a:r>
                  <a:rPr lang="zh-CN" altLang="zh-CN" dirty="0"/>
                  <a:t>点，因为它们分别代表了从初始状态出发到达城市</a:t>
                </a:r>
                <a14:m>
                  <m:oMath xmlns:m="http://schemas.openxmlformats.org/officeDocument/2006/math">
                    <m:r>
                      <m:rPr>
                        <m:sty m:val="p"/>
                      </m:rPr>
                      <a:rPr lang="en-US" altLang="zh-CN">
                        <a:latin typeface="Cambria Math"/>
                      </a:rPr>
                      <m:t>A</m:t>
                    </m:r>
                  </m:oMath>
                </a14:m>
                <a:r>
                  <a:rPr lang="zh-CN" altLang="zh-CN" dirty="0"/>
                  <a:t>的三条不同路径。</a:t>
                </a: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r>
                  <a:rPr lang="zh-CN" altLang="zh-CN" dirty="0"/>
                  <a:t>这三个</a:t>
                </a:r>
                <a:r>
                  <a:rPr lang="zh-CN" altLang="en-US" dirty="0"/>
                  <a:t>结</a:t>
                </a:r>
                <a:r>
                  <a:rPr lang="zh-CN" altLang="zh-CN" dirty="0"/>
                  <a:t>点表示的路径分别为：</a:t>
                </a:r>
                <a14:m>
                  <m:oMath xmlns:m="http://schemas.openxmlformats.org/officeDocument/2006/math">
                    <m:r>
                      <m:rPr>
                        <m:sty m:val="p"/>
                      </m:rPr>
                      <a:rPr lang="en-US" altLang="zh-CN">
                        <a:latin typeface="Cambria Math" panose="02040503050406030204" pitchFamily="18" charset="0"/>
                      </a:rPr>
                      <m:t>A</m:t>
                    </m:r>
                    <m:r>
                      <a:rPr lang="en-US" altLang="zh-CN">
                        <a:latin typeface="Cambria Math" panose="02040503050406030204" pitchFamily="18" charset="0"/>
                      </a:rPr>
                      <m:t>→</m:t>
                    </m:r>
                    <m:r>
                      <m:rPr>
                        <m:sty m:val="p"/>
                      </m:rPr>
                      <a:rPr lang="en-US" altLang="zh-CN">
                        <a:latin typeface="Cambria Math" panose="02040503050406030204" pitchFamily="18" charset="0"/>
                      </a:rPr>
                      <m:t>B</m:t>
                    </m:r>
                    <m:r>
                      <a:rPr lang="en-US" altLang="zh-CN">
                        <a:latin typeface="Cambria Math" panose="02040503050406030204" pitchFamily="18" charset="0"/>
                      </a:rPr>
                      <m:t>→</m:t>
                    </m:r>
                    <m:r>
                      <m:rPr>
                        <m:sty m:val="p"/>
                      </m:rPr>
                      <a:rPr lang="en-US" altLang="zh-CN">
                        <a:latin typeface="Cambria Math" panose="02040503050406030204" pitchFamily="18" charset="0"/>
                      </a:rPr>
                      <m:t>A</m:t>
                    </m:r>
                  </m:oMath>
                </a14:m>
                <a:r>
                  <a:rPr lang="zh-CN" altLang="zh-CN" dirty="0"/>
                  <a:t>、</a:t>
                </a:r>
                <a14:m>
                  <m:oMath xmlns:m="http://schemas.openxmlformats.org/officeDocument/2006/math">
                    <m:r>
                      <m:rPr>
                        <m:sty m:val="p"/>
                      </m:rPr>
                      <a:rPr lang="en-US" altLang="zh-CN">
                        <a:latin typeface="Cambria Math" panose="02040503050406030204" pitchFamily="18" charset="0"/>
                      </a:rPr>
                      <m:t>A</m:t>
                    </m:r>
                    <m:r>
                      <a:rPr lang="en-US" altLang="zh-CN">
                        <a:latin typeface="Cambria Math" panose="02040503050406030204" pitchFamily="18" charset="0"/>
                      </a:rPr>
                      <m:t>→</m:t>
                    </m:r>
                    <m:r>
                      <m:rPr>
                        <m:sty m:val="p"/>
                      </m:rPr>
                      <a:rPr lang="en-US" altLang="zh-CN">
                        <a:latin typeface="Cambria Math" panose="02040503050406030204" pitchFamily="18" charset="0"/>
                      </a:rPr>
                      <m:t>D</m:t>
                    </m:r>
                    <m:r>
                      <a:rPr lang="en-US" altLang="zh-CN">
                        <a:latin typeface="Cambria Math" panose="02040503050406030204" pitchFamily="18" charset="0"/>
                      </a:rPr>
                      <m:t>→</m:t>
                    </m:r>
                    <m:r>
                      <m:rPr>
                        <m:sty m:val="p"/>
                      </m:rPr>
                      <a:rPr lang="en-US" altLang="zh-CN">
                        <a:latin typeface="Cambria Math" panose="02040503050406030204" pitchFamily="18" charset="0"/>
                      </a:rPr>
                      <m:t>A</m:t>
                    </m:r>
                  </m:oMath>
                </a14:m>
                <a:r>
                  <a:rPr lang="zh-CN" altLang="zh-CN" dirty="0"/>
                  <a:t>和</a:t>
                </a:r>
                <a14:m>
                  <m:oMath xmlns:m="http://schemas.openxmlformats.org/officeDocument/2006/math">
                    <m:r>
                      <m:rPr>
                        <m:sty m:val="p"/>
                      </m:rPr>
                      <a:rPr lang="en-US" altLang="zh-CN">
                        <a:latin typeface="Cambria Math" panose="02040503050406030204" pitchFamily="18" charset="0"/>
                      </a:rPr>
                      <m:t>A</m:t>
                    </m:r>
                    <m:r>
                      <a:rPr lang="en-US" altLang="zh-CN">
                        <a:latin typeface="Cambria Math" panose="02040503050406030204" pitchFamily="18" charset="0"/>
                      </a:rPr>
                      <m:t>→</m:t>
                    </m:r>
                    <m:r>
                      <m:rPr>
                        <m:sty m:val="p"/>
                      </m:rPr>
                      <a:rPr lang="en-US" altLang="zh-CN">
                        <a:latin typeface="Cambria Math" panose="02040503050406030204" pitchFamily="18" charset="0"/>
                      </a:rPr>
                      <m:t>E</m:t>
                    </m:r>
                    <m:r>
                      <a:rPr lang="en-US" altLang="zh-CN">
                        <a:latin typeface="Cambria Math" panose="02040503050406030204" pitchFamily="18" charset="0"/>
                      </a:rPr>
                      <m:t>→</m:t>
                    </m:r>
                    <m:r>
                      <m:rPr>
                        <m:sty m:val="p"/>
                      </m:rPr>
                      <a:rPr lang="en-US" altLang="zh-CN">
                        <a:latin typeface="Cambria Math" panose="02040503050406030204" pitchFamily="18" charset="0"/>
                      </a:rPr>
                      <m:t>A</m:t>
                    </m:r>
                  </m:oMath>
                </a14:m>
                <a:r>
                  <a:rPr lang="zh-CN" altLang="zh-CN" dirty="0"/>
                  <a:t>。因此需要注意的是，在搜索树中，同一个标号一定表示相同的状态，其含义为智能体当前所在的城市，但是一个标号可能有多个的</a:t>
                </a:r>
                <a:r>
                  <a:rPr lang="zh-CN" altLang="en-US" dirty="0"/>
                  <a:t>结</a:t>
                </a:r>
                <a:r>
                  <a:rPr lang="zh-CN" altLang="zh-CN" dirty="0"/>
                  <a:t>点与之对应，不同的</a:t>
                </a:r>
                <a:r>
                  <a:rPr lang="zh-CN" altLang="en-US" dirty="0"/>
                  <a:t>结</a:t>
                </a:r>
                <a:r>
                  <a:rPr lang="zh-CN" altLang="zh-CN" dirty="0"/>
                  <a:t>点对应了从初始状态出发的不同路径。</a:t>
                </a:r>
                <a:endParaRPr lang="en-US" altLang="zh-CN" dirty="0"/>
              </a:p>
              <a:p>
                <a:pPr marL="342900" indent="-342900">
                  <a:buFont typeface="Wingdings" panose="05000000000000000000" pitchFamily="2" charset="2"/>
                  <a:buChar char="l"/>
                </a:pPr>
                <a:endParaRPr lang="zh-CN" altLang="zh-CN" dirty="0"/>
              </a:p>
              <a:p>
                <a:pPr marL="342900" indent="-342900">
                  <a:buFont typeface="Wingdings" panose="05000000000000000000" pitchFamily="2" charset="2"/>
                  <a:buChar char="l"/>
                </a:pPr>
                <a:r>
                  <a:rPr lang="zh-CN" altLang="zh-CN" dirty="0"/>
                  <a:t>搜索算法可以被看成是一个构建搜索树的过程，从根</a:t>
                </a:r>
                <a:r>
                  <a:rPr lang="zh-CN" altLang="en-US" dirty="0"/>
                  <a:t>结</a:t>
                </a:r>
                <a:r>
                  <a:rPr lang="zh-CN" altLang="zh-CN" dirty="0"/>
                  <a:t>点（初始状态）开始，不断展开每个</a:t>
                </a:r>
                <a:r>
                  <a:rPr lang="zh-CN" altLang="en-US" dirty="0"/>
                  <a:t>结</a:t>
                </a:r>
                <a:r>
                  <a:rPr lang="zh-CN" altLang="zh-CN" dirty="0"/>
                  <a:t>点的后继</a:t>
                </a:r>
                <a:r>
                  <a:rPr lang="zh-CN" altLang="en-US" dirty="0"/>
                  <a:t>结</a:t>
                </a:r>
                <a:r>
                  <a:rPr lang="zh-CN" altLang="zh-CN" dirty="0"/>
                  <a:t>点，直到某个</a:t>
                </a:r>
                <a:r>
                  <a:rPr lang="zh-CN" altLang="en-US" dirty="0"/>
                  <a:t>结</a:t>
                </a:r>
                <a:r>
                  <a:rPr lang="zh-CN" altLang="zh-CN" dirty="0"/>
                  <a:t>点通过了目标测试。</a:t>
                </a:r>
              </a:p>
            </p:txBody>
          </p:sp>
        </mc:Choice>
        <mc:Fallback xmlns="">
          <p:sp>
            <p:nvSpPr>
              <p:cNvPr id="3" name="矩形 2"/>
              <p:cNvSpPr>
                <a:spLocks noRot="1" noChangeAspect="1" noMove="1" noResize="1" noEditPoints="1" noAdjustHandles="1" noChangeArrowheads="1" noChangeShapeType="1" noTextEdit="1"/>
              </p:cNvSpPr>
              <p:nvPr/>
            </p:nvSpPr>
            <p:spPr>
              <a:xfrm>
                <a:off x="3665170" y="1280154"/>
                <a:ext cx="5401712" cy="4801314"/>
              </a:xfrm>
              <a:prstGeom prst="rect">
                <a:avLst/>
              </a:prstGeom>
              <a:blipFill rotWithShape="1">
                <a:blip r:embed="rId4"/>
                <a:stretch>
                  <a:fillRect l="-677" t="-888" r="-5192" b="-7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0675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搜索算法的评价指标</a:t>
            </a:r>
          </a:p>
        </p:txBody>
      </p:sp>
      <p:graphicFrame>
        <p:nvGraphicFramePr>
          <p:cNvPr id="7" name="表格 6">
            <a:extLst>
              <a:ext uri="{FF2B5EF4-FFF2-40B4-BE49-F238E27FC236}">
                <a16:creationId xmlns:a16="http://schemas.microsoft.com/office/drawing/2014/main" xmlns="" id="{C9E227D6-AFB8-4185-97BB-34B502B96F70}"/>
              </a:ext>
            </a:extLst>
          </p:cNvPr>
          <p:cNvGraphicFramePr>
            <a:graphicFrameLocks noGrp="1"/>
          </p:cNvGraphicFramePr>
          <p:nvPr>
            <p:extLst/>
          </p:nvPr>
        </p:nvGraphicFramePr>
        <p:xfrm>
          <a:off x="584477" y="1278228"/>
          <a:ext cx="8067586" cy="1863860"/>
        </p:xfrm>
        <a:graphic>
          <a:graphicData uri="http://schemas.openxmlformats.org/drawingml/2006/table">
            <a:tbl>
              <a:tblPr firstRow="1" bandRow="1">
                <a:tableStyleId>{5C22544A-7EE6-4342-B048-85BDC9FD1C3A}</a:tableStyleId>
              </a:tblPr>
              <a:tblGrid>
                <a:gridCol w="2654560">
                  <a:extLst>
                    <a:ext uri="{9D8B030D-6E8A-4147-A177-3AD203B41FA5}">
                      <a16:colId xmlns:a16="http://schemas.microsoft.com/office/drawing/2014/main" xmlns="" val="20000"/>
                    </a:ext>
                  </a:extLst>
                </a:gridCol>
                <a:gridCol w="5413026">
                  <a:extLst>
                    <a:ext uri="{9D8B030D-6E8A-4147-A177-3AD203B41FA5}">
                      <a16:colId xmlns:a16="http://schemas.microsoft.com/office/drawing/2014/main" xmlns="" val="20001"/>
                    </a:ext>
                  </a:extLst>
                </a:gridCol>
              </a:tblGrid>
              <a:tr h="473299">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完备性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当问题存在解时，算法是否能保证找到一个解。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476161">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最优性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搜索算法是否能保证找到的第一个解是最优解。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457200">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时间复杂度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找到一个解所需时间。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457200">
                <a:tc>
                  <a:txBody>
                    <a:bodyP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空间复杂度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在算法的运行过程中需要消耗的内存量。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50529160"/>
                  </a:ext>
                </a:extLst>
              </a:tr>
            </a:tbl>
          </a:graphicData>
        </a:graphic>
      </p:graphicFrame>
      <p:sp>
        <p:nvSpPr>
          <p:cNvPr id="15" name="文本框 14">
            <a:extLst>
              <a:ext uri="{FF2B5EF4-FFF2-40B4-BE49-F238E27FC236}">
                <a16:creationId xmlns:a16="http://schemas.microsoft.com/office/drawing/2014/main" xmlns="" id="{98A20B41-8383-41F6-BFE0-3660BF42BFB0}"/>
              </a:ext>
            </a:extLst>
          </p:cNvPr>
          <p:cNvSpPr txBox="1"/>
          <p:nvPr/>
        </p:nvSpPr>
        <p:spPr>
          <a:xfrm>
            <a:off x="538207" y="3429000"/>
            <a:ext cx="8160126" cy="646331"/>
          </a:xfrm>
          <a:prstGeom prst="rect">
            <a:avLst/>
          </a:prstGeom>
          <a:noFill/>
        </p:spPr>
        <p:txBody>
          <a:bodyPr wrap="square">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完备性和最优性刻画了算法找到解的能力以及所求的解的质量，时间复杂度和空间复杂度衡量了算法的资源消耗，它们通常用𝓞符号（big O notation）来描述。</a:t>
            </a:r>
          </a:p>
        </p:txBody>
      </p:sp>
      <mc:AlternateContent xmlns:mc="http://schemas.openxmlformats.org/markup-compatibility/2006" xmlns:a14="http://schemas.microsoft.com/office/drawing/2010/main">
        <mc:Choice Requires="a14">
          <p:graphicFrame>
            <p:nvGraphicFramePr>
              <p:cNvPr id="19" name="表格 18">
                <a:extLst>
                  <a:ext uri="{FF2B5EF4-FFF2-40B4-BE49-F238E27FC236}">
                    <a16:creationId xmlns:a16="http://schemas.microsoft.com/office/drawing/2014/main" xmlns="" id="{52CFE35B-C44E-4A6D-A69D-BF68EEEEB6CC}"/>
                  </a:ext>
                </a:extLst>
              </p:cNvPr>
              <p:cNvGraphicFramePr>
                <a:graphicFrameLocks noGrp="1"/>
              </p:cNvGraphicFramePr>
              <p:nvPr>
                <p:extLst/>
              </p:nvPr>
            </p:nvGraphicFramePr>
            <p:xfrm>
              <a:off x="584477" y="4727470"/>
              <a:ext cx="8067586" cy="1677968"/>
            </p:xfrm>
            <a:graphic>
              <a:graphicData uri="http://schemas.openxmlformats.org/drawingml/2006/table">
                <a:tbl>
                  <a:tblPr firstRow="1" bandRow="1">
                    <a:tableStyleId>{5C22544A-7EE6-4342-B048-85BDC9FD1C3A}</a:tableStyleId>
                  </a:tblPr>
                  <a:tblGrid>
                    <a:gridCol w="2654560">
                      <a:extLst>
                        <a:ext uri="{9D8B030D-6E8A-4147-A177-3AD203B41FA5}">
                          <a16:colId xmlns:a16="http://schemas.microsoft.com/office/drawing/2014/main" xmlns="" val="20000"/>
                        </a:ext>
                      </a:extLst>
                    </a:gridCol>
                    <a:gridCol w="5413026">
                      <a:extLst>
                        <a:ext uri="{9D8B030D-6E8A-4147-A177-3AD203B41FA5}">
                          <a16:colId xmlns:a16="http://schemas.microsoft.com/office/drawing/2014/main" xmlns="" val="20001"/>
                        </a:ext>
                      </a:extLst>
                    </a:gridCol>
                  </a:tblGrid>
                  <a:tr h="348905">
                    <a:tc>
                      <a:txBody>
                        <a:bodyPr/>
                        <a:lstStyle/>
                        <a:p>
                          <a:pPr algn="ctr"/>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符号</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600" b="1" kern="1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含义</a:t>
                          </a:r>
                          <a:endParaRPr lang="zh-CN" sz="1600" b="1" kern="1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318052">
                    <a:tc>
                      <a:txBody>
                        <a:bodyPr/>
                        <a:lstStyle/>
                        <a:p>
                          <a:pPr algn="ctr"/>
                          <a14:m>
                            <m:oMathPara xmlns:m="http://schemas.openxmlformats.org/officeDocument/2006/math">
                              <m:oMathParaPr>
                                <m:jc m:val="centerGroup"/>
                              </m:oMathParaPr>
                              <m:oMath xmlns:m="http://schemas.openxmlformats.org/officeDocument/2006/math">
                                <m:r>
                                  <a:rPr lang="en-US" sz="16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𝒃</m:t>
                                </m:r>
                              </m:oMath>
                            </m:oMathPara>
                          </a14:m>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分支因子，即搜索树中每个节点最大的分支数目</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357016">
                    <a:tc>
                      <a:txBody>
                        <a:bodyPr/>
                        <a:lstStyle/>
                        <a:p>
                          <a:pPr algn="ctr"/>
                          <a14:m>
                            <m:oMathPara xmlns:m="http://schemas.openxmlformats.org/officeDocument/2006/math">
                              <m:oMathParaPr>
                                <m:jc m:val="centerGroup"/>
                              </m:oMathParaPr>
                              <m:oMath xmlns:m="http://schemas.openxmlformats.org/officeDocument/2006/math">
                                <m:r>
                                  <a:rPr lang="en-US" sz="16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𝒅</m:t>
                                </m:r>
                              </m:oMath>
                            </m:oMathPara>
                          </a14:m>
                          <a:endParaRPr lang="zh-CN" sz="1600" b="1" kern="1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根节点到最浅的目标</a:t>
                          </a:r>
                          <a:r>
                            <a:rPr lang="zh-CN" altLang="en-US"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点的路径长度</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348402">
                    <a:tc>
                      <a:txBody>
                        <a:bodyPr/>
                        <a:lstStyle/>
                        <a:p>
                          <a:pPr algn="ctr"/>
                          <a14:m>
                            <m:oMathPara xmlns:m="http://schemas.openxmlformats.org/officeDocument/2006/math">
                              <m:oMathParaPr>
                                <m:jc m:val="centerGroup"/>
                              </m:oMathParaPr>
                              <m:oMath xmlns:m="http://schemas.openxmlformats.org/officeDocument/2006/math">
                                <m:r>
                                  <a:rPr lang="en-US" sz="16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𝒎</m:t>
                                </m:r>
                              </m:oMath>
                            </m:oMathPara>
                          </a14:m>
                          <a:endParaRPr lang="zh-CN" sz="1600" b="1" kern="1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搜索树中路径的最大可能长度</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50529160"/>
                      </a:ext>
                    </a:extLst>
                  </a:tr>
                  <a:tr h="305593">
                    <a:tc>
                      <a:txBody>
                        <a:bodyPr/>
                        <a:lstStyle/>
                        <a:p>
                          <a:pPr algn="ctr"/>
                          <a14:m>
                            <m:oMathPara xmlns:m="http://schemas.openxmlformats.org/officeDocument/2006/math">
                              <m:oMathParaPr>
                                <m:jc m:val="centerGroup"/>
                              </m:oMathParaPr>
                              <m:oMath xmlns:m="http://schemas.openxmlformats.org/officeDocument/2006/math">
                                <m:r>
                                  <a:rPr lang="en-US" sz="16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𝒏</m:t>
                                </m:r>
                              </m:oMath>
                            </m:oMathPara>
                          </a14:m>
                          <a:endParaRPr lang="zh-CN" sz="1600" b="1" kern="1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状态空间中状态的数量</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273385608"/>
                      </a:ext>
                    </a:extLst>
                  </a:tr>
                </a:tbl>
              </a:graphicData>
            </a:graphic>
          </p:graphicFrame>
        </mc:Choice>
        <mc:Fallback xmlns="">
          <p:graphicFrame>
            <p:nvGraphicFramePr>
              <p:cNvPr id="19" name="表格 18">
                <a:extLst>
                  <a:ext uri="{FF2B5EF4-FFF2-40B4-BE49-F238E27FC236}">
                    <a16:creationId xmlns:a16="http://schemas.microsoft.com/office/drawing/2014/main" xmlns="" xmlns:a14="http://schemas.microsoft.com/office/drawing/2010/main" id="{52CFE35B-C44E-4A6D-A69D-BF68EEEEB6CC}"/>
                  </a:ext>
                </a:extLst>
              </p:cNvPr>
              <p:cNvGraphicFramePr>
                <a:graphicFrameLocks noGrp="1"/>
              </p:cNvGraphicFramePr>
              <p:nvPr>
                <p:extLst>
                  <p:ext uri="{D42A27DB-BD31-4B8C-83A1-F6EECF244321}">
                    <p14:modId xmlns:p14="http://schemas.microsoft.com/office/powerpoint/2010/main" val="3197532532"/>
                  </p:ext>
                </p:extLst>
              </p:nvPr>
            </p:nvGraphicFramePr>
            <p:xfrm>
              <a:off x="584477" y="4727470"/>
              <a:ext cx="8067586" cy="1677968"/>
            </p:xfrm>
            <a:graphic>
              <a:graphicData uri="http://schemas.openxmlformats.org/drawingml/2006/table">
                <a:tbl>
                  <a:tblPr firstRow="1" bandRow="1">
                    <a:tableStyleId>{5C22544A-7EE6-4342-B048-85BDC9FD1C3A}</a:tableStyleId>
                  </a:tblPr>
                  <a:tblGrid>
                    <a:gridCol w="2654560">
                      <a:extLst>
                        <a:ext uri="{9D8B030D-6E8A-4147-A177-3AD203B41FA5}">
                          <a16:colId xmlns:a16="http://schemas.microsoft.com/office/drawing/2014/main" xmlns="" xmlns:a14="http://schemas.microsoft.com/office/drawing/2010/main" val="20000"/>
                        </a:ext>
                      </a:extLst>
                    </a:gridCol>
                    <a:gridCol w="5413026">
                      <a:extLst>
                        <a:ext uri="{9D8B030D-6E8A-4147-A177-3AD203B41FA5}">
                          <a16:colId xmlns:a16="http://schemas.microsoft.com/office/drawing/2014/main" xmlns="" xmlns:a14="http://schemas.microsoft.com/office/drawing/2010/main" val="20001"/>
                        </a:ext>
                      </a:extLst>
                    </a:gridCol>
                  </a:tblGrid>
                  <a:tr h="348905">
                    <a:tc>
                      <a:txBody>
                        <a:bodyPr/>
                        <a:lstStyle/>
                        <a:p>
                          <a:pPr algn="ctr"/>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符号</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600" b="1" kern="1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含义</a:t>
                          </a:r>
                          <a:endParaRPr lang="zh-CN" sz="1600" b="1" kern="1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10000"/>
                      </a:ext>
                    </a:extLst>
                  </a:tr>
                  <a:tr h="31805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0" t="-111538" r="-204368" b="-350000"/>
                          </a:stretch>
                        </a:blip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分支因子，即搜索树中每个节点最大的分支数目</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10001"/>
                      </a:ext>
                    </a:extLst>
                  </a:tr>
                  <a:tr h="357016">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0" t="-186441" r="-204368" b="-208475"/>
                          </a:stretch>
                        </a:blip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根节点到最浅的</a:t>
                          </a:r>
                          <a:r>
                            <a:rPr lang="zh-CN" sz="1600" b="1" kern="100" dirty="0" smtClean="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目标</a:t>
                          </a:r>
                          <a:r>
                            <a:rPr lang="zh-CN" altLang="en-US" sz="1600" b="1" kern="100" dirty="0" smtClean="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sz="1600" b="1" kern="100" dirty="0" smtClean="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a:t>
                          </a:r>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的路径长度</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10002"/>
                      </a:ext>
                    </a:extLst>
                  </a:tr>
                  <a:tr h="34840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0" t="-296491" r="-204368" b="-115789"/>
                          </a:stretch>
                        </a:blip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搜索树中路径的最大可能长度</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250529160"/>
                      </a:ext>
                    </a:extLst>
                  </a:tr>
                  <a:tr h="305593">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0" t="-452000" r="-204368" b="-32000"/>
                          </a:stretch>
                        </a:blip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状态空间中状态的数量</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1273385608"/>
                      </a:ext>
                    </a:extLst>
                  </a:tr>
                </a:tbl>
              </a:graphicData>
            </a:graphic>
          </p:graphicFrame>
        </mc:Fallback>
      </mc:AlternateContent>
      <p:sp>
        <p:nvSpPr>
          <p:cNvPr id="22" name="文本框 21">
            <a:extLst>
              <a:ext uri="{FF2B5EF4-FFF2-40B4-BE49-F238E27FC236}">
                <a16:creationId xmlns:a16="http://schemas.microsoft.com/office/drawing/2014/main" xmlns="" id="{735A286E-1BE2-4F21-A58F-194B4F276EDE}"/>
              </a:ext>
            </a:extLst>
          </p:cNvPr>
          <p:cNvSpPr txBox="1"/>
          <p:nvPr/>
        </p:nvSpPr>
        <p:spPr>
          <a:xfrm>
            <a:off x="92765" y="4242973"/>
            <a:ext cx="5519530" cy="369332"/>
          </a:xfrm>
          <a:prstGeom prst="rect">
            <a:avLst/>
          </a:prstGeom>
          <a:noFill/>
        </p:spPr>
        <p:txBody>
          <a:bodyPr wrap="square">
            <a:spAutoFit/>
          </a:bodyPr>
          <a:lstStyle/>
          <a:p>
            <a:pPr algn="ctr"/>
            <a:r>
              <a:rPr lang="zh-CN" altLang="zh-CN" sz="1800" b="1" kern="100" dirty="0">
                <a:effectLst/>
                <a:cs typeface="Times New Roman" panose="02020603050405020304" pitchFamily="18" charset="0"/>
              </a:rPr>
              <a:t>表</a:t>
            </a:r>
            <a:r>
              <a:rPr lang="en-US" altLang="zh-CN" sz="1800" b="1" kern="100" dirty="0">
                <a:effectLst/>
                <a:cs typeface="Times New Roman" panose="02020603050405020304" pitchFamily="18" charset="0"/>
              </a:rPr>
              <a:t> 3.1 </a:t>
            </a:r>
            <a:r>
              <a:rPr lang="zh-CN" altLang="zh-CN" sz="1800" b="1" kern="100" dirty="0">
                <a:effectLst/>
                <a:cs typeface="Times New Roman" panose="02020603050405020304" pitchFamily="18" charset="0"/>
              </a:rPr>
              <a:t>搜索树中用于估计复杂度的变量含义</a:t>
            </a:r>
            <a:endParaRPr lang="zh-CN" altLang="zh-CN" sz="1200" kern="100" dirty="0">
              <a:effectLst/>
              <a:cs typeface="Times New Roman" panose="02020603050405020304" pitchFamily="18" charset="0"/>
            </a:endParaRPr>
          </a:p>
        </p:txBody>
      </p:sp>
    </p:spTree>
    <p:extLst>
      <p:ext uri="{BB962C8B-B14F-4D97-AF65-F5344CB8AC3E}">
        <p14:creationId xmlns:p14="http://schemas.microsoft.com/office/powerpoint/2010/main" val="16808536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搜索算法框架：树搜索</a:t>
            </a:r>
          </a:p>
        </p:txBody>
      </p:sp>
      <p:pic>
        <p:nvPicPr>
          <p:cNvPr id="2" name="图片 1">
            <a:extLst>
              <a:ext uri="{FF2B5EF4-FFF2-40B4-BE49-F238E27FC236}">
                <a16:creationId xmlns:a16="http://schemas.microsoft.com/office/drawing/2014/main" xmlns="" id="{59B6FEDF-55A7-4D99-A5DB-155C0AD33186}"/>
              </a:ext>
            </a:extLst>
          </p:cNvPr>
          <p:cNvPicPr>
            <a:picLocks noChangeAspect="1"/>
          </p:cNvPicPr>
          <p:nvPr/>
        </p:nvPicPr>
        <p:blipFill>
          <a:blip r:embed="rId2"/>
          <a:stretch>
            <a:fillRect/>
          </a:stretch>
        </p:blipFill>
        <p:spPr>
          <a:xfrm>
            <a:off x="735902" y="2105696"/>
            <a:ext cx="7672195" cy="426233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B7331530-7DCE-4946-BA1C-AB29305001DA}"/>
                  </a:ext>
                </a:extLst>
              </p:cNvPr>
              <p:cNvSpPr txBox="1"/>
              <p:nvPr/>
            </p:nvSpPr>
            <p:spPr>
              <a:xfrm>
                <a:off x="518375" y="996764"/>
                <a:ext cx="8107250" cy="1015663"/>
              </a:xfrm>
              <a:prstGeom prst="rect">
                <a:avLst/>
              </a:prstGeom>
              <a:noFill/>
            </p:spPr>
            <p:txBody>
              <a:bodyPr wrap="square">
                <a:spAutoFit/>
              </a:bodyPr>
              <a:lstStyle/>
              <a:p>
                <a:pPr algn="just"/>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树搜索</a:t>
                </a:r>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算法中，集合</a:t>
                </a:r>
                <a14:m>
                  <m:oMath xmlns:m="http://schemas.openxmlformats.org/officeDocument/2006/math">
                    <m:r>
                      <a:rPr lang="en-US" altLang="zh-CN" sz="20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ℱ</m:t>
                    </m:r>
                  </m:oMath>
                </a14:m>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用于保存搜索树中可用于下一步探索的所有候选</a:t>
                </a:r>
                <a:r>
                  <a:rPr lang="zh-CN" altLang="en-US"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点，这个集合被称为</a:t>
                </a:r>
                <a:r>
                  <a:rPr lang="zh-CN" altLang="zh-CN" sz="20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边缘（</a:t>
                </a:r>
                <a:r>
                  <a:rPr lang="en-US" altLang="zh-CN" sz="2000" b="1" dirty="0">
                    <a:solidFill>
                      <a:srgbClr val="000000"/>
                    </a:solidFill>
                    <a:effectLst/>
                    <a:latin typeface="Times New Roman" panose="02020603050405020304" pitchFamily="18" charset="0"/>
                    <a:ea typeface="华文楷体" panose="02010600040101010101" pitchFamily="2" charset="-122"/>
                  </a:rPr>
                  <a:t>fringe</a:t>
                </a:r>
                <a:r>
                  <a:rPr lang="zh-CN" altLang="zh-CN" sz="20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）集合</a:t>
                </a:r>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，有时也被叫做</a:t>
                </a:r>
                <a:r>
                  <a:rPr lang="zh-CN" altLang="zh-CN" sz="20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开表（</a:t>
                </a:r>
                <a:r>
                  <a:rPr lang="en-US" altLang="zh-CN" sz="2000" b="1" dirty="0">
                    <a:solidFill>
                      <a:srgbClr val="000000"/>
                    </a:solidFill>
                    <a:effectLst/>
                    <a:latin typeface="Times New Roman" panose="02020603050405020304" pitchFamily="18" charset="0"/>
                    <a:ea typeface="华文楷体" panose="02010600040101010101" pitchFamily="2" charset="-122"/>
                  </a:rPr>
                  <a:t>open list</a:t>
                </a:r>
                <a:r>
                  <a:rPr lang="zh-CN" altLang="zh-CN" sz="20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dirty="0"/>
              </a:p>
            </p:txBody>
          </p:sp>
        </mc:Choice>
        <mc:Fallback xmlns="">
          <p:sp>
            <p:nvSpPr>
              <p:cNvPr id="9" name="文本框 8">
                <a:extLst>
                  <a:ext uri="{FF2B5EF4-FFF2-40B4-BE49-F238E27FC236}">
                    <a16:creationId xmlns:a16="http://schemas.microsoft.com/office/drawing/2014/main" xmlns="" xmlns:a14="http://schemas.microsoft.com/office/drawing/2010/main" id="{B7331530-7DCE-4946-BA1C-AB29305001DA}"/>
                  </a:ext>
                </a:extLst>
              </p:cNvPr>
              <p:cNvSpPr txBox="1">
                <a:spLocks noRot="1" noChangeAspect="1" noMove="1" noResize="1" noEditPoints="1" noAdjustHandles="1" noChangeArrowheads="1" noChangeShapeType="1" noTextEdit="1"/>
              </p:cNvSpPr>
              <p:nvPr/>
            </p:nvSpPr>
            <p:spPr>
              <a:xfrm>
                <a:off x="518375" y="996764"/>
                <a:ext cx="8107250" cy="1015663"/>
              </a:xfrm>
              <a:prstGeom prst="rect">
                <a:avLst/>
              </a:prstGeom>
              <a:blipFill rotWithShape="1">
                <a:blip r:embed="rId3"/>
                <a:stretch>
                  <a:fillRect l="-752" t="-2410" r="-827" b="-10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74029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剪枝搜索 </a:t>
            </a: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并不是其所有的后继节点都值得被探索</a:t>
            </a:r>
          </a:p>
        </p:txBody>
      </p:sp>
      <p:sp>
        <p:nvSpPr>
          <p:cNvPr id="9" name="文本框 8">
            <a:extLst>
              <a:ext uri="{FF2B5EF4-FFF2-40B4-BE49-F238E27FC236}">
                <a16:creationId xmlns:a16="http://schemas.microsoft.com/office/drawing/2014/main" xmlns="" id="{B7331530-7DCE-4946-BA1C-AB29305001DA}"/>
              </a:ext>
            </a:extLst>
          </p:cNvPr>
          <p:cNvSpPr txBox="1"/>
          <p:nvPr/>
        </p:nvSpPr>
        <p:spPr>
          <a:xfrm>
            <a:off x="518374" y="1125553"/>
            <a:ext cx="8107250" cy="707886"/>
          </a:xfrm>
          <a:prstGeom prst="rect">
            <a:avLst/>
          </a:prstGeom>
          <a:noFill/>
        </p:spPr>
        <p:txBody>
          <a:bodyPr wrap="square">
            <a:spAutoFit/>
          </a:bodyPr>
          <a:lstStyle/>
          <a:p>
            <a:pPr algn="just"/>
            <a:r>
              <a:rPr lang="zh-CN" altLang="en-US"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在某些情况下，主动放弃一些后继结点能够提高搜索效率而不会影响最终搜索结果，甚至能解决无限循环（即算法不停机）问题。</a:t>
            </a:r>
            <a:endParaRPr lang="zh-CN" altLang="en-US" sz="2000"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xmlns="" id="{6D37A2AA-723C-49A2-B702-D6A1ED270A5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6998" y="2040019"/>
            <a:ext cx="4765184" cy="3692428"/>
          </a:xfrm>
          <a:prstGeom prst="rect">
            <a:avLst/>
          </a:prstGeom>
          <a:noFill/>
        </p:spPr>
      </p:pic>
      <p:sp>
        <p:nvSpPr>
          <p:cNvPr id="10" name="文本框 9">
            <a:extLst>
              <a:ext uri="{FF2B5EF4-FFF2-40B4-BE49-F238E27FC236}">
                <a16:creationId xmlns:a16="http://schemas.microsoft.com/office/drawing/2014/main" xmlns="" id="{0BEFA732-73B4-4758-913D-16B8B6D582AF}"/>
              </a:ext>
            </a:extLst>
          </p:cNvPr>
          <p:cNvSpPr txBox="1"/>
          <p:nvPr/>
        </p:nvSpPr>
        <p:spPr>
          <a:xfrm>
            <a:off x="713590" y="5754361"/>
            <a:ext cx="4572000" cy="338554"/>
          </a:xfrm>
          <a:prstGeom prst="rect">
            <a:avLst/>
          </a:prstGeom>
          <a:noFill/>
        </p:spPr>
        <p:txBody>
          <a:bodyPr wrap="square">
            <a:spAutoFit/>
          </a:bodyPr>
          <a:lstStyle/>
          <a:p>
            <a:pPr algn="ctr"/>
            <a:r>
              <a:rPr lang="zh-CN" altLang="zh-CN" sz="1600" b="1" dirty="0">
                <a:effectLst/>
                <a:cs typeface="Times New Roman" panose="02020603050405020304" pitchFamily="18" charset="0"/>
              </a:rPr>
              <a:t>图</a:t>
            </a:r>
            <a:r>
              <a:rPr lang="en-US" altLang="zh-CN" sz="1600" b="1" dirty="0">
                <a:effectLst/>
              </a:rPr>
              <a:t> 3.3 </a:t>
            </a:r>
            <a:r>
              <a:rPr lang="zh-CN" altLang="zh-CN" sz="1600" b="1" dirty="0">
                <a:effectLst/>
                <a:cs typeface="Times New Roman" panose="02020603050405020304" pitchFamily="18" charset="0"/>
              </a:rPr>
              <a:t>正在构建中的搜索树</a:t>
            </a:r>
            <a:endParaRPr lang="zh-CN" altLang="en-US" sz="16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8C136A1B-3A56-48EF-A6FD-FAB370561742}"/>
                  </a:ext>
                </a:extLst>
              </p:cNvPr>
              <p:cNvSpPr txBox="1"/>
              <p:nvPr/>
            </p:nvSpPr>
            <p:spPr>
              <a:xfrm>
                <a:off x="5818030" y="2294259"/>
                <a:ext cx="2834033" cy="3477875"/>
              </a:xfrm>
              <a:prstGeom prst="rect">
                <a:avLst/>
              </a:prstGeom>
              <a:noFill/>
            </p:spPr>
            <p:txBody>
              <a:bodyPr wrap="square">
                <a:spAutoFit/>
              </a:bodyPr>
              <a:lstStyle/>
              <a:p>
                <a:pPr indent="266700" algn="just"/>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注意到图</a:t>
                </a:r>
                <a:r>
                  <a:rPr lang="en-US"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3.3</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r>
                  <a:rPr lang="zh-CN" altLang="en-US"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右</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侧的路径为</a:t>
                </a:r>
                <a14:m>
                  <m:oMath xmlns:m="http://schemas.openxmlformats.org/officeDocument/2006/math">
                    <m:r>
                      <m:rPr>
                        <m:sty m:val="p"/>
                      </m:rPr>
                      <a:rPr lang="en-US" altLang="zh-CN" sz="20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A</m:t>
                    </m:r>
                    <m:r>
                      <a:rPr lang="en-US" altLang="zh-CN" sz="20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000" b="0" i="0"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E</m:t>
                    </m:r>
                    <m: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m:t>
                    </m:r>
                    <m: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m:t>
                    </m:r>
                    <m: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，这意味着在某些搜索策略下（例如深度优先搜索），算法可能会沿着搜索树的</a:t>
                </a:r>
                <a:r>
                  <a:rPr lang="zh-CN" altLang="en-US"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右</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侧路径在状态</a:t>
                </a:r>
                <a:r>
                  <a:rPr lang="en-US"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和状态</a:t>
                </a:r>
                <a:r>
                  <a:rPr lang="en-US"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之间陷入无限循环，即出现环路或回路，搜索算法无法终止，</a:t>
                </a:r>
                <a:r>
                  <a:rPr lang="zh-CN" altLang="en-US"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此时</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算法不具有完备性。</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8C136A1B-3A56-48EF-A6FD-FAB370561742}"/>
                  </a:ext>
                </a:extLst>
              </p:cNvPr>
              <p:cNvSpPr txBox="1">
                <a:spLocks noRot="1" noChangeAspect="1" noMove="1" noResize="1" noEditPoints="1" noAdjustHandles="1" noChangeArrowheads="1" noChangeShapeType="1" noTextEdit="1"/>
              </p:cNvSpPr>
              <p:nvPr/>
            </p:nvSpPr>
            <p:spPr>
              <a:xfrm>
                <a:off x="5818030" y="2294259"/>
                <a:ext cx="2834033" cy="3477875"/>
              </a:xfrm>
              <a:prstGeom prst="rect">
                <a:avLst/>
              </a:prstGeom>
              <a:blipFill>
                <a:blip r:embed="rId3"/>
                <a:stretch>
                  <a:fillRect l="-2151" t="-1051" r="-11183" b="-22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29520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图搜索 </a:t>
            </a: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不允许环路的存在</a:t>
            </a:r>
          </a:p>
        </p:txBody>
      </p:sp>
      <p:sp>
        <p:nvSpPr>
          <p:cNvPr id="9" name="文本框 8">
            <a:extLst>
              <a:ext uri="{FF2B5EF4-FFF2-40B4-BE49-F238E27FC236}">
                <a16:creationId xmlns:a16="http://schemas.microsoft.com/office/drawing/2014/main" xmlns="" id="{B7331530-7DCE-4946-BA1C-AB29305001DA}"/>
              </a:ext>
            </a:extLst>
          </p:cNvPr>
          <p:cNvSpPr txBox="1"/>
          <p:nvPr/>
        </p:nvSpPr>
        <p:spPr>
          <a:xfrm>
            <a:off x="544813" y="1019389"/>
            <a:ext cx="8107250" cy="923330"/>
          </a:xfrm>
          <a:prstGeom prst="rect">
            <a:avLst/>
          </a:prstGeom>
          <a:noFill/>
        </p:spPr>
        <p:txBody>
          <a:bodyPr wrap="square">
            <a:spAutoFit/>
          </a:bodyPr>
          <a:lstStyle/>
          <a:p>
            <a:pPr algn="just"/>
            <a:r>
              <a:rPr lang="zh-CN"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在图搜索策略下，在边缘集合中所有产生环路的节点都要被剪枝</a:t>
            </a:r>
            <a:r>
              <a:rPr lang="zh-CN" altLang="en-US"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，但不会排除所有潜在的可行解。因此在状态数量有限情况下，采用图搜索策略的算法也是完备的。</a:t>
            </a:r>
            <a:endParaRPr lang="zh-CN" altLang="en-US"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xmlns="" id="{AA927918-8281-44A8-91F5-8A2E6F7ADBA6}"/>
              </a:ext>
            </a:extLst>
          </p:cNvPr>
          <p:cNvPicPr>
            <a:picLocks noChangeAspect="1"/>
          </p:cNvPicPr>
          <p:nvPr/>
        </p:nvPicPr>
        <p:blipFill>
          <a:blip r:embed="rId2"/>
          <a:stretch>
            <a:fillRect/>
          </a:stretch>
        </p:blipFill>
        <p:spPr>
          <a:xfrm>
            <a:off x="1186212" y="2035052"/>
            <a:ext cx="6555346" cy="4486667"/>
          </a:xfrm>
          <a:prstGeom prst="rect">
            <a:avLst/>
          </a:prstGeom>
        </p:spPr>
      </p:pic>
      <p:cxnSp>
        <p:nvCxnSpPr>
          <p:cNvPr id="3" name="直接箭头连接符 2">
            <a:extLst>
              <a:ext uri="{FF2B5EF4-FFF2-40B4-BE49-F238E27FC236}">
                <a16:creationId xmlns:a16="http://schemas.microsoft.com/office/drawing/2014/main" xmlns="" id="{A935989A-541D-4432-871C-34F5A5FB7545}"/>
              </a:ext>
            </a:extLst>
          </p:cNvPr>
          <p:cNvCxnSpPr/>
          <p:nvPr/>
        </p:nvCxnSpPr>
        <p:spPr>
          <a:xfrm flipH="1">
            <a:off x="3535354" y="4752924"/>
            <a:ext cx="1036646" cy="572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云形 4">
            <a:extLst>
              <a:ext uri="{FF2B5EF4-FFF2-40B4-BE49-F238E27FC236}">
                <a16:creationId xmlns:a16="http://schemas.microsoft.com/office/drawing/2014/main" xmlns="" id="{91745A6D-9D8C-4D50-8D86-ED5D5E194CE9}"/>
              </a:ext>
            </a:extLst>
          </p:cNvPr>
          <p:cNvSpPr/>
          <p:nvPr/>
        </p:nvSpPr>
        <p:spPr>
          <a:xfrm>
            <a:off x="4704024" y="4026783"/>
            <a:ext cx="2161311" cy="1239574"/>
          </a:xfrm>
          <a:prstGeom prst="clou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删除引起</a:t>
            </a:r>
            <a:endParaRPr lang="en-US" altLang="zh-CN" dirty="0">
              <a:solidFill>
                <a:schemeClr val="tx1"/>
              </a:solidFill>
            </a:endParaRPr>
          </a:p>
          <a:p>
            <a:pPr algn="ctr"/>
            <a:r>
              <a:rPr lang="zh-CN" altLang="en-US" dirty="0">
                <a:solidFill>
                  <a:schemeClr val="tx1"/>
                </a:solidFill>
              </a:rPr>
              <a:t>环路的节点</a:t>
            </a:r>
          </a:p>
        </p:txBody>
      </p:sp>
    </p:spTree>
    <p:extLst>
      <p:ext uri="{BB962C8B-B14F-4D97-AF65-F5344CB8AC3E}">
        <p14:creationId xmlns:p14="http://schemas.microsoft.com/office/powerpoint/2010/main" val="1655597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二、启发式搜索</a:t>
            </a:r>
          </a:p>
        </p:txBody>
      </p:sp>
      <p:sp>
        <p:nvSpPr>
          <p:cNvPr id="24" name="矩形 7"/>
          <p:cNvSpPr>
            <a:spLocks noChangeArrowheads="1"/>
          </p:cNvSpPr>
          <p:nvPr/>
        </p:nvSpPr>
        <p:spPr bwMode="auto">
          <a:xfrm>
            <a:off x="233846" y="1449157"/>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一、搜索算法基础</a:t>
            </a:r>
          </a:p>
        </p:txBody>
      </p:sp>
      <p:sp>
        <p:nvSpPr>
          <p:cNvPr id="6" name="矩形 7"/>
          <p:cNvSpPr>
            <a:spLocks noChangeArrowheads="1"/>
          </p:cNvSpPr>
          <p:nvPr/>
        </p:nvSpPr>
        <p:spPr bwMode="auto">
          <a:xfrm>
            <a:off x="233846" y="3450555"/>
            <a:ext cx="7200000" cy="5648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三、对抗</a:t>
            </a:r>
            <a:r>
              <a:rPr kumimoji="0" lang="zh-CN" altLang="en-US" sz="2800" b="1" dirty="0" smtClean="0">
                <a:solidFill>
                  <a:srgbClr val="C00000"/>
                </a:solidFill>
                <a:latin typeface="+mn-lt"/>
                <a:ea typeface="微软雅黑" panose="020B0503020204020204" pitchFamily="34" charset="-122"/>
                <a:sym typeface="Calibri" panose="020F0502020204030204" pitchFamily="34" charset="0"/>
              </a:rPr>
              <a:t>搜索</a:t>
            </a:r>
            <a:r>
              <a:rPr kumimoji="0" lang="zh-CN" altLang="en-US" sz="2800" b="1" dirty="0">
                <a:solidFill>
                  <a:srgbClr val="C00000"/>
                </a:solidFill>
                <a:ea typeface="微软雅黑" panose="020B0503020204020204" pitchFamily="34" charset="-122"/>
                <a:sym typeface="Calibri" panose="020F0502020204030204" pitchFamily="34" charset="0"/>
              </a:rPr>
              <a:t>（</a:t>
            </a:r>
            <a:r>
              <a:rPr kumimoji="0" lang="en-US" altLang="zh-CN" sz="2800" b="1" dirty="0">
                <a:solidFill>
                  <a:srgbClr val="C00000"/>
                </a:solidFill>
                <a:ea typeface="微软雅黑" panose="020B0503020204020204" pitchFamily="34" charset="-122"/>
                <a:sym typeface="Calibri" panose="020F0502020204030204" pitchFamily="34" charset="0"/>
              </a:rPr>
              <a:t>3.2.4</a:t>
            </a:r>
            <a:r>
              <a:rPr kumimoji="0" lang="zh-CN" altLang="en-US" sz="2800" b="1" dirty="0">
                <a:solidFill>
                  <a:srgbClr val="C00000"/>
                </a:solidFill>
                <a:ea typeface="微软雅黑" panose="020B0503020204020204" pitchFamily="34" charset="-122"/>
                <a:sym typeface="Calibri" panose="020F0502020204030204" pitchFamily="34" charset="0"/>
              </a:rPr>
              <a:t>，</a:t>
            </a:r>
            <a:r>
              <a:rPr kumimoji="0" lang="en-US" altLang="zh-CN" sz="2800" b="1" dirty="0">
                <a:solidFill>
                  <a:srgbClr val="C00000"/>
                </a:solidFill>
                <a:ea typeface="微软雅黑" panose="020B0503020204020204" pitchFamily="34" charset="-122"/>
                <a:sym typeface="Calibri" panose="020F0502020204030204" pitchFamily="34" charset="0"/>
              </a:rPr>
              <a:t>3.3.3</a:t>
            </a:r>
            <a:r>
              <a:rPr kumimoji="0" lang="zh-CN" altLang="en-US" sz="2800" dirty="0">
                <a:solidFill>
                  <a:srgbClr val="C00000"/>
                </a:solidFill>
                <a:ea typeface="微软雅黑" panose="020B0503020204020204" pitchFamily="34" charset="-122"/>
                <a:sym typeface="Calibri" panose="020F0502020204030204" pitchFamily="34" charset="0"/>
              </a:rPr>
              <a:t>不考</a:t>
            </a:r>
            <a:r>
              <a:rPr kumimoji="0" lang="zh-CN" altLang="en-US" sz="2800" b="1" dirty="0" smtClean="0">
                <a:solidFill>
                  <a:srgbClr val="C00000"/>
                </a:solidFill>
                <a:ea typeface="微软雅黑" panose="020B0503020204020204" pitchFamily="34" charset="-122"/>
                <a:sym typeface="Calibri" panose="020F0502020204030204" pitchFamily="34" charset="0"/>
              </a:rPr>
              <a:t>）</a:t>
            </a:r>
            <a:endParaRPr kumimoji="0" lang="zh-CN" altLang="en-US" sz="2800" b="1" dirty="0">
              <a:solidFill>
                <a:srgbClr val="C00000"/>
              </a:solidFill>
              <a:ea typeface="微软雅黑" panose="020B0503020204020204" pitchFamily="34" charset="-122"/>
              <a:sym typeface="Calibri" panose="020F0502020204030204" pitchFamily="34" charset="0"/>
            </a:endParaRPr>
          </a:p>
        </p:txBody>
      </p:sp>
      <p:sp>
        <p:nvSpPr>
          <p:cNvPr id="7" name="矩形 7">
            <a:extLst>
              <a:ext uri="{FF2B5EF4-FFF2-40B4-BE49-F238E27FC236}">
                <a16:creationId xmlns:a16="http://schemas.microsoft.com/office/drawing/2014/main" xmlns="" id="{A0E1D894-E559-456A-B072-B5CEE1800C9A}"/>
              </a:ext>
            </a:extLst>
          </p:cNvPr>
          <p:cNvSpPr>
            <a:spLocks noChangeArrowheads="1"/>
          </p:cNvSpPr>
          <p:nvPr/>
        </p:nvSpPr>
        <p:spPr bwMode="auto">
          <a:xfrm>
            <a:off x="233846" y="44953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四、</a:t>
            </a:r>
            <a:r>
              <a:rPr kumimoji="0" lang="zh-CN" altLang="en-US" sz="2800" b="1" dirty="0">
                <a:solidFill>
                  <a:srgbClr val="C00000"/>
                </a:solidFill>
                <a:latin typeface="+mn-lt"/>
                <a:ea typeface="微软雅黑" panose="020B0503020204020204" pitchFamily="34" charset="-122"/>
                <a:sym typeface="Calibri" panose="020F0502020204030204" pitchFamily="34" charset="0"/>
              </a:rPr>
              <a:t>蒙特卡洛树搜索</a:t>
            </a:r>
            <a:endParaRPr kumimoji="0" lang="zh-CN" altLang="en-US" sz="2800" b="1" dirty="0">
              <a:solidFill>
                <a:srgbClr val="C00000"/>
              </a:solidFill>
              <a:latin typeface="+mn-lt"/>
              <a:ea typeface="微软雅黑" panose="020B0503020204020204" pitchFamily="34" charset="-122"/>
            </a:endParaRPr>
          </a:p>
        </p:txBody>
      </p:sp>
    </p:spTree>
    <p:extLst>
      <p:ext uri="{BB962C8B-B14F-4D97-AF65-F5344CB8AC3E}">
        <p14:creationId xmlns:p14="http://schemas.microsoft.com/office/powerpoint/2010/main" val="679702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934" y="177044"/>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Propositional Logic</a:t>
            </a:r>
            <a:r>
              <a:rPr lang="en-US"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p:sp>
        <p:nvSpPr>
          <p:cNvPr id="5" name="矩形 4"/>
          <p:cNvSpPr/>
          <p:nvPr/>
        </p:nvSpPr>
        <p:spPr>
          <a:xfrm>
            <a:off x="286438" y="1549303"/>
            <a:ext cx="8481127" cy="3970318"/>
          </a:xfrm>
          <a:prstGeom prst="rect">
            <a:avLst/>
          </a:prstGeom>
        </p:spPr>
        <p:txBody>
          <a:bodyPr wrap="square">
            <a:spAutoFit/>
          </a:bodyPr>
          <a:lstStyle/>
          <a:p>
            <a:pPr marL="457200" indent="-457200" algn="just">
              <a:lnSpc>
                <a:spcPct val="150000"/>
              </a:lnSpc>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命题逻辑</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(proposition logic)</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是应用一套形式化规则对以符号表示的描述性陈述进行推理的系统。</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在命题逻辑中，一个或真或假的描述性陈述被称为原子命题，</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对原子命题的内部结构不做任何解析。</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若干原子命题可通过逻辑运算符来构成复合命题。</a:t>
            </a:r>
            <a:endParaRPr lang="zh-CN" altLang="en-US" sz="2400" b="1"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626781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5584" y="923137"/>
            <a:ext cx="8376555" cy="957250"/>
          </a:xfrm>
          <a:prstGeom prst="rect">
            <a:avLst/>
          </a:prstGeom>
        </p:spPr>
        <p:txBody>
          <a:bodyPr wrap="square">
            <a:spAutoFit/>
          </a:bodyPr>
          <a:lstStyle/>
          <a:p>
            <a:pPr algn="ctr">
              <a:lnSpc>
                <a:spcPct val="150000"/>
              </a:lnSpc>
            </a:pPr>
            <a:r>
              <a:rPr lang="zh-CN" altLang="en-US" sz="2000" b="1" dirty="0">
                <a:ea typeface="黑体" panose="02010609060101010101" pitchFamily="49" charset="-122"/>
                <a:cs typeface="Times New Roman" panose="02020603050405020304" pitchFamily="18" charset="0"/>
              </a:rPr>
              <a:t>在搜索的过程中利用与所求解问题相关的辅助信息，其代表算法为</a:t>
            </a:r>
            <a:endParaRPr lang="en-US" altLang="zh-CN" sz="2000" b="1" dirty="0">
              <a:ea typeface="黑体" panose="02010609060101010101" pitchFamily="49" charset="-122"/>
              <a:cs typeface="Times New Roman" panose="02020603050405020304" pitchFamily="18" charset="0"/>
            </a:endParaRPr>
          </a:p>
          <a:p>
            <a:pPr algn="ctr">
              <a:lnSpc>
                <a:spcPct val="150000"/>
              </a:lnSpc>
            </a:pPr>
            <a:r>
              <a:rPr lang="zh-CN" altLang="en-US" sz="2000" b="1" dirty="0">
                <a:solidFill>
                  <a:srgbClr val="C00000"/>
                </a:solidFill>
                <a:ea typeface="黑体" panose="02010609060101010101" pitchFamily="49" charset="-122"/>
                <a:cs typeface="Times New Roman" panose="02020603050405020304" pitchFamily="18" charset="0"/>
              </a:rPr>
              <a:t>贪婪最佳优先搜索</a:t>
            </a:r>
            <a:r>
              <a:rPr lang="en-US" altLang="zh-CN" sz="2000" b="1" dirty="0">
                <a:ea typeface="黑体" panose="02010609060101010101" pitchFamily="49" charset="-122"/>
                <a:cs typeface="Times New Roman" panose="02020603050405020304" pitchFamily="18" charset="0"/>
              </a:rPr>
              <a:t>(Greedy best-first search)</a:t>
            </a:r>
            <a:r>
              <a:rPr lang="zh-CN" altLang="en-US" sz="2000" b="1" dirty="0">
                <a:ea typeface="黑体" panose="02010609060101010101" pitchFamily="49" charset="-122"/>
                <a:cs typeface="Times New Roman" panose="02020603050405020304" pitchFamily="18" charset="0"/>
              </a:rPr>
              <a:t>和</a:t>
            </a:r>
            <a:r>
              <a:rPr lang="en-US" altLang="zh-CN" sz="2000" b="1" dirty="0">
                <a:solidFill>
                  <a:srgbClr val="C00000"/>
                </a:solidFill>
                <a:ea typeface="黑体" panose="02010609060101010101" pitchFamily="49" charset="-122"/>
                <a:cs typeface="Times New Roman" panose="02020603050405020304" pitchFamily="18" charset="0"/>
              </a:rPr>
              <a:t>A*</a:t>
            </a:r>
            <a:r>
              <a:rPr lang="zh-CN" altLang="en-US" sz="2000" b="1" dirty="0">
                <a:solidFill>
                  <a:srgbClr val="C00000"/>
                </a:solidFill>
                <a:ea typeface="黑体" panose="02010609060101010101" pitchFamily="49" charset="-122"/>
                <a:cs typeface="Times New Roman" panose="02020603050405020304" pitchFamily="18" charset="0"/>
              </a:rPr>
              <a:t>搜索</a:t>
            </a:r>
            <a:r>
              <a:rPr lang="zh-CN" altLang="en-US" sz="2000" b="1" dirty="0">
                <a:ea typeface="黑体" panose="02010609060101010101" pitchFamily="49" charset="-122"/>
                <a:cs typeface="Times New Roman" panose="02020603050405020304" pitchFamily="18" charset="0"/>
              </a:rPr>
              <a:t>。</a:t>
            </a:r>
          </a:p>
        </p:txBody>
      </p:sp>
      <p:grpSp>
        <p:nvGrpSpPr>
          <p:cNvPr id="12" name="组合 11"/>
          <p:cNvGrpSpPr/>
          <p:nvPr/>
        </p:nvGrpSpPr>
        <p:grpSpPr>
          <a:xfrm>
            <a:off x="2258220" y="2297412"/>
            <a:ext cx="4271281" cy="3628305"/>
            <a:chOff x="135465" y="2087052"/>
            <a:chExt cx="4271281" cy="3628305"/>
          </a:xfrm>
        </p:grpSpPr>
        <p:sp>
          <p:nvSpPr>
            <p:cNvPr id="13" name="矩形 12"/>
            <p:cNvSpPr/>
            <p:nvPr/>
          </p:nvSpPr>
          <p:spPr>
            <a:xfrm>
              <a:off x="135465" y="4844606"/>
              <a:ext cx="4271281" cy="870751"/>
            </a:xfrm>
            <a:prstGeom prst="rect">
              <a:avLst/>
            </a:prstGeom>
          </p:spPr>
          <p:txBody>
            <a:bodyPr wrap="square">
              <a:spAutoFit/>
            </a:bodyPr>
            <a:lstStyle/>
            <a:p>
              <a:pPr algn="ctr">
                <a:lnSpc>
                  <a:spcPct val="150000"/>
                </a:lnSpc>
              </a:pPr>
              <a:r>
                <a:rPr lang="zh-CN" altLang="en-US" b="1" dirty="0">
                  <a:ea typeface="黑体" panose="02010609060101010101" pitchFamily="49" charset="-122"/>
                  <a:cs typeface="Times New Roman" panose="02020603050405020304" pitchFamily="18" charset="0"/>
                </a:rPr>
                <a:t>问题：寻找从城市</a:t>
              </a:r>
              <a:r>
                <a:rPr lang="en-US" altLang="zh-CN" b="1" dirty="0">
                  <a:ea typeface="黑体" panose="02010609060101010101" pitchFamily="49" charset="-122"/>
                  <a:cs typeface="Times New Roman" panose="02020603050405020304" pitchFamily="18" charset="0"/>
                </a:rPr>
                <a:t>A</a:t>
              </a:r>
              <a:r>
                <a:rPr lang="zh-CN" altLang="en-US" b="1" dirty="0">
                  <a:ea typeface="黑体" panose="02010609060101010101" pitchFamily="49" charset="-122"/>
                  <a:cs typeface="Times New Roman" panose="02020603050405020304" pitchFamily="18" charset="0"/>
                </a:rPr>
                <a:t>到城市</a:t>
              </a:r>
              <a:r>
                <a:rPr lang="en-US" altLang="zh-CN" b="1" dirty="0">
                  <a:ea typeface="黑体" panose="02010609060101010101" pitchFamily="49" charset="-122"/>
                  <a:cs typeface="Times New Roman" panose="02020603050405020304" pitchFamily="18" charset="0"/>
                </a:rPr>
                <a:t>K</a:t>
              </a:r>
              <a:r>
                <a:rPr lang="zh-CN" altLang="en-US" b="1" dirty="0">
                  <a:ea typeface="黑体" panose="02010609060101010101" pitchFamily="49" charset="-122"/>
                  <a:cs typeface="Times New Roman" panose="02020603050405020304" pitchFamily="18" charset="0"/>
                </a:rPr>
                <a:t>之间</a:t>
              </a:r>
              <a:endParaRPr lang="en-US" altLang="zh-CN" b="1" dirty="0">
                <a:ea typeface="黑体" panose="02010609060101010101" pitchFamily="49" charset="-122"/>
                <a:cs typeface="Times New Roman" panose="02020603050405020304" pitchFamily="18" charset="0"/>
              </a:endParaRPr>
            </a:p>
            <a:p>
              <a:pPr algn="ctr">
                <a:lnSpc>
                  <a:spcPct val="150000"/>
                </a:lnSpc>
              </a:pPr>
              <a:r>
                <a:rPr lang="zh-CN" altLang="en-US" b="1" dirty="0">
                  <a:ea typeface="黑体" panose="02010609060101010101" pitchFamily="49" charset="-122"/>
                  <a:cs typeface="Times New Roman" panose="02020603050405020304" pitchFamily="18" charset="0"/>
                </a:rPr>
                <a:t>行驶时间最短路线？</a:t>
              </a:r>
              <a:endParaRPr lang="en-US" altLang="zh-CN" b="1" dirty="0">
                <a:ea typeface="黑体" panose="02010609060101010101" pitchFamily="49" charset="-122"/>
                <a:cs typeface="Times New Roman" panose="02020603050405020304" pitchFamily="18" charset="0"/>
              </a:endParaRP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07" y="2087052"/>
              <a:ext cx="4131039" cy="253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椭圆 19"/>
            <p:cNvSpPr/>
            <p:nvPr/>
          </p:nvSpPr>
          <p:spPr>
            <a:xfrm>
              <a:off x="749147" y="26392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21" name="椭圆 20"/>
            <p:cNvSpPr/>
            <p:nvPr/>
          </p:nvSpPr>
          <p:spPr>
            <a:xfrm>
              <a:off x="2851533" y="37060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p:sp>
        <p:nvSpPr>
          <p:cNvPr id="9" name="标题 3">
            <a:extLst>
              <a:ext uri="{FF2B5EF4-FFF2-40B4-BE49-F238E27FC236}">
                <a16:creationId xmlns:a16="http://schemas.microsoft.com/office/drawing/2014/main" xmlns="" id="{B4DC7B51-8982-410C-95F9-2DE597C228DD}"/>
              </a:ext>
            </a:extLst>
          </p:cNvPr>
          <p:cNvSpPr txBox="1">
            <a:spLocks/>
          </p:cNvSpPr>
          <p:nvPr/>
        </p:nvSpPr>
        <p:spPr>
          <a:xfrm>
            <a:off x="0" y="13665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搜索算法：启发式搜索</a:t>
            </a:r>
            <a:r>
              <a:rPr lang="en-US" altLang="zh-CN"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有信息搜索</a:t>
            </a:r>
            <a:r>
              <a:rPr lang="en-US" altLang="zh-CN"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609312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p:cNvSpPr txBox="1">
            <a:spLocks/>
          </p:cNvSpPr>
          <p:nvPr/>
        </p:nvSpPr>
        <p:spPr>
          <a:xfrm>
            <a:off x="0" y="13665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搜索算法：启发函数与评价函数</a:t>
            </a:r>
          </a:p>
        </p:txBody>
      </p:sp>
      <p:sp>
        <p:nvSpPr>
          <p:cNvPr id="17" name="圆角矩形 16"/>
          <p:cNvSpPr/>
          <p:nvPr/>
        </p:nvSpPr>
        <p:spPr bwMode="auto">
          <a:xfrm>
            <a:off x="5121901" y="5432631"/>
            <a:ext cx="3272009" cy="790277"/>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辅助信息（启发函数）：</a:t>
            </a:r>
            <a:endPar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endParaRP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任意一个城市与终点城市</a:t>
            </a:r>
            <a:r>
              <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K</a:t>
            </a: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之间的直线距离</a:t>
            </a: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nvPr>
            </p:nvGraphicFramePr>
            <p:xfrm>
              <a:off x="225845" y="1183055"/>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xmlns="" val="20000"/>
                        </a:ext>
                      </a:extLst>
                    </a:gridCol>
                    <a:gridCol w="3348680">
                      <a:extLst>
                        <a:ext uri="{9D8B030D-6E8A-4147-A177-3AD203B41FA5}">
                          <a16:colId xmlns:a16="http://schemas.microsoft.com/office/drawing/2014/main" xmlns="" val="20001"/>
                        </a:ext>
                      </a:extLst>
                    </a:gridCol>
                    <a:gridCol w="2277935">
                      <a:extLst>
                        <a:ext uri="{9D8B030D-6E8A-4147-A177-3AD203B41FA5}">
                          <a16:colId xmlns:a16="http://schemas.microsoft.com/office/drawing/2014/main" xmlns="" val="20002"/>
                        </a:ext>
                      </a:extLst>
                    </a:gridCol>
                  </a:tblGrid>
                  <a:tr h="507884">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492257">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从当前节点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出发，根据评价函数来选择后续结点。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703224">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计算从结点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到目标结点之间所形成路径的最小代价值，这里将两点之间的直线距离作为启发函数。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1842069001"/>
                  </p:ext>
                </p:extLst>
              </p:nvPr>
            </p:nvGraphicFramePr>
            <p:xfrm>
              <a:off x="225845" y="1183055"/>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 xmlns:a16="http://schemas.microsoft.com/office/drawing/2014/main" xmlns:a14="http://schemas.microsoft.com/office/drawing/2010/main" val="20000"/>
                        </a:ext>
                      </a:extLst>
                    </a:gridCol>
                    <a:gridCol w="3348680">
                      <a:extLst>
                        <a:ext uri="{9D8B030D-6E8A-4147-A177-3AD203B41FA5}">
                          <a16:colId xmlns="" xmlns:a16="http://schemas.microsoft.com/office/drawing/2014/main" xmlns:a14="http://schemas.microsoft.com/office/drawing/2010/main" val="20001"/>
                        </a:ext>
                      </a:extLst>
                    </a:gridCol>
                    <a:gridCol w="2277935">
                      <a:extLst>
                        <a:ext uri="{9D8B030D-6E8A-4147-A177-3AD203B41FA5}">
                          <a16:colId xmlns="" xmlns:a16="http://schemas.microsoft.com/office/drawing/2014/main" xmlns:a14="http://schemas.microsoft.com/office/drawing/2010/main" val="20002"/>
                        </a:ext>
                      </a:extLst>
                    </a:gridCol>
                  </a:tblGrid>
                  <a:tr h="518160">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xmlns:a14="http://schemas.microsoft.com/office/drawing/2010/main" val="10000"/>
                      </a:ext>
                    </a:extLst>
                  </a:tr>
                  <a:tr h="518160">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91621" t="-101176" r="-68124" b="-152941"/>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a:t>
                          </a:r>
                          <a:r>
                            <a:rPr lang="zh-CN" altLang="en-US" sz="1400" b="1" dirty="0" smtClean="0">
                              <a:latin typeface="华文楷体" panose="02010600040101010101" pitchFamily="2" charset="-122"/>
                              <a:ea typeface="华文楷体" panose="02010600040101010101" pitchFamily="2" charset="-122"/>
                              <a:cs typeface="Times New Roman" panose="02020603050405020304" pitchFamily="18" charset="0"/>
                            </a:rPr>
                            <a:t>个结点是</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xmlns:a14="http://schemas.microsoft.com/office/drawing/2010/main" val="10001"/>
                      </a:ext>
                    </a:extLst>
                  </a:tr>
                  <a:tr h="731520">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91621" t="-142500" r="-68124" b="-8333"/>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xmlns:a14="http://schemas.microsoft.com/office/drawing/2010/main" val="10002"/>
                      </a:ext>
                    </a:extLst>
                  </a:tr>
                </a:tbl>
              </a:graphicData>
            </a:graphic>
          </p:graphicFrame>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337" y="4217274"/>
            <a:ext cx="4118071" cy="106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组合 2"/>
          <p:cNvGrpSpPr/>
          <p:nvPr/>
        </p:nvGrpSpPr>
        <p:grpSpPr>
          <a:xfrm>
            <a:off x="45934" y="3978127"/>
            <a:ext cx="4271281" cy="2495975"/>
            <a:chOff x="45934" y="3784304"/>
            <a:chExt cx="4271281" cy="2495975"/>
          </a:xfrm>
        </p:grpSpPr>
        <p:grpSp>
          <p:nvGrpSpPr>
            <p:cNvPr id="13" name="组合 12"/>
            <p:cNvGrpSpPr/>
            <p:nvPr/>
          </p:nvGrpSpPr>
          <p:grpSpPr>
            <a:xfrm>
              <a:off x="45934" y="3784304"/>
              <a:ext cx="4271281" cy="2495975"/>
              <a:chOff x="135465" y="2994962"/>
              <a:chExt cx="4271281" cy="2495975"/>
            </a:xfrm>
          </p:grpSpPr>
          <p:sp>
            <p:nvSpPr>
              <p:cNvPr id="18" name="矩形 17"/>
              <p:cNvSpPr/>
              <p:nvPr/>
            </p:nvSpPr>
            <p:spPr>
              <a:xfrm>
                <a:off x="135465" y="4844606"/>
                <a:ext cx="4271281" cy="646331"/>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之间</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行驶时间最短路线？</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147" y="2994962"/>
                <a:ext cx="3009001" cy="1849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2" name="椭圆 21"/>
            <p:cNvSpPr/>
            <p:nvPr/>
          </p:nvSpPr>
          <p:spPr>
            <a:xfrm>
              <a:off x="1017571" y="4133223"/>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23" name="椭圆 22"/>
            <p:cNvSpPr/>
            <p:nvPr/>
          </p:nvSpPr>
          <p:spPr>
            <a:xfrm>
              <a:off x="2504848" y="4944754"/>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p:sp>
        <p:nvSpPr>
          <p:cNvPr id="24" name="矩形 23"/>
          <p:cNvSpPr/>
          <p:nvPr/>
        </p:nvSpPr>
        <p:spPr>
          <a:xfrm>
            <a:off x="691270" y="3353294"/>
            <a:ext cx="7938543" cy="369332"/>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贪婪最佳优先搜索</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(Greedy best-first search)</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83274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p:cNvSpPr txBox="1">
            <a:spLocks/>
          </p:cNvSpPr>
          <p:nvPr/>
        </p:nvSpPr>
        <p:spPr>
          <a:xfrm>
            <a:off x="0" y="13665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搜索算法：</a:t>
            </a:r>
            <a:r>
              <a:rPr lang="zh-CN" altLang="en-US"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贪婪最佳优先搜索</a:t>
            </a:r>
            <a:endPar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圆角矩形 16"/>
          <p:cNvSpPr/>
          <p:nvPr/>
        </p:nvSpPr>
        <p:spPr bwMode="auto">
          <a:xfrm>
            <a:off x="5177928" y="3103529"/>
            <a:ext cx="3272009" cy="790277"/>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辅助信息（启发函数）：</a:t>
            </a:r>
            <a:endPar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endParaRP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任意一个城市与终点城市</a:t>
            </a:r>
            <a:r>
              <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K</a:t>
            </a: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之间的直线距离</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745" y="1837726"/>
            <a:ext cx="4118071" cy="106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组合 2"/>
          <p:cNvGrpSpPr/>
          <p:nvPr/>
        </p:nvGrpSpPr>
        <p:grpSpPr>
          <a:xfrm>
            <a:off x="295118" y="1446076"/>
            <a:ext cx="4271281" cy="2434419"/>
            <a:chOff x="45934" y="3784304"/>
            <a:chExt cx="4271281" cy="2434419"/>
          </a:xfrm>
        </p:grpSpPr>
        <p:grpSp>
          <p:nvGrpSpPr>
            <p:cNvPr id="13" name="组合 12"/>
            <p:cNvGrpSpPr/>
            <p:nvPr/>
          </p:nvGrpSpPr>
          <p:grpSpPr>
            <a:xfrm>
              <a:off x="45934" y="3784304"/>
              <a:ext cx="4271281" cy="2434419"/>
              <a:chOff x="135465" y="2994962"/>
              <a:chExt cx="4271281" cy="2434419"/>
            </a:xfrm>
          </p:grpSpPr>
          <p:sp>
            <p:nvSpPr>
              <p:cNvPr id="18" name="矩形 17"/>
              <p:cNvSpPr/>
              <p:nvPr/>
            </p:nvSpPr>
            <p:spPr>
              <a:xfrm>
                <a:off x="135465" y="4844606"/>
                <a:ext cx="4271281" cy="584775"/>
              </a:xfrm>
              <a:prstGeom prst="rect">
                <a:avLst/>
              </a:prstGeom>
            </p:spPr>
            <p:txBody>
              <a:bodyPr wrap="square">
                <a:spAutoFit/>
              </a:bodyPr>
              <a:lstStyle/>
              <a:p>
                <a:pPr algn="ct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之间</a:t>
                </a:r>
                <a:endParaRPr lang="en-US" altLang="zh-CN" sz="16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行驶时间最短路线？</a:t>
                </a:r>
                <a:endParaRPr lang="en-US" altLang="zh-CN" sz="1600"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147" y="2994962"/>
                <a:ext cx="3009001" cy="1849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2" name="椭圆 21"/>
            <p:cNvSpPr/>
            <p:nvPr/>
          </p:nvSpPr>
          <p:spPr>
            <a:xfrm>
              <a:off x="1017571" y="4133223"/>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23" name="椭圆 22"/>
            <p:cNvSpPr/>
            <p:nvPr/>
          </p:nvSpPr>
          <p:spPr>
            <a:xfrm>
              <a:off x="2504848" y="4944754"/>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p:sp>
        <p:nvSpPr>
          <p:cNvPr id="24" name="矩形 23"/>
          <p:cNvSpPr/>
          <p:nvPr/>
        </p:nvSpPr>
        <p:spPr>
          <a:xfrm>
            <a:off x="375559" y="1051856"/>
            <a:ext cx="8833556" cy="369332"/>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贪婪最佳优先搜索</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(Greedy best-first search)</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4" name="图片 13"/>
          <p:cNvPicPr/>
          <p:nvPr/>
        </p:nvPicPr>
        <p:blipFill>
          <a:blip r:embed="rId4"/>
          <a:stretch>
            <a:fillRect/>
          </a:stretch>
        </p:blipFill>
        <p:spPr>
          <a:xfrm>
            <a:off x="523948" y="3986982"/>
            <a:ext cx="3848538" cy="2012749"/>
          </a:xfrm>
          <a:prstGeom prst="rect">
            <a:avLst/>
          </a:prstGeom>
        </p:spPr>
      </p:pic>
      <p:sp>
        <p:nvSpPr>
          <p:cNvPr id="4" name="右箭头 3"/>
          <p:cNvSpPr/>
          <p:nvPr/>
        </p:nvSpPr>
        <p:spPr>
          <a:xfrm>
            <a:off x="4627085" y="5186828"/>
            <a:ext cx="431896" cy="351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5" name="矩形 4"/>
              <p:cNvSpPr/>
              <p:nvPr/>
            </p:nvSpPr>
            <p:spPr>
              <a:xfrm>
                <a:off x="5177928" y="4799402"/>
                <a:ext cx="3966072" cy="1200329"/>
              </a:xfrm>
              <a:prstGeom prst="rect">
                <a:avLst/>
              </a:prstGeom>
            </p:spPr>
            <p:txBody>
              <a:bodyPr wrap="square">
                <a:spAutoFit/>
              </a:bodyPr>
              <a:lstStyle/>
              <a:p>
                <a:pPr algn="just"/>
                <a:r>
                  <a:rPr lang="zh-CN" altLang="zh-CN" b="1" dirty="0">
                    <a:latin typeface="华文楷体" panose="02010600040101010101" pitchFamily="2" charset="-122"/>
                    <a:ea typeface="华文楷体" panose="02010600040101010101" pitchFamily="2" charset="-122"/>
                  </a:rPr>
                  <a:t>算法找到了一条从起始</a:t>
                </a:r>
                <a:r>
                  <a:rPr lang="zh-CN" altLang="en-US" b="1" dirty="0">
                    <a:latin typeface="华文楷体" panose="02010600040101010101" pitchFamily="2" charset="-122"/>
                    <a:ea typeface="华文楷体" panose="02010600040101010101" pitchFamily="2" charset="-122"/>
                  </a:rPr>
                  <a:t>结</a:t>
                </a:r>
                <a:r>
                  <a:rPr lang="zh-CN" altLang="zh-CN" b="1" dirty="0">
                    <a:latin typeface="华文楷体" panose="02010600040101010101" pitchFamily="2" charset="-122"/>
                    <a:ea typeface="华文楷体" panose="02010600040101010101" pitchFamily="2" charset="-122"/>
                  </a:rPr>
                  <a:t>点到终点</a:t>
                </a:r>
                <a:r>
                  <a:rPr lang="zh-CN" altLang="en-US" b="1" dirty="0">
                    <a:latin typeface="华文楷体" panose="02010600040101010101" pitchFamily="2" charset="-122"/>
                    <a:ea typeface="华文楷体" panose="02010600040101010101" pitchFamily="2" charset="-122"/>
                  </a:rPr>
                  <a:t>结</a:t>
                </a:r>
                <a:r>
                  <a:rPr lang="zh-CN" altLang="zh-CN" b="1" dirty="0">
                    <a:latin typeface="华文楷体" panose="02010600040101010101" pitchFamily="2" charset="-122"/>
                    <a:ea typeface="华文楷体" panose="02010600040101010101" pitchFamily="2" charset="-122"/>
                  </a:rPr>
                  <a:t>点的路径</a:t>
                </a:r>
                <a14:m>
                  <m:oMath xmlns:m="http://schemas.openxmlformats.org/officeDocument/2006/math">
                    <m:r>
                      <a:rPr lang="en-US" altLang="zh-CN" b="1" i="1">
                        <a:latin typeface="Cambria Math"/>
                      </a:rPr>
                      <m:t>𝐀</m:t>
                    </m:r>
                    <m:r>
                      <a:rPr lang="en-US" altLang="zh-CN" b="1">
                        <a:latin typeface="Cambria Math"/>
                      </a:rPr>
                      <m:t>→</m:t>
                    </m:r>
                    <m:r>
                      <a:rPr lang="en-US" altLang="zh-CN" b="1" i="1">
                        <a:latin typeface="Cambria Math"/>
                      </a:rPr>
                      <m:t>𝐄</m:t>
                    </m:r>
                    <m:r>
                      <a:rPr lang="en-US" altLang="zh-CN" b="1">
                        <a:latin typeface="Cambria Math"/>
                      </a:rPr>
                      <m:t>→</m:t>
                    </m:r>
                    <m:r>
                      <a:rPr lang="en-US" altLang="zh-CN" b="1" i="1">
                        <a:latin typeface="Cambria Math"/>
                      </a:rPr>
                      <m:t>𝐇</m:t>
                    </m:r>
                    <m:r>
                      <a:rPr lang="en-US" altLang="zh-CN" b="1">
                        <a:latin typeface="Cambria Math"/>
                      </a:rPr>
                      <m:t>→</m:t>
                    </m:r>
                    <m:r>
                      <a:rPr lang="en-US" altLang="zh-CN" b="1" i="1">
                        <a:latin typeface="Cambria Math"/>
                      </a:rPr>
                      <m:t>𝐉</m:t>
                    </m:r>
                    <m:r>
                      <a:rPr lang="en-US" altLang="zh-CN" b="1">
                        <a:latin typeface="Cambria Math"/>
                      </a:rPr>
                      <m:t>→</m:t>
                    </m:r>
                    <m:r>
                      <a:rPr lang="en-US" altLang="zh-CN" b="1" i="1">
                        <a:latin typeface="Cambria Math"/>
                      </a:rPr>
                      <m:t>𝐊</m:t>
                    </m:r>
                  </m:oMath>
                </a14:m>
                <a:r>
                  <a:rPr lang="zh-CN" altLang="zh-CN" b="1" dirty="0">
                    <a:latin typeface="华文楷体" panose="02010600040101010101" pitchFamily="2" charset="-122"/>
                    <a:ea typeface="华文楷体" panose="02010600040101010101" pitchFamily="2" charset="-122"/>
                  </a:rPr>
                  <a:t>，但这条路径并不是最短路径，实际上最短路径为</a:t>
                </a:r>
                <a14:m>
                  <m:oMath xmlns:m="http://schemas.openxmlformats.org/officeDocument/2006/math">
                    <m:r>
                      <a:rPr lang="en-US" altLang="zh-CN" b="1" i="1">
                        <a:latin typeface="Cambria Math"/>
                      </a:rPr>
                      <m:t>𝐀</m:t>
                    </m:r>
                    <m:r>
                      <a:rPr lang="en-US" altLang="zh-CN" b="1">
                        <a:latin typeface="Cambria Math"/>
                      </a:rPr>
                      <m:t>→</m:t>
                    </m:r>
                    <m:r>
                      <a:rPr lang="en-US" altLang="zh-CN" b="1" i="1">
                        <a:latin typeface="Cambria Math"/>
                      </a:rPr>
                      <m:t>𝐄</m:t>
                    </m:r>
                    <m:r>
                      <a:rPr lang="en-US" altLang="zh-CN" b="1">
                        <a:latin typeface="Cambria Math"/>
                      </a:rPr>
                      <m:t>→</m:t>
                    </m:r>
                    <m:r>
                      <a:rPr lang="en-US" altLang="zh-CN" b="1" i="1">
                        <a:latin typeface="Cambria Math"/>
                      </a:rPr>
                      <m:t>𝐆</m:t>
                    </m:r>
                    <m:r>
                      <a:rPr lang="en-US" altLang="zh-CN" b="1">
                        <a:latin typeface="Cambria Math"/>
                      </a:rPr>
                      <m:t>→</m:t>
                    </m:r>
                    <m:r>
                      <a:rPr lang="en-US" altLang="zh-CN" b="1" i="1">
                        <a:latin typeface="Cambria Math"/>
                      </a:rPr>
                      <m:t>𝐊</m:t>
                    </m:r>
                  </m:oMath>
                </a14:m>
                <a:r>
                  <a:rPr lang="zh-CN" altLang="zh-CN" b="1" dirty="0">
                    <a:latin typeface="华文楷体" panose="02010600040101010101" pitchFamily="2" charset="-122"/>
                    <a:ea typeface="华文楷体" panose="02010600040101010101" pitchFamily="2" charset="-122"/>
                  </a:rPr>
                  <a:t>。</a:t>
                </a:r>
              </a:p>
            </p:txBody>
          </p:sp>
        </mc:Choice>
        <mc:Fallback xmlns="">
          <p:sp>
            <p:nvSpPr>
              <p:cNvPr id="5" name="矩形 4"/>
              <p:cNvSpPr>
                <a:spLocks noRot="1" noChangeAspect="1" noMove="1" noResize="1" noEditPoints="1" noAdjustHandles="1" noChangeArrowheads="1" noChangeShapeType="1" noTextEdit="1"/>
              </p:cNvSpPr>
              <p:nvPr/>
            </p:nvSpPr>
            <p:spPr>
              <a:xfrm>
                <a:off x="5177928" y="4799402"/>
                <a:ext cx="3966072" cy="1200329"/>
              </a:xfrm>
              <a:prstGeom prst="rect">
                <a:avLst/>
              </a:prstGeom>
              <a:blipFill rotWithShape="1">
                <a:blip r:embed="rId5"/>
                <a:stretch>
                  <a:fillRect l="-1229" t="-2030" r="-1382" b="-7614"/>
                </a:stretch>
              </a:blipFill>
            </p:spPr>
            <p:txBody>
              <a:bodyPr/>
              <a:lstStyle/>
              <a:p>
                <a:r>
                  <a:rPr lang="zh-CN" altLang="en-US">
                    <a:noFill/>
                  </a:rPr>
                  <a:t> </a:t>
                </a:r>
              </a:p>
            </p:txBody>
          </p:sp>
        </mc:Fallback>
      </mc:AlternateContent>
      <p:sp>
        <p:nvSpPr>
          <p:cNvPr id="2" name="矩形 1"/>
          <p:cNvSpPr/>
          <p:nvPr/>
        </p:nvSpPr>
        <p:spPr>
          <a:xfrm>
            <a:off x="1103580" y="6086686"/>
            <a:ext cx="3057247" cy="338554"/>
          </a:xfrm>
          <a:prstGeom prst="rect">
            <a:avLst/>
          </a:prstGeom>
        </p:spPr>
        <p:txBody>
          <a:bodyPr wrap="none">
            <a:spAutoFit/>
          </a:bodyPr>
          <a:lstStyle/>
          <a:p>
            <a:r>
              <a:rPr lang="zh-CN" altLang="en-US" sz="1600" dirty="0">
                <a:ea typeface="黑体" panose="02010609060101010101" pitchFamily="49" charset="-122"/>
              </a:rPr>
              <a:t>图</a:t>
            </a:r>
            <a:r>
              <a:rPr lang="en-US" altLang="zh-CN" sz="1600" dirty="0">
                <a:ea typeface="黑体" panose="02010609060101010101" pitchFamily="49" charset="-122"/>
              </a:rPr>
              <a:t>3.4 </a:t>
            </a:r>
            <a:r>
              <a:rPr lang="zh-CN" altLang="en-US" sz="1600" dirty="0">
                <a:ea typeface="黑体" panose="02010609060101010101" pitchFamily="49" charset="-122"/>
              </a:rPr>
              <a:t>贪婪最佳优先搜索的过程</a:t>
            </a:r>
          </a:p>
        </p:txBody>
      </p:sp>
    </p:spTree>
    <p:extLst>
      <p:ext uri="{BB962C8B-B14F-4D97-AF65-F5344CB8AC3E}">
        <p14:creationId xmlns:p14="http://schemas.microsoft.com/office/powerpoint/2010/main" val="4387963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p:cNvSpPr txBox="1">
            <a:spLocks/>
          </p:cNvSpPr>
          <p:nvPr/>
        </p:nvSpPr>
        <p:spPr>
          <a:xfrm>
            <a:off x="-182236" y="179170"/>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a:t>
            </a:r>
          </a:p>
          <a:p>
            <a:endParaRPr lang="zh-CN" altLang="en-US" sz="28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 name="矩形 1"/>
              <p:cNvSpPr/>
              <p:nvPr/>
            </p:nvSpPr>
            <p:spPr>
              <a:xfrm>
                <a:off x="506007" y="820754"/>
                <a:ext cx="8321905" cy="2308324"/>
              </a:xfrm>
              <a:prstGeom prst="rect">
                <a:avLst/>
              </a:prstGeom>
            </p:spPr>
            <p:txBody>
              <a:bodyPr wrap="square">
                <a:spAutoFit/>
              </a:bodyPr>
              <a:lstStyle/>
              <a:p>
                <a:pPr algn="ctr">
                  <a:lnSpc>
                    <a:spcPct val="150000"/>
                  </a:lnSpc>
                </a:pPr>
                <a:r>
                  <a:rPr lang="zh-CN" altLang="en-US" b="1" dirty="0">
                    <a:latin typeface="华文楷体" panose="02010600040101010101" pitchFamily="2" charset="-122"/>
                    <a:ea typeface="华文楷体" panose="02010600040101010101" pitchFamily="2" charset="-122"/>
                  </a:rPr>
                  <a:t>评价函数：</a:t>
                </a:r>
                <a14:m>
                  <m:oMath xmlns:m="http://schemas.openxmlformats.org/officeDocument/2006/math">
                    <m:r>
                      <a:rPr lang="en-US" altLang="zh-CN" b="1" i="0" smtClean="0">
                        <a:latin typeface="Cambria Math"/>
                        <a:ea typeface="黑体" panose="02010609060101010101" pitchFamily="49" charset="-122"/>
                      </a:rPr>
                      <m:t>𝐟</m:t>
                    </m:r>
                    <m:d>
                      <m:dPr>
                        <m:ctrlPr>
                          <a:rPr lang="en-US" altLang="zh-CN" b="1" i="1" smtClean="0">
                            <a:latin typeface="Cambria Math" charset="0"/>
                            <a:ea typeface="黑体" panose="02010609060101010101" pitchFamily="49" charset="-122"/>
                          </a:rPr>
                        </m:ctrlPr>
                      </m:dPr>
                      <m:e>
                        <m:r>
                          <a:rPr lang="en-US" altLang="zh-CN" b="1" i="1">
                            <a:latin typeface="Cambria Math"/>
                            <a:ea typeface="黑体" panose="02010609060101010101" pitchFamily="49" charset="-122"/>
                          </a:rPr>
                          <m:t>𝒏</m:t>
                        </m:r>
                      </m:e>
                    </m:d>
                    <m:r>
                      <a:rPr lang="en-US" altLang="zh-CN" b="1" i="0" smtClean="0">
                        <a:latin typeface="Cambria Math"/>
                        <a:ea typeface="黑体" panose="02010609060101010101" pitchFamily="49" charset="-122"/>
                      </a:rPr>
                      <m:t>=</m:t>
                    </m:r>
                    <m:r>
                      <a:rPr lang="en-US" altLang="zh-CN" b="1" i="0" smtClean="0">
                        <a:latin typeface="Cambria Math"/>
                        <a:ea typeface="黑体" panose="02010609060101010101" pitchFamily="49" charset="-122"/>
                      </a:rPr>
                      <m:t>𝐠</m:t>
                    </m:r>
                    <m:d>
                      <m:dPr>
                        <m:ctrlPr>
                          <a:rPr lang="en-US" altLang="zh-CN" b="1" i="1" smtClean="0">
                            <a:latin typeface="Cambria Math" charset="0"/>
                            <a:ea typeface="黑体" panose="02010609060101010101" pitchFamily="49" charset="-122"/>
                          </a:rPr>
                        </m:ctrlPr>
                      </m:dPr>
                      <m:e>
                        <m:r>
                          <a:rPr lang="en-US" altLang="zh-CN" b="1" i="1" smtClean="0">
                            <a:latin typeface="Cambria Math"/>
                            <a:ea typeface="黑体" panose="02010609060101010101" pitchFamily="49" charset="-122"/>
                          </a:rPr>
                          <m:t>𝒏</m:t>
                        </m:r>
                      </m:e>
                    </m:d>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𝒉</m:t>
                    </m:r>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𝒏</m:t>
                    </m:r>
                    <m:r>
                      <a:rPr lang="en-US" altLang="zh-CN" b="1" i="1" smtClean="0">
                        <a:latin typeface="Cambria Math"/>
                        <a:ea typeface="黑体" panose="02010609060101010101" pitchFamily="49" charset="-122"/>
                      </a:rPr>
                      <m:t>)</m:t>
                    </m:r>
                  </m:oMath>
                </a14:m>
                <a:endParaRPr lang="en-US" altLang="zh-CN" b="1"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14:m>
                  <m:oMath xmlns:m="http://schemas.openxmlformats.org/officeDocument/2006/math">
                    <m:r>
                      <a:rPr lang="en-US" altLang="zh-CN" b="1" i="1">
                        <a:latin typeface="Cambria Math"/>
                        <a:ea typeface="黑体" panose="02010609060101010101" pitchFamily="49" charset="-122"/>
                      </a:rPr>
                      <m:t>𝐠</m:t>
                    </m:r>
                    <m:d>
                      <m:dPr>
                        <m:ctrlPr>
                          <a:rPr lang="en-US" altLang="zh-CN" b="1" i="1">
                            <a:latin typeface="Cambria Math" charset="0"/>
                            <a:ea typeface="黑体" panose="02010609060101010101" pitchFamily="49" charset="-122"/>
                          </a:rPr>
                        </m:ctrlPr>
                      </m:dPr>
                      <m:e>
                        <m:r>
                          <a:rPr lang="en-US" altLang="zh-CN" b="1" i="1">
                            <a:latin typeface="Cambria Math"/>
                            <a:ea typeface="黑体" panose="02010609060101010101" pitchFamily="49" charset="-122"/>
                          </a:rPr>
                          <m:t>𝒏</m:t>
                        </m:r>
                      </m:e>
                    </m:d>
                  </m:oMath>
                </a14:m>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表示从起始结点到结点</a:t>
                </a:r>
                <a14:m>
                  <m:oMath xmlns:m="http://schemas.openxmlformats.org/officeDocument/2006/math">
                    <m:r>
                      <a:rPr lang="en-US" altLang="zh-CN" b="1" i="1">
                        <a:latin typeface="Cambria Math"/>
                        <a:ea typeface="黑体" panose="02010609060101010101" pitchFamily="49" charset="-122"/>
                      </a:rPr>
                      <m:t>𝒏</m:t>
                    </m:r>
                  </m:oMath>
                </a14:m>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的开销代价值，</a:t>
                </a:r>
                <a14:m>
                  <m:oMath xmlns:m="http://schemas.openxmlformats.org/officeDocument/2006/math">
                    <m:r>
                      <a:rPr lang="en-US" altLang="zh-CN" b="1" i="1">
                        <a:latin typeface="Cambria Math"/>
                        <a:ea typeface="黑体" panose="02010609060101010101" pitchFamily="49" charset="-122"/>
                      </a:rPr>
                      <m:t>𝒉</m:t>
                    </m:r>
                    <m:d>
                      <m:dPr>
                        <m:ctrlPr>
                          <a:rPr lang="en-US" altLang="zh-CN" b="1" i="1">
                            <a:latin typeface="Cambria Math" charset="0"/>
                            <a:ea typeface="黑体" panose="02010609060101010101" pitchFamily="49" charset="-122"/>
                          </a:rPr>
                        </m:ctrlPr>
                      </m:dPr>
                      <m:e>
                        <m:r>
                          <a:rPr lang="en-US" altLang="zh-CN" b="1" i="1">
                            <a:latin typeface="Cambria Math"/>
                            <a:ea typeface="黑体" panose="02010609060101010101" pitchFamily="49" charset="-122"/>
                          </a:rPr>
                          <m:t>𝒏</m:t>
                        </m:r>
                      </m:e>
                    </m:d>
                  </m:oMath>
                </a14:m>
                <a:r>
                  <a:rPr lang="zh-CN" altLang="en-US" b="1" dirty="0">
                    <a:latin typeface="华文楷体" panose="02010600040101010101" pitchFamily="2" charset="-122"/>
                    <a:ea typeface="华文楷体" panose="02010600040101010101" pitchFamily="2" charset="-122"/>
                  </a:rPr>
                  <a:t>表示从结点</a:t>
                </a:r>
                <a14:m>
                  <m:oMath xmlns:m="http://schemas.openxmlformats.org/officeDocument/2006/math">
                    <m:r>
                      <a:rPr lang="en-US" altLang="zh-CN" b="1" i="1">
                        <a:latin typeface="Cambria Math"/>
                        <a:ea typeface="黑体" panose="02010609060101010101" pitchFamily="49" charset="-122"/>
                      </a:rPr>
                      <m:t>𝒏</m:t>
                    </m:r>
                  </m:oMath>
                </a14:m>
                <a:r>
                  <a:rPr lang="zh-CN" altLang="en-US" b="1" dirty="0">
                    <a:latin typeface="华文楷体" panose="02010600040101010101" pitchFamily="2" charset="-122"/>
                    <a:ea typeface="华文楷体" panose="02010600040101010101" pitchFamily="2" charset="-122"/>
                  </a:rPr>
                  <a:t>到目标结点路径中所估算的最小开销代价值。</a:t>
                </a:r>
                <a:endParaRPr lang="en-US" altLang="zh-CN" b="1"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14:m>
                  <m:oMath xmlns:m="http://schemas.openxmlformats.org/officeDocument/2006/math">
                    <m:r>
                      <a:rPr lang="en-US" altLang="zh-CN" b="1" i="1">
                        <a:latin typeface="Cambria Math"/>
                        <a:ea typeface="黑体" panose="02010609060101010101" pitchFamily="49" charset="-122"/>
                      </a:rPr>
                      <m:t>𝐟</m:t>
                    </m:r>
                    <m:d>
                      <m:dPr>
                        <m:ctrlPr>
                          <a:rPr lang="en-US" altLang="zh-CN" b="1" i="1">
                            <a:latin typeface="Cambria Math" charset="0"/>
                            <a:ea typeface="黑体" panose="02010609060101010101" pitchFamily="49" charset="-122"/>
                          </a:rPr>
                        </m:ctrlPr>
                      </m:dPr>
                      <m:e>
                        <m:r>
                          <a:rPr lang="en-US" altLang="zh-CN" b="1" i="1">
                            <a:latin typeface="Cambria Math"/>
                            <a:ea typeface="黑体" panose="02010609060101010101" pitchFamily="49" charset="-122"/>
                          </a:rPr>
                          <m:t>𝒏</m:t>
                        </m:r>
                      </m:e>
                    </m:d>
                  </m:oMath>
                </a14:m>
                <a:r>
                  <a:rPr lang="zh-CN" altLang="en-US" b="1" dirty="0">
                    <a:latin typeface="华文楷体" panose="02010600040101010101" pitchFamily="2" charset="-122"/>
                    <a:ea typeface="华文楷体" panose="02010600040101010101" pitchFamily="2" charset="-122"/>
                  </a:rPr>
                  <a:t>可视为经过结点</a:t>
                </a:r>
                <a14:m>
                  <m:oMath xmlns:m="http://schemas.openxmlformats.org/officeDocument/2006/math">
                    <m:r>
                      <a:rPr lang="en-US" altLang="zh-CN" b="1" i="1">
                        <a:latin typeface="Cambria Math"/>
                        <a:ea typeface="黑体" panose="02010609060101010101" pitchFamily="49" charset="-122"/>
                      </a:rPr>
                      <m:t>𝒏</m:t>
                    </m:r>
                    <m:r>
                      <a:rPr lang="en-US" altLang="zh-CN" b="1" i="1">
                        <a:latin typeface="Cambria Math"/>
                        <a:ea typeface="黑体" panose="02010609060101010101" pitchFamily="49" charset="-122"/>
                      </a:rPr>
                      <m:t> </m:t>
                    </m:r>
                  </m:oMath>
                </a14:m>
                <a:r>
                  <a:rPr lang="zh-CN" altLang="en-US" b="1" dirty="0">
                    <a:latin typeface="华文楷体" panose="02010600040101010101" pitchFamily="2" charset="-122"/>
                    <a:ea typeface="华文楷体" panose="02010600040101010101" pitchFamily="2" charset="-122"/>
                  </a:rPr>
                  <a:t>、具有最小开销代价值的路径。</a:t>
                </a:r>
                <a:endParaRPr lang="en-US" altLang="zh-CN" b="1" dirty="0">
                  <a:latin typeface="华文楷体" panose="02010600040101010101" pitchFamily="2" charset="-122"/>
                  <a:ea typeface="华文楷体" panose="02010600040101010101" pitchFamily="2" charset="-122"/>
                </a:endParaRPr>
              </a:p>
              <a:p>
                <a:endParaRPr lang="en-US" altLang="zh-CN" b="1" dirty="0">
                  <a:latin typeface="华文楷体" panose="02010600040101010101" pitchFamily="2" charset="-122"/>
                  <a:ea typeface="华文楷体" panose="02010600040101010101" pitchFamily="2" charset="-122"/>
                </a:endParaRPr>
              </a:p>
              <a:p>
                <a:endParaRPr lang="zh-CN" altLang="en-US" b="1" dirty="0">
                  <a:latin typeface="华文楷体" panose="02010600040101010101" pitchFamily="2" charset="-122"/>
                  <a:ea typeface="华文楷体" panose="02010600040101010101" pitchFamily="2"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06007" y="820754"/>
                <a:ext cx="8321905" cy="2308324"/>
              </a:xfrm>
              <a:prstGeom prst="rect">
                <a:avLst/>
              </a:prstGeom>
              <a:blipFill rotWithShape="1">
                <a:blip r:embed="rId2"/>
                <a:stretch>
                  <a:fillRect l="-440"/>
                </a:stretch>
              </a:blipFill>
            </p:spPr>
            <p:txBody>
              <a:bodyPr/>
              <a:lstStyle/>
              <a:p>
                <a:r>
                  <a:rPr lang="zh-CN" altLang="en-US">
                    <a:noFill/>
                  </a:rPr>
                  <a:t> </a:t>
                </a:r>
              </a:p>
            </p:txBody>
          </p:sp>
        </mc:Fallback>
      </mc:AlternateContent>
      <p:sp>
        <p:nvSpPr>
          <p:cNvPr id="11" name="圆角矩形 10"/>
          <p:cNvSpPr/>
          <p:nvPr/>
        </p:nvSpPr>
        <p:spPr bwMode="auto">
          <a:xfrm>
            <a:off x="5153929" y="5222971"/>
            <a:ext cx="3375383" cy="596944"/>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辅助信息：任意一个城市与终点城市</a:t>
            </a:r>
            <a:r>
              <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K</a:t>
            </a: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之间的直线距离</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693" y="3878270"/>
            <a:ext cx="4118071" cy="106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组合 14"/>
          <p:cNvGrpSpPr/>
          <p:nvPr/>
        </p:nvGrpSpPr>
        <p:grpSpPr>
          <a:xfrm>
            <a:off x="97290" y="3639123"/>
            <a:ext cx="4271281" cy="2495975"/>
            <a:chOff x="45934" y="3784304"/>
            <a:chExt cx="4271281" cy="2495975"/>
          </a:xfrm>
        </p:grpSpPr>
        <p:grpSp>
          <p:nvGrpSpPr>
            <p:cNvPr id="16" name="组合 15"/>
            <p:cNvGrpSpPr/>
            <p:nvPr/>
          </p:nvGrpSpPr>
          <p:grpSpPr>
            <a:xfrm>
              <a:off x="45934" y="3784304"/>
              <a:ext cx="4271281" cy="2495975"/>
              <a:chOff x="135465" y="2994962"/>
              <a:chExt cx="4271281" cy="2495975"/>
            </a:xfrm>
          </p:grpSpPr>
          <p:sp>
            <p:nvSpPr>
              <p:cNvPr id="24" name="矩形 23"/>
              <p:cNvSpPr/>
              <p:nvPr/>
            </p:nvSpPr>
            <p:spPr>
              <a:xfrm>
                <a:off x="135465" y="4844606"/>
                <a:ext cx="4271281" cy="646331"/>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之间行驶时间最短路线？</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147" y="2994962"/>
                <a:ext cx="3009001" cy="1849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7" name="椭圆 16"/>
            <p:cNvSpPr/>
            <p:nvPr/>
          </p:nvSpPr>
          <p:spPr>
            <a:xfrm>
              <a:off x="1017571" y="4133223"/>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23" name="椭圆 22"/>
            <p:cNvSpPr/>
            <p:nvPr/>
          </p:nvSpPr>
          <p:spPr>
            <a:xfrm>
              <a:off x="2504848" y="4944754"/>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mc:AlternateContent xmlns:mc="http://schemas.openxmlformats.org/markup-compatibility/2006" xmlns:a14="http://schemas.microsoft.com/office/drawing/2010/main">
        <mc:Choice Requires="a14">
          <p:sp>
            <p:nvSpPr>
              <p:cNvPr id="3" name="矩形 2"/>
              <p:cNvSpPr/>
              <p:nvPr/>
            </p:nvSpPr>
            <p:spPr>
              <a:xfrm>
                <a:off x="1607363" y="2648754"/>
                <a:ext cx="6417325" cy="7672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zh-CN" sz="1400" b="1" i="1" smtClean="0">
                              <a:latin typeface="Cambria Math" charset="0"/>
                            </a:rPr>
                          </m:ctrlPr>
                        </m:limLowPr>
                        <m:e>
                          <m:groupChr>
                            <m:groupChrPr>
                              <m:chr m:val="⏟"/>
                              <m:ctrlPr>
                                <a:rPr lang="zh-CN" altLang="zh-CN" sz="1400" b="1" i="1">
                                  <a:latin typeface="Cambria Math" charset="0"/>
                                </a:rPr>
                              </m:ctrlPr>
                            </m:groupChrPr>
                            <m:e>
                              <m:r>
                                <a:rPr lang="en-US" altLang="zh-CN" sz="1400" b="1">
                                  <a:latin typeface="Cambria Math"/>
                                </a:rPr>
                                <m:t>𝒇</m:t>
                              </m:r>
                              <m:d>
                                <m:dPr>
                                  <m:ctrlPr>
                                    <a:rPr lang="zh-CN" altLang="zh-CN" sz="1400" b="1" i="1">
                                      <a:latin typeface="Cambria Math" charset="0"/>
                                    </a:rPr>
                                  </m:ctrlPr>
                                </m:dPr>
                                <m:e>
                                  <m:r>
                                    <a:rPr lang="en-US" altLang="zh-CN" sz="1400" b="1">
                                      <a:latin typeface="Cambria Math"/>
                                    </a:rPr>
                                    <m:t>𝒏</m:t>
                                  </m:r>
                                </m:e>
                              </m:d>
                            </m:e>
                          </m:groupChr>
                        </m:e>
                        <m:lim>
                          <m:r>
                            <a:rPr lang="zh-CN" altLang="zh-CN" sz="1400" b="1">
                              <a:latin typeface="Cambria Math"/>
                            </a:rPr>
                            <m:t>评价函数</m:t>
                          </m:r>
                        </m:lim>
                      </m:limLow>
                      <m:r>
                        <a:rPr lang="en-US" altLang="zh-CN" sz="1400" b="1">
                          <a:latin typeface="Cambria Math"/>
                        </a:rPr>
                        <m:t>=</m:t>
                      </m:r>
                      <m:limLow>
                        <m:limLowPr>
                          <m:ctrlPr>
                            <a:rPr lang="zh-CN" altLang="zh-CN" sz="1400" b="1" i="1">
                              <a:latin typeface="Cambria Math" charset="0"/>
                            </a:rPr>
                          </m:ctrlPr>
                        </m:limLowPr>
                        <m:e>
                          <m:groupChr>
                            <m:groupChrPr>
                              <m:chr m:val="⏟"/>
                              <m:ctrlPr>
                                <a:rPr lang="zh-CN" altLang="zh-CN" sz="1400" b="1" i="1">
                                  <a:latin typeface="Cambria Math" charset="0"/>
                                </a:rPr>
                              </m:ctrlPr>
                            </m:groupChrPr>
                            <m:e>
                              <m:r>
                                <a:rPr lang="en-US" altLang="zh-CN" sz="1400" b="1">
                                  <a:latin typeface="Cambria Math"/>
                                </a:rPr>
                                <m:t>𝒈</m:t>
                              </m:r>
                              <m:d>
                                <m:dPr>
                                  <m:ctrlPr>
                                    <a:rPr lang="zh-CN" altLang="zh-CN" sz="1400" b="1" i="1">
                                      <a:latin typeface="Cambria Math" charset="0"/>
                                    </a:rPr>
                                  </m:ctrlPr>
                                </m:dPr>
                                <m:e>
                                  <m:r>
                                    <a:rPr lang="en-US" altLang="zh-CN" sz="1400" b="1">
                                      <a:latin typeface="Cambria Math"/>
                                    </a:rPr>
                                    <m:t>𝒏</m:t>
                                  </m:r>
                                </m:e>
                              </m:d>
                            </m:e>
                          </m:groupChr>
                        </m:e>
                        <m:lim>
                          <m:eqArr>
                            <m:eqArrPr>
                              <m:ctrlPr>
                                <a:rPr lang="zh-CN" altLang="zh-CN" sz="1400" b="1" i="1">
                                  <a:latin typeface="Cambria Math" charset="0"/>
                                </a:rPr>
                              </m:ctrlPr>
                            </m:eqArrPr>
                            <m:e>
                              <m:r>
                                <a:rPr lang="zh-CN" altLang="zh-CN" sz="1400" b="1">
                                  <a:latin typeface="Cambria Math"/>
                                </a:rPr>
                                <m:t>起始</m:t>
                              </m:r>
                              <m:r>
                                <a:rPr lang="zh-CN" altLang="en-US" sz="1400" b="1" i="1" smtClean="0">
                                  <a:latin typeface="Cambria Math"/>
                                </a:rPr>
                                <m:t>结</m:t>
                              </m:r>
                              <m:r>
                                <a:rPr lang="zh-CN" altLang="zh-CN" sz="1400" b="1">
                                  <a:latin typeface="Cambria Math"/>
                                </a:rPr>
                                <m:t>点到</m:t>
                              </m:r>
                              <m:r>
                                <a:rPr lang="zh-CN" altLang="en-US" sz="1400" b="1" i="1" smtClean="0">
                                  <a:latin typeface="Cambria Math"/>
                                </a:rPr>
                                <m:t>结</m:t>
                              </m:r>
                              <m:r>
                                <a:rPr lang="zh-CN" altLang="zh-CN" sz="1400" b="1">
                                  <a:latin typeface="Cambria Math"/>
                                </a:rPr>
                                <m:t>点</m:t>
                              </m:r>
                              <m:r>
                                <a:rPr lang="en-US" altLang="zh-CN" sz="1400" b="1">
                                  <a:latin typeface="Cambria Math"/>
                                </a:rPr>
                                <m:t>𝒏</m:t>
                              </m:r>
                              <m:r>
                                <a:rPr lang="zh-CN" altLang="zh-CN" sz="1400" b="1">
                                  <a:latin typeface="Cambria Math"/>
                                </a:rPr>
                                <m:t>代价</m:t>
                              </m:r>
                            </m:e>
                            <m:e>
                              <m:r>
                                <a:rPr lang="en-US" altLang="zh-CN" sz="1400" b="1">
                                  <a:latin typeface="Cambria Math"/>
                                </a:rPr>
                                <m:t>(</m:t>
                              </m:r>
                              <m:r>
                                <a:rPr lang="zh-CN" altLang="zh-CN" sz="1400" b="1">
                                  <a:latin typeface="Cambria Math"/>
                                </a:rPr>
                                <m:t>当前最小代价</m:t>
                              </m:r>
                              <m:r>
                                <a:rPr lang="en-US" altLang="zh-CN" sz="1400" b="1">
                                  <a:latin typeface="Cambria Math"/>
                                </a:rPr>
                                <m:t>)</m:t>
                              </m:r>
                            </m:e>
                          </m:eqArr>
                        </m:lim>
                      </m:limLow>
                      <m:r>
                        <a:rPr lang="en-US" altLang="zh-CN" sz="1400" b="1">
                          <a:latin typeface="Cambria Math"/>
                        </a:rPr>
                        <m:t>+    </m:t>
                      </m:r>
                      <m:limLow>
                        <m:limLowPr>
                          <m:ctrlPr>
                            <a:rPr lang="zh-CN" altLang="zh-CN" sz="1400" b="1" i="1">
                              <a:latin typeface="Cambria Math" charset="0"/>
                            </a:rPr>
                          </m:ctrlPr>
                        </m:limLowPr>
                        <m:e>
                          <m:groupChr>
                            <m:groupChrPr>
                              <m:chr m:val="⏟"/>
                              <m:ctrlPr>
                                <a:rPr lang="zh-CN" altLang="zh-CN" sz="1400" b="1" i="1">
                                  <a:latin typeface="Cambria Math" charset="0"/>
                                </a:rPr>
                              </m:ctrlPr>
                            </m:groupChrPr>
                            <m:e>
                              <m:r>
                                <a:rPr lang="en-US" altLang="zh-CN" sz="1400" b="1">
                                  <a:latin typeface="Cambria Math"/>
                                </a:rPr>
                                <m:t>𝒉</m:t>
                              </m:r>
                              <m:r>
                                <a:rPr lang="en-US" altLang="zh-CN" sz="1400" b="1">
                                  <a:latin typeface="Cambria Math"/>
                                </a:rPr>
                                <m:t>(</m:t>
                              </m:r>
                              <m:r>
                                <a:rPr lang="en-US" altLang="zh-CN" sz="1400" b="1">
                                  <a:latin typeface="Cambria Math"/>
                                </a:rPr>
                                <m:t>𝒏</m:t>
                              </m:r>
                              <m:r>
                                <a:rPr lang="en-US" altLang="zh-CN" sz="1400" b="1">
                                  <a:latin typeface="Cambria Math"/>
                                </a:rPr>
                                <m:t>)</m:t>
                              </m:r>
                            </m:e>
                          </m:groupChr>
                        </m:e>
                        <m:lim>
                          <m:eqArr>
                            <m:eqArrPr>
                              <m:ctrlPr>
                                <a:rPr lang="zh-CN" altLang="zh-CN" sz="1400" b="1" i="1">
                                  <a:latin typeface="Cambria Math" charset="0"/>
                                </a:rPr>
                              </m:ctrlPr>
                            </m:eqArrPr>
                            <m:e>
                              <m:r>
                                <a:rPr lang="zh-CN" altLang="en-US" sz="1400" b="1" i="1" smtClean="0">
                                  <a:latin typeface="Cambria Math"/>
                                </a:rPr>
                                <m:t>结</m:t>
                              </m:r>
                              <m:r>
                                <a:rPr lang="zh-CN" altLang="zh-CN" sz="1400" b="1">
                                  <a:latin typeface="Cambria Math"/>
                                </a:rPr>
                                <m:t>点</m:t>
                              </m:r>
                              <m:r>
                                <a:rPr lang="en-US" altLang="zh-CN" sz="1400" b="1">
                                  <a:latin typeface="Cambria Math"/>
                                </a:rPr>
                                <m:t>𝒏</m:t>
                              </m:r>
                              <m:r>
                                <a:rPr lang="zh-CN" altLang="zh-CN" sz="1400" b="1">
                                  <a:latin typeface="Cambria Math"/>
                                </a:rPr>
                                <m:t>到目标结点代价</m:t>
                              </m:r>
                            </m:e>
                            <m:e>
                              <m:r>
                                <a:rPr lang="en-US" altLang="zh-CN" sz="1400" b="1">
                                  <a:latin typeface="Cambria Math"/>
                                </a:rPr>
                                <m:t>(</m:t>
                              </m:r>
                              <m:r>
                                <a:rPr lang="zh-CN" altLang="zh-CN" sz="1400" b="1">
                                  <a:latin typeface="Cambria Math"/>
                                </a:rPr>
                                <m:t>后续估计最小代价</m:t>
                              </m:r>
                              <m:r>
                                <a:rPr lang="en-US" altLang="zh-CN" sz="1400" b="1">
                                  <a:latin typeface="Cambria Math"/>
                                </a:rPr>
                                <m:t>)</m:t>
                              </m:r>
                            </m:e>
                          </m:eqArr>
                        </m:lim>
                      </m:limLow>
                    </m:oMath>
                  </m:oMathPara>
                </a14:m>
                <a:endParaRPr lang="zh-CN" altLang="zh-CN" sz="1400" b="1" dirty="0">
                  <a:latin typeface="Cambria Math"/>
                </a:endParaRPr>
              </a:p>
            </p:txBody>
          </p:sp>
        </mc:Choice>
        <mc:Fallback xmlns="">
          <p:sp>
            <p:nvSpPr>
              <p:cNvPr id="3" name="矩形 2"/>
              <p:cNvSpPr>
                <a:spLocks noRot="1" noChangeAspect="1" noMove="1" noResize="1" noEditPoints="1" noAdjustHandles="1" noChangeArrowheads="1" noChangeShapeType="1" noTextEdit="1"/>
              </p:cNvSpPr>
              <p:nvPr/>
            </p:nvSpPr>
            <p:spPr>
              <a:xfrm>
                <a:off x="1607363" y="2648754"/>
                <a:ext cx="6417325" cy="767261"/>
              </a:xfrm>
              <a:prstGeom prst="rect">
                <a:avLst/>
              </a:prstGeom>
              <a:blipFill>
                <a:blip r:embed="rId5"/>
                <a:stretch>
                  <a:fillRect b="-3200"/>
                </a:stretch>
              </a:blipFill>
            </p:spPr>
            <p:txBody>
              <a:bodyPr/>
              <a:lstStyle/>
              <a:p>
                <a:r>
                  <a:rPr lang="zh-CN" altLang="en-US">
                    <a:noFill/>
                  </a:rPr>
                  <a:t> </a:t>
                </a:r>
              </a:p>
            </p:txBody>
          </p:sp>
        </mc:Fallback>
      </mc:AlternateContent>
      <p:sp>
        <p:nvSpPr>
          <p:cNvPr id="4" name="圆角矩形 3"/>
          <p:cNvSpPr/>
          <p:nvPr/>
        </p:nvSpPr>
        <p:spPr>
          <a:xfrm>
            <a:off x="2754217" y="958467"/>
            <a:ext cx="3789802" cy="330506"/>
          </a:xfrm>
          <a:prstGeom prst="roundRect">
            <a:avLst/>
          </a:prstGeom>
          <a:solidFill>
            <a:schemeClr val="accent6">
              <a:lumMod val="60000"/>
              <a:lumOff val="4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595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182236" y="179170"/>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a:t>
            </a:r>
          </a:p>
          <a:p>
            <a:endParaRPr lang="zh-CN" altLang="en-US" sz="2800" dirty="0">
              <a:latin typeface="黑体" panose="02010609060101010101" pitchFamily="49" charset="-122"/>
              <a:ea typeface="黑体" panose="02010609060101010101" pitchFamily="49" charset="-122"/>
            </a:endParaRPr>
          </a:p>
        </p:txBody>
      </p:sp>
      <p:pic>
        <p:nvPicPr>
          <p:cNvPr id="6" name="图片 5"/>
          <p:cNvPicPr/>
          <p:nvPr/>
        </p:nvPicPr>
        <p:blipFill>
          <a:blip r:embed="rId2"/>
          <a:stretch>
            <a:fillRect/>
          </a:stretch>
        </p:blipFill>
        <p:spPr>
          <a:xfrm>
            <a:off x="137849" y="1150390"/>
            <a:ext cx="5539542" cy="2792229"/>
          </a:xfrm>
          <a:prstGeom prst="rect">
            <a:avLst/>
          </a:prstGeom>
        </p:spPr>
      </p:pic>
      <p:sp>
        <p:nvSpPr>
          <p:cNvPr id="7" name="圆角矩形 6"/>
          <p:cNvSpPr/>
          <p:nvPr/>
        </p:nvSpPr>
        <p:spPr bwMode="auto">
          <a:xfrm>
            <a:off x="5336164" y="5865301"/>
            <a:ext cx="3375383" cy="596944"/>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辅助信息：任意一个城市与终点城市</a:t>
            </a:r>
            <a:r>
              <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K</a:t>
            </a: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之间的直线距离</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457" y="4576174"/>
            <a:ext cx="4118071" cy="106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组合 8"/>
          <p:cNvGrpSpPr/>
          <p:nvPr/>
        </p:nvGrpSpPr>
        <p:grpSpPr>
          <a:xfrm>
            <a:off x="279526" y="4421448"/>
            <a:ext cx="4271281" cy="2195272"/>
            <a:chOff x="45934" y="4023451"/>
            <a:chExt cx="4271281" cy="2195272"/>
          </a:xfrm>
        </p:grpSpPr>
        <p:grpSp>
          <p:nvGrpSpPr>
            <p:cNvPr id="10" name="组合 9"/>
            <p:cNvGrpSpPr/>
            <p:nvPr/>
          </p:nvGrpSpPr>
          <p:grpSpPr>
            <a:xfrm>
              <a:off x="45934" y="4023451"/>
              <a:ext cx="4271281" cy="2195272"/>
              <a:chOff x="135465" y="3234109"/>
              <a:chExt cx="4271281" cy="2195272"/>
            </a:xfrm>
          </p:grpSpPr>
          <p:sp>
            <p:nvSpPr>
              <p:cNvPr id="13" name="矩形 12"/>
              <p:cNvSpPr/>
              <p:nvPr/>
            </p:nvSpPr>
            <p:spPr>
              <a:xfrm>
                <a:off x="135465" y="4844606"/>
                <a:ext cx="4271281" cy="584775"/>
              </a:xfrm>
              <a:prstGeom prst="rect">
                <a:avLst/>
              </a:prstGeom>
            </p:spPr>
            <p:txBody>
              <a:bodyPr wrap="square">
                <a:spAutoFit/>
              </a:bodyPr>
              <a:lstStyle/>
              <a:p>
                <a:pPr algn="ct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之间</a:t>
                </a:r>
                <a:endParaRPr lang="en-US" altLang="zh-CN" sz="16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行驶时间最短路线？</a:t>
                </a:r>
                <a:endParaRPr lang="en-US" altLang="zh-CN" sz="1600"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582" y="3234109"/>
                <a:ext cx="2651046" cy="1629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椭圆 10"/>
            <p:cNvSpPr/>
            <p:nvPr/>
          </p:nvSpPr>
          <p:spPr>
            <a:xfrm>
              <a:off x="1051370" y="4275848"/>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12" name="椭圆 11"/>
            <p:cNvSpPr/>
            <p:nvPr/>
          </p:nvSpPr>
          <p:spPr>
            <a:xfrm>
              <a:off x="2504848" y="4944754"/>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mc:AlternateContent xmlns:mc="http://schemas.openxmlformats.org/markup-compatibility/2006" xmlns:a14="http://schemas.microsoft.com/office/drawing/2010/main">
        <mc:Choice Requires="a14">
          <p:sp>
            <p:nvSpPr>
              <p:cNvPr id="2" name="矩形 1"/>
              <p:cNvSpPr/>
              <p:nvPr/>
            </p:nvSpPr>
            <p:spPr>
              <a:xfrm>
                <a:off x="5978430" y="2878302"/>
                <a:ext cx="2680542" cy="369332"/>
              </a:xfrm>
              <a:prstGeom prst="rect">
                <a:avLst/>
              </a:prstGeom>
            </p:spPr>
            <p:txBody>
              <a:bodyPr wrap="none">
                <a:spAutoFit/>
              </a:bodyPr>
              <a:lstStyle/>
              <a:p>
                <a:r>
                  <a:rPr lang="zh-CN" altLang="zh-CN" b="1" dirty="0">
                    <a:latin typeface="华文楷体" panose="02010600040101010101" pitchFamily="2" charset="-122"/>
                    <a:ea typeface="华文楷体" panose="02010600040101010101" pitchFamily="2" charset="-122"/>
                  </a:rPr>
                  <a:t>最短路径</a:t>
                </a:r>
                <a14:m>
                  <m:oMath xmlns:m="http://schemas.openxmlformats.org/officeDocument/2006/math">
                    <m:r>
                      <a:rPr lang="en-US" altLang="zh-CN" b="1" i="1">
                        <a:latin typeface="Cambria Math"/>
                      </a:rPr>
                      <m:t>𝐀</m:t>
                    </m:r>
                    <m:r>
                      <a:rPr lang="en-US" altLang="zh-CN" b="1">
                        <a:latin typeface="Cambria Math"/>
                      </a:rPr>
                      <m:t>→</m:t>
                    </m:r>
                    <m:r>
                      <a:rPr lang="en-US" altLang="zh-CN" b="1" i="1">
                        <a:latin typeface="Cambria Math"/>
                      </a:rPr>
                      <m:t>𝐄</m:t>
                    </m:r>
                    <m:r>
                      <a:rPr lang="en-US" altLang="zh-CN" b="1">
                        <a:latin typeface="Cambria Math"/>
                      </a:rPr>
                      <m:t>→</m:t>
                    </m:r>
                    <m:r>
                      <a:rPr lang="en-US" altLang="zh-CN" b="1" i="1">
                        <a:latin typeface="Cambria Math"/>
                      </a:rPr>
                      <m:t>𝐆</m:t>
                    </m:r>
                    <m:r>
                      <a:rPr lang="en-US" altLang="zh-CN" b="1">
                        <a:latin typeface="Cambria Math"/>
                      </a:rPr>
                      <m:t>→</m:t>
                    </m:r>
                    <m:r>
                      <a:rPr lang="en-US" altLang="zh-CN" b="1" i="1">
                        <a:latin typeface="Cambria Math"/>
                      </a:rPr>
                      <m:t>𝐊</m:t>
                    </m:r>
                  </m:oMath>
                </a14:m>
                <a:endParaRPr lang="zh-CN" altLang="en-US" b="1" dirty="0">
                  <a:latin typeface="华文楷体" panose="02010600040101010101" pitchFamily="2" charset="-122"/>
                  <a:ea typeface="华文楷体" panose="0201060004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5978430" y="2878302"/>
                <a:ext cx="2680542" cy="369332"/>
              </a:xfrm>
              <a:prstGeom prst="rect">
                <a:avLst/>
              </a:prstGeom>
              <a:blipFill>
                <a:blip r:embed="rId5"/>
                <a:stretch>
                  <a:fillRect l="-2050" t="-6557" b="-26230"/>
                </a:stretch>
              </a:blipFill>
            </p:spPr>
            <p:txBody>
              <a:bodyPr/>
              <a:lstStyle/>
              <a:p>
                <a:r>
                  <a:rPr lang="zh-CN" altLang="en-US">
                    <a:noFill/>
                  </a:rPr>
                  <a:t> </a:t>
                </a:r>
              </a:p>
            </p:txBody>
          </p:sp>
        </mc:Fallback>
      </mc:AlternateContent>
      <p:sp>
        <p:nvSpPr>
          <p:cNvPr id="3" name="矩形 2"/>
          <p:cNvSpPr/>
          <p:nvPr/>
        </p:nvSpPr>
        <p:spPr>
          <a:xfrm>
            <a:off x="1721301" y="3931751"/>
            <a:ext cx="2372637" cy="338554"/>
          </a:xfrm>
          <a:prstGeom prst="rect">
            <a:avLst/>
          </a:prstGeom>
        </p:spPr>
        <p:txBody>
          <a:bodyPr wrap="none">
            <a:spAutoFit/>
          </a:bodyPr>
          <a:lstStyle/>
          <a:p>
            <a:pPr algn="ctr"/>
            <a:r>
              <a:rPr lang="zh-CN" altLang="en-US" sz="1600" b="1" dirty="0"/>
              <a:t>图</a:t>
            </a:r>
            <a:r>
              <a:rPr lang="en-US" altLang="zh-CN" sz="1600" b="1" dirty="0"/>
              <a:t>3.5 A*</a:t>
            </a:r>
            <a:r>
              <a:rPr lang="zh-CN" altLang="en-US" sz="1600" b="1" dirty="0"/>
              <a:t>算法的搜索过程</a:t>
            </a:r>
          </a:p>
        </p:txBody>
      </p:sp>
      <p:sp>
        <p:nvSpPr>
          <p:cNvPr id="4" name="矩形 3">
            <a:extLst>
              <a:ext uri="{FF2B5EF4-FFF2-40B4-BE49-F238E27FC236}">
                <a16:creationId xmlns:a16="http://schemas.microsoft.com/office/drawing/2014/main" xmlns="" id="{8916A591-FE24-4081-890A-AFF7AB38DC83}"/>
              </a:ext>
            </a:extLst>
          </p:cNvPr>
          <p:cNvSpPr/>
          <p:nvPr/>
        </p:nvSpPr>
        <p:spPr>
          <a:xfrm>
            <a:off x="5554856" y="1218646"/>
            <a:ext cx="3354431" cy="1077218"/>
          </a:xfrm>
          <a:prstGeom prst="rect">
            <a:avLst/>
          </a:prstGeom>
        </p:spPr>
        <p:txBody>
          <a:bodyPr wrap="square">
            <a:spAutoFit/>
          </a:bodyPr>
          <a:lstStyle/>
          <a:p>
            <a:pPr algn="ctr"/>
            <a:r>
              <a:rPr lang="en-US" altLang="zh-CN" sz="1600" b="1" dirty="0">
                <a:ea typeface="+mj-ea"/>
                <a:cs typeface="Times New Roman" panose="02020603050405020304" pitchFamily="18" charset="0"/>
              </a:rPr>
              <a:t>A*</a:t>
            </a:r>
            <a:r>
              <a:rPr lang="zh-CN" altLang="en-US" sz="1600" b="1" dirty="0">
                <a:ea typeface="+mj-ea"/>
                <a:cs typeface="Times New Roman" panose="02020603050405020304" pitchFamily="18" charset="0"/>
              </a:rPr>
              <a:t>算法并未“固守成规”沿着</a:t>
            </a:r>
            <a:r>
              <a:rPr lang="en-US" altLang="zh-CN" sz="1600" b="1" dirty="0">
                <a:ea typeface="+mj-ea"/>
                <a:cs typeface="Times New Roman" panose="02020603050405020304" pitchFamily="18" charset="0"/>
              </a:rPr>
              <a:t>H</a:t>
            </a:r>
            <a:r>
              <a:rPr lang="zh-CN" altLang="en-US" sz="1600" b="1" dirty="0">
                <a:ea typeface="+mj-ea"/>
                <a:cs typeface="Times New Roman" panose="02020603050405020304" pitchFamily="18" charset="0"/>
              </a:rPr>
              <a:t>节点的后续节点搜索最短路径，当发现</a:t>
            </a:r>
            <a:r>
              <a:rPr lang="en-US" altLang="zh-CN" sz="1600" b="1" dirty="0">
                <a:ea typeface="+mj-ea"/>
                <a:cs typeface="Times New Roman" panose="02020603050405020304" pitchFamily="18" charset="0"/>
              </a:rPr>
              <a:t>f</a:t>
            </a:r>
            <a:r>
              <a:rPr lang="zh-CN" altLang="en-US" sz="1600" b="1" dirty="0">
                <a:ea typeface="+mj-ea"/>
                <a:cs typeface="Times New Roman" panose="02020603050405020304" pitchFamily="18" charset="0"/>
              </a:rPr>
              <a:t>（</a:t>
            </a:r>
            <a:r>
              <a:rPr lang="en-US" altLang="zh-CN" sz="1600" b="1" dirty="0">
                <a:ea typeface="+mj-ea"/>
                <a:cs typeface="Times New Roman" panose="02020603050405020304" pitchFamily="18" charset="0"/>
              </a:rPr>
              <a:t>H-&gt;G</a:t>
            </a:r>
            <a:r>
              <a:rPr lang="zh-CN" altLang="en-US" sz="1600" b="1" dirty="0">
                <a:ea typeface="+mj-ea"/>
                <a:cs typeface="Times New Roman" panose="02020603050405020304" pitchFamily="18" charset="0"/>
              </a:rPr>
              <a:t>）取值大于</a:t>
            </a:r>
            <a:r>
              <a:rPr lang="en-US" altLang="zh-CN" sz="1600" b="1" dirty="0">
                <a:ea typeface="+mj-ea"/>
                <a:cs typeface="Times New Roman" panose="02020603050405020304" pitchFamily="18" charset="0"/>
              </a:rPr>
              <a:t>f(E-&gt;G</a:t>
            </a:r>
            <a:r>
              <a:rPr lang="zh-CN" altLang="en-US" sz="1600" b="1" dirty="0">
                <a:ea typeface="+mj-ea"/>
                <a:cs typeface="Times New Roman" panose="02020603050405020304" pitchFamily="18" charset="0"/>
              </a:rPr>
              <a:t>）时，选择</a:t>
            </a:r>
            <a:r>
              <a:rPr lang="en-US" altLang="zh-CN" sz="1600" b="1" dirty="0">
                <a:ea typeface="+mj-ea"/>
                <a:cs typeface="Times New Roman" panose="02020603050405020304" pitchFamily="18" charset="0"/>
              </a:rPr>
              <a:t>f(E-&gt;G</a:t>
            </a:r>
            <a:r>
              <a:rPr lang="zh-CN" altLang="en-US" sz="1600" b="1" dirty="0">
                <a:ea typeface="+mj-ea"/>
                <a:cs typeface="Times New Roman" panose="02020603050405020304" pitchFamily="18" charset="0"/>
              </a:rPr>
              <a:t>）扩展。</a:t>
            </a:r>
            <a:endParaRPr lang="en-US" altLang="zh-CN" sz="1600" b="1" dirty="0">
              <a:ea typeface="+mj-ea"/>
              <a:cs typeface="Times New Roman" panose="02020603050405020304" pitchFamily="18" charset="0"/>
            </a:endParaRPr>
          </a:p>
        </p:txBody>
      </p:sp>
    </p:spTree>
    <p:extLst>
      <p:ext uri="{BB962C8B-B14F-4D97-AF65-F5344CB8AC3E}">
        <p14:creationId xmlns:p14="http://schemas.microsoft.com/office/powerpoint/2010/main" val="1656161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二、启发式搜索</a:t>
            </a:r>
          </a:p>
        </p:txBody>
      </p:sp>
      <p:sp>
        <p:nvSpPr>
          <p:cNvPr id="24" name="矩形 7"/>
          <p:cNvSpPr>
            <a:spLocks noChangeArrowheads="1"/>
          </p:cNvSpPr>
          <p:nvPr/>
        </p:nvSpPr>
        <p:spPr bwMode="auto">
          <a:xfrm>
            <a:off x="233846" y="1449157"/>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一、搜索算法基础</a:t>
            </a:r>
          </a:p>
        </p:txBody>
      </p:sp>
      <p:sp>
        <p:nvSpPr>
          <p:cNvPr id="6" name="矩形 7"/>
          <p:cNvSpPr>
            <a:spLocks noChangeArrowheads="1"/>
          </p:cNvSpPr>
          <p:nvPr/>
        </p:nvSpPr>
        <p:spPr bwMode="auto">
          <a:xfrm>
            <a:off x="233846" y="3450555"/>
            <a:ext cx="7200000" cy="5648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三、对抗</a:t>
            </a:r>
            <a:r>
              <a:rPr kumimoji="0" lang="zh-CN" altLang="en-US" sz="2800" b="1" dirty="0" smtClean="0">
                <a:solidFill>
                  <a:srgbClr val="C00000"/>
                </a:solidFill>
                <a:latin typeface="+mn-lt"/>
                <a:ea typeface="微软雅黑" panose="020B0503020204020204" pitchFamily="34" charset="-122"/>
                <a:sym typeface="Calibri" panose="020F0502020204030204" pitchFamily="34" charset="0"/>
              </a:rPr>
              <a:t>搜索</a:t>
            </a:r>
            <a:r>
              <a:rPr kumimoji="0" lang="zh-CN" altLang="en-US" sz="2800" b="1" dirty="0">
                <a:solidFill>
                  <a:srgbClr val="C00000"/>
                </a:solidFill>
                <a:ea typeface="微软雅黑" panose="020B0503020204020204" pitchFamily="34" charset="-122"/>
                <a:sym typeface="Calibri" panose="020F0502020204030204" pitchFamily="34" charset="0"/>
              </a:rPr>
              <a:t>（</a:t>
            </a:r>
            <a:r>
              <a:rPr kumimoji="0" lang="en-US" altLang="zh-CN" sz="2800" b="1" dirty="0">
                <a:solidFill>
                  <a:srgbClr val="C00000"/>
                </a:solidFill>
                <a:ea typeface="微软雅黑" panose="020B0503020204020204" pitchFamily="34" charset="-122"/>
                <a:sym typeface="Calibri" panose="020F0502020204030204" pitchFamily="34" charset="0"/>
              </a:rPr>
              <a:t>3.2.4</a:t>
            </a:r>
            <a:r>
              <a:rPr kumimoji="0" lang="zh-CN" altLang="en-US" sz="2800" b="1" dirty="0">
                <a:solidFill>
                  <a:srgbClr val="C00000"/>
                </a:solidFill>
                <a:ea typeface="微软雅黑" panose="020B0503020204020204" pitchFamily="34" charset="-122"/>
                <a:sym typeface="Calibri" panose="020F0502020204030204" pitchFamily="34" charset="0"/>
              </a:rPr>
              <a:t>，</a:t>
            </a:r>
            <a:r>
              <a:rPr kumimoji="0" lang="en-US" altLang="zh-CN" sz="2800" b="1" dirty="0">
                <a:solidFill>
                  <a:srgbClr val="C00000"/>
                </a:solidFill>
                <a:ea typeface="微软雅黑" panose="020B0503020204020204" pitchFamily="34" charset="-122"/>
                <a:sym typeface="Calibri" panose="020F0502020204030204" pitchFamily="34" charset="0"/>
              </a:rPr>
              <a:t>3.3.3</a:t>
            </a:r>
            <a:r>
              <a:rPr kumimoji="0" lang="zh-CN" altLang="en-US" sz="2800" dirty="0">
                <a:solidFill>
                  <a:srgbClr val="C00000"/>
                </a:solidFill>
                <a:ea typeface="微软雅黑" panose="020B0503020204020204" pitchFamily="34" charset="-122"/>
                <a:sym typeface="Calibri" panose="020F0502020204030204" pitchFamily="34" charset="0"/>
              </a:rPr>
              <a:t>不考</a:t>
            </a:r>
            <a:r>
              <a:rPr kumimoji="0" lang="zh-CN" altLang="en-US" sz="2800" b="1" dirty="0" smtClean="0">
                <a:solidFill>
                  <a:srgbClr val="C00000"/>
                </a:solidFill>
                <a:ea typeface="微软雅黑" panose="020B0503020204020204" pitchFamily="34" charset="-122"/>
                <a:sym typeface="Calibri" panose="020F0502020204030204" pitchFamily="34" charset="0"/>
              </a:rPr>
              <a:t>）</a:t>
            </a:r>
            <a:endParaRPr kumimoji="0" lang="zh-CN" altLang="en-US" sz="2800" b="1" dirty="0">
              <a:solidFill>
                <a:srgbClr val="C00000"/>
              </a:solidFill>
              <a:ea typeface="微软雅黑" panose="020B0503020204020204" pitchFamily="34" charset="-122"/>
              <a:sym typeface="Calibri" panose="020F0502020204030204" pitchFamily="34" charset="0"/>
            </a:endParaRPr>
          </a:p>
        </p:txBody>
      </p:sp>
      <p:sp>
        <p:nvSpPr>
          <p:cNvPr id="7" name="矩形 7">
            <a:extLst>
              <a:ext uri="{FF2B5EF4-FFF2-40B4-BE49-F238E27FC236}">
                <a16:creationId xmlns:a16="http://schemas.microsoft.com/office/drawing/2014/main" xmlns="" id="{A0E1D894-E559-456A-B072-B5CEE1800C9A}"/>
              </a:ext>
            </a:extLst>
          </p:cNvPr>
          <p:cNvSpPr>
            <a:spLocks noChangeArrowheads="1"/>
          </p:cNvSpPr>
          <p:nvPr/>
        </p:nvSpPr>
        <p:spPr bwMode="auto">
          <a:xfrm>
            <a:off x="233846" y="44953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四、</a:t>
            </a:r>
            <a:r>
              <a:rPr kumimoji="0" lang="zh-CN" altLang="en-US" sz="2800" b="1" dirty="0">
                <a:solidFill>
                  <a:srgbClr val="C00000"/>
                </a:solidFill>
                <a:latin typeface="+mn-lt"/>
                <a:ea typeface="微软雅黑" panose="020B0503020204020204" pitchFamily="34" charset="-122"/>
                <a:sym typeface="Calibri" panose="020F0502020204030204" pitchFamily="34" charset="0"/>
              </a:rPr>
              <a:t>蒙特卡洛树搜索</a:t>
            </a:r>
            <a:endParaRPr kumimoji="0" lang="zh-CN" altLang="en-US" sz="2800" b="1" dirty="0">
              <a:solidFill>
                <a:srgbClr val="C00000"/>
              </a:solidFill>
              <a:latin typeface="+mn-lt"/>
              <a:ea typeface="微软雅黑" panose="020B0503020204020204" pitchFamily="34" charset="-122"/>
            </a:endParaRPr>
          </a:p>
        </p:txBody>
      </p:sp>
    </p:spTree>
    <p:extLst>
      <p:ext uri="{BB962C8B-B14F-4D97-AF65-F5344CB8AC3E}">
        <p14:creationId xmlns:p14="http://schemas.microsoft.com/office/powerpoint/2010/main" val="6260771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33261" y="13905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p>
        </p:txBody>
      </p:sp>
      <p:sp>
        <p:nvSpPr>
          <p:cNvPr id="12" name="矩形 11"/>
          <p:cNvSpPr/>
          <p:nvPr/>
        </p:nvSpPr>
        <p:spPr>
          <a:xfrm>
            <a:off x="169334" y="899788"/>
            <a:ext cx="8658577" cy="2308324"/>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en-US" b="1" dirty="0">
                <a:ea typeface="华文楷体" panose="02010600040101010101" pitchFamily="2" charset="-122"/>
                <a:cs typeface="Times New Roman" panose="02020603050405020304" pitchFamily="18" charset="0"/>
              </a:rPr>
              <a:t>对抗搜索</a:t>
            </a:r>
            <a:r>
              <a:rPr lang="en-US" altLang="zh-CN" b="1" dirty="0">
                <a:ea typeface="华文楷体" panose="02010600040101010101" pitchFamily="2" charset="-122"/>
                <a:cs typeface="Times New Roman" panose="02020603050405020304" pitchFamily="18" charset="0"/>
              </a:rPr>
              <a:t>(Adversarial Search)</a:t>
            </a:r>
            <a:r>
              <a:rPr lang="zh-CN" altLang="en-US" b="1" dirty="0">
                <a:ea typeface="华文楷体" panose="02010600040101010101" pitchFamily="2" charset="-122"/>
                <a:cs typeface="Times New Roman" panose="02020603050405020304" pitchFamily="18" charset="0"/>
              </a:rPr>
              <a:t>也称为博弈搜索</a:t>
            </a:r>
            <a:r>
              <a:rPr lang="en-US" altLang="zh-CN" b="1" dirty="0">
                <a:ea typeface="华文楷体" panose="02010600040101010101" pitchFamily="2" charset="-122"/>
                <a:cs typeface="Times New Roman" panose="02020603050405020304" pitchFamily="18" charset="0"/>
              </a:rPr>
              <a:t>(Game Search)</a:t>
            </a:r>
          </a:p>
          <a:p>
            <a:pPr marL="285750" indent="-285750">
              <a:lnSpc>
                <a:spcPct val="200000"/>
              </a:lnSpc>
              <a:buFont typeface="Wingdings" panose="05000000000000000000" pitchFamily="2" charset="2"/>
              <a:buChar char="l"/>
            </a:pPr>
            <a:r>
              <a:rPr lang="zh-CN" altLang="en-US" b="1" dirty="0">
                <a:ea typeface="华文楷体" panose="02010600040101010101" pitchFamily="2" charset="-122"/>
                <a:cs typeface="Times New Roman" panose="02020603050405020304" pitchFamily="18" charset="0"/>
              </a:rPr>
              <a:t>在一个竞争的环境中，智能体</a:t>
            </a:r>
            <a:r>
              <a:rPr lang="en-US" altLang="zh-CN" b="1" dirty="0">
                <a:ea typeface="华文楷体" panose="02010600040101010101" pitchFamily="2" charset="-122"/>
                <a:cs typeface="Times New Roman" panose="02020603050405020304" pitchFamily="18" charset="0"/>
              </a:rPr>
              <a:t>(agents)</a:t>
            </a:r>
            <a:r>
              <a:rPr lang="zh-CN" altLang="en-US" b="1" dirty="0">
                <a:ea typeface="华文楷体" panose="02010600040101010101" pitchFamily="2" charset="-122"/>
                <a:cs typeface="Times New Roman" panose="02020603050405020304" pitchFamily="18" charset="0"/>
              </a:rPr>
              <a:t>之间通过竞争实现相反的利益，一方</a:t>
            </a:r>
            <a:r>
              <a:rPr lang="zh-CN" altLang="en-US" b="1" dirty="0">
                <a:solidFill>
                  <a:srgbClr val="C00000"/>
                </a:solidFill>
                <a:ea typeface="华文楷体" panose="02010600040101010101" pitchFamily="2" charset="-122"/>
                <a:cs typeface="Times New Roman" panose="02020603050405020304" pitchFamily="18" charset="0"/>
              </a:rPr>
              <a:t>最大化</a:t>
            </a:r>
            <a:r>
              <a:rPr lang="zh-CN" altLang="en-US" b="1" dirty="0">
                <a:ea typeface="华文楷体" panose="02010600040101010101" pitchFamily="2" charset="-122"/>
                <a:cs typeface="Times New Roman" panose="02020603050405020304" pitchFamily="18" charset="0"/>
              </a:rPr>
              <a:t>这个利益，另外一方</a:t>
            </a:r>
            <a:r>
              <a:rPr lang="zh-CN" altLang="en-US" b="1" dirty="0">
                <a:solidFill>
                  <a:srgbClr val="C00000"/>
                </a:solidFill>
                <a:ea typeface="华文楷体" panose="02010600040101010101" pitchFamily="2" charset="-122"/>
                <a:cs typeface="Times New Roman" panose="02020603050405020304" pitchFamily="18" charset="0"/>
              </a:rPr>
              <a:t>最小化</a:t>
            </a:r>
            <a:r>
              <a:rPr lang="zh-CN" altLang="en-US" b="1" dirty="0">
                <a:ea typeface="华文楷体" panose="02010600040101010101" pitchFamily="2" charset="-122"/>
                <a:cs typeface="Times New Roman" panose="02020603050405020304" pitchFamily="18" charset="0"/>
              </a:rPr>
              <a:t>这个利益。</a:t>
            </a:r>
          </a:p>
          <a:p>
            <a:pPr marL="285750" indent="-285750">
              <a:lnSpc>
                <a:spcPct val="200000"/>
              </a:lnSpc>
              <a:buFont typeface="Wingdings" panose="05000000000000000000" pitchFamily="2" charset="2"/>
              <a:buChar char="l"/>
            </a:pPr>
            <a:endParaRPr lang="zh-CN" altLang="en-US" b="1" dirty="0">
              <a:ea typeface="华文楷体" panose="02010600040101010101" pitchFamily="2" charset="-122"/>
              <a:cs typeface="Times New Roman" panose="02020603050405020304" pitchFamily="18" charset="0"/>
            </a:endParaRPr>
          </a:p>
        </p:txBody>
      </p:sp>
      <p:sp>
        <p:nvSpPr>
          <p:cNvPr id="15" name="矩形 14"/>
          <p:cNvSpPr/>
          <p:nvPr/>
        </p:nvSpPr>
        <p:spPr>
          <a:xfrm>
            <a:off x="833281" y="2784136"/>
            <a:ext cx="2827866" cy="1938992"/>
          </a:xfrm>
          <a:prstGeom prst="rect">
            <a:avLst/>
          </a:prstGeom>
        </p:spPr>
        <p:txBody>
          <a:bodyPr wrap="square">
            <a:spAutoFit/>
          </a:bodyPr>
          <a:lstStyle/>
          <a:p>
            <a:pPr>
              <a:lnSpc>
                <a:spcPct val="150000"/>
              </a:lnSpc>
            </a:pPr>
            <a:r>
              <a:rPr lang="zh-CN" altLang="en-US" sz="2000" b="1" dirty="0">
                <a:ea typeface="华文楷体" panose="02010600040101010101" pitchFamily="2" charset="-122"/>
              </a:rPr>
              <a:t>狭路相逢勇者胜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勇者相逢智者胜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智者相逢德者胜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德者相逢</a:t>
            </a:r>
            <a:r>
              <a:rPr lang="zh-CN" altLang="en-US" sz="2000" b="1" dirty="0">
                <a:solidFill>
                  <a:srgbClr val="C00000"/>
                </a:solidFill>
                <a:ea typeface="华文楷体" panose="02010600040101010101" pitchFamily="2" charset="-122"/>
              </a:rPr>
              <a:t>道者胜</a:t>
            </a:r>
          </a:p>
        </p:txBody>
      </p:sp>
      <p:sp>
        <p:nvSpPr>
          <p:cNvPr id="20" name="圆角矩形 19"/>
          <p:cNvSpPr/>
          <p:nvPr/>
        </p:nvSpPr>
        <p:spPr bwMode="auto">
          <a:xfrm>
            <a:off x="5360934" y="5300542"/>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a typeface="华文楷体" panose="02010600040101010101" pitchFamily="2" charset="-122"/>
              </a:rPr>
              <a:t>智能体</a:t>
            </a:r>
          </a:p>
        </p:txBody>
      </p:sp>
      <p:sp>
        <p:nvSpPr>
          <p:cNvPr id="27" name="圆角矩形 95"/>
          <p:cNvSpPr>
            <a:spLocks/>
          </p:cNvSpPr>
          <p:nvPr/>
        </p:nvSpPr>
        <p:spPr bwMode="auto">
          <a:xfrm>
            <a:off x="4898756" y="3938299"/>
            <a:ext cx="1989422" cy="89217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2000" b="1" dirty="0">
                <a:solidFill>
                  <a:schemeClr val="bg1"/>
                </a:solidFill>
                <a:latin typeface="+mn-lt"/>
                <a:ea typeface="华文楷体" panose="02010600040101010101" pitchFamily="2" charset="-122"/>
                <a:sym typeface="Times New Roman" pitchFamily="18" charset="0"/>
              </a:rPr>
              <a:t>目标</a:t>
            </a:r>
            <a:endParaRPr lang="en-US" altLang="zh-CN" sz="2000" b="1" dirty="0">
              <a:solidFill>
                <a:schemeClr val="bg1"/>
              </a:solidFill>
              <a:latin typeface="+mn-lt"/>
              <a:ea typeface="华文楷体" panose="02010600040101010101" pitchFamily="2" charset="-122"/>
              <a:sym typeface="Times New Roman" pitchFamily="18" charset="0"/>
            </a:endParaRPr>
          </a:p>
        </p:txBody>
      </p:sp>
      <p:sp>
        <p:nvSpPr>
          <p:cNvPr id="28" name="圆角矩形 27"/>
          <p:cNvSpPr/>
          <p:nvPr/>
        </p:nvSpPr>
        <p:spPr bwMode="auto">
          <a:xfrm>
            <a:off x="5353698" y="3055655"/>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a typeface="华文楷体" panose="02010600040101010101" pitchFamily="2" charset="-122"/>
              </a:rPr>
              <a:t>对手</a:t>
            </a:r>
          </a:p>
        </p:txBody>
      </p:sp>
      <p:sp>
        <p:nvSpPr>
          <p:cNvPr id="9" name="上箭头 8"/>
          <p:cNvSpPr/>
          <p:nvPr/>
        </p:nvSpPr>
        <p:spPr>
          <a:xfrm>
            <a:off x="5791868" y="4907897"/>
            <a:ext cx="257547" cy="392647"/>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ea typeface="华文楷体" panose="02010600040101010101" pitchFamily="2" charset="-122"/>
            </a:endParaRPr>
          </a:p>
        </p:txBody>
      </p:sp>
      <p:sp>
        <p:nvSpPr>
          <p:cNvPr id="10" name="下箭头 9"/>
          <p:cNvSpPr/>
          <p:nvPr/>
        </p:nvSpPr>
        <p:spPr>
          <a:xfrm>
            <a:off x="5791868" y="3529673"/>
            <a:ext cx="257547" cy="40862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ea typeface="华文楷体" panose="02010600040101010101" pitchFamily="2" charset="-122"/>
            </a:endParaRPr>
          </a:p>
        </p:txBody>
      </p:sp>
      <p:sp>
        <p:nvSpPr>
          <p:cNvPr id="11" name="矩形 10"/>
          <p:cNvSpPr/>
          <p:nvPr/>
        </p:nvSpPr>
        <p:spPr>
          <a:xfrm>
            <a:off x="6173608" y="4863108"/>
            <a:ext cx="1338828" cy="369332"/>
          </a:xfrm>
          <a:prstGeom prst="rect">
            <a:avLst/>
          </a:prstGeom>
        </p:spPr>
        <p:txBody>
          <a:bodyPr wrap="none">
            <a:spAutoFit/>
          </a:bodyPr>
          <a:lstStyle/>
          <a:p>
            <a:r>
              <a:rPr lang="zh-CN" altLang="en-US" b="1" dirty="0">
                <a:ea typeface="华文楷体" panose="02010600040101010101" pitchFamily="2" charset="-122"/>
              </a:rPr>
              <a:t>最大化利益</a:t>
            </a:r>
          </a:p>
        </p:txBody>
      </p:sp>
      <p:sp>
        <p:nvSpPr>
          <p:cNvPr id="30" name="矩形 29"/>
          <p:cNvSpPr/>
          <p:nvPr/>
        </p:nvSpPr>
        <p:spPr>
          <a:xfrm>
            <a:off x="6151030" y="3507095"/>
            <a:ext cx="1338828" cy="369332"/>
          </a:xfrm>
          <a:prstGeom prst="rect">
            <a:avLst/>
          </a:prstGeom>
        </p:spPr>
        <p:txBody>
          <a:bodyPr wrap="none">
            <a:spAutoFit/>
          </a:bodyPr>
          <a:lstStyle/>
          <a:p>
            <a:r>
              <a:rPr lang="zh-CN" altLang="en-US" b="1" dirty="0">
                <a:ea typeface="华文楷体" panose="02010600040101010101" pitchFamily="2" charset="-122"/>
              </a:rPr>
              <a:t>最小化利益</a:t>
            </a:r>
          </a:p>
        </p:txBody>
      </p:sp>
    </p:spTree>
    <p:extLst>
      <p:ext uri="{BB962C8B-B14F-4D97-AF65-F5344CB8AC3E}">
        <p14:creationId xmlns:p14="http://schemas.microsoft.com/office/powerpoint/2010/main" val="550756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98886" y="150073"/>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p>
        </p:txBody>
      </p:sp>
      <p:sp>
        <p:nvSpPr>
          <p:cNvPr id="13" name="内容占位符 3"/>
          <p:cNvSpPr>
            <a:spLocks noGrp="1"/>
          </p:cNvSpPr>
          <p:nvPr>
            <p:ph idx="1"/>
          </p:nvPr>
        </p:nvSpPr>
        <p:spPr>
          <a:xfrm>
            <a:off x="129822" y="1081009"/>
            <a:ext cx="8848165" cy="4298348"/>
          </a:xfrm>
        </p:spPr>
        <p:txBody>
          <a:bodyPr>
            <a:noAutofit/>
          </a:bodyPr>
          <a:lstStyle/>
          <a:p>
            <a:pPr algn="just">
              <a:lnSpc>
                <a:spcPct val="20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最小最大搜索</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(Minimax Search):</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最小最大搜索是在对抗搜索中最为基本的一种让玩家来计算最优策略的方法</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200000"/>
              </a:lnSpc>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Alpha-Beta</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剪枝搜索</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(Pruning Search)</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一种对最小最大搜索进行改进的算法，即在搜索过程中可剪除无需搜索的分支节点，且不影响搜索结果。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20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(Monte-Carlo Tree Search</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通过采样而非穷举方法来实现搜索。</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29852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08001" y="94989"/>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p>
        </p:txBody>
      </p:sp>
      <p:sp>
        <p:nvSpPr>
          <p:cNvPr id="2" name="矩形 1"/>
          <p:cNvSpPr/>
          <p:nvPr/>
        </p:nvSpPr>
        <p:spPr>
          <a:xfrm>
            <a:off x="259643" y="1011938"/>
            <a:ext cx="8636001" cy="1077218"/>
          </a:xfrm>
          <a:prstGeom prst="rect">
            <a:avLst/>
          </a:prstGeom>
        </p:spPr>
        <p:txBody>
          <a:bodyPr wrap="square">
            <a:spAutoFit/>
          </a:bodyPr>
          <a:lstStyle/>
          <a:p>
            <a:pPr marL="285750" indent="-285750" algn="just">
              <a:buFont typeface="Wingdings" panose="05000000000000000000" pitchFamily="2" charset="2"/>
              <a:buChar char="l"/>
            </a:pP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本书主要讨论在确定的、全局可观察的、竞争对手轮流行动、零和游戏（</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zero-sum</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）下的对抗搜索</a:t>
            </a:r>
            <a:endParaRPr lang="en-US" altLang="zh-CN" sz="1600" b="1"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两人对决游戏</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 (MAX and MIN, MAX</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先走</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可如下形式化描述，从而将其转换为对抗搜索问题</a:t>
            </a:r>
          </a:p>
          <a:p>
            <a:pPr algn="ctr"/>
            <a:endParaRPr lang="zh-CN" altLang="en-US" sz="1600" b="1" dirty="0">
              <a:latin typeface="华文楷体" panose="02010600040101010101" pitchFamily="2" charset="-122"/>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nvPr>
            </p:nvGraphicFramePr>
            <p:xfrm>
              <a:off x="442253" y="2057798"/>
              <a:ext cx="8442104" cy="2945279"/>
            </p:xfrm>
            <a:graphic>
              <a:graphicData uri="http://schemas.openxmlformats.org/drawingml/2006/table">
                <a:tbl>
                  <a:tblPr firstRow="1" bandRow="1">
                    <a:tableStyleId>{5C22544A-7EE6-4342-B048-85BDC9FD1C3A}</a:tableStyleId>
                  </a:tblPr>
                  <a:tblGrid>
                    <a:gridCol w="2338759">
                      <a:extLst>
                        <a:ext uri="{9D8B030D-6E8A-4147-A177-3AD203B41FA5}">
                          <a16:colId xmlns:a16="http://schemas.microsoft.com/office/drawing/2014/main" xmlns="" val="20000"/>
                        </a:ext>
                      </a:extLst>
                    </a:gridCol>
                    <a:gridCol w="6103345">
                      <a:extLst>
                        <a:ext uri="{9D8B030D-6E8A-4147-A177-3AD203B41FA5}">
                          <a16:colId xmlns:a16="http://schemas.microsoft.com/office/drawing/2014/main" xmlns="" val="20001"/>
                        </a:ext>
                      </a:extLst>
                    </a:gridCol>
                  </a:tblGrid>
                  <a:tr h="632418">
                    <a:tc>
                      <a:txBody>
                        <a:bodyPr/>
                        <a:lstStyle/>
                        <a:p>
                          <a:pPr algn="ct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状态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400" b="1" kern="1200" dirty="0">
                              <a:solidFill>
                                <a:schemeClr val="tx1"/>
                              </a:solidFill>
                              <a:effectLst/>
                              <a:latin typeface="华文楷体" panose="02010600040101010101" pitchFamily="2" charset="-122"/>
                              <a:ea typeface="华文楷体" panose="02010600040101010101" pitchFamily="2" charset="-122"/>
                              <a:cs typeface="+mn-cs"/>
                            </a:rPr>
                            <a:t>状态</a:t>
                          </a:r>
                          <a14:m>
                            <m:oMath xmlns:m="http://schemas.openxmlformats.org/officeDocument/2006/math">
                              <m:r>
                                <a:rPr lang="en-US" altLang="zh-CN" sz="1400" b="1" i="1" kern="1200">
                                  <a:solidFill>
                                    <a:schemeClr val="tx1"/>
                                  </a:solidFill>
                                  <a:effectLst/>
                                  <a:latin typeface="Cambria Math"/>
                                  <a:ea typeface="+mn-ea"/>
                                  <a:cs typeface="+mn-cs"/>
                                </a:rPr>
                                <m:t>𝒔</m:t>
                              </m:r>
                            </m:oMath>
                          </a14:m>
                          <a:r>
                            <a:rPr lang="zh-CN" altLang="zh-CN" sz="1400" b="1" kern="1200" dirty="0">
                              <a:solidFill>
                                <a:schemeClr val="tx1"/>
                              </a:solidFill>
                              <a:effectLst/>
                              <a:latin typeface="华文楷体" panose="02010600040101010101" pitchFamily="2" charset="-122"/>
                              <a:ea typeface="华文楷体" panose="02010600040101010101" pitchFamily="2" charset="-122"/>
                              <a:cs typeface="+mn-cs"/>
                            </a:rPr>
                            <a:t>包括当前的游戏局面和当前行动的智能体。函数</a:t>
                          </a:r>
                          <a14:m>
                            <m:oMath xmlns:m="http://schemas.openxmlformats.org/officeDocument/2006/math">
                              <m:r>
                                <a:rPr lang="en-US" altLang="zh-CN" sz="1400" b="1" i="1" kern="1200">
                                  <a:solidFill>
                                    <a:schemeClr val="tx1"/>
                                  </a:solidFill>
                                  <a:effectLst/>
                                  <a:latin typeface="Cambria Math"/>
                                  <a:ea typeface="+mn-ea"/>
                                  <a:cs typeface="+mn-cs"/>
                                </a:rPr>
                                <m:t>𝒑𝒍𝒂𝒚𝒆𝒓</m:t>
                              </m:r>
                              <m:r>
                                <a:rPr lang="en-US" altLang="zh-CN" sz="1400" b="1" i="1" kern="1200">
                                  <a:solidFill>
                                    <a:schemeClr val="tx1"/>
                                  </a:solidFill>
                                  <a:effectLst/>
                                  <a:latin typeface="Cambria Math"/>
                                  <a:ea typeface="+mn-ea"/>
                                  <a:cs typeface="+mn-cs"/>
                                </a:rPr>
                                <m:t>(</m:t>
                              </m:r>
                              <m:r>
                                <a:rPr lang="en-US" altLang="zh-CN" sz="1400" b="1" i="1" kern="1200">
                                  <a:solidFill>
                                    <a:schemeClr val="tx1"/>
                                  </a:solidFill>
                                  <a:effectLst/>
                                  <a:latin typeface="Cambria Math"/>
                                  <a:ea typeface="+mn-ea"/>
                                  <a:cs typeface="+mn-cs"/>
                                </a:rPr>
                                <m:t>𝒔</m:t>
                              </m:r>
                              <m:r>
                                <a:rPr lang="en-US" altLang="zh-CN" sz="1400" b="1" i="1" kern="1200">
                                  <a:solidFill>
                                    <a:schemeClr val="tx1"/>
                                  </a:solidFill>
                                  <a:effectLst/>
                                  <a:latin typeface="Cambria Math"/>
                                  <a:ea typeface="+mn-ea"/>
                                  <a:cs typeface="+mn-cs"/>
                                </a:rPr>
                                <m:t>)</m:t>
                              </m:r>
                            </m:oMath>
                          </a14:m>
                          <a:r>
                            <a:rPr lang="zh-CN" altLang="zh-CN" sz="1400" b="1" kern="1200" dirty="0">
                              <a:solidFill>
                                <a:schemeClr val="tx1"/>
                              </a:solidFill>
                              <a:effectLst/>
                              <a:latin typeface="华文楷体" panose="02010600040101010101" pitchFamily="2" charset="-122"/>
                              <a:ea typeface="华文楷体" panose="02010600040101010101" pitchFamily="2" charset="-122"/>
                              <a:cs typeface="+mn-cs"/>
                            </a:rPr>
                            <a:t>给出状态</a:t>
                          </a:r>
                          <a14:m>
                            <m:oMath xmlns:m="http://schemas.openxmlformats.org/officeDocument/2006/math">
                              <m:r>
                                <a:rPr lang="en-US" altLang="zh-CN" sz="1400" b="1" i="1" kern="1200">
                                  <a:solidFill>
                                    <a:schemeClr val="tx1"/>
                                  </a:solidFill>
                                  <a:effectLst/>
                                  <a:latin typeface="Cambria Math"/>
                                  <a:ea typeface="+mn-ea"/>
                                  <a:cs typeface="+mn-cs"/>
                                </a:rPr>
                                <m:t>𝒔</m:t>
                              </m:r>
                            </m:oMath>
                          </a14:m>
                          <a:r>
                            <a:rPr lang="zh-CN" altLang="zh-CN" sz="1400" b="1" kern="1200" dirty="0">
                              <a:solidFill>
                                <a:schemeClr val="tx1"/>
                              </a:solidFill>
                              <a:effectLst/>
                              <a:latin typeface="华文楷体" panose="02010600040101010101" pitchFamily="2" charset="-122"/>
                              <a:ea typeface="华文楷体" panose="02010600040101010101" pitchFamily="2" charset="-122"/>
                              <a:cs typeface="+mn-cs"/>
                            </a:rPr>
                            <a:t>下行动的智能体。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632418">
                    <a:tc>
                      <a:txBody>
                        <a:bodyPr/>
                        <a:lstStyle/>
                        <a:p>
                          <a:pPr algn="ct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动作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给定状态</a:t>
                          </a:r>
                          <a14:m>
                            <m:oMath xmlns:m="http://schemas.openxmlformats.org/officeDocument/2006/math">
                              <m:r>
                                <a:rPr lang="en-US" altLang="zh-CN" sz="1400" b="1" i="1" kern="1200">
                                  <a:solidFill>
                                    <a:schemeClr val="dk1"/>
                                  </a:solidFill>
                                  <a:effectLst/>
                                  <a:latin typeface="Cambria Math"/>
                                  <a:ea typeface="+mn-ea"/>
                                  <a:cs typeface="+mn-cs"/>
                                </a:rPr>
                                <m:t>𝒔</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，动作指的是</a:t>
                          </a:r>
                          <a14:m>
                            <m:oMath xmlns:m="http://schemas.openxmlformats.org/officeDocument/2006/math">
                              <m:r>
                                <a:rPr lang="en-US" altLang="zh-CN" sz="1400" b="1" i="1" kern="1200">
                                  <a:solidFill>
                                    <a:schemeClr val="dk1"/>
                                  </a:solidFill>
                                  <a:effectLst/>
                                  <a:latin typeface="Cambria Math"/>
                                  <a:ea typeface="+mn-ea"/>
                                  <a:cs typeface="+mn-cs"/>
                                </a:rPr>
                                <m:t>𝐩𝐥𝐚𝐲𝐞𝐫</m:t>
                              </m:r>
                              <m:r>
                                <a:rPr lang="en-US" altLang="zh-CN" sz="1400" b="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𝒔</m:t>
                              </m:r>
                              <m:r>
                                <a:rPr lang="en-US" altLang="zh-CN" sz="1400" b="1" i="1" kern="1200">
                                  <a:solidFill>
                                    <a:schemeClr val="dk1"/>
                                  </a:solidFill>
                                  <a:effectLst/>
                                  <a:latin typeface="Cambria Math"/>
                                  <a:ea typeface="+mn-ea"/>
                                  <a:cs typeface="+mn-cs"/>
                                </a:rPr>
                                <m:t>)</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在当前局面下可以采取的操作</a:t>
                          </a:r>
                          <a14:m>
                            <m:oMath xmlns:m="http://schemas.openxmlformats.org/officeDocument/2006/math">
                              <m:r>
                                <a:rPr lang="en-US" altLang="zh-CN" sz="1400" b="1" i="1" kern="1200">
                                  <a:solidFill>
                                    <a:schemeClr val="dk1"/>
                                  </a:solidFill>
                                  <a:effectLst/>
                                  <a:latin typeface="Cambria Math"/>
                                  <a:ea typeface="+mn-ea"/>
                                  <a:cs typeface="+mn-cs"/>
                                </a:rPr>
                                <m:t>𝒂</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，记动作集合为</a:t>
                          </a:r>
                          <a14:m>
                            <m:oMath xmlns:m="http://schemas.openxmlformats.org/officeDocument/2006/math">
                              <m:r>
                                <a:rPr lang="en-US" altLang="zh-CN" sz="1400" b="1" i="1" kern="1200">
                                  <a:solidFill>
                                    <a:schemeClr val="dk1"/>
                                  </a:solidFill>
                                  <a:effectLst/>
                                  <a:latin typeface="Cambria Math"/>
                                  <a:ea typeface="+mn-ea"/>
                                  <a:cs typeface="+mn-cs"/>
                                </a:rPr>
                                <m:t>𝐚𝐜𝐭𝐢𝐨𝐧𝐬</m:t>
                              </m:r>
                              <m:d>
                                <m:dPr>
                                  <m:ctrlPr>
                                    <a:rPr lang="zh-CN" altLang="zh-CN" sz="1400" b="1" i="1" kern="1200">
                                      <a:solidFill>
                                        <a:schemeClr val="dk1"/>
                                      </a:solidFill>
                                      <a:effectLst/>
                                      <a:latin typeface="Cambria Math" charset="0"/>
                                      <a:ea typeface="+mn-ea"/>
                                      <a:cs typeface="+mn-cs"/>
                                    </a:rPr>
                                  </m:ctrlPr>
                                </m:dPr>
                                <m:e>
                                  <m:r>
                                    <a:rPr lang="en-US" altLang="zh-CN" sz="1400" b="1" i="1" kern="1200">
                                      <a:solidFill>
                                        <a:schemeClr val="dk1"/>
                                      </a:solidFill>
                                      <a:effectLst/>
                                      <a:latin typeface="Cambria Math"/>
                                      <a:ea typeface="+mn-ea"/>
                                      <a:cs typeface="+mn-cs"/>
                                    </a:rPr>
                                    <m:t>𝒔</m:t>
                                  </m:r>
                                </m:e>
                              </m:d>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63241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状态转移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给定状态</a:t>
                          </a:r>
                          <a14:m>
                            <m:oMath xmlns:m="http://schemas.openxmlformats.org/officeDocument/2006/math">
                              <m:r>
                                <a:rPr lang="en-US" altLang="zh-CN" sz="1400" b="1" i="1" kern="1200">
                                  <a:solidFill>
                                    <a:schemeClr val="dk1"/>
                                  </a:solidFill>
                                  <a:effectLst/>
                                  <a:latin typeface="Cambria Math"/>
                                  <a:ea typeface="+mn-ea"/>
                                  <a:cs typeface="+mn-cs"/>
                                </a:rPr>
                                <m:t>𝒔</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和动作</a:t>
                          </a:r>
                          <a14:m>
                            <m:oMath xmlns:m="http://schemas.openxmlformats.org/officeDocument/2006/math">
                              <m:r>
                                <a:rPr lang="en-US" altLang="zh-CN" sz="1400" b="1" i="1" kern="1200">
                                  <a:solidFill>
                                    <a:schemeClr val="dk1"/>
                                  </a:solidFill>
                                  <a:effectLst/>
                                  <a:latin typeface="Cambria Math"/>
                                  <a:ea typeface="+mn-ea"/>
                                  <a:cs typeface="+mn-cs"/>
                                </a:rPr>
                                <m:t>𝒂</m:t>
                              </m:r>
                              <m:r>
                                <a:rPr lang="en-US" altLang="zh-CN" sz="1400" b="1" i="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𝒂𝒄𝒕𝒊𝒐𝒏𝒔</m:t>
                              </m:r>
                              <m:r>
                                <a:rPr lang="en-US" altLang="zh-CN" sz="1400" b="1" i="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𝒔</m:t>
                              </m:r>
                              <m:r>
                                <a:rPr lang="en-US" altLang="zh-CN" sz="1400" b="1" i="1" kern="1200">
                                  <a:solidFill>
                                    <a:schemeClr val="dk1"/>
                                  </a:solidFill>
                                  <a:effectLst/>
                                  <a:latin typeface="Cambria Math"/>
                                  <a:ea typeface="+mn-ea"/>
                                  <a:cs typeface="+mn-cs"/>
                                </a:rPr>
                                <m:t>)</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，状态转移函数</a:t>
                          </a:r>
                          <a14:m>
                            <m:oMath xmlns:m="http://schemas.openxmlformats.org/officeDocument/2006/math">
                              <m:r>
                                <a:rPr lang="en-US" altLang="zh-CN" sz="1400" b="1" i="1" kern="1200">
                                  <a:solidFill>
                                    <a:schemeClr val="dk1"/>
                                  </a:solidFill>
                                  <a:effectLst/>
                                  <a:latin typeface="Cambria Math"/>
                                  <a:ea typeface="+mn-ea"/>
                                  <a:cs typeface="+mn-cs"/>
                                </a:rPr>
                                <m:t>𝐫𝐞𝐬𝐮𝐥𝐭</m:t>
                              </m:r>
                              <m:r>
                                <a:rPr lang="en-US" altLang="zh-CN" sz="1400" b="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𝒔</m:t>
                              </m:r>
                              <m:r>
                                <a:rPr lang="en-US" altLang="zh-CN" sz="1400" b="1" i="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𝒂</m:t>
                              </m:r>
                              <m:r>
                                <a:rPr lang="en-US" altLang="zh-CN" sz="1400" b="1" i="1" kern="1200">
                                  <a:solidFill>
                                    <a:schemeClr val="dk1"/>
                                  </a:solidFill>
                                  <a:effectLst/>
                                  <a:latin typeface="Cambria Math"/>
                                  <a:ea typeface="+mn-ea"/>
                                  <a:cs typeface="+mn-cs"/>
                                </a:rPr>
                                <m:t>)</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决定了在</a:t>
                          </a:r>
                          <a14:m>
                            <m:oMath xmlns:m="http://schemas.openxmlformats.org/officeDocument/2006/math">
                              <m:r>
                                <a:rPr lang="en-US" altLang="zh-CN" sz="1400" b="1" i="1" kern="1200">
                                  <a:solidFill>
                                    <a:schemeClr val="dk1"/>
                                  </a:solidFill>
                                  <a:effectLst/>
                                  <a:latin typeface="Cambria Math"/>
                                  <a:ea typeface="+mn-ea"/>
                                  <a:cs typeface="+mn-cs"/>
                                </a:rPr>
                                <m:t>𝒔</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状态采取</a:t>
                          </a:r>
                          <a14:m>
                            <m:oMath xmlns:m="http://schemas.openxmlformats.org/officeDocument/2006/math">
                              <m:r>
                                <a:rPr lang="en-US" altLang="zh-CN" sz="1400" b="1" i="1" kern="1200">
                                  <a:solidFill>
                                    <a:schemeClr val="dk1"/>
                                  </a:solidFill>
                                  <a:effectLst/>
                                  <a:latin typeface="Cambria Math"/>
                                  <a:ea typeface="+mn-ea"/>
                                  <a:cs typeface="+mn-cs"/>
                                </a:rPr>
                                <m:t>𝒂</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动作后所得后继状态。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589212">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终局状态检测</a:t>
                          </a:r>
                          <a:endParaRPr lang="zh-CN" altLang="en-US" sz="1400" b="1" i="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终止状态检测函数</a:t>
                          </a:r>
                          <a14:m>
                            <m:oMath xmlns:m="http://schemas.openxmlformats.org/officeDocument/2006/math">
                              <m:r>
                                <a:rPr lang="en-US" altLang="zh-CN" sz="1400" b="1" i="1" kern="1200">
                                  <a:solidFill>
                                    <a:schemeClr val="dk1"/>
                                  </a:solidFill>
                                  <a:effectLst/>
                                  <a:latin typeface="Cambria Math"/>
                                  <a:ea typeface="+mn-ea"/>
                                  <a:cs typeface="+mn-cs"/>
                                </a:rPr>
                                <m:t>𝐭𝐞𝐫𝐦𝐢𝐧𝐚𝐥</m:t>
                              </m:r>
                              <m:r>
                                <a:rPr lang="en-US" altLang="zh-CN" sz="1400" b="1" kern="1200">
                                  <a:solidFill>
                                    <a:schemeClr val="dk1"/>
                                  </a:solidFill>
                                  <a:effectLst/>
                                  <a:latin typeface="Cambria Math"/>
                                  <a:ea typeface="+mn-ea"/>
                                  <a:cs typeface="+mn-cs"/>
                                </a:rPr>
                                <m:t>_</m:t>
                              </m:r>
                              <m:r>
                                <a:rPr lang="en-US" altLang="zh-CN" sz="1400" b="1" i="1" kern="1200">
                                  <a:solidFill>
                                    <a:schemeClr val="dk1"/>
                                  </a:solidFill>
                                  <a:effectLst/>
                                  <a:latin typeface="Cambria Math"/>
                                  <a:ea typeface="+mn-ea"/>
                                  <a:cs typeface="+mn-cs"/>
                                </a:rPr>
                                <m:t>𝐭𝐞𝐬𝐭</m:t>
                              </m:r>
                              <m:r>
                                <a:rPr lang="en-US" altLang="zh-CN" sz="1400" b="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𝐬</m:t>
                              </m:r>
                              <m:r>
                                <a:rPr lang="en-US" altLang="zh-CN" sz="1400" b="1" kern="1200">
                                  <a:solidFill>
                                    <a:schemeClr val="dk1"/>
                                  </a:solidFill>
                                  <a:effectLst/>
                                  <a:latin typeface="Cambria Math"/>
                                  <a:ea typeface="+mn-ea"/>
                                  <a:cs typeface="+mn-cs"/>
                                </a:rPr>
                                <m:t>)</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用于测试游戏是否在状态</a:t>
                          </a:r>
                          <a14:m>
                            <m:oMath xmlns:m="http://schemas.openxmlformats.org/officeDocument/2006/math">
                              <m:r>
                                <a:rPr lang="en-US" altLang="zh-CN" sz="1400" b="1" i="1" kern="1200">
                                  <a:solidFill>
                                    <a:schemeClr val="dk1"/>
                                  </a:solidFill>
                                  <a:effectLst/>
                                  <a:latin typeface="Cambria Math"/>
                                  <a:ea typeface="+mn-ea"/>
                                  <a:cs typeface="+mn-cs"/>
                                </a:rPr>
                                <m:t>𝒔</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结束。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58813">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终局得分</a:t>
                          </a:r>
                          <a:endParaRPr lang="zh-CN" altLang="en-US" sz="1400" b="1" i="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终局得分</a:t>
                          </a:r>
                          <a14:m>
                            <m:oMath xmlns:m="http://schemas.openxmlformats.org/officeDocument/2006/math">
                              <m:r>
                                <a:rPr lang="en-US" altLang="zh-CN" sz="1400" b="1" i="1" kern="1200">
                                  <a:solidFill>
                                    <a:schemeClr val="dk1"/>
                                  </a:solidFill>
                                  <a:effectLst/>
                                  <a:latin typeface="Cambria Math"/>
                                  <a:ea typeface="+mn-ea"/>
                                  <a:cs typeface="+mn-cs"/>
                                </a:rPr>
                                <m:t>𝐮𝐭𝐢𝐥𝐢𝐭𝐲</m:t>
                              </m:r>
                              <m:r>
                                <a:rPr lang="en-US" altLang="zh-CN" sz="1400" b="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𝒔</m:t>
                              </m:r>
                              <m:r>
                                <a:rPr lang="en-US" altLang="zh-CN" sz="1400" b="1" i="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𝒑</m:t>
                              </m:r>
                              <m:r>
                                <a:rPr lang="en-US" altLang="zh-CN" sz="1400" b="1" i="1" kern="1200">
                                  <a:solidFill>
                                    <a:schemeClr val="dk1"/>
                                  </a:solidFill>
                                  <a:effectLst/>
                                  <a:latin typeface="Cambria Math"/>
                                  <a:ea typeface="+mn-ea"/>
                                  <a:cs typeface="+mn-cs"/>
                                </a:rPr>
                                <m:t>)</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表示在终局状态</a:t>
                          </a:r>
                          <a14:m>
                            <m:oMath xmlns:m="http://schemas.openxmlformats.org/officeDocument/2006/math">
                              <m:r>
                                <a:rPr lang="en-US" altLang="zh-CN" sz="1400" b="1" i="1" kern="1200">
                                  <a:solidFill>
                                    <a:schemeClr val="dk1"/>
                                  </a:solidFill>
                                  <a:effectLst/>
                                  <a:latin typeface="Cambria Math"/>
                                  <a:ea typeface="+mn-ea"/>
                                  <a:cs typeface="+mn-cs"/>
                                </a:rPr>
                                <m:t>𝒔</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时玩家</a:t>
                          </a:r>
                          <a14:m>
                            <m:oMath xmlns:m="http://schemas.openxmlformats.org/officeDocument/2006/math">
                              <m:r>
                                <a:rPr lang="en-US" altLang="zh-CN" sz="1400" b="1" i="1" kern="1200">
                                  <a:solidFill>
                                    <a:schemeClr val="dk1"/>
                                  </a:solidFill>
                                  <a:effectLst/>
                                  <a:latin typeface="Cambria Math"/>
                                  <a:ea typeface="+mn-ea"/>
                                  <a:cs typeface="+mn-cs"/>
                                </a:rPr>
                                <m:t>𝒑</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的得分。</a:t>
                          </a:r>
                          <a:endParaRPr lang="zh-CN" altLang="en-US" sz="1400" b="1" kern="1200" dirty="0">
                            <a:solidFill>
                              <a:schemeClr val="dk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3257100350"/>
                  </p:ext>
                </p:extLst>
              </p:nvPr>
            </p:nvGraphicFramePr>
            <p:xfrm>
              <a:off x="442253" y="2057798"/>
              <a:ext cx="8442104" cy="2945279"/>
            </p:xfrm>
            <a:graphic>
              <a:graphicData uri="http://schemas.openxmlformats.org/drawingml/2006/table">
                <a:tbl>
                  <a:tblPr firstRow="1" bandRow="1">
                    <a:tableStyleId>{5C22544A-7EE6-4342-B048-85BDC9FD1C3A}</a:tableStyleId>
                  </a:tblPr>
                  <a:tblGrid>
                    <a:gridCol w="2338759">
                      <a:extLst>
                        <a:ext uri="{9D8B030D-6E8A-4147-A177-3AD203B41FA5}">
                          <a16:colId xmlns:a16="http://schemas.microsoft.com/office/drawing/2014/main" val="20000"/>
                        </a:ext>
                      </a:extLst>
                    </a:gridCol>
                    <a:gridCol w="6103345">
                      <a:extLst>
                        <a:ext uri="{9D8B030D-6E8A-4147-A177-3AD203B41FA5}">
                          <a16:colId xmlns:a16="http://schemas.microsoft.com/office/drawing/2014/main" val="20001"/>
                        </a:ext>
                      </a:extLst>
                    </a:gridCol>
                  </a:tblGrid>
                  <a:tr h="632418">
                    <a:tc>
                      <a:txBody>
                        <a:bodyPr/>
                        <a:lstStyle/>
                        <a:p>
                          <a:pPr algn="ct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状态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423" t="-962" r="-200" b="-367308"/>
                          </a:stretch>
                        </a:blipFill>
                      </a:tcPr>
                    </a:tc>
                    <a:extLst>
                      <a:ext uri="{0D108BD9-81ED-4DB2-BD59-A6C34878D82A}">
                        <a16:rowId xmlns:a16="http://schemas.microsoft.com/office/drawing/2014/main" val="10000"/>
                      </a:ext>
                    </a:extLst>
                  </a:tr>
                  <a:tr h="632418">
                    <a:tc>
                      <a:txBody>
                        <a:bodyPr/>
                        <a:lstStyle/>
                        <a:p>
                          <a:pPr algn="ct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动作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423" t="-100962" r="-200" b="-267308"/>
                          </a:stretch>
                        </a:blipFill>
                      </a:tcPr>
                    </a:tc>
                    <a:extLst>
                      <a:ext uri="{0D108BD9-81ED-4DB2-BD59-A6C34878D82A}">
                        <a16:rowId xmlns:a16="http://schemas.microsoft.com/office/drawing/2014/main" val="10001"/>
                      </a:ext>
                    </a:extLst>
                  </a:tr>
                  <a:tr h="63241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状态转移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423" t="-200962" r="-200" b="-167308"/>
                          </a:stretch>
                        </a:blipFill>
                      </a:tcPr>
                    </a:tc>
                    <a:extLst>
                      <a:ext uri="{0D108BD9-81ED-4DB2-BD59-A6C34878D82A}">
                        <a16:rowId xmlns:a16="http://schemas.microsoft.com/office/drawing/2014/main" val="10002"/>
                      </a:ext>
                    </a:extLst>
                  </a:tr>
                  <a:tr h="589212">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终局状态检测</a:t>
                          </a:r>
                          <a:endParaRPr lang="zh-CN" altLang="en-US" sz="1400" b="1" i="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423" t="-322680" r="-200" b="-79381"/>
                          </a:stretch>
                        </a:blipFill>
                      </a:tcPr>
                    </a:tc>
                    <a:extLst>
                      <a:ext uri="{0D108BD9-81ED-4DB2-BD59-A6C34878D82A}">
                        <a16:rowId xmlns:a16="http://schemas.microsoft.com/office/drawing/2014/main" val="10003"/>
                      </a:ext>
                    </a:extLst>
                  </a:tr>
                  <a:tr h="458813">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终局得分</a:t>
                          </a:r>
                          <a:endParaRPr lang="zh-CN" altLang="en-US" sz="1400" b="1" i="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423" t="-546667" r="-200" b="-2667"/>
                          </a:stretch>
                        </a:blipFill>
                      </a:tcPr>
                    </a:tc>
                    <a:extLst>
                      <a:ext uri="{0D108BD9-81ED-4DB2-BD59-A6C34878D82A}">
                        <a16:rowId xmlns:a16="http://schemas.microsoft.com/office/drawing/2014/main" val="10004"/>
                      </a:ext>
                    </a:extLst>
                  </a:tr>
                </a:tbl>
              </a:graphicData>
            </a:graphic>
          </p:graphicFrame>
        </mc:Fallback>
      </mc:AlternateContent>
      <p:sp>
        <p:nvSpPr>
          <p:cNvPr id="5" name="矩形 4"/>
          <p:cNvSpPr/>
          <p:nvPr/>
        </p:nvSpPr>
        <p:spPr>
          <a:xfrm>
            <a:off x="215483" y="5144943"/>
            <a:ext cx="8895644" cy="1077218"/>
          </a:xfrm>
          <a:prstGeom prst="rect">
            <a:avLst/>
          </a:prstGeom>
        </p:spPr>
        <p:txBody>
          <a:bodyPr wrap="square">
            <a:spAutoFit/>
          </a:bodyPr>
          <a:lstStyle/>
          <a:p>
            <a:r>
              <a:rPr lang="zh-CN" altLang="en-US" sz="1600" b="1" dirty="0">
                <a:latin typeface="华文楷体" panose="02010600040101010101" pitchFamily="2" charset="-122"/>
                <a:ea typeface="华文楷体" panose="02010600040101010101" pitchFamily="2" charset="-122"/>
              </a:rPr>
              <a:t>注：所谓零和博弈是博弈论的一个概念，属非合作博弈。指参与博弈的各方，在严格竞争下，一方的收益必然意味着另一方的损失，博弈各方的收益和损失相加总和永远为“零”，双方不存在合作的可能。与“零和”对应，“双赢博弈”的基本理论就是“利己”不“损人”，通过谈判、合作达到皆大欢喜的结果。</a:t>
            </a:r>
          </a:p>
        </p:txBody>
      </p:sp>
    </p:spTree>
    <p:extLst>
      <p:ext uri="{BB962C8B-B14F-4D97-AF65-F5344CB8AC3E}">
        <p14:creationId xmlns:p14="http://schemas.microsoft.com/office/powerpoint/2010/main" val="2056255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08001" y="128039"/>
            <a:ext cx="8376356" cy="657727"/>
          </a:xfrm>
        </p:spPr>
        <p:txBody>
          <a:bodyPr/>
          <a:lstStyle/>
          <a:p>
            <a:r>
              <a:rPr lang="zh-CN" altLang="en-US" sz="2800" dirty="0">
                <a:latin typeface="+mn-lt"/>
                <a:ea typeface="黑体" panose="02010609060101010101" pitchFamily="49" charset="-122"/>
                <a:cs typeface="Times New Roman" panose="02020603050405020304" pitchFamily="18" charset="0"/>
              </a:rPr>
              <a:t>对抗搜索：</a:t>
            </a:r>
            <a:r>
              <a:rPr lang="zh-CN" altLang="en-US" sz="2800" b="1" dirty="0">
                <a:latin typeface="+mn-lt"/>
                <a:ea typeface="黑体" panose="02010609060101010101" pitchFamily="49" charset="-122"/>
                <a:cs typeface="Times New Roman" panose="02020603050405020304" pitchFamily="18" charset="0"/>
              </a:rPr>
              <a:t>最小最大搜索</a:t>
            </a:r>
            <a:endParaRPr lang="zh-CN" altLang="en-US" sz="2800" dirty="0">
              <a:latin typeface="+mn-lt"/>
              <a:ea typeface="黑体" panose="02010609060101010101" pitchFamily="49" charset="-122"/>
              <a:cs typeface="Times New Roman" panose="02020603050405020304" pitchFamily="18" charset="0"/>
            </a:endParaRPr>
          </a:p>
        </p:txBody>
      </p:sp>
      <p:pic>
        <p:nvPicPr>
          <p:cNvPr id="7" name="图片 6"/>
          <p:cNvPicPr/>
          <p:nvPr/>
        </p:nvPicPr>
        <p:blipFill>
          <a:blip r:embed="rId2"/>
          <a:stretch>
            <a:fillRect/>
          </a:stretch>
        </p:blipFill>
        <p:spPr>
          <a:xfrm>
            <a:off x="3316311" y="1372190"/>
            <a:ext cx="5528839" cy="2581275"/>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1252787" y="4539889"/>
                <a:ext cx="6886783" cy="1388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FR" altLang="zh-CN">
                          <a:latin typeface="Cambria Math"/>
                        </a:rPr>
                        <m:t>minimax</m:t>
                      </m:r>
                      <m:d>
                        <m:dPr>
                          <m:ctrlPr>
                            <a:rPr lang="zh-CN" altLang="zh-CN" i="1">
                              <a:latin typeface="Cambria Math" charset="0"/>
                            </a:rPr>
                          </m:ctrlPr>
                        </m:dPr>
                        <m:e>
                          <m:r>
                            <m:rPr>
                              <m:sty m:val="p"/>
                            </m:rPr>
                            <a:rPr lang="fr-FR" altLang="zh-CN">
                              <a:latin typeface="Cambria Math"/>
                            </a:rPr>
                            <m:t>s</m:t>
                          </m:r>
                        </m:e>
                      </m:d>
                      <m:r>
                        <a:rPr lang="fr-FR" altLang="zh-CN">
                          <a:latin typeface="Cambria Math"/>
                        </a:rPr>
                        <m:t>=</m:t>
                      </m:r>
                      <m:d>
                        <m:dPr>
                          <m:begChr m:val="{"/>
                          <m:endChr m:val=""/>
                          <m:ctrlPr>
                            <a:rPr lang="zh-CN" altLang="zh-CN" i="1">
                              <a:latin typeface="Cambria Math" charset="0"/>
                            </a:rPr>
                          </m:ctrlPr>
                        </m:dPr>
                        <m:e>
                          <m:eqArr>
                            <m:eqArrPr>
                              <m:ctrlPr>
                                <a:rPr lang="zh-CN" altLang="zh-CN" i="1">
                                  <a:latin typeface="Cambria Math" charset="0"/>
                                </a:rPr>
                              </m:ctrlPr>
                            </m:eqArrPr>
                            <m:e>
                              <m:r>
                                <m:rPr>
                                  <m:sty m:val="p"/>
                                </m:rPr>
                                <a:rPr lang="en-US" altLang="zh-CN">
                                  <a:latin typeface="Cambria Math"/>
                                </a:rPr>
                                <m:t>utility</m:t>
                              </m:r>
                              <m:d>
                                <m:dPr>
                                  <m:begChr m:val="（"/>
                                  <m:endChr m:val="）"/>
                                  <m:ctrlPr>
                                    <a:rPr lang="zh-CN" altLang="zh-CN" i="1">
                                      <a:latin typeface="Cambria Math" charset="0"/>
                                    </a:rPr>
                                  </m:ctrlPr>
                                </m:dPr>
                                <m:e>
                                  <m:r>
                                    <a:rPr lang="en-US" altLang="zh-CN" i="1">
                                      <a:latin typeface="Cambria Math"/>
                                    </a:rPr>
                                    <m:t>𝑠</m:t>
                                  </m:r>
                                </m:e>
                              </m:d>
                              <m:r>
                                <a:rPr lang="en-US" altLang="zh-CN" i="1">
                                  <a:latin typeface="Cambria Math"/>
                                </a:rPr>
                                <m:t>,                                     </m:t>
                              </m:r>
                              <m:r>
                                <a:rPr lang="fr-FR" altLang="zh-CN" i="1">
                                  <a:latin typeface="Cambria Math"/>
                                </a:rPr>
                                <m:t>                </m:t>
                              </m:r>
                              <m:r>
                                <m:rPr>
                                  <m:sty m:val="p"/>
                                </m:rPr>
                                <a:rPr lang="fr-FR" altLang="zh-CN">
                                  <a:latin typeface="Cambria Math"/>
                                </a:rPr>
                                <m:t>if</m:t>
                              </m:r>
                              <m:r>
                                <a:rPr lang="fr-FR" altLang="zh-CN">
                                  <a:latin typeface="Cambria Math"/>
                                </a:rPr>
                                <m:t> </m:t>
                              </m:r>
                              <m:r>
                                <m:rPr>
                                  <m:sty m:val="p"/>
                                </m:rPr>
                                <a:rPr lang="fr-FR" altLang="zh-CN">
                                  <a:latin typeface="Cambria Math"/>
                                </a:rPr>
                                <m:t>terminal</m:t>
                              </m:r>
                              <m:r>
                                <a:rPr lang="en-US" altLang="zh-CN">
                                  <a:latin typeface="Cambria Math"/>
                                </a:rPr>
                                <m:t>_</m:t>
                              </m:r>
                              <m:r>
                                <m:rPr>
                                  <m:sty m:val="p"/>
                                </m:rPr>
                                <a:rPr lang="en-US" altLang="zh-CN">
                                  <a:latin typeface="Cambria Math"/>
                                </a:rPr>
                                <m:t>test</m:t>
                              </m:r>
                              <m:r>
                                <a:rPr lang="en-US" altLang="zh-CN">
                                  <a:latin typeface="Cambria Math"/>
                                </a:rPr>
                                <m:t>(</m:t>
                              </m:r>
                              <m:r>
                                <m:rPr>
                                  <m:sty m:val="p"/>
                                </m:rPr>
                                <a:rPr lang="en-US" altLang="zh-CN">
                                  <a:latin typeface="Cambria Math"/>
                                </a:rPr>
                                <m:t>s</m:t>
                              </m:r>
                              <m:r>
                                <a:rPr lang="en-US" altLang="zh-CN">
                                  <a:latin typeface="Cambria Math"/>
                                </a:rPr>
                                <m:t>)</m:t>
                              </m:r>
                            </m:e>
                            <m:e>
                              <m:sSub>
                                <m:sSubPr>
                                  <m:ctrlPr>
                                    <a:rPr lang="zh-CN" altLang="zh-CN" i="1">
                                      <a:latin typeface="Cambria Math" charset="0"/>
                                    </a:rPr>
                                  </m:ctrlPr>
                                </m:sSubPr>
                                <m:e>
                                  <m:r>
                                    <m:rPr>
                                      <m:sty m:val="p"/>
                                    </m:rPr>
                                    <a:rPr lang="en-US" altLang="zh-CN">
                                      <a:latin typeface="Cambria Math"/>
                                    </a:rPr>
                                    <m:t>max</m:t>
                                  </m:r>
                                </m:e>
                                <m:sub>
                                  <m:r>
                                    <a:rPr lang="en-US" altLang="zh-CN" i="1">
                                      <a:latin typeface="Cambria Math"/>
                                    </a:rPr>
                                    <m:t>𝑎</m:t>
                                  </m:r>
                                  <m:r>
                                    <a:rPr lang="fr-FR" altLang="zh-CN" i="1">
                                      <a:latin typeface="Cambria Math"/>
                                    </a:rPr>
                                    <m:t>∈</m:t>
                                  </m:r>
                                  <m:r>
                                    <m:rPr>
                                      <m:sty m:val="p"/>
                                    </m:rPr>
                                    <a:rPr lang="en-US" altLang="zh-CN">
                                      <a:latin typeface="Cambria Math"/>
                                    </a:rPr>
                                    <m:t>actions</m:t>
                                  </m:r>
                                  <m:d>
                                    <m:dPr>
                                      <m:ctrlPr>
                                        <a:rPr lang="zh-CN" altLang="zh-CN" i="1">
                                          <a:latin typeface="Cambria Math" charset="0"/>
                                        </a:rPr>
                                      </m:ctrlPr>
                                    </m:dPr>
                                    <m:e>
                                      <m:r>
                                        <a:rPr lang="en-US" altLang="zh-CN" i="1">
                                          <a:latin typeface="Cambria Math"/>
                                        </a:rPr>
                                        <m:t>𝑠</m:t>
                                      </m:r>
                                    </m:e>
                                  </m:d>
                                </m:sub>
                              </m:sSub>
                              <m:r>
                                <m:rPr>
                                  <m:sty m:val="p"/>
                                </m:rPr>
                                <a:rPr lang="en-US" altLang="zh-CN">
                                  <a:latin typeface="Cambria Math"/>
                                </a:rPr>
                                <m:t>minimax</m:t>
                              </m:r>
                              <m:d>
                                <m:dPr>
                                  <m:ctrlPr>
                                    <a:rPr lang="zh-CN" altLang="zh-CN" i="1">
                                      <a:latin typeface="Cambria Math" charset="0"/>
                                    </a:rPr>
                                  </m:ctrlPr>
                                </m:dPr>
                                <m:e>
                                  <m:r>
                                    <m:rPr>
                                      <m:sty m:val="p"/>
                                    </m:rPr>
                                    <a:rPr lang="en-US" altLang="zh-CN">
                                      <a:latin typeface="Cambria Math"/>
                                    </a:rPr>
                                    <m:t>result</m:t>
                                  </m:r>
                                  <m:d>
                                    <m:dPr>
                                      <m:ctrlPr>
                                        <a:rPr lang="zh-CN" altLang="zh-CN" i="1">
                                          <a:latin typeface="Cambria Math" charset="0"/>
                                        </a:rPr>
                                      </m:ctrlPr>
                                    </m:dPr>
                                    <m:e>
                                      <m:r>
                                        <a:rPr lang="en-US" altLang="zh-CN" i="1">
                                          <a:latin typeface="Cambria Math"/>
                                        </a:rPr>
                                        <m:t>𝑠</m:t>
                                      </m:r>
                                      <m:r>
                                        <a:rPr lang="fr-FR" altLang="zh-CN" i="1">
                                          <a:latin typeface="Cambria Math"/>
                                        </a:rPr>
                                        <m:t>,</m:t>
                                      </m:r>
                                      <m:r>
                                        <a:rPr lang="en-US" altLang="zh-CN" i="1">
                                          <a:latin typeface="Cambria Math"/>
                                        </a:rPr>
                                        <m:t>𝑎</m:t>
                                      </m:r>
                                    </m:e>
                                  </m:d>
                                </m:e>
                              </m:d>
                              <m:r>
                                <a:rPr lang="en-US" altLang="zh-CN" i="1">
                                  <a:latin typeface="Cambria Math"/>
                                </a:rPr>
                                <m:t>,</m:t>
                              </m:r>
                              <m:r>
                                <a:rPr lang="fr-FR" altLang="zh-CN" i="1">
                                  <a:latin typeface="Cambria Math"/>
                                </a:rPr>
                                <m:t>   </m:t>
                              </m:r>
                              <m:r>
                                <m:rPr>
                                  <m:sty m:val="p"/>
                                </m:rPr>
                                <a:rPr lang="fr-FR" altLang="zh-CN">
                                  <a:latin typeface="Cambria Math"/>
                                </a:rPr>
                                <m:t>if</m:t>
                              </m:r>
                              <m:r>
                                <a:rPr lang="fr-FR" altLang="zh-CN" i="1">
                                  <a:latin typeface="Cambria Math"/>
                                </a:rPr>
                                <m:t> </m:t>
                              </m:r>
                              <m:r>
                                <m:rPr>
                                  <m:sty m:val="p"/>
                                </m:rPr>
                                <a:rPr lang="en-US" altLang="zh-CN">
                                  <a:latin typeface="Cambria Math"/>
                                </a:rPr>
                                <m:t>player</m:t>
                              </m:r>
                              <m:d>
                                <m:dPr>
                                  <m:ctrlPr>
                                    <a:rPr lang="zh-CN" altLang="zh-CN" i="1">
                                      <a:latin typeface="Cambria Math" charset="0"/>
                                    </a:rPr>
                                  </m:ctrlPr>
                                </m:dPr>
                                <m:e>
                                  <m:r>
                                    <a:rPr lang="en-US" altLang="zh-CN" i="1">
                                      <a:latin typeface="Cambria Math"/>
                                    </a:rPr>
                                    <m:t>𝑠</m:t>
                                  </m:r>
                                </m:e>
                              </m:d>
                              <m:r>
                                <a:rPr lang="fr-FR" altLang="zh-CN" i="1">
                                  <a:latin typeface="Cambria Math"/>
                                </a:rPr>
                                <m:t>=</m:t>
                              </m:r>
                              <m:r>
                                <a:rPr lang="en-US" altLang="zh-CN" i="1">
                                  <a:latin typeface="Cambria Math"/>
                                </a:rPr>
                                <m:t>𝑀𝐴𝑋</m:t>
                              </m:r>
                            </m:e>
                            <m:e>
                              <m:r>
                                <m:rPr>
                                  <m:sty m:val="p"/>
                                </m:rPr>
                                <a:rPr lang="en-US" altLang="zh-CN">
                                  <a:latin typeface="Cambria Math"/>
                                </a:rPr>
                                <m:t>m</m:t>
                              </m:r>
                              <m:sSub>
                                <m:sSubPr>
                                  <m:ctrlPr>
                                    <a:rPr lang="zh-CN" altLang="zh-CN" i="1">
                                      <a:latin typeface="Cambria Math" charset="0"/>
                                    </a:rPr>
                                  </m:ctrlPr>
                                </m:sSubPr>
                                <m:e>
                                  <m:r>
                                    <m:rPr>
                                      <m:sty m:val="p"/>
                                    </m:rPr>
                                    <a:rPr lang="en-US" altLang="zh-CN">
                                      <a:latin typeface="Cambria Math"/>
                                    </a:rPr>
                                    <m:t>in</m:t>
                                  </m:r>
                                </m:e>
                                <m:sub>
                                  <m:r>
                                    <a:rPr lang="en-US" altLang="zh-CN" i="1">
                                      <a:latin typeface="Cambria Math"/>
                                    </a:rPr>
                                    <m:t>𝑎</m:t>
                                  </m:r>
                                  <m:r>
                                    <a:rPr lang="fr-FR" altLang="zh-CN">
                                      <a:latin typeface="Cambria Math"/>
                                    </a:rPr>
                                    <m:t>∈</m:t>
                                  </m:r>
                                  <m:r>
                                    <m:rPr>
                                      <m:sty m:val="p"/>
                                    </m:rPr>
                                    <a:rPr lang="en-US" altLang="zh-CN">
                                      <a:latin typeface="Cambria Math"/>
                                    </a:rPr>
                                    <m:t>actions</m:t>
                                  </m:r>
                                  <m:d>
                                    <m:dPr>
                                      <m:ctrlPr>
                                        <a:rPr lang="zh-CN" altLang="zh-CN" i="1">
                                          <a:latin typeface="Cambria Math" charset="0"/>
                                        </a:rPr>
                                      </m:ctrlPr>
                                    </m:dPr>
                                    <m:e>
                                      <m:r>
                                        <m:rPr>
                                          <m:sty m:val="p"/>
                                        </m:rPr>
                                        <a:rPr lang="en-US" altLang="zh-CN">
                                          <a:latin typeface="Cambria Math"/>
                                        </a:rPr>
                                        <m:t>s</m:t>
                                      </m:r>
                                    </m:e>
                                  </m:d>
                                </m:sub>
                              </m:sSub>
                              <m:r>
                                <m:rPr>
                                  <m:sty m:val="p"/>
                                </m:rPr>
                                <a:rPr lang="en-US" altLang="zh-CN">
                                  <a:latin typeface="Cambria Math"/>
                                </a:rPr>
                                <m:t>minimax</m:t>
                              </m:r>
                              <m:d>
                                <m:dPr>
                                  <m:ctrlPr>
                                    <a:rPr lang="zh-CN" altLang="zh-CN" i="1">
                                      <a:latin typeface="Cambria Math" charset="0"/>
                                    </a:rPr>
                                  </m:ctrlPr>
                                </m:dPr>
                                <m:e>
                                  <m:r>
                                    <m:rPr>
                                      <m:sty m:val="p"/>
                                    </m:rPr>
                                    <a:rPr lang="en-US" altLang="zh-CN">
                                      <a:latin typeface="Cambria Math"/>
                                    </a:rPr>
                                    <m:t>result</m:t>
                                  </m:r>
                                  <m:d>
                                    <m:dPr>
                                      <m:ctrlPr>
                                        <a:rPr lang="zh-CN" altLang="zh-CN" i="1">
                                          <a:latin typeface="Cambria Math" charset="0"/>
                                        </a:rPr>
                                      </m:ctrlPr>
                                    </m:dPr>
                                    <m:e>
                                      <m:r>
                                        <a:rPr lang="en-US" altLang="zh-CN" i="1">
                                          <a:latin typeface="Cambria Math"/>
                                        </a:rPr>
                                        <m:t>𝑠</m:t>
                                      </m:r>
                                      <m:r>
                                        <a:rPr lang="fr-FR" altLang="zh-CN" i="1">
                                          <a:latin typeface="Cambria Math"/>
                                        </a:rPr>
                                        <m:t>,</m:t>
                                      </m:r>
                                      <m:r>
                                        <a:rPr lang="en-US" altLang="zh-CN" i="1">
                                          <a:latin typeface="Cambria Math"/>
                                        </a:rPr>
                                        <m:t>𝑎</m:t>
                                      </m:r>
                                    </m:e>
                                  </m:d>
                                </m:e>
                              </m:d>
                              <m:r>
                                <a:rPr lang="fr-FR" altLang="zh-CN" i="1">
                                  <a:latin typeface="Cambria Math"/>
                                </a:rPr>
                                <m:t>,   </m:t>
                              </m:r>
                              <m:r>
                                <m:rPr>
                                  <m:sty m:val="p"/>
                                </m:rPr>
                                <a:rPr lang="fr-FR" altLang="zh-CN">
                                  <a:latin typeface="Cambria Math"/>
                                </a:rPr>
                                <m:t>if</m:t>
                              </m:r>
                              <m:r>
                                <a:rPr lang="fr-FR" altLang="zh-CN" i="1">
                                  <a:latin typeface="Cambria Math"/>
                                </a:rPr>
                                <m:t> </m:t>
                              </m:r>
                              <m:r>
                                <m:rPr>
                                  <m:sty m:val="p"/>
                                </m:rPr>
                                <a:rPr lang="en-US" altLang="zh-CN">
                                  <a:latin typeface="Cambria Math"/>
                                </a:rPr>
                                <m:t>player</m:t>
                              </m:r>
                              <m:d>
                                <m:dPr>
                                  <m:ctrlPr>
                                    <a:rPr lang="zh-CN" altLang="zh-CN" i="1">
                                      <a:latin typeface="Cambria Math" charset="0"/>
                                    </a:rPr>
                                  </m:ctrlPr>
                                </m:dPr>
                                <m:e>
                                  <m:r>
                                    <a:rPr lang="en-US" altLang="zh-CN" i="1">
                                      <a:latin typeface="Cambria Math"/>
                                    </a:rPr>
                                    <m:t>𝑠</m:t>
                                  </m:r>
                                </m:e>
                              </m:d>
                              <m:r>
                                <a:rPr lang="fr-FR" altLang="zh-CN" i="1">
                                  <a:latin typeface="Cambria Math"/>
                                </a:rPr>
                                <m:t>=</m:t>
                              </m:r>
                              <m:r>
                                <a:rPr lang="en-US" altLang="zh-CN" i="1">
                                  <a:latin typeface="Cambria Math"/>
                                </a:rPr>
                                <m:t>𝑀𝐼𝑁</m:t>
                              </m:r>
                            </m:e>
                          </m:eqArr>
                        </m:e>
                      </m:d>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252787" y="4539889"/>
                <a:ext cx="6886783" cy="1388650"/>
              </a:xfrm>
              <a:prstGeom prst="rect">
                <a:avLst/>
              </a:prstGeom>
              <a:blipFill rotWithShape="1">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xmlns="" id="{F0B3F57A-85AD-4F35-AA2F-1A187E950FB3}"/>
              </a:ext>
            </a:extLst>
          </p:cNvPr>
          <p:cNvPicPr/>
          <p:nvPr/>
        </p:nvPicPr>
        <p:blipFill>
          <a:blip r:embed="rId4">
            <a:extLst>
              <a:ext uri="{28A0092B-C50C-407E-A947-70E740481C1C}">
                <a14:useLocalDpi xmlns:a14="http://schemas.microsoft.com/office/drawing/2010/main" val="0"/>
              </a:ext>
            </a:extLst>
          </a:blip>
          <a:stretch>
            <a:fillRect/>
          </a:stretch>
        </p:blipFill>
        <p:spPr>
          <a:xfrm>
            <a:off x="787424" y="1191509"/>
            <a:ext cx="2046164" cy="2042930"/>
          </a:xfrm>
          <a:prstGeom prst="rect">
            <a:avLst/>
          </a:prstGeom>
        </p:spPr>
      </p:pic>
      <p:sp>
        <p:nvSpPr>
          <p:cNvPr id="6" name="文本框 5">
            <a:extLst>
              <a:ext uri="{FF2B5EF4-FFF2-40B4-BE49-F238E27FC236}">
                <a16:creationId xmlns:a16="http://schemas.microsoft.com/office/drawing/2014/main" xmlns="" id="{2C196E98-A725-4536-BB49-E2239A63BAD0}"/>
              </a:ext>
            </a:extLst>
          </p:cNvPr>
          <p:cNvSpPr txBox="1"/>
          <p:nvPr/>
        </p:nvSpPr>
        <p:spPr>
          <a:xfrm>
            <a:off x="304701" y="3387144"/>
            <a:ext cx="3011610" cy="584775"/>
          </a:xfrm>
          <a:prstGeom prst="rect">
            <a:avLst/>
          </a:prstGeom>
          <a:noFill/>
        </p:spPr>
        <p:txBody>
          <a:bodyPr wrap="square">
            <a:spAutoFit/>
          </a:bodyPr>
          <a:lstStyle/>
          <a:p>
            <a:r>
              <a:rPr lang="zh-CN" altLang="zh-CN" sz="1600" b="1" kern="100" dirty="0">
                <a:effectLst/>
                <a:cs typeface="Times New Roman" panose="02020603050405020304" pitchFamily="18" charset="0"/>
              </a:rPr>
              <a:t>图</a:t>
            </a:r>
            <a:r>
              <a:rPr lang="en-US" altLang="zh-CN" sz="1600" b="1" kern="100" dirty="0">
                <a:effectLst/>
                <a:cs typeface="Times New Roman" panose="02020603050405020304" pitchFamily="18" charset="0"/>
              </a:rPr>
              <a:t> 3.9 </a:t>
            </a:r>
            <a:r>
              <a:rPr lang="zh-CN" altLang="zh-CN" sz="1600" b="1" kern="100" dirty="0">
                <a:effectLst/>
                <a:cs typeface="Times New Roman" panose="02020603050405020304" pitchFamily="18" charset="0"/>
              </a:rPr>
              <a:t>井字棋的盘面，此时执</a:t>
            </a:r>
            <a:r>
              <a:rPr lang="en-US" altLang="zh-CN" sz="1600" b="1" kern="100" dirty="0">
                <a:effectLst/>
                <a:cs typeface="Times New Roman" panose="02020603050405020304" pitchFamily="18" charset="0"/>
              </a:rPr>
              <a:t>“○”</a:t>
            </a:r>
            <a:r>
              <a:rPr lang="zh-CN" altLang="zh-CN" sz="1600" b="1" kern="100" dirty="0">
                <a:effectLst/>
                <a:cs typeface="Times New Roman" panose="02020603050405020304" pitchFamily="18" charset="0"/>
              </a:rPr>
              <a:t>棋子的玩家获胜</a:t>
            </a:r>
            <a:endParaRPr lang="zh-CN" altLang="zh-CN" sz="1100" kern="100" dirty="0">
              <a:effectLst/>
              <a:cs typeface="Times New Roman" panose="02020603050405020304" pitchFamily="18" charset="0"/>
            </a:endParaRPr>
          </a:p>
        </p:txBody>
      </p:sp>
    </p:spTree>
    <p:extLst>
      <p:ext uri="{BB962C8B-B14F-4D97-AF65-F5344CB8AC3E}">
        <p14:creationId xmlns:p14="http://schemas.microsoft.com/office/powerpoint/2010/main" val="647884616"/>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白底灰边-Office2010风格</Template>
  <TotalTime>6653</TotalTime>
  <Words>66303</Words>
  <Application>Microsoft Macintosh PowerPoint</Application>
  <PresentationFormat>全屏显示(4:3)</PresentationFormat>
  <Paragraphs>4322</Paragraphs>
  <Slides>412</Slides>
  <Notes>127</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412</vt:i4>
      </vt:variant>
    </vt:vector>
  </HeadingPairs>
  <TitlesOfParts>
    <vt:vector size="432" baseType="lpstr">
      <vt:lpstr>Calibri</vt:lpstr>
      <vt:lpstr>Cambria Math</vt:lpstr>
      <vt:lpstr>Helvetica</vt:lpstr>
      <vt:lpstr>Kaiti TC</vt:lpstr>
      <vt:lpstr>Symbol</vt:lpstr>
      <vt:lpstr>Tahoma</vt:lpstr>
      <vt:lpstr>Times New Roman</vt:lpstr>
      <vt:lpstr>Verdana</vt:lpstr>
      <vt:lpstr>Wingdings</vt:lpstr>
      <vt:lpstr>等线</vt:lpstr>
      <vt:lpstr>等线 Light</vt:lpstr>
      <vt:lpstr>黑体</vt:lpstr>
      <vt:lpstr>华文楷体</vt:lpstr>
      <vt:lpstr>楷体</vt:lpstr>
      <vt:lpstr>宋体</vt:lpstr>
      <vt:lpstr>微软雅黑</vt:lpstr>
      <vt:lpstr>微软雅黑 Light</vt:lpstr>
      <vt:lpstr>Arial</vt:lpstr>
      <vt:lpstr>白底灰边-Office2010风格</vt:lpstr>
      <vt:lpstr>Equation</vt:lpstr>
      <vt:lpstr>2022年《人工智能》期末复习  考试内容PPT </vt:lpstr>
      <vt:lpstr>考试分数构成、题型</vt:lpstr>
      <vt:lpstr>逻辑与推理  </vt:lpstr>
      <vt:lpstr>PowerPoint 演示文稿</vt:lpstr>
      <vt:lpstr>逻辑与推理是人工智能的核心问题</vt:lpstr>
      <vt:lpstr>逻辑与推理是人工智能的核心问题</vt:lpstr>
      <vt:lpstr>逻辑与推理是人工智能的核心问题</vt:lpstr>
      <vt:lpstr>逻辑与推理是人工智能的核心问题</vt:lpstr>
      <vt:lpstr>命题逻辑 (Propositional Logic) </vt:lpstr>
      <vt:lpstr>命题逻辑  </vt:lpstr>
      <vt:lpstr>命题逻辑  </vt:lpstr>
      <vt:lpstr>命题逻辑  </vt:lpstr>
      <vt:lpstr>命题逻辑</vt:lpstr>
      <vt:lpstr>命题逻辑  </vt:lpstr>
      <vt:lpstr>命题逻辑  </vt:lpstr>
      <vt:lpstr>命题逻辑：若干逻辑等价命题的解释  </vt:lpstr>
      <vt:lpstr>命题逻辑中的推理规则</vt:lpstr>
      <vt:lpstr>命题逻辑中的推理规则</vt:lpstr>
      <vt:lpstr>应用归结法进行证明 (1)</vt:lpstr>
      <vt:lpstr>应用归结法进行证明 (2)</vt:lpstr>
      <vt:lpstr>应用归结法进行证明 (3)</vt:lpstr>
      <vt:lpstr>命题范式</vt:lpstr>
      <vt:lpstr>命题范式</vt:lpstr>
      <vt:lpstr>PowerPoint 演示文稿</vt:lpstr>
      <vt:lpstr>从命题逻辑到谓词逻辑</vt:lpstr>
      <vt:lpstr>从命题逻辑到谓词逻辑</vt:lpstr>
      <vt:lpstr>谓词逻辑</vt:lpstr>
      <vt:lpstr>谓词逻辑</vt:lpstr>
      <vt:lpstr>谓词逻辑：谓词与个体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搜索与求解</vt:lpstr>
      <vt:lpstr>PowerPoint 演示文稿</vt:lpstr>
      <vt:lpstr>人工智能中的搜索</vt:lpstr>
      <vt:lpstr>搜索算法的形式化描述：    &lt;状态、动作、状态转移、路径/代价、目标测试〉</vt:lpstr>
      <vt:lpstr>搜索算法的形式化描述：    &lt;状态、动作、状态转移、路径/代价、目标测试〉</vt:lpstr>
      <vt:lpstr>搜索树：用一棵树来记录算法探索过的路径</vt:lpstr>
      <vt:lpstr>搜索树：用一棵树来记录算法探索过的路径</vt:lpstr>
      <vt:lpstr>搜索算法的评价指标</vt:lpstr>
      <vt:lpstr>搜索算法框架：树搜索</vt:lpstr>
      <vt:lpstr>剪枝搜索 - 并不是其所有的后继节点都值得被探索</vt:lpstr>
      <vt:lpstr>图搜索 – 不允许环路的存在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对抗搜索</vt:lpstr>
      <vt:lpstr>对抗搜索</vt:lpstr>
      <vt:lpstr>对抗搜索</vt:lpstr>
      <vt:lpstr>对抗搜索：最小最大搜索</vt:lpstr>
      <vt:lpstr>对抗搜索：最小最大搜索</vt:lpstr>
      <vt:lpstr>对抗搜索：Alpha-Beta 剪枝搜索</vt:lpstr>
      <vt:lpstr>对抗搜索：Alpha-Beta 剪枝搜索</vt:lpstr>
      <vt:lpstr>对抗搜索：Alpha-Beta 剪枝搜索</vt:lpstr>
      <vt:lpstr>对抗搜索：Alpha-Beta 剪枝搜索</vt:lpstr>
      <vt:lpstr>对抗搜索：Alpha-Beta 剪枝搜索</vt:lpstr>
      <vt:lpstr>对抗搜索：Alpha-Beta 剪枝搜索</vt:lpstr>
      <vt:lpstr>对抗搜索：Alpha-Beta 剪枝搜索</vt:lpstr>
      <vt:lpstr>对抗搜索：Alpha-Beta 剪枝搜索</vt:lpstr>
      <vt:lpstr>PowerPoint 演示文稿</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机器学习：监督学习</vt:lpstr>
      <vt:lpstr>PowerPoint 演示文稿</vt:lpstr>
      <vt:lpstr>机器学习: 从数据中学习知识 </vt:lpstr>
      <vt:lpstr>机器学习的分类 </vt:lpstr>
      <vt:lpstr>机器学习：分类问题 </vt:lpstr>
      <vt:lpstr>监督学习的重要元素</vt:lpstr>
      <vt:lpstr>监督学习：损失函数</vt:lpstr>
      <vt:lpstr>监督学习：损失函数</vt:lpstr>
      <vt:lpstr>监督学习：训练数据与测试数据</vt:lpstr>
      <vt:lpstr>监督学习：经验风险与期望风险</vt:lpstr>
      <vt:lpstr>监督学习：经验风险与期望风险</vt:lpstr>
      <vt:lpstr>监督学习:“过学习(over-fitting)”与“欠学习(under-fitting)”</vt:lpstr>
      <vt:lpstr>监督学习: 结构风险最小</vt:lpstr>
      <vt:lpstr>监督学习两种方法：判别模型与生成模型</vt:lpstr>
      <vt:lpstr>监督学习两种方法：判别模型与生成模型</vt:lpstr>
      <vt:lpstr>监督学习 </vt:lpstr>
      <vt:lpstr>PowerPoint 演示文稿</vt:lpstr>
      <vt:lpstr>线性回归 (linear regression)</vt:lpstr>
      <vt:lpstr>线性回归 (linear regression)</vt:lpstr>
      <vt:lpstr>线性回归 (linear regression)</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线性回归：多元线性回归</vt:lpstr>
      <vt:lpstr>线性回归：多元线性回归</vt:lpstr>
      <vt:lpstr>线性回归：多元线性回归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PowerPoint 演示文稿</vt:lpstr>
      <vt:lpstr>决策树</vt:lpstr>
      <vt:lpstr>决策树：决策树分类案例</vt:lpstr>
      <vt:lpstr>决策树：信息熵</vt:lpstr>
      <vt:lpstr>决策树：信息熵</vt:lpstr>
      <vt:lpstr>决策树：信息增益</vt:lpstr>
      <vt:lpstr>决策树：构建决策树</vt:lpstr>
      <vt:lpstr>PowerPoint 演示文稿</vt:lpstr>
      <vt:lpstr>线性区别分析</vt:lpstr>
      <vt:lpstr>线性区别分析：符号定义</vt:lpstr>
      <vt:lpstr>线性区别分析：二分类问题</vt:lpstr>
      <vt:lpstr>线性区别分析：二分类问题</vt:lpstr>
      <vt:lpstr>线性区别分析：二分类问题</vt:lpstr>
      <vt:lpstr>线性区别分析：二分类问题</vt:lpstr>
      <vt:lpstr>线性区别分析：二分类问题</vt:lpstr>
      <vt:lpstr>线性区别分析：多分类问题</vt:lpstr>
      <vt:lpstr>线性区别分析：多分类问题</vt:lpstr>
      <vt:lpstr>线性区别分析：线性判别分析的降维步骤</vt:lpstr>
      <vt:lpstr>线性区别分析：与主成分分析法的异同</vt:lpstr>
      <vt:lpstr>PowerPoint 演示文稿</vt:lpstr>
      <vt:lpstr>Boosting  (adaptive boosting, 自适应提升)</vt:lpstr>
      <vt:lpstr>计算学习理论 ( Computational Learning Theory)</vt:lpstr>
      <vt:lpstr>计算学习理论：霍夫丁不等式(Hoeffding’s inequality) </vt:lpstr>
      <vt:lpstr>计算学习理论：概率近似正确 (probably approximately correct, PAC) </vt:lpstr>
      <vt:lpstr>计算学习理论：概率近似正确 (probably approximately correct, PAC) </vt:lpstr>
      <vt:lpstr>Ada Boosting：思路描述   </vt:lpstr>
      <vt:lpstr>Ada Boosting：思路描述   </vt:lpstr>
      <vt:lpstr>Ada Boosting：算法描述---数据样本权重初始化</vt:lpstr>
      <vt:lpstr>Ada Boosting：算法描述---第m个弱分类器训练</vt:lpstr>
      <vt:lpstr>Ada Boosting：算法描述---弱分类器组合成强分类器</vt:lpstr>
      <vt:lpstr>Ada Boosting：算法解释</vt:lpstr>
      <vt:lpstr>Ada Boosting：算法解释</vt:lpstr>
      <vt:lpstr>Ada Boosting：算法解释</vt:lpstr>
      <vt:lpstr>Ada Boosting：算法解释</vt:lpstr>
      <vt:lpstr>Ada Boosting：回看霍夫丁不等式</vt:lpstr>
      <vt:lpstr>Ada Boosting：优化目标</vt:lpstr>
      <vt:lpstr>Ada Boosting：例子</vt:lpstr>
      <vt:lpstr>Ada Boosting：例子</vt:lpstr>
      <vt:lpstr>Ada Boosting：例子</vt:lpstr>
      <vt:lpstr>Ada Boosting：例子</vt:lpstr>
      <vt:lpstr>Ada Boosting：例子</vt:lpstr>
      <vt:lpstr>Ada Boosting：例子</vt:lpstr>
      <vt:lpstr>PowerPoint 演示文稿</vt:lpstr>
      <vt:lpstr>机器学习：无监督学习</vt:lpstr>
      <vt:lpstr>PowerPoint 演示文稿</vt:lpstr>
      <vt:lpstr>K均值聚类 (K-means 聚类)</vt:lpstr>
      <vt:lpstr>K均值聚类算法描述</vt:lpstr>
      <vt:lpstr>K均值聚类算法：初始化</vt:lpstr>
      <vt:lpstr>K均值聚类算法：对数据进行聚类</vt:lpstr>
      <vt:lpstr>K均值聚类算法：更新聚类质心</vt:lpstr>
      <vt:lpstr>K均值聚类算法：继续迭代</vt:lpstr>
      <vt:lpstr>K均值聚类算法的另一个视角：最小化每个类簇的方差</vt:lpstr>
      <vt:lpstr>K均值聚类算法的不足</vt:lpstr>
      <vt:lpstr>K均值聚类算法的应用</vt:lpstr>
      <vt:lpstr>PowerPoint 演示文稿</vt:lpstr>
      <vt:lpstr>主成分分析: Principle Component Analysis （PCA）</vt:lpstr>
      <vt:lpstr>主成分分析: 若干概念-方差与协方差</vt:lpstr>
      <vt:lpstr>主成分分析: 若干概念-方差与协方差</vt:lpstr>
      <vt:lpstr>主成分分析: 协方差例子</vt:lpstr>
      <vt:lpstr>主成分分析: 协方差例子</vt:lpstr>
      <vt:lpstr>主成分分析: 从协方差到相关系数</vt:lpstr>
      <vt:lpstr>主成分分析: 从协方差到相关系数</vt:lpstr>
      <vt:lpstr>主成分分析: 从协方差到相关系数</vt:lpstr>
      <vt:lpstr>主成分分析: 算法动机</vt:lpstr>
      <vt:lpstr>主成分分析: 算法动机</vt:lpstr>
      <vt:lpstr>主成分分析: 算法描述</vt:lpstr>
      <vt:lpstr>主成分分析: 算法描述</vt:lpstr>
      <vt:lpstr>主成分分析: 算法描述</vt:lpstr>
      <vt:lpstr>主成分分析: 算法描述</vt:lpstr>
      <vt:lpstr>其他常用降维方法</vt:lpstr>
      <vt:lpstr>其他常用降维方法</vt:lpstr>
      <vt:lpstr>其他常用降维方法</vt:lpstr>
      <vt:lpstr>其他常用降维方法</vt:lpstr>
      <vt:lpstr>其他常用降维方法</vt:lpstr>
      <vt:lpstr>其他常用降维方法</vt:lpstr>
      <vt:lpstr>其他常用降维方法</vt:lpstr>
      <vt:lpstr>其他常用降维方法</vt:lpstr>
      <vt:lpstr>其他常用降维方法</vt:lpstr>
      <vt:lpstr>PowerPoint 演示文稿</vt:lpstr>
      <vt:lpstr>特征人脸方法: 动机</vt:lpstr>
      <vt:lpstr>特征人脸方法: 算法描述</vt:lpstr>
      <vt:lpstr>特征人脸: 算法描述</vt:lpstr>
      <vt:lpstr>特征人脸: 算法描述</vt:lpstr>
      <vt:lpstr>基于特征人脸的降维</vt:lpstr>
      <vt:lpstr>基于特征人脸的降维</vt:lpstr>
      <vt:lpstr>人脸表达的方法对比：聚类、主成份分析、非负矩阵分解</vt:lpstr>
      <vt:lpstr>人脸表达后的分析与处理</vt:lpstr>
      <vt:lpstr>PowerPoint 演示文稿</vt:lpstr>
      <vt:lpstr>潜在语义分析: 动机</vt:lpstr>
      <vt:lpstr>潜在语义分析思想</vt:lpstr>
      <vt:lpstr>潜在语义分析</vt:lpstr>
      <vt:lpstr>潜在语义分析</vt:lpstr>
      <vt:lpstr>潜在语义分析</vt:lpstr>
      <vt:lpstr>潜在语义分析</vt:lpstr>
      <vt:lpstr>潜在语义分析</vt:lpstr>
      <vt:lpstr>潜在语义分析</vt:lpstr>
      <vt:lpstr>PowerPoint 演示文稿</vt:lpstr>
      <vt:lpstr>模型参数估计</vt:lpstr>
      <vt:lpstr>模型参数估计</vt:lpstr>
      <vt:lpstr>期望最大化算法</vt:lpstr>
      <vt:lpstr>期望最大化算法：二硬币投掷例子</vt:lpstr>
      <vt:lpstr>期望最大化算法：二硬币投掷例子</vt:lpstr>
      <vt:lpstr>期望最大化算法：二硬币投掷例子</vt:lpstr>
      <vt:lpstr>期望最大化算法：二硬币投掷例子</vt:lpstr>
      <vt:lpstr>期望最大化算法：二硬币投掷例子</vt:lpstr>
      <vt:lpstr>期望最大化算法：二硬币投掷例子</vt:lpstr>
      <vt:lpstr>期望最大化算法：三硬币投掷例子</vt:lpstr>
      <vt:lpstr>期望最大化算法：三硬币投掷例子</vt:lpstr>
      <vt:lpstr>期望最大化算法：三硬币投掷例子</vt:lpstr>
      <vt:lpstr>期望最大化算法：三硬币投掷例子</vt:lpstr>
      <vt:lpstr>期望最大化算法：三硬币投掷例子</vt:lpstr>
      <vt:lpstr>期望最大化算法：EM算法一般形式</vt:lpstr>
      <vt:lpstr>期望最大化算法：EM算法一般形式</vt:lpstr>
      <vt:lpstr>期望最大化算法：EM算法一般形式</vt:lpstr>
      <vt:lpstr>期望最大化算法：EM算法一般形式</vt:lpstr>
      <vt:lpstr>期望最大化算法：EM算法一般形式</vt:lpstr>
      <vt:lpstr>期望最大化算法：EM算法一般形式</vt:lpstr>
      <vt:lpstr>无监督学习</vt:lpstr>
      <vt:lpstr>深度学习</vt:lpstr>
      <vt:lpstr>PowerPoint 演示文稿</vt:lpstr>
      <vt:lpstr>深度学习的历史发展</vt:lpstr>
      <vt:lpstr>深度学习的历史发展</vt:lpstr>
      <vt:lpstr>PowerPoint 演示文稿</vt:lpstr>
      <vt:lpstr> 浅层学习  Versus  深度学习：从分段学习到逐层端到端学习</vt:lpstr>
      <vt:lpstr>Statistical modeling：the two cultures (数据建模、算法建模)</vt:lpstr>
      <vt:lpstr>深度学习：以端到端的方式逐层抽象、逐层学习</vt:lpstr>
      <vt:lpstr>神经元</vt:lpstr>
      <vt:lpstr>常用的激活函数：对输入信息进行非线性变换</vt:lpstr>
      <vt:lpstr>常用的激活函数：softmax函数</vt:lpstr>
      <vt:lpstr>神经元</vt:lpstr>
      <vt:lpstr>损失函数</vt:lpstr>
      <vt:lpstr>常用的损失函数</vt:lpstr>
      <vt:lpstr>常用的损失函数</vt:lpstr>
      <vt:lpstr>常用的损失函数</vt:lpstr>
      <vt:lpstr>常用的损失函数</vt:lpstr>
      <vt:lpstr>常用的损失函数</vt:lpstr>
      <vt:lpstr>常用的损失函数</vt:lpstr>
      <vt:lpstr> 感知机模型：单层感知机 </vt:lpstr>
      <vt:lpstr> 感知机模型：单层感知机 </vt:lpstr>
      <vt:lpstr> 感知机模型：多层感知机 </vt:lpstr>
      <vt:lpstr>问题：如何优化网络参数？</vt:lpstr>
      <vt:lpstr>参数优化：梯度下降  ( Gradient Descent)</vt:lpstr>
      <vt:lpstr>梯度下降  ( Gradient Descent)</vt:lpstr>
      <vt:lpstr>梯度下降  ( Gradient Descent)</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机器学习的能力在于拟合和优化</vt:lpstr>
      <vt:lpstr>PowerPoint 演示文稿</vt:lpstr>
      <vt:lpstr>卷积神经网络(convolution neural network, CNN)</vt:lpstr>
      <vt:lpstr>卷积神经网络(convolution neural network, CNN)</vt:lpstr>
      <vt:lpstr>卷积神经网络：卷积操作</vt:lpstr>
      <vt:lpstr>卷积神经网络：卷积操作</vt:lpstr>
      <vt:lpstr>卷积神经网络：卷积操作</vt:lpstr>
      <vt:lpstr>卷积神经网络：卷积操作</vt:lpstr>
      <vt:lpstr>卷积神经网络：池化操作</vt:lpstr>
      <vt:lpstr>卷积神经网络：池化操作</vt:lpstr>
      <vt:lpstr>神经网络正则化</vt:lpstr>
      <vt:lpstr>PowerPoint 演示文稿</vt:lpstr>
      <vt:lpstr>循环神经网络</vt:lpstr>
      <vt:lpstr>循环神经网络</vt:lpstr>
      <vt:lpstr>循环神经网络</vt:lpstr>
      <vt:lpstr>循环神经网络</vt:lpstr>
      <vt:lpstr>循环神经网络</vt:lpstr>
      <vt:lpstr>循环神经网络</vt:lpstr>
      <vt:lpstr>循环神经网络</vt:lpstr>
      <vt:lpstr>循环神经网络</vt:lpstr>
      <vt:lpstr>长短时记忆网络</vt:lpstr>
      <vt:lpstr>长短时记忆网络</vt:lpstr>
      <vt:lpstr>长短时记忆网络</vt:lpstr>
      <vt:lpstr>长短时记忆网络</vt:lpstr>
      <vt:lpstr>长短时记忆网络</vt:lpstr>
      <vt:lpstr>长短时记忆网络</vt:lpstr>
      <vt:lpstr>门控循环单元神经网络</vt:lpstr>
      <vt:lpstr>PowerPoint 演示文稿</vt:lpstr>
      <vt:lpstr>自然语言中词向量生成</vt:lpstr>
      <vt:lpstr>自然语言中词向量生成</vt:lpstr>
      <vt:lpstr>PowerPoint 演示文稿</vt:lpstr>
      <vt:lpstr>PowerPoint 演示文稿</vt:lpstr>
      <vt:lpstr>PowerPoint 演示文稿</vt:lpstr>
      <vt:lpstr>PowerPoint 演示文稿</vt:lpstr>
      <vt:lpstr>PowerPoint 演示文稿</vt:lpstr>
      <vt:lpstr>PowerPoint 演示文稿</vt:lpstr>
      <vt:lpstr>强化学习</vt:lpstr>
      <vt:lpstr>PowerPoint 演示文稿</vt:lpstr>
      <vt:lpstr>强化学习中的概念</vt:lpstr>
      <vt:lpstr>强化学习的特点</vt:lpstr>
      <vt:lpstr>马尔可夫决策过程</vt:lpstr>
      <vt:lpstr>离散马尔可夫过程（Discrete Markov Process）</vt:lpstr>
      <vt:lpstr>马尔可夫奖励过程（Markov Reward Process）：引入奖励</vt:lpstr>
      <vt:lpstr>马尔可夫奖励过程（Markov Reward Process）</vt:lpstr>
      <vt:lpstr>马尔可夫奖励过程（Markov Reward Process） </vt:lpstr>
      <vt:lpstr>马尔可夫决策过程（Markov Decision Process）：引入动作</vt:lpstr>
      <vt:lpstr>马尔可夫决策过程（Markov Decision Process） </vt:lpstr>
      <vt:lpstr>马尔可夫决策过程（Markov Decision Process） </vt:lpstr>
      <vt:lpstr>马尔可夫决策过程（Markov Decision Process）</vt:lpstr>
      <vt:lpstr>强化学习中的策略学习</vt:lpstr>
      <vt:lpstr>强化学习问题定义</vt:lpstr>
      <vt:lpstr>强化学习问题定义</vt:lpstr>
      <vt:lpstr>强化学习问题定义</vt:lpstr>
      <vt:lpstr>贝尔曼方程 (Bellman Equation)</vt:lpstr>
      <vt:lpstr>贝尔曼方程 (Bellman Equation)</vt:lpstr>
      <vt:lpstr>贝尔曼方程 (Bellman Equation)</vt:lpstr>
      <vt:lpstr>贝尔曼方程 (Bellman Equation)</vt:lpstr>
      <vt:lpstr>价值函数与动作-价值函数的关系：动作-价值函数的贝尔曼方程</vt:lpstr>
      <vt:lpstr>价值函数与动作-价值函数的关系：动作-价值函数的贝尔曼方程</vt:lpstr>
      <vt:lpstr>价值函数与动作-价值函数的关系：以状态s_1的计算为例</vt:lpstr>
      <vt:lpstr>PowerPoint 演示文稿</vt:lpstr>
      <vt:lpstr>策略迭代的基本模式</vt:lpstr>
      <vt:lpstr>策略迭代的基本模式</vt:lpstr>
      <vt:lpstr>强化学习中的策略优化</vt:lpstr>
      <vt:lpstr>强化学习中的策略优化</vt:lpstr>
      <vt:lpstr>强化学习中的策略优化：机器人寻路问题为例子</vt:lpstr>
      <vt:lpstr>强化学习中的策略优化：机器人寻路问题为例子</vt:lpstr>
      <vt:lpstr>强化学习中的策略优化：机器人寻路问题为例子</vt:lpstr>
      <vt:lpstr>强化学习中的策略优化：机器人寻路问题为例子</vt:lpstr>
      <vt:lpstr>强化学习中的策略评估方法</vt:lpstr>
      <vt:lpstr>强化学习中的策略评估：动态规划</vt:lpstr>
      <vt:lpstr>强化学习中的策略评估：动态规划</vt:lpstr>
      <vt:lpstr>强化学习中的策略评估：动态规划</vt:lpstr>
      <vt:lpstr>强化学习中的策略评估：动态规划</vt:lpstr>
      <vt:lpstr>强化学习中的策略评估：动态规划</vt:lpstr>
      <vt:lpstr>强化学习中的策略评估：动态规划</vt:lpstr>
      <vt:lpstr>强化学习中的策略评估：动态规划</vt:lpstr>
      <vt:lpstr>强化学习中的策略评估：动态规划</vt:lpstr>
      <vt:lpstr>强化学习中的策略评估：动态规划</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策略学习中探索（exploration）与利用（exploitation）的平衡</vt:lpstr>
      <vt:lpstr>策略学习中探索（exploration）与利用（exploitation）的平衡</vt:lpstr>
      <vt:lpstr>强化学习中的策略评估：使用ϵ贪心策略的Q学习 </vt:lpstr>
      <vt:lpstr>强化学习中的策略评估：使用ϵ贪心策略的Q学习 </vt:lpstr>
      <vt:lpstr>用神经网络拟合（行动）价值函数：Deep Q-learning</vt:lpstr>
      <vt:lpstr>用神经网络拟合（行动）价值函数：Deep Q-learning</vt:lpstr>
      <vt:lpstr>强化学习的分类</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Microsoft Office 用户</cp:lastModifiedBy>
  <cp:revision>1596</cp:revision>
  <dcterms:created xsi:type="dcterms:W3CDTF">2018-01-15T02:11:00Z</dcterms:created>
  <dcterms:modified xsi:type="dcterms:W3CDTF">2022-05-30T11:40:16Z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